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27"/>
  </p:notesMasterIdLst>
  <p:handoutMasterIdLst>
    <p:handoutMasterId r:id="rId28"/>
  </p:handoutMasterIdLst>
  <p:sldIdLst>
    <p:sldId id="466" r:id="rId2"/>
    <p:sldId id="575" r:id="rId3"/>
    <p:sldId id="600" r:id="rId4"/>
    <p:sldId id="609" r:id="rId5"/>
    <p:sldId id="608" r:id="rId6"/>
    <p:sldId id="599" r:id="rId7"/>
    <p:sldId id="610" r:id="rId8"/>
    <p:sldId id="611" r:id="rId9"/>
    <p:sldId id="612" r:id="rId10"/>
    <p:sldId id="613" r:id="rId11"/>
    <p:sldId id="614" r:id="rId12"/>
    <p:sldId id="615" r:id="rId13"/>
    <p:sldId id="616" r:id="rId14"/>
    <p:sldId id="617" r:id="rId15"/>
    <p:sldId id="618" r:id="rId16"/>
    <p:sldId id="619" r:id="rId17"/>
    <p:sldId id="620" r:id="rId18"/>
    <p:sldId id="604" r:id="rId19"/>
    <p:sldId id="605" r:id="rId20"/>
    <p:sldId id="621" r:id="rId21"/>
    <p:sldId id="622" r:id="rId22"/>
    <p:sldId id="624" r:id="rId23"/>
    <p:sldId id="625" r:id="rId24"/>
    <p:sldId id="626" r:id="rId25"/>
    <p:sldId id="627" r:id="rId26"/>
  </p:sldIdLst>
  <p:sldSz cx="12188825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34">
          <p15:clr>
            <a:srgbClr val="A4A3A4"/>
          </p15:clr>
        </p15:guide>
        <p15:guide id="2" pos="280">
          <p15:clr>
            <a:srgbClr val="A4A3A4"/>
          </p15:clr>
        </p15:guide>
        <p15:guide id="3" pos="7404">
          <p15:clr>
            <a:srgbClr val="A4A3A4"/>
          </p15:clr>
        </p15:guide>
        <p15:guide id="4" pos="383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emy Creech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CCFF"/>
    <a:srgbClr val="3399FF"/>
    <a:srgbClr val="0099FF"/>
    <a:srgbClr val="003399"/>
    <a:srgbClr val="3366CC"/>
    <a:srgbClr val="6699CC"/>
    <a:srgbClr val="3399CC"/>
    <a:srgbClr val="0099CC"/>
    <a:srgbClr val="00F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96" autoAdjust="0"/>
    <p:restoredTop sz="98884" autoAdjust="0"/>
  </p:normalViewPr>
  <p:slideViewPr>
    <p:cSldViewPr snapToGrid="0">
      <p:cViewPr varScale="1">
        <p:scale>
          <a:sx n="107" d="100"/>
          <a:sy n="107" d="100"/>
        </p:scale>
        <p:origin x="-128" y="-192"/>
      </p:cViewPr>
      <p:guideLst>
        <p:guide orient="horz" pos="2234"/>
        <p:guide pos="280"/>
        <p:guide pos="7404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-2698" y="-77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35D66-3B7E-4B52-998E-1824D51866ED}" type="datetimeFigureOut">
              <a:rPr lang="en-US" smtClean="0"/>
              <a:t>16/12/15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AF609-2A93-4C1D-9C09-D9A052051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00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3B9F5-87E9-41F9-A7CC-D6CB73CDE813}" type="datetimeFigureOut">
              <a:rPr lang="en-US" smtClean="0"/>
              <a:t>16/12/15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9F45E-CCA3-4BA5-8519-74F08B63D1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43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F45E-CCA3-4BA5-8519-74F08B63D1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67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F45E-CCA3-4BA5-8519-74F08B63D1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2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5365AC-9B6A-442F-913B-C7270639CAC4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6913"/>
            <a:ext cx="6194425" cy="3486150"/>
          </a:xfrm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784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F45E-CCA3-4BA5-8519-74F08B63D1D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4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3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3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785"/>
            <a:ext cx="12188825" cy="685621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359" y="365760"/>
            <a:ext cx="3968646" cy="65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611604"/>
            <a:ext cx="6806726" cy="2907239"/>
          </a:xfrm>
        </p:spPr>
        <p:txBody>
          <a:bodyPr/>
          <a:lstStyle>
            <a:lvl1pPr algn="l" defTabSz="914400" rtl="0" eaLnBrk="1" latinLnBrk="0" hangingPunct="1">
              <a:lnSpc>
                <a:spcPts val="6200"/>
              </a:lnSpc>
              <a:spcBef>
                <a:spcPct val="0"/>
              </a:spcBef>
              <a:buNone/>
              <a:defRPr lang="en-US" sz="5400" b="0" kern="120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15095" y="4225529"/>
            <a:ext cx="4875530" cy="355482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5094" y="4594378"/>
            <a:ext cx="4875530" cy="297004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" y="3831336"/>
            <a:ext cx="4886960" cy="384721"/>
          </a:xfrm>
        </p:spPr>
        <p:txBody>
          <a:bodyPr wrap="square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9535" y="1339745"/>
            <a:ext cx="5470158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n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n-lt"/>
              </a:defRPr>
            </a:lvl2pPr>
            <a:lvl3pPr>
              <a:defRPr>
                <a:solidFill>
                  <a:srgbClr val="435153"/>
                </a:solidFill>
                <a:latin typeface="+mn-lt"/>
              </a:defRPr>
            </a:lvl3pPr>
            <a:lvl4pPr>
              <a:defRPr>
                <a:solidFill>
                  <a:srgbClr val="435153"/>
                </a:solidFill>
                <a:latin typeface="+mn-lt"/>
              </a:defRPr>
            </a:lvl4pPr>
            <a:lvl5pPr>
              <a:defRPr>
                <a:solidFill>
                  <a:srgbClr val="435153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06190" y="432215"/>
            <a:ext cx="1144883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6643910" y="1416141"/>
            <a:ext cx="5011655" cy="459903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tx1">
                  <a:lumMod val="20000"/>
                  <a:lumOff val="80000"/>
                </a:schemeClr>
              </a:gs>
              <a:gs pos="47000">
                <a:schemeClr val="bg1"/>
              </a:gs>
              <a:gs pos="100000">
                <a:srgbClr val="EDDFF5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959819" y="1747683"/>
            <a:ext cx="4314844" cy="1900292"/>
          </a:xfrm>
        </p:spPr>
        <p:txBody>
          <a:bodyPr/>
          <a:lstStyle>
            <a:lvl1pPr marL="114300" indent="-114300">
              <a:buFontTx/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7078322" y="4876801"/>
            <a:ext cx="4058272" cy="326243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6651789" y="1335314"/>
            <a:ext cx="1" cy="4760687"/>
          </a:xfrm>
          <a:prstGeom prst="line">
            <a:avLst/>
          </a:prstGeom>
          <a:ln w="76200" cap="rnd">
            <a:gradFill>
              <a:gsLst>
                <a:gs pos="0">
                  <a:schemeClr val="tx1"/>
                </a:gs>
                <a:gs pos="50000">
                  <a:schemeClr val="accent4"/>
                </a:gs>
                <a:gs pos="100000">
                  <a:schemeClr val="tx2"/>
                </a:gs>
              </a:gsLst>
              <a:lin ang="1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259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90" y="301752"/>
            <a:ext cx="5497160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lang="en-US" sz="36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92530" y="1600200"/>
            <a:ext cx="5521538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</a:defRPr>
            </a:lvl1pPr>
            <a:lvl2pPr marL="406400" indent="0">
              <a:buClr>
                <a:schemeClr val="accent5"/>
              </a:buClr>
              <a:buFontTx/>
              <a:buNone/>
              <a:tabLst/>
              <a:defRPr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423511" y="1600200"/>
            <a:ext cx="5338705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06400" indent="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423509" y="301752"/>
            <a:ext cx="5267039" cy="838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Two Column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Title Right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16000">
                    <a:schemeClr val="tx2"/>
                  </a:gs>
                  <a:gs pos="100000">
                    <a:srgbClr val="28A7DF"/>
                  </a:gs>
                </a:gsLst>
                <a:lin ang="1800000" scaled="0"/>
                <a:tileRect/>
              </a:gra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980558" y="777667"/>
            <a:ext cx="0" cy="5287676"/>
          </a:xfrm>
          <a:prstGeom prst="line">
            <a:avLst/>
          </a:prstGeom>
          <a:ln w="76200" cap="rnd">
            <a:gradFill>
              <a:gsLst>
                <a:gs pos="0">
                  <a:schemeClr val="tx1"/>
                </a:gs>
                <a:gs pos="50000">
                  <a:schemeClr val="accent4"/>
                </a:gs>
                <a:gs pos="100000">
                  <a:schemeClr val="tx2"/>
                </a:gs>
              </a:gsLst>
              <a:lin ang="1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6362" y="1600201"/>
            <a:ext cx="3495823" cy="4391025"/>
          </a:xfr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defRPr lang="en-US" sz="2000" kern="1200" dirty="0" smtClean="0">
                <a:solidFill>
                  <a:srgbClr val="435153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95000"/>
              </a:lnSpc>
              <a:defRPr lang="en-US" sz="1600" kern="1200" dirty="0" smtClean="0">
                <a:solidFill>
                  <a:srgbClr val="435153"/>
                </a:solidFill>
                <a:latin typeface="+mn-lt"/>
                <a:ea typeface="+mn-ea"/>
                <a:cs typeface="Arial" pitchFamily="34" charset="0"/>
              </a:defRPr>
            </a:lvl2pPr>
            <a:lvl3pPr marL="569912" indent="0"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n-lt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95000"/>
              </a:lnSpc>
              <a:defRPr lang="en-US" sz="1200" kern="1200" dirty="0" smtClean="0">
                <a:solidFill>
                  <a:srgbClr val="435153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95000"/>
              </a:lnSpc>
              <a:defRPr lang="en-US" sz="1200" kern="1200" dirty="0">
                <a:solidFill>
                  <a:srgbClr val="435153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388823" y="1600200"/>
            <a:ext cx="3457733" cy="4362450"/>
          </a:xfr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defRPr lang="en-US" sz="2000" kern="1200" dirty="0" smtClean="0">
                <a:solidFill>
                  <a:srgbClr val="435153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95000"/>
              </a:lnSpc>
              <a:defRPr lang="en-US" sz="1600" kern="1200" dirty="0" smtClean="0">
                <a:solidFill>
                  <a:srgbClr val="435153"/>
                </a:solidFill>
                <a:latin typeface="+mn-lt"/>
                <a:ea typeface="+mn-ea"/>
                <a:cs typeface="Arial" pitchFamily="34" charset="0"/>
              </a:defRPr>
            </a:lvl2pPr>
            <a:lvl3pPr marL="569912" indent="0"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n-lt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95000"/>
              </a:lnSpc>
              <a:defRPr lang="en-US" sz="1200" kern="1200" dirty="0" smtClean="0">
                <a:solidFill>
                  <a:srgbClr val="435153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95000"/>
              </a:lnSpc>
              <a:defRPr lang="en-US" sz="1200" kern="1200" dirty="0">
                <a:solidFill>
                  <a:srgbClr val="435153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398863" y="1600201"/>
            <a:ext cx="3510635" cy="4333875"/>
          </a:xfr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defRPr lang="en-US" sz="2000" kern="1200" dirty="0" smtClean="0">
                <a:solidFill>
                  <a:srgbClr val="435153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95000"/>
              </a:lnSpc>
              <a:defRPr lang="en-US" sz="1600" kern="1200" dirty="0" smtClean="0">
                <a:solidFill>
                  <a:srgbClr val="435153"/>
                </a:solidFill>
                <a:latin typeface="+mn-lt"/>
                <a:ea typeface="+mn-ea"/>
                <a:cs typeface="Arial" pitchFamily="34" charset="0"/>
              </a:defRPr>
            </a:lvl2pPr>
            <a:lvl3pPr marL="569912" indent="0"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n-lt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95000"/>
              </a:lnSpc>
              <a:defRPr lang="en-US" sz="1200" kern="1200" dirty="0" smtClean="0">
                <a:solidFill>
                  <a:srgbClr val="435153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95000"/>
              </a:lnSpc>
              <a:defRPr lang="en-US" sz="1200" kern="1200" dirty="0">
                <a:solidFill>
                  <a:srgbClr val="435153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323012" y="421732"/>
            <a:ext cx="3559137" cy="830997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0" normalizeH="0" baseline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4339222" y="421732"/>
            <a:ext cx="3559137" cy="830997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0" normalizeH="0" baseline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8362224" y="421732"/>
            <a:ext cx="3559137" cy="830997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0" normalizeH="0" baseline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109352" y="777667"/>
            <a:ext cx="0" cy="5287676"/>
          </a:xfrm>
          <a:prstGeom prst="line">
            <a:avLst/>
          </a:prstGeom>
          <a:ln w="76200" cap="rnd">
            <a:gradFill>
              <a:gsLst>
                <a:gs pos="0">
                  <a:schemeClr val="tx1"/>
                </a:gs>
                <a:gs pos="50000">
                  <a:schemeClr val="accent4"/>
                </a:gs>
                <a:gs pos="100000">
                  <a:schemeClr val="tx2"/>
                </a:gs>
              </a:gsLst>
              <a:lin ang="1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108666" y="777667"/>
            <a:ext cx="0" cy="5287676"/>
          </a:xfrm>
          <a:prstGeom prst="line">
            <a:avLst/>
          </a:prstGeom>
          <a:ln w="76200" cap="rnd">
            <a:gradFill>
              <a:gsLst>
                <a:gs pos="0">
                  <a:schemeClr val="tx1"/>
                </a:gs>
                <a:gs pos="50000">
                  <a:schemeClr val="accent4"/>
                </a:gs>
                <a:gs pos="100000">
                  <a:schemeClr val="tx2"/>
                </a:gs>
              </a:gsLst>
              <a:lin ang="1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329210" y="439710"/>
            <a:ext cx="11420017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lang="en-US" sz="36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479561" y="1476375"/>
            <a:ext cx="11249684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2535" y="6062115"/>
            <a:ext cx="9945743" cy="276999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rgbClr val="435153"/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829" y="5430244"/>
            <a:ext cx="11408626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lang="en-US" sz="36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9098" y="1600200"/>
            <a:ext cx="5338705" cy="374904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496644" y="1481559"/>
            <a:ext cx="4570809" cy="3922314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829" y="5430244"/>
            <a:ext cx="11408626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lang="en-US" sz="36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822" y="5852161"/>
            <a:ext cx="10813351" cy="384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493B93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2532" y="649224"/>
            <a:ext cx="10813350" cy="4480560"/>
          </a:xfrm>
        </p:spPr>
        <p:txBody>
          <a:bodyPr/>
          <a:lstStyle>
            <a:lvl1pPr marL="236538" indent="-236538" algn="l" defTabSz="914400" rtl="0" eaLnBrk="1" latinLnBrk="0" hangingPunct="1">
              <a:lnSpc>
                <a:spcPts val="52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 kumimoji="0" lang="en-US" sz="54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“Format large quotes using this slide layout. Be sure to cite your source below.”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909" y="484633"/>
            <a:ext cx="11416999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Format large quotes using this slide layout. Be sure to cite your source below.”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3505" y="5358903"/>
            <a:ext cx="11429936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335077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2014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11603694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6190" y="1918741"/>
            <a:ext cx="5488498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kumimoji="0" lang="en-US" sz="54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561650" y="777667"/>
            <a:ext cx="5192439" cy="5287676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lang="en-US" sz="2000" kern="1200" dirty="0">
                <a:solidFill>
                  <a:srgbClr val="493B93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435153"/>
              </a:buClr>
              <a:buFont typeface="Arial" pitchFamily="34" charset="0"/>
              <a:buNone/>
            </a:pPr>
            <a:r>
              <a:rPr lang="en-US" dirty="0" smtClean="0"/>
              <a:t>Tell your story here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80558" y="777667"/>
            <a:ext cx="0" cy="5287676"/>
          </a:xfrm>
          <a:prstGeom prst="line">
            <a:avLst/>
          </a:prstGeom>
          <a:ln w="76200" cap="rnd">
            <a:gradFill>
              <a:gsLst>
                <a:gs pos="0">
                  <a:schemeClr val="tx1"/>
                </a:gs>
                <a:gs pos="50000">
                  <a:schemeClr val="accent4"/>
                </a:gs>
                <a:gs pos="100000">
                  <a:schemeClr val="tx2"/>
                </a:gs>
              </a:gsLst>
              <a:lin ang="1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174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612648"/>
            <a:ext cx="7158982" cy="2907239"/>
          </a:xfrm>
        </p:spPr>
        <p:txBody>
          <a:bodyPr/>
          <a:lstStyle>
            <a:lvl1pPr algn="l" defTabSz="914400" rtl="0" eaLnBrk="1" latinLnBrk="0" hangingPunct="1">
              <a:lnSpc>
                <a:spcPts val="6200"/>
              </a:lnSpc>
              <a:spcBef>
                <a:spcPct val="0"/>
              </a:spcBef>
              <a:buNone/>
              <a:defRPr lang="en-US" sz="5400" b="0" kern="120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15095" y="4224528"/>
            <a:ext cx="4875530" cy="355482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5094" y="4590288"/>
            <a:ext cx="4875530" cy="297004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359" y="365760"/>
            <a:ext cx="3968646" cy="65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" y="3831336"/>
            <a:ext cx="4886960" cy="384721"/>
          </a:xfrm>
        </p:spPr>
        <p:txBody>
          <a:bodyPr wrap="square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0456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6" y="4279393"/>
            <a:ext cx="6244863" cy="3841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srgbClr val="493B93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8186" y="3282696"/>
            <a:ext cx="6281773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</a:pPr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7482840" y="1620215"/>
            <a:ext cx="3470174" cy="3484220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521843" y="671342"/>
            <a:ext cx="7130463" cy="44996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521842" y="5164752"/>
            <a:ext cx="7128213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2532991" y="671342"/>
            <a:ext cx="7103800" cy="4499658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753777" y="5243838"/>
            <a:ext cx="6763665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35077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2014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ltGray">
          <a:xfrm>
            <a:off x="11603694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50987" y="310895"/>
            <a:ext cx="4363599" cy="281426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50987" y="310895"/>
            <a:ext cx="4363599" cy="2814269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06191" y="3429000"/>
            <a:ext cx="9343297" cy="1421928"/>
          </a:xfrm>
        </p:spPr>
        <p:txBody>
          <a:bodyPr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35077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2014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11603694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6562846" y="859536"/>
            <a:ext cx="4931216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6562846" y="859536"/>
            <a:ext cx="4931216" cy="5029200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6191" y="728973"/>
            <a:ext cx="5798380" cy="1089529"/>
          </a:xfrm>
        </p:spPr>
        <p:txBody>
          <a:bodyPr anchor="t">
            <a:sp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35077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2014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11603694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4890343" y="311149"/>
            <a:ext cx="4356380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4890712" y="311149"/>
            <a:ext cx="4356013" cy="2660652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46501" y="311149"/>
            <a:ext cx="4343685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27654" y="311149"/>
            <a:ext cx="4362532" cy="2660652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9346883" y="311150"/>
            <a:ext cx="2408138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9346883" y="311150"/>
            <a:ext cx="2408137" cy="1308101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6501" y="3028951"/>
            <a:ext cx="333508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427654" y="3028951"/>
            <a:ext cx="3353932" cy="3458934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880957" y="3028951"/>
            <a:ext cx="5365768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3876769" y="3028951"/>
            <a:ext cx="5369956" cy="3458934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9346883" y="1683658"/>
            <a:ext cx="2408138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9346883" y="1676400"/>
            <a:ext cx="2408137" cy="3449410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346883" y="5182961"/>
            <a:ext cx="2408138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9346883" y="5182961"/>
            <a:ext cx="2408137" cy="1304925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20" name="Rectangle 4"/>
          <p:cNvSpPr>
            <a:spLocks noChangeArrowheads="1"/>
          </p:cNvSpPr>
          <p:nvPr userDrawn="1"/>
        </p:nvSpPr>
        <p:spPr bwMode="ltGray">
          <a:xfrm>
            <a:off x="335077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2014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ltGray">
          <a:xfrm>
            <a:off x="11603694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0986" y="310896"/>
            <a:ext cx="11299041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44385" y="339924"/>
            <a:ext cx="11296883" cy="6054185"/>
          </a:xfrm>
          <a:ln>
            <a:solidFill>
              <a:srgbClr val="FFFFFF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335077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808080"/>
                </a:solidFill>
                <a:latin typeface="+mj-lt"/>
              </a:rPr>
              <a:t>© 2014 Cisco and/or its affiliates. All rights reserved.</a:t>
            </a:r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11603694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384" y="6380781"/>
            <a:ext cx="11300057" cy="16047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121889" y="-91440"/>
            <a:ext cx="12432602" cy="704088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3522570" y="777240"/>
            <a:ext cx="7861792" cy="4425696"/>
          </a:xfrm>
          <a:solidFill>
            <a:srgbClr val="000000"/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751" y="5803472"/>
            <a:ext cx="4033077" cy="67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" y="-1587"/>
            <a:ext cx="12188825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36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7"/>
            <a:ext cx="10811488" cy="384175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493B9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48229"/>
            <a:ext cx="10813350" cy="290723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Presentation </a:t>
            </a:r>
            <a:br>
              <a:rPr lang="en-US" dirty="0" smtClean="0"/>
            </a:br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15094" y="4862154"/>
            <a:ext cx="10811488" cy="355482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>
                <a:solidFill>
                  <a:srgbClr val="493B93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5092" y="5231003"/>
            <a:ext cx="10811488" cy="297004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400">
                <a:solidFill>
                  <a:srgbClr val="493B93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5" y="384754"/>
            <a:ext cx="3778122" cy="62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335077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808080"/>
                </a:solidFill>
                <a:latin typeface="+mj-lt"/>
              </a:rPr>
              <a:t>© 2014 Cisco and/or its affiliates. All rights reserved.</a:t>
            </a:r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11603694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" y="-1587"/>
            <a:ext cx="12188825" cy="6858000"/>
          </a:xfrm>
          <a:prstGeom prst="rect">
            <a:avLst/>
          </a:prstGeom>
        </p:spPr>
      </p:pic>
      <p:sp>
        <p:nvSpPr>
          <p:cNvPr id="18" name="Rectangle 17"/>
          <p:cNvSpPr>
            <a:spLocks noChangeArrowheads="1"/>
          </p:cNvSpPr>
          <p:nvPr userDrawn="1"/>
        </p:nvSpPr>
        <p:spPr bwMode="black">
          <a:xfrm>
            <a:off x="5884495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black">
          <a:xfrm>
            <a:off x="6125923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4" name="Freeform 33"/>
          <p:cNvSpPr>
            <a:spLocks/>
          </p:cNvSpPr>
          <p:nvPr userDrawn="1"/>
        </p:nvSpPr>
        <p:spPr bwMode="black">
          <a:xfrm>
            <a:off x="5711014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5" name="Freeform 34"/>
          <p:cNvSpPr>
            <a:spLocks noEditPoints="1"/>
          </p:cNvSpPr>
          <p:nvPr userDrawn="1"/>
        </p:nvSpPr>
        <p:spPr bwMode="black">
          <a:xfrm>
            <a:off x="6289284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979427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/>
          </p:cNvSpPr>
          <p:nvPr userDrawn="1"/>
        </p:nvSpPr>
        <p:spPr bwMode="black">
          <a:xfrm>
            <a:off x="5628610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5737999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5845462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5954851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6061831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6171221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6280611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6388072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6497462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4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blue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" y="-1587"/>
            <a:ext cx="12188825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859364" y="3060489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3867" y="3078071"/>
            <a:ext cx="4747501" cy="7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4" name="Rectangle 33"/>
          <p:cNvSpPr>
            <a:spLocks noChangeArrowheads="1"/>
          </p:cNvSpPr>
          <p:nvPr userDrawn="1"/>
        </p:nvSpPr>
        <p:spPr bwMode="black">
          <a:xfrm>
            <a:off x="5884495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5" name="Freeform 34"/>
          <p:cNvSpPr>
            <a:spLocks/>
          </p:cNvSpPr>
          <p:nvPr userDrawn="1"/>
        </p:nvSpPr>
        <p:spPr bwMode="black">
          <a:xfrm>
            <a:off x="6125923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711014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 noEditPoints="1"/>
          </p:cNvSpPr>
          <p:nvPr userDrawn="1"/>
        </p:nvSpPr>
        <p:spPr bwMode="black">
          <a:xfrm>
            <a:off x="6289284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5979427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5628610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5737999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5845462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5954851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6061831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6171221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6280611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6388072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6497462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859364" y="3060489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3867" y="3078071"/>
            <a:ext cx="4747501" cy="7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_impact X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254090"/>
            <a:ext cx="11448832" cy="838200"/>
          </a:xfrm>
        </p:spPr>
        <p:txBody>
          <a:bodyPr anchor="ctr"/>
          <a:lstStyle>
            <a:lvl1pPr marL="0" algn="l" defTabSz="914219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 lang="en-US" sz="3600" b="0" kern="1200" spc="0" baseline="0" dirty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9534" y="1600590"/>
            <a:ext cx="11435488" cy="470877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0503" y="42828"/>
            <a:ext cx="2769335" cy="692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401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ipe dir="r"/>
      </p:transition>
    </mc:Choice>
    <mc:Fallback xmlns="">
      <p:transition>
        <p:wipe dir="r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E26B1-3DFA-4918-A00A-4519213804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03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48229"/>
            <a:ext cx="10813350" cy="290723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Presentation </a:t>
            </a:r>
            <a:br>
              <a:rPr lang="en-US" dirty="0" smtClean="0"/>
            </a:br>
            <a:r>
              <a:rPr lang="en-US" dirty="0" smtClean="0"/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3137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4384" y="4104640"/>
            <a:ext cx="11294707" cy="243661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449942"/>
            <a:ext cx="11395434" cy="3512458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</a:pPr>
            <a:r>
              <a:rPr lang="en-US" dirty="0" smtClean="0"/>
              <a:t>Segue Title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10349021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35077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© 2014 Cisco and/or its affiliates. All rights reserved.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11603694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g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449942"/>
            <a:ext cx="11395434" cy="3512458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</a:pPr>
            <a:r>
              <a:rPr lang="en-US" dirty="0" smtClean="0"/>
              <a:t>Segue Title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10349021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35077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© 2014 Cisco and/or its affiliates. All rights reserved.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11603694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4385" y="4084320"/>
            <a:ext cx="11297829" cy="2459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97041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Seg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399142"/>
            <a:ext cx="11395434" cy="4134758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</a:pPr>
            <a:r>
              <a:rPr lang="en-US" dirty="0" smtClean="0"/>
              <a:t>Segue Title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10349021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35077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© 2014 Cisco and/or its affiliates. All rights reserved.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384" y="6380781"/>
            <a:ext cx="11300057" cy="160471"/>
          </a:xfrm>
          <a:prstGeom prst="rect">
            <a:avLst/>
          </a:prstGeom>
          <a:noFill/>
        </p:spPr>
      </p:pic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11603694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724397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90" y="432215"/>
            <a:ext cx="11448832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721" y="1344168"/>
            <a:ext cx="11433118" cy="496519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>
                <a:latin typeface="+mn-lt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4809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74075" y="1339745"/>
            <a:ext cx="5495135" cy="496570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ts val="1480"/>
              </a:spcBef>
              <a:defRPr lang="en-US" sz="1800" kern="1200" dirty="0" smtClean="0">
                <a:solidFill>
                  <a:srgbClr val="435153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95000"/>
              </a:lnSpc>
              <a:spcBef>
                <a:spcPts val="600"/>
              </a:spcBef>
              <a:defRPr lang="en-US" sz="1400" kern="1200" dirty="0" smtClean="0">
                <a:solidFill>
                  <a:srgbClr val="435153"/>
                </a:solidFill>
                <a:latin typeface="+mn-lt"/>
                <a:ea typeface="+mn-ea"/>
                <a:cs typeface="+mn-cs"/>
              </a:defRPr>
            </a:lvl2pPr>
            <a:lvl3pPr marL="569912" indent="0"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95000"/>
              </a:lnSpc>
              <a:defRPr lang="en-US" sz="1400" kern="1200" dirty="0">
                <a:solidFill>
                  <a:srgbClr val="435153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6190" y="432215"/>
            <a:ext cx="11448832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pPr lv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06190" y="1339745"/>
            <a:ext cx="5495135" cy="496570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ts val="1480"/>
              </a:spcBef>
              <a:defRPr lang="en-US" sz="1800" kern="1200" dirty="0" smtClean="0">
                <a:solidFill>
                  <a:srgbClr val="435153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95000"/>
              </a:lnSpc>
              <a:spcBef>
                <a:spcPts val="600"/>
              </a:spcBef>
              <a:defRPr lang="en-US" sz="1400" kern="1200" dirty="0" smtClean="0">
                <a:solidFill>
                  <a:srgbClr val="435153"/>
                </a:solidFill>
                <a:latin typeface="+mn-lt"/>
                <a:ea typeface="+mn-ea"/>
                <a:cs typeface="+mn-cs"/>
              </a:defRPr>
            </a:lvl2pPr>
            <a:lvl3pPr marL="569912" indent="0"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95000"/>
              </a:lnSpc>
              <a:defRPr lang="en-US" sz="1400" kern="1200" dirty="0">
                <a:solidFill>
                  <a:srgbClr val="435153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theme" Target="../theme/theme1.xml"/><Relationship Id="rId38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384" y="6380781"/>
            <a:ext cx="11300057" cy="160471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190" y="432215"/>
            <a:ext cx="11448832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pPr lv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190" y="1339746"/>
            <a:ext cx="11433118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335077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808080"/>
                </a:solidFill>
                <a:latin typeface="+mj-lt"/>
              </a:rPr>
              <a:t>© 2014 Cisco and/or its affiliates. All rights reserved.</a:t>
            </a:r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808080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11603694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938" r:id="rId2"/>
    <p:sldLayoutId id="2147483929" r:id="rId3"/>
    <p:sldLayoutId id="2147483937" r:id="rId4"/>
    <p:sldLayoutId id="2147483900" r:id="rId5"/>
    <p:sldLayoutId id="2147483939" r:id="rId6"/>
    <p:sldLayoutId id="2147483932" r:id="rId7"/>
    <p:sldLayoutId id="2147483933" r:id="rId8"/>
    <p:sldLayoutId id="2147483902" r:id="rId9"/>
    <p:sldLayoutId id="2147483903" r:id="rId10"/>
    <p:sldLayoutId id="2147483935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3" r:id="rId18"/>
    <p:sldLayoutId id="2147483911" r:id="rId19"/>
    <p:sldLayoutId id="2147483912" r:id="rId20"/>
    <p:sldLayoutId id="2147483914" r:id="rId21"/>
    <p:sldLayoutId id="2147483915" r:id="rId22"/>
    <p:sldLayoutId id="2147483916" r:id="rId23"/>
    <p:sldLayoutId id="2147483917" r:id="rId24"/>
    <p:sldLayoutId id="2147483918" r:id="rId25"/>
    <p:sldLayoutId id="2147483919" r:id="rId26"/>
    <p:sldLayoutId id="2147483921" r:id="rId27"/>
    <p:sldLayoutId id="2147483922" r:id="rId28"/>
    <p:sldLayoutId id="2147483936" r:id="rId29"/>
    <p:sldLayoutId id="2147483923" r:id="rId30"/>
    <p:sldLayoutId id="2147483924" r:id="rId31"/>
    <p:sldLayoutId id="2147483925" r:id="rId32"/>
    <p:sldLayoutId id="2147483926" r:id="rId33"/>
    <p:sldLayoutId id="2147483927" r:id="rId34"/>
    <p:sldLayoutId id="2147483944" r:id="rId35"/>
    <p:sldLayoutId id="2147483945" r:id="rId36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0" lang="en-US" sz="3600" b="0" i="0" u="none" strike="noStrike" kern="1200" cap="none" spc="0" normalizeH="0" baseline="0" dirty="0">
          <a:ln>
            <a:noFill/>
          </a:ln>
          <a:gradFill flip="none" rotWithShape="1">
            <a:gsLst>
              <a:gs pos="16000">
                <a:schemeClr val="tx2"/>
              </a:gs>
              <a:gs pos="100000">
                <a:srgbClr val="28A7DF"/>
              </a:gs>
            </a:gsLst>
            <a:lin ang="1800000" scaled="0"/>
            <a:tileRect/>
          </a:gradFill>
          <a:effectLst/>
          <a:uLnTx/>
          <a:uFillTx/>
          <a:latin typeface="+mj-lt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rgbClr val="493B93"/>
        </a:buClr>
        <a:buSzPct val="90000"/>
        <a:buFont typeface="Arial" pitchFamily="34" charset="0"/>
        <a:buChar char="•"/>
        <a:tabLst/>
        <a:defRPr lang="en-US" sz="2200" kern="1200" dirty="0" smtClean="0">
          <a:solidFill>
            <a:srgbClr val="435153"/>
          </a:solidFill>
          <a:latin typeface="+mn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435153"/>
          </a:solidFill>
          <a:latin typeface="+mn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435153"/>
          </a:solidFill>
          <a:latin typeface="+mn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435153"/>
          </a:solidFill>
          <a:latin typeface="+mn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43515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21" y="1182413"/>
            <a:ext cx="7698003" cy="137982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 smtClean="0"/>
              <a:t>Wireless Router </a:t>
            </a:r>
            <a:r>
              <a:rPr lang="en-US" sz="4400" dirty="0" smtClean="0"/>
              <a:t>and Clients </a:t>
            </a:r>
            <a:r>
              <a:rPr lang="en-US" sz="4400" dirty="0" smtClean="0"/>
              <a:t>Configuration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9678" y="3903260"/>
            <a:ext cx="6932098" cy="1620957"/>
          </a:xfrm>
        </p:spPr>
        <p:txBody>
          <a:bodyPr/>
          <a:lstStyle/>
          <a:p>
            <a:r>
              <a:rPr lang="en-US" dirty="0" err="1" smtClean="0"/>
              <a:t>Subhrendu</a:t>
            </a:r>
            <a:r>
              <a:rPr lang="en-US" dirty="0" smtClean="0"/>
              <a:t> </a:t>
            </a:r>
            <a:r>
              <a:rPr lang="en-US" dirty="0" err="1" smtClean="0"/>
              <a:t>Guha</a:t>
            </a:r>
            <a:r>
              <a:rPr lang="en-US" dirty="0" smtClean="0"/>
              <a:t> </a:t>
            </a:r>
            <a:r>
              <a:rPr lang="en-US" dirty="0" err="1" smtClean="0"/>
              <a:t>Neogi</a:t>
            </a:r>
            <a:endParaRPr lang="en-US" dirty="0" smtClean="0"/>
          </a:p>
          <a:p>
            <a:r>
              <a:rPr lang="en-US" dirty="0" smtClean="0"/>
              <a:t>Instructor Trainer, Sir </a:t>
            </a:r>
            <a:r>
              <a:rPr lang="en-US" dirty="0" err="1" smtClean="0"/>
              <a:t>Padampat</a:t>
            </a:r>
            <a:r>
              <a:rPr lang="en-US" dirty="0" smtClean="0"/>
              <a:t> </a:t>
            </a:r>
            <a:r>
              <a:rPr lang="en-US" dirty="0" err="1" smtClean="0"/>
              <a:t>Singhania</a:t>
            </a:r>
            <a:r>
              <a:rPr lang="en-US" dirty="0" smtClean="0"/>
              <a:t> University, Udaipur, Rajasthan, India</a:t>
            </a:r>
          </a:p>
          <a:p>
            <a:r>
              <a:rPr lang="en-US" dirty="0" smtClean="0"/>
              <a:t>Subhrendu.neogi@spsu.ac.in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5585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 noChangeArrowheads="1"/>
          </p:cNvSpPr>
          <p:nvPr>
            <p:ph type="title"/>
          </p:nvPr>
        </p:nvSpPr>
        <p:spPr>
          <a:xfrm>
            <a:off x="306190" y="160361"/>
            <a:ext cx="11589248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Changing the Password</a:t>
            </a:r>
          </a:p>
        </p:txBody>
      </p:sp>
      <p:pic>
        <p:nvPicPr>
          <p:cNvPr id="1229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441" y="1328346"/>
            <a:ext cx="11104486" cy="4953000"/>
          </a:xfrm>
        </p:spPr>
      </p:pic>
      <p:sp>
        <p:nvSpPr>
          <p:cNvPr id="12294" name="Line 10"/>
          <p:cNvSpPr>
            <a:spLocks noChangeShapeType="1"/>
          </p:cNvSpPr>
          <p:nvPr/>
        </p:nvSpPr>
        <p:spPr bwMode="auto">
          <a:xfrm flipV="1">
            <a:off x="3148780" y="2014146"/>
            <a:ext cx="10282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11"/>
          <p:cNvSpPr>
            <a:spLocks noChangeShapeType="1"/>
          </p:cNvSpPr>
          <p:nvPr/>
        </p:nvSpPr>
        <p:spPr bwMode="auto">
          <a:xfrm flipH="1">
            <a:off x="7211720" y="2547546"/>
            <a:ext cx="14394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12"/>
          <p:cNvSpPr>
            <a:spLocks noChangeShapeType="1"/>
          </p:cNvSpPr>
          <p:nvPr/>
        </p:nvSpPr>
        <p:spPr bwMode="auto">
          <a:xfrm flipH="1">
            <a:off x="7211720" y="2547546"/>
            <a:ext cx="1439471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13"/>
          <p:cNvSpPr>
            <a:spLocks noChangeShapeType="1"/>
          </p:cNvSpPr>
          <p:nvPr/>
        </p:nvSpPr>
        <p:spPr bwMode="auto">
          <a:xfrm flipH="1">
            <a:off x="3961367" y="3995346"/>
            <a:ext cx="1028193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0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>
            <a:spLocks noGrp="1" noChangeArrowheads="1"/>
          </p:cNvSpPr>
          <p:nvPr>
            <p:ph type="title"/>
          </p:nvPr>
        </p:nvSpPr>
        <p:spPr>
          <a:xfrm>
            <a:off x="306190" y="242741"/>
            <a:ext cx="11448832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Configuring the Radio Interface</a:t>
            </a: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162" y="1105926"/>
            <a:ext cx="9907653" cy="5181600"/>
          </a:xfrm>
          <a:noFill/>
        </p:spPr>
      </p:pic>
      <p:sp>
        <p:nvSpPr>
          <p:cNvPr id="16389" name="Line 7"/>
          <p:cNvSpPr>
            <a:spLocks noChangeShapeType="1"/>
          </p:cNvSpPr>
          <p:nvPr/>
        </p:nvSpPr>
        <p:spPr bwMode="auto">
          <a:xfrm flipH="1">
            <a:off x="4266089" y="1715526"/>
            <a:ext cx="203147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8"/>
          <p:cNvSpPr>
            <a:spLocks noChangeShapeType="1"/>
          </p:cNvSpPr>
          <p:nvPr/>
        </p:nvSpPr>
        <p:spPr bwMode="auto">
          <a:xfrm flipH="1" flipV="1">
            <a:off x="4672383" y="2629926"/>
            <a:ext cx="101574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9"/>
          <p:cNvSpPr>
            <a:spLocks noChangeShapeType="1"/>
          </p:cNvSpPr>
          <p:nvPr/>
        </p:nvSpPr>
        <p:spPr bwMode="auto">
          <a:xfrm>
            <a:off x="4062942" y="3315726"/>
            <a:ext cx="1117309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10"/>
          <p:cNvSpPr>
            <a:spLocks noChangeShapeType="1"/>
          </p:cNvSpPr>
          <p:nvPr/>
        </p:nvSpPr>
        <p:spPr bwMode="auto">
          <a:xfrm flipH="1">
            <a:off x="6805427" y="3925326"/>
            <a:ext cx="13204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11"/>
          <p:cNvSpPr>
            <a:spLocks noChangeShapeType="1"/>
          </p:cNvSpPr>
          <p:nvPr/>
        </p:nvSpPr>
        <p:spPr bwMode="auto">
          <a:xfrm flipH="1" flipV="1">
            <a:off x="6297559" y="4534926"/>
            <a:ext cx="142203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3148780" y="4839726"/>
            <a:ext cx="49771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Enable the radio interface, configure the SSID and disable SSID Broadcasting</a:t>
            </a:r>
          </a:p>
        </p:txBody>
      </p:sp>
    </p:spTree>
    <p:extLst>
      <p:ext uri="{BB962C8B-B14F-4D97-AF65-F5344CB8AC3E}">
        <p14:creationId xmlns:p14="http://schemas.microsoft.com/office/powerpoint/2010/main" val="5497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6190" y="86219"/>
            <a:ext cx="11448832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Configure WEP Key</a:t>
            </a:r>
          </a:p>
        </p:txBody>
      </p:sp>
      <p:pic>
        <p:nvPicPr>
          <p:cNvPr id="1741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588" y="972061"/>
            <a:ext cx="10969943" cy="4525963"/>
          </a:xfrm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406294" y="5696460"/>
            <a:ext cx="11376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Make sure that you right down the automatically generated 26 hex digits key.  The hex key will be used later to configure the wireless clients</a:t>
            </a:r>
          </a:p>
        </p:txBody>
      </p:sp>
    </p:spTree>
    <p:extLst>
      <p:ext uri="{BB962C8B-B14F-4D97-AF65-F5344CB8AC3E}">
        <p14:creationId xmlns:p14="http://schemas.microsoft.com/office/powerpoint/2010/main" val="512946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06190" y="226265"/>
            <a:ext cx="11448832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Stronger Encryption</a:t>
            </a:r>
          </a:p>
        </p:txBody>
      </p:sp>
      <p:pic>
        <p:nvPicPr>
          <p:cNvPr id="1843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441" y="1394250"/>
            <a:ext cx="10969943" cy="4876800"/>
          </a:xfrm>
        </p:spPr>
      </p:pic>
    </p:spTree>
    <p:extLst>
      <p:ext uri="{BB962C8B-B14F-4D97-AF65-F5344CB8AC3E}">
        <p14:creationId xmlns:p14="http://schemas.microsoft.com/office/powerpoint/2010/main" val="57541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MAC Authentication</a:t>
            </a:r>
          </a:p>
        </p:txBody>
      </p:sp>
      <p:pic>
        <p:nvPicPr>
          <p:cNvPr id="1946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977103" y="2971800"/>
            <a:ext cx="406294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To get the MAC address of your Wireless card, Go to DOS and type “ipconfig /all 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4469236" y="3810000"/>
            <a:ext cx="609441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2031471" y="3657600"/>
            <a:ext cx="1218883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 flipV="1">
            <a:off x="1422029" y="3352800"/>
            <a:ext cx="101574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6195986" y="2667000"/>
            <a:ext cx="101573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 flipV="1">
            <a:off x="10969943" y="3048000"/>
            <a:ext cx="101573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38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Advanced Wireless Settings</a:t>
            </a:r>
          </a:p>
        </p:txBody>
      </p:sp>
      <p:pic>
        <p:nvPicPr>
          <p:cNvPr id="2048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0485" name="Line 4"/>
          <p:cNvSpPr>
            <a:spLocks noChangeShapeType="1"/>
          </p:cNvSpPr>
          <p:nvPr/>
        </p:nvSpPr>
        <p:spPr bwMode="auto">
          <a:xfrm flipH="1">
            <a:off x="6805428" y="3962400"/>
            <a:ext cx="1015735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 flipV="1">
            <a:off x="1523603" y="3048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6"/>
          <p:cNvSpPr>
            <a:spLocks noChangeShapeType="1"/>
          </p:cNvSpPr>
          <p:nvPr/>
        </p:nvSpPr>
        <p:spPr bwMode="auto">
          <a:xfrm flipH="1">
            <a:off x="10868369" y="2971800"/>
            <a:ext cx="13204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6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503190-FF9F-44FD-8DDB-22935EFC605E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Configuring Port Forwarding</a:t>
            </a:r>
          </a:p>
        </p:txBody>
      </p:sp>
      <p:pic>
        <p:nvPicPr>
          <p:cNvPr id="2355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202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300407"/>
            <a:ext cx="11448832" cy="838200"/>
          </a:xfrm>
        </p:spPr>
        <p:txBody>
          <a:bodyPr/>
          <a:lstStyle/>
          <a:p>
            <a:r>
              <a:rPr lang="en-US" altLang="en-US" dirty="0" smtClean="0"/>
              <a:t>Status of Wireless </a:t>
            </a:r>
            <a:r>
              <a:rPr lang="en-US" altLang="en-US" dirty="0"/>
              <a:t>Settings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31" y="1103871"/>
            <a:ext cx="8661872" cy="52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3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342900" indent="-342900"/>
            <a:r>
              <a:rPr lang="en-US" sz="4800" b="1" dirty="0">
                <a:solidFill>
                  <a:srgbClr val="7030A0"/>
                </a:solidFill>
              </a:rPr>
              <a:t>Configuring Wireless Clients – </a:t>
            </a:r>
            <a:r>
              <a:rPr lang="en-US" sz="4800" b="1" dirty="0" smtClean="0">
                <a:solidFill>
                  <a:srgbClr val="7030A0"/>
                </a:solidFill>
              </a:rPr>
              <a:t>PC, Smartphones</a:t>
            </a:r>
            <a:r>
              <a:rPr lang="en-US" sz="4800" b="1" dirty="0">
                <a:solidFill>
                  <a:srgbClr val="7030A0"/>
                </a:solidFill>
              </a:rPr>
              <a:t>, </a:t>
            </a:r>
            <a:r>
              <a:rPr lang="en-US" sz="4800" b="1" dirty="0" smtClean="0">
                <a:solidFill>
                  <a:srgbClr val="7030A0"/>
                </a:solidFill>
              </a:rPr>
              <a:t>Tablets</a:t>
            </a:r>
            <a:br>
              <a:rPr lang="en-US" sz="4800" b="1" dirty="0" smtClean="0">
                <a:solidFill>
                  <a:srgbClr val="7030A0"/>
                </a:solidFill>
              </a:rPr>
            </a:br>
            <a:endParaRPr lang="en-US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0941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Configuring Wireless Clients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 smtClean="0"/>
              <a:t>Client configuration – Select SSID for the Wireless Device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Provide Key as per Security mode of </a:t>
            </a:r>
            <a:r>
              <a:rPr lang="en-US" sz="2400" dirty="0"/>
              <a:t>Wireless </a:t>
            </a:r>
            <a:r>
              <a:rPr lang="en-US" sz="2400" dirty="0" smtClean="0"/>
              <a:t>Device WPA/WPA2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Configure IP Address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Test the connectivity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21" y="3008228"/>
            <a:ext cx="8597128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80898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511157" y="1749969"/>
            <a:ext cx="42566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7030A0"/>
                </a:solidFill>
                <a:latin typeface="+mj-lt"/>
              </a:rPr>
              <a:t>Configuring Wireless Access Point / Wireless Router</a:t>
            </a:r>
          </a:p>
          <a:p>
            <a:pPr marL="342900" indent="-342900">
              <a:buAutoNum type="arabicPeriod"/>
            </a:pPr>
            <a:endParaRPr lang="en-US" b="1" dirty="0" smtClean="0">
              <a:solidFill>
                <a:srgbClr val="7030A0"/>
              </a:solidFill>
              <a:latin typeface="+mj-lt"/>
            </a:endParaRPr>
          </a:p>
          <a:p>
            <a:pPr marL="342900" indent="-342900">
              <a:buFontTx/>
              <a:buAutoNum type="arabicPeriod"/>
            </a:pPr>
            <a:r>
              <a:rPr lang="en-US" b="1" dirty="0" smtClean="0">
                <a:solidFill>
                  <a:srgbClr val="7030A0"/>
                </a:solidFill>
              </a:rPr>
              <a:t>Configuring </a:t>
            </a:r>
            <a:r>
              <a:rPr lang="en-US" b="1" dirty="0">
                <a:solidFill>
                  <a:srgbClr val="7030A0"/>
                </a:solidFill>
              </a:rPr>
              <a:t>Wireless </a:t>
            </a:r>
            <a:r>
              <a:rPr lang="en-US" b="1" dirty="0" smtClean="0">
                <a:solidFill>
                  <a:srgbClr val="7030A0"/>
                </a:solidFill>
              </a:rPr>
              <a:t>Clients – PC, Smartphones, Tablets</a:t>
            </a:r>
            <a:endParaRPr lang="en-US" b="1" dirty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endParaRPr lang="en-US" b="1" dirty="0" smtClean="0">
              <a:solidFill>
                <a:srgbClr val="7030A0"/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7030A0"/>
                </a:solidFill>
                <a:latin typeface="+mj-lt"/>
              </a:rPr>
              <a:t>Setting up a Home Network to Access Internet</a:t>
            </a:r>
            <a:endParaRPr lang="en-US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460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342900" indent="-342900"/>
            <a:r>
              <a:rPr lang="en-US" sz="4800" b="1" dirty="0">
                <a:solidFill>
                  <a:srgbClr val="7030A0"/>
                </a:solidFill>
              </a:rPr>
              <a:t>Setting up a Home Network to Access </a:t>
            </a:r>
            <a:r>
              <a:rPr lang="en-US" sz="4800" b="1" dirty="0" smtClean="0">
                <a:solidFill>
                  <a:srgbClr val="7030A0"/>
                </a:solidFill>
              </a:rPr>
              <a:t>Internet</a:t>
            </a:r>
            <a:br>
              <a:rPr lang="en-US" sz="4800" b="1" dirty="0" smtClean="0">
                <a:solidFill>
                  <a:srgbClr val="7030A0"/>
                </a:solidFill>
              </a:rPr>
            </a:br>
            <a:endParaRPr lang="en-US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7215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Setting up a Home Network to Access Internet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ts val="2640"/>
              </a:lnSpc>
            </a:pPr>
            <a:r>
              <a:rPr lang="en-US" dirty="0" smtClean="0"/>
              <a:t>Devices used in Topology</a:t>
            </a:r>
          </a:p>
          <a:p>
            <a:pPr marL="692150" lvl="1" indent="-285750">
              <a:lnSpc>
                <a:spcPts val="2640"/>
              </a:lnSpc>
              <a:buFont typeface="Wingdings" panose="05000000000000000000" pitchFamily="2" charset="2"/>
              <a:buChar char="v"/>
            </a:pPr>
            <a:r>
              <a:rPr lang="en-US" dirty="0"/>
              <a:t>Wireless Router</a:t>
            </a:r>
          </a:p>
          <a:p>
            <a:pPr marL="692150" lvl="1" indent="-285750">
              <a:lnSpc>
                <a:spcPts val="2640"/>
              </a:lnSpc>
              <a:buFont typeface="Wingdings" panose="05000000000000000000" pitchFamily="2" charset="2"/>
              <a:buChar char="v"/>
            </a:pPr>
            <a:r>
              <a:rPr lang="en-US" dirty="0"/>
              <a:t>Wireless Access Point</a:t>
            </a:r>
          </a:p>
          <a:p>
            <a:pPr marL="692150" lvl="1" indent="-285750">
              <a:lnSpc>
                <a:spcPts val="2640"/>
              </a:lnSpc>
              <a:buFont typeface="Wingdings" panose="05000000000000000000" pitchFamily="2" charset="2"/>
              <a:buChar char="v"/>
            </a:pPr>
            <a:r>
              <a:rPr lang="en-US" dirty="0"/>
              <a:t>PC/Laptop</a:t>
            </a:r>
          </a:p>
          <a:p>
            <a:pPr marL="692150" lvl="1" indent="-285750">
              <a:lnSpc>
                <a:spcPts val="2640"/>
              </a:lnSpc>
              <a:buFont typeface="Wingdings" panose="05000000000000000000" pitchFamily="2" charset="2"/>
              <a:buChar char="v"/>
            </a:pPr>
            <a:r>
              <a:rPr lang="en-US" dirty="0"/>
              <a:t>Wireless Printer</a:t>
            </a:r>
          </a:p>
          <a:p>
            <a:pPr marL="692150" lvl="1" indent="-285750">
              <a:lnSpc>
                <a:spcPts val="2640"/>
              </a:lnSpc>
              <a:buFont typeface="Wingdings" panose="05000000000000000000" pitchFamily="2" charset="2"/>
              <a:buChar char="v"/>
            </a:pPr>
            <a:r>
              <a:rPr lang="en-US" dirty="0"/>
              <a:t>Smartphone</a:t>
            </a:r>
          </a:p>
          <a:p>
            <a:pPr marL="692150" lvl="1" indent="-285750">
              <a:lnSpc>
                <a:spcPts val="2640"/>
              </a:lnSpc>
              <a:buFont typeface="Wingdings" panose="05000000000000000000" pitchFamily="2" charset="2"/>
              <a:buChar char="v"/>
            </a:pPr>
            <a:r>
              <a:rPr lang="en-US" dirty="0"/>
              <a:t>Tablet PC</a:t>
            </a:r>
          </a:p>
          <a:p>
            <a:pPr>
              <a:lnSpc>
                <a:spcPts val="2640"/>
              </a:lnSpc>
            </a:pPr>
            <a:r>
              <a:rPr lang="en-US" dirty="0" smtClean="0"/>
              <a:t>Configuring Wireless Router for Internet Access</a:t>
            </a:r>
          </a:p>
          <a:p>
            <a:pPr>
              <a:lnSpc>
                <a:spcPts val="2640"/>
              </a:lnSpc>
            </a:pPr>
            <a:r>
              <a:rPr lang="en-US" dirty="0"/>
              <a:t>Configuring Wireless </a:t>
            </a:r>
            <a:r>
              <a:rPr lang="en-US" dirty="0" smtClean="0"/>
              <a:t>Access Point</a:t>
            </a:r>
          </a:p>
          <a:p>
            <a:pPr>
              <a:lnSpc>
                <a:spcPts val="2640"/>
              </a:lnSpc>
            </a:pPr>
            <a:r>
              <a:rPr lang="en-US" sz="2200" dirty="0" smtClean="0"/>
              <a:t>Test the connectivity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82" y="1308659"/>
            <a:ext cx="54483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59543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48" y="386367"/>
            <a:ext cx="11239048" cy="59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8013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75" y="386365"/>
            <a:ext cx="11133783" cy="59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020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06190" y="1918741"/>
            <a:ext cx="5488498" cy="30205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lang="en-US" sz="36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Learning Outcome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80499" y="2459504"/>
            <a:ext cx="54831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  <a:latin typeface="+mj-lt"/>
              </a:rPr>
              <a:t>How to configure a Wireless 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7030A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How to configure </a:t>
            </a:r>
            <a:r>
              <a:rPr lang="en-US" sz="2000" b="1" dirty="0">
                <a:solidFill>
                  <a:srgbClr val="7030A0"/>
                </a:solidFill>
              </a:rPr>
              <a:t>Wireless </a:t>
            </a:r>
            <a:r>
              <a:rPr lang="en-US" sz="2000" b="1" dirty="0" smtClean="0">
                <a:solidFill>
                  <a:srgbClr val="7030A0"/>
                </a:solidFill>
              </a:rPr>
              <a:t>Clients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7030A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  <a:latin typeface="+mj-lt"/>
              </a:rPr>
              <a:t>How to set up a Home Network to Access Internet</a:t>
            </a:r>
            <a:endParaRPr lang="en-US" sz="20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309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17575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7030A0"/>
                </a:solidFill>
              </a:rPr>
              <a:t>Configuring Wireless Access Point / Wireless Router</a:t>
            </a:r>
            <a:br>
              <a:rPr lang="en-US" sz="4800" b="1" dirty="0">
                <a:solidFill>
                  <a:srgbClr val="7030A0"/>
                </a:solidFill>
              </a:rPr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3361669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to Configure Wireless LANs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dirty="0" smtClean="0">
                <a:latin typeface="+mj-lt"/>
              </a:rPr>
              <a:t>Five ways to configure a wireless LAN</a:t>
            </a:r>
          </a:p>
          <a:p>
            <a:pPr lvl="1"/>
            <a:r>
              <a:rPr lang="en-US" altLang="en-US" dirty="0" smtClean="0">
                <a:latin typeface="+mj-lt"/>
              </a:rPr>
              <a:t>Peer-to-peer network</a:t>
            </a:r>
          </a:p>
          <a:p>
            <a:pPr lvl="1"/>
            <a:r>
              <a:rPr lang="en-US" altLang="en-US" dirty="0" smtClean="0">
                <a:latin typeface="+mj-lt"/>
              </a:rPr>
              <a:t>Client and access point</a:t>
            </a:r>
          </a:p>
          <a:p>
            <a:pPr lvl="1"/>
            <a:r>
              <a:rPr lang="en-US" altLang="en-US" dirty="0" smtClean="0">
                <a:latin typeface="+mj-lt"/>
              </a:rPr>
              <a:t>Multiple access points and roaming</a:t>
            </a:r>
          </a:p>
          <a:p>
            <a:pPr lvl="1"/>
            <a:r>
              <a:rPr lang="en-US" altLang="en-US" dirty="0" smtClean="0">
                <a:latin typeface="+mj-lt"/>
              </a:rPr>
              <a:t>Using an extension point</a:t>
            </a:r>
          </a:p>
          <a:p>
            <a:pPr lvl="1"/>
            <a:r>
              <a:rPr lang="en-US" altLang="en-US" dirty="0" smtClean="0">
                <a:latin typeface="+mj-lt"/>
              </a:rPr>
              <a:t>Using a directional antenna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latin typeface="+mj-lt"/>
              </a:rPr>
              <a:t>Wireless Setup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j-lt"/>
              </a:rPr>
              <a:t>SSID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j-lt"/>
              </a:rPr>
              <a:t>Channel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j-lt"/>
              </a:rPr>
              <a:t>Security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j-lt"/>
              </a:rPr>
              <a:t>MAC Filter</a:t>
            </a:r>
          </a:p>
          <a:p>
            <a:pPr lvl="1"/>
            <a:endParaRPr lang="en-US" altLang="en-US" dirty="0" smtClean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162" y="583036"/>
            <a:ext cx="3399006" cy="173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012" y="2313286"/>
            <a:ext cx="2012820" cy="189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820" y="2435080"/>
            <a:ext cx="2515201" cy="184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115" y="4276223"/>
            <a:ext cx="2822100" cy="18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430" y="4351418"/>
            <a:ext cx="3584832" cy="178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5176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Configuring Wireless Access </a:t>
            </a:r>
            <a:r>
              <a:rPr lang="en-US" b="1" dirty="0" smtClean="0">
                <a:solidFill>
                  <a:srgbClr val="7030A0"/>
                </a:solidFill>
              </a:rPr>
              <a:t>Point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09" y="1181229"/>
            <a:ext cx="27051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635" y="1362462"/>
            <a:ext cx="4940491" cy="441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wlan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180" y="3820351"/>
            <a:ext cx="2363830" cy="253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721" y="1344168"/>
            <a:ext cx="11433118" cy="4965192"/>
          </a:xfrm>
        </p:spPr>
        <p:txBody>
          <a:bodyPr/>
          <a:lstStyle/>
          <a:p>
            <a:r>
              <a:rPr lang="en-US" dirty="0" smtClean="0"/>
              <a:t>Connecting PC for configuration</a:t>
            </a:r>
          </a:p>
          <a:p>
            <a:r>
              <a:rPr lang="en-US" dirty="0" smtClean="0"/>
              <a:t>Configuring Wireless Port </a:t>
            </a:r>
          </a:p>
          <a:p>
            <a:r>
              <a:rPr lang="en-US" dirty="0" smtClean="0"/>
              <a:t>Configuring SSID</a:t>
            </a:r>
          </a:p>
          <a:p>
            <a:r>
              <a:rPr lang="en-US" dirty="0" smtClean="0"/>
              <a:t>Configuring Authentication</a:t>
            </a:r>
          </a:p>
          <a:p>
            <a:r>
              <a:rPr lang="en-US" dirty="0" smtClean="0"/>
              <a:t>Selecting Encryption Type</a:t>
            </a:r>
          </a:p>
          <a:p>
            <a:r>
              <a:rPr lang="en-US" dirty="0" smtClean="0"/>
              <a:t>MAC authentication</a:t>
            </a:r>
          </a:p>
          <a:p>
            <a:r>
              <a:rPr lang="en-US" altLang="en-US" sz="2400" dirty="0"/>
              <a:t>Advanced Wireless Settings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29071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Configuring </a:t>
            </a:r>
            <a:r>
              <a:rPr lang="en-US" b="1" dirty="0" smtClean="0">
                <a:solidFill>
                  <a:srgbClr val="7030A0"/>
                </a:solidFill>
              </a:rPr>
              <a:t>Wireless </a:t>
            </a:r>
            <a:r>
              <a:rPr lang="en-US" b="1" dirty="0">
                <a:solidFill>
                  <a:srgbClr val="7030A0"/>
                </a:solidFill>
              </a:rPr>
              <a:t>Router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Connecting PC for configuration</a:t>
            </a:r>
          </a:p>
          <a:p>
            <a:r>
              <a:rPr lang="en-US" dirty="0" smtClean="0"/>
              <a:t>Configuring Internet Port </a:t>
            </a:r>
          </a:p>
          <a:p>
            <a:r>
              <a:rPr lang="en-US" dirty="0" smtClean="0"/>
              <a:t>Configuring SSID</a:t>
            </a:r>
          </a:p>
          <a:p>
            <a:r>
              <a:rPr lang="en-US" dirty="0" smtClean="0"/>
              <a:t>Configuring DHCP</a:t>
            </a:r>
          </a:p>
          <a:p>
            <a:r>
              <a:rPr lang="en-US" dirty="0" smtClean="0"/>
              <a:t>Configuring Authentication</a:t>
            </a:r>
          </a:p>
          <a:p>
            <a:r>
              <a:rPr lang="en-US" dirty="0" smtClean="0"/>
              <a:t>Selecting Encryption Type</a:t>
            </a:r>
          </a:p>
          <a:p>
            <a:r>
              <a:rPr lang="en-US" dirty="0" smtClean="0"/>
              <a:t>MAC authentication</a:t>
            </a:r>
          </a:p>
          <a:p>
            <a:r>
              <a:rPr lang="en-US" altLang="en-US" sz="2400" dirty="0"/>
              <a:t>Advanced Wireless Settings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362589"/>
            <a:ext cx="237224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639" y="906157"/>
            <a:ext cx="4952570" cy="389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Wireless-B Broadband 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764" y="4841273"/>
            <a:ext cx="16192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324" y="4762903"/>
            <a:ext cx="3835574" cy="155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35826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29" y="271848"/>
            <a:ext cx="3958114" cy="610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43" y="362079"/>
            <a:ext cx="75628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43" y="4383044"/>
            <a:ext cx="7562850" cy="199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77761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Main Menus and Sub Menus</a:t>
            </a:r>
          </a:p>
        </p:txBody>
      </p:sp>
      <p:pic>
        <p:nvPicPr>
          <p:cNvPr id="922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1091" y="2895600"/>
            <a:ext cx="10324528" cy="2057400"/>
          </a:xfrm>
          <a:noFill/>
        </p:spPr>
      </p:pic>
      <p:sp>
        <p:nvSpPr>
          <p:cNvPr id="9221" name="Line 8"/>
          <p:cNvSpPr>
            <a:spLocks noChangeShapeType="1"/>
          </p:cNvSpPr>
          <p:nvPr/>
        </p:nvSpPr>
        <p:spPr bwMode="auto">
          <a:xfrm>
            <a:off x="3148780" y="2209800"/>
            <a:ext cx="304721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9"/>
          <p:cNvSpPr>
            <a:spLocks noChangeShapeType="1"/>
          </p:cNvSpPr>
          <p:nvPr/>
        </p:nvSpPr>
        <p:spPr bwMode="auto">
          <a:xfrm flipH="1" flipV="1">
            <a:off x="4672383" y="4724400"/>
            <a:ext cx="812588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10"/>
          <p:cNvSpPr>
            <a:spLocks noChangeShapeType="1"/>
          </p:cNvSpPr>
          <p:nvPr/>
        </p:nvSpPr>
        <p:spPr bwMode="auto">
          <a:xfrm flipV="1">
            <a:off x="5484971" y="4724400"/>
            <a:ext cx="406294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11"/>
          <p:cNvSpPr>
            <a:spLocks noChangeShapeType="1"/>
          </p:cNvSpPr>
          <p:nvPr/>
        </p:nvSpPr>
        <p:spPr bwMode="auto">
          <a:xfrm flipV="1">
            <a:off x="5484971" y="4724400"/>
            <a:ext cx="1929897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1625177" y="1676401"/>
            <a:ext cx="3047206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 Main Menu Item</a:t>
            </a:r>
          </a:p>
        </p:txBody>
      </p:sp>
      <p:sp>
        <p:nvSpPr>
          <p:cNvPr id="9226" name="Text Box 13"/>
          <p:cNvSpPr txBox="1">
            <a:spLocks noChangeArrowheads="1"/>
          </p:cNvSpPr>
          <p:nvPr/>
        </p:nvSpPr>
        <p:spPr bwMode="auto">
          <a:xfrm>
            <a:off x="4062942" y="5638800"/>
            <a:ext cx="314878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Sub-Menu Items for the “Setup” menu</a:t>
            </a:r>
          </a:p>
        </p:txBody>
      </p:sp>
      <p:sp>
        <p:nvSpPr>
          <p:cNvPr id="9227" name="Line 14"/>
          <p:cNvSpPr>
            <a:spLocks noChangeShapeType="1"/>
          </p:cNvSpPr>
          <p:nvPr/>
        </p:nvSpPr>
        <p:spPr bwMode="auto">
          <a:xfrm flipH="1">
            <a:off x="11274663" y="3886200"/>
            <a:ext cx="6094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5"/>
          <p:cNvSpPr>
            <a:spLocks noChangeShapeType="1"/>
          </p:cNvSpPr>
          <p:nvPr/>
        </p:nvSpPr>
        <p:spPr bwMode="auto">
          <a:xfrm>
            <a:off x="11884104" y="3886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Text Box 16"/>
          <p:cNvSpPr txBox="1">
            <a:spLocks noChangeArrowheads="1"/>
          </p:cNvSpPr>
          <p:nvPr/>
        </p:nvSpPr>
        <p:spPr bwMode="auto">
          <a:xfrm>
            <a:off x="8329030" y="5791201"/>
            <a:ext cx="385979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Wireless Router Model #</a:t>
            </a:r>
          </a:p>
        </p:txBody>
      </p:sp>
      <p:sp>
        <p:nvSpPr>
          <p:cNvPr id="9230" name="Line 17"/>
          <p:cNvSpPr>
            <a:spLocks noChangeShapeType="1"/>
          </p:cNvSpPr>
          <p:nvPr/>
        </p:nvSpPr>
        <p:spPr bwMode="auto">
          <a:xfrm>
            <a:off x="10258928" y="2438400"/>
            <a:ext cx="203147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Text Box 18"/>
          <p:cNvSpPr txBox="1">
            <a:spLocks noChangeArrowheads="1"/>
          </p:cNvSpPr>
          <p:nvPr/>
        </p:nvSpPr>
        <p:spPr bwMode="auto">
          <a:xfrm>
            <a:off x="8125883" y="1981201"/>
            <a:ext cx="2844059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Firmware Version</a:t>
            </a:r>
          </a:p>
        </p:txBody>
      </p:sp>
    </p:spTree>
    <p:extLst>
      <p:ext uri="{BB962C8B-B14F-4D97-AF65-F5344CB8AC3E}">
        <p14:creationId xmlns:p14="http://schemas.microsoft.com/office/powerpoint/2010/main" val="213585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>
          <a:xfrm>
            <a:off x="333699" y="308647"/>
            <a:ext cx="11448832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“Basic Setup” Sub-Menu</a:t>
            </a:r>
          </a:p>
        </p:txBody>
      </p:sp>
      <p:pic>
        <p:nvPicPr>
          <p:cNvPr id="1024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913" y="1217136"/>
            <a:ext cx="6566307" cy="5105400"/>
          </a:xfrm>
          <a:noFill/>
        </p:spPr>
      </p:pic>
      <p:sp>
        <p:nvSpPr>
          <p:cNvPr id="10245" name="Line 8"/>
          <p:cNvSpPr>
            <a:spLocks noChangeShapeType="1"/>
          </p:cNvSpPr>
          <p:nvPr/>
        </p:nvSpPr>
        <p:spPr bwMode="auto">
          <a:xfrm>
            <a:off x="1625176" y="2667000"/>
            <a:ext cx="2539339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203147" y="2255709"/>
            <a:ext cx="2133044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Router to Modem setup</a:t>
            </a:r>
          </a:p>
        </p:txBody>
      </p:sp>
      <p:sp>
        <p:nvSpPr>
          <p:cNvPr id="10247" name="Line 11"/>
          <p:cNvSpPr>
            <a:spLocks noChangeShapeType="1"/>
          </p:cNvSpPr>
          <p:nvPr/>
        </p:nvSpPr>
        <p:spPr bwMode="auto">
          <a:xfrm flipH="1" flipV="1">
            <a:off x="6483177" y="4102443"/>
            <a:ext cx="2861588" cy="1647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9446340" y="4038600"/>
            <a:ext cx="2133044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Router’s IP Address</a:t>
            </a:r>
          </a:p>
        </p:txBody>
      </p:sp>
      <p:sp>
        <p:nvSpPr>
          <p:cNvPr id="10249" name="Line 13"/>
          <p:cNvSpPr>
            <a:spLocks noChangeShapeType="1"/>
          </p:cNvSpPr>
          <p:nvPr/>
        </p:nvSpPr>
        <p:spPr bwMode="auto">
          <a:xfrm flipH="1" flipV="1">
            <a:off x="6195986" y="4953000"/>
            <a:ext cx="3555074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Text Box 14"/>
          <p:cNvSpPr txBox="1">
            <a:spLocks noChangeArrowheads="1"/>
          </p:cNvSpPr>
          <p:nvPr/>
        </p:nvSpPr>
        <p:spPr bwMode="auto">
          <a:xfrm>
            <a:off x="9751060" y="5181601"/>
            <a:ext cx="203147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Disable DHCP, It is safer to use Static IPs</a:t>
            </a:r>
          </a:p>
        </p:txBody>
      </p:sp>
      <p:sp>
        <p:nvSpPr>
          <p:cNvPr id="10251" name="Line 15"/>
          <p:cNvSpPr>
            <a:spLocks noChangeShapeType="1"/>
          </p:cNvSpPr>
          <p:nvPr/>
        </p:nvSpPr>
        <p:spPr bwMode="auto">
          <a:xfrm>
            <a:off x="1828324" y="5334000"/>
            <a:ext cx="243776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6"/>
          <p:cNvSpPr>
            <a:spLocks noChangeShapeType="1"/>
          </p:cNvSpPr>
          <p:nvPr/>
        </p:nvSpPr>
        <p:spPr bwMode="auto">
          <a:xfrm>
            <a:off x="1828324" y="5334000"/>
            <a:ext cx="2640912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57665" y="5029200"/>
            <a:ext cx="25393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Take a note of the DNS Server Addresses</a:t>
            </a:r>
          </a:p>
        </p:txBody>
      </p:sp>
      <p:sp>
        <p:nvSpPr>
          <p:cNvPr id="10254" name="Line 18"/>
          <p:cNvSpPr>
            <a:spLocks noChangeShapeType="1"/>
          </p:cNvSpPr>
          <p:nvPr/>
        </p:nvSpPr>
        <p:spPr bwMode="auto">
          <a:xfrm>
            <a:off x="4672383" y="6096000"/>
            <a:ext cx="101573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Text Box 19"/>
          <p:cNvSpPr txBox="1">
            <a:spLocks noChangeArrowheads="1"/>
          </p:cNvSpPr>
          <p:nvPr/>
        </p:nvSpPr>
        <p:spPr bwMode="auto">
          <a:xfrm>
            <a:off x="3997038" y="5855041"/>
            <a:ext cx="1117309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Save</a:t>
            </a:r>
          </a:p>
        </p:txBody>
      </p:sp>
      <p:sp>
        <p:nvSpPr>
          <p:cNvPr id="10256" name="Line 20"/>
          <p:cNvSpPr>
            <a:spLocks noChangeShapeType="1"/>
          </p:cNvSpPr>
          <p:nvPr/>
        </p:nvSpPr>
        <p:spPr bwMode="auto">
          <a:xfrm flipH="1" flipV="1">
            <a:off x="8227457" y="4495800"/>
            <a:ext cx="2031471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Text Box 21"/>
          <p:cNvSpPr txBox="1">
            <a:spLocks noChangeArrowheads="1"/>
          </p:cNvSpPr>
          <p:nvPr/>
        </p:nvSpPr>
        <p:spPr bwMode="auto">
          <a:xfrm>
            <a:off x="10462075" y="4800601"/>
            <a:ext cx="1320456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Help</a:t>
            </a:r>
          </a:p>
        </p:txBody>
      </p:sp>
    </p:spTree>
    <p:extLst>
      <p:ext uri="{BB962C8B-B14F-4D97-AF65-F5344CB8AC3E}">
        <p14:creationId xmlns:p14="http://schemas.microsoft.com/office/powerpoint/2010/main" val="214072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tion to the IoE Overview - 13May14">
  <a:themeElements>
    <a:clrScheme name="Cisco NetAcad">
      <a:dk1>
        <a:srgbClr val="2AA7DF"/>
      </a:dk1>
      <a:lt1>
        <a:srgbClr val="FFFFFF"/>
      </a:lt1>
      <a:dk2>
        <a:srgbClr val="6B308E"/>
      </a:dk2>
      <a:lt2>
        <a:srgbClr val="000000"/>
      </a:lt2>
      <a:accent1>
        <a:srgbClr val="00938E"/>
      </a:accent1>
      <a:accent2>
        <a:srgbClr val="3EB549"/>
      </a:accent2>
      <a:accent3>
        <a:srgbClr val="D81673"/>
      </a:accent3>
      <a:accent4>
        <a:srgbClr val="234493"/>
      </a:accent4>
      <a:accent5>
        <a:srgbClr val="ED2D28"/>
      </a:accent5>
      <a:accent6>
        <a:srgbClr val="F68B21"/>
      </a:accent6>
      <a:hlink>
        <a:srgbClr val="2AA7DF"/>
      </a:hlink>
      <a:folHlink>
        <a:srgbClr val="ACB2C2"/>
      </a:folHlink>
    </a:clrScheme>
    <a:fontScheme name="Custom 4">
      <a:majorFont>
        <a:latin typeface="CiscoSansTT ExtraLight"/>
        <a:ea typeface=""/>
        <a:cs typeface=""/>
      </a:majorFont>
      <a:minorFont>
        <a:latin typeface="CiscoSansT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Introduction to the IoE Overview - 13May14</Template>
  <TotalTime>76508</TotalTime>
  <Words>400</Words>
  <Application>Microsoft Macintosh PowerPoint</Application>
  <PresentationFormat>Custom</PresentationFormat>
  <Paragraphs>94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Introduction to the IoE Overview - 13May14</vt:lpstr>
      <vt:lpstr>Wireless Router and Clients Configuration</vt:lpstr>
      <vt:lpstr>Agenda</vt:lpstr>
      <vt:lpstr>Configuring Wireless Access Point / Wireless Router </vt:lpstr>
      <vt:lpstr>How to Configure Wireless LANs</vt:lpstr>
      <vt:lpstr>Configuring Wireless Access Point</vt:lpstr>
      <vt:lpstr>Configuring Wireless Router</vt:lpstr>
      <vt:lpstr>PowerPoint Presentation</vt:lpstr>
      <vt:lpstr>Main Menus and Sub Menus</vt:lpstr>
      <vt:lpstr>“Basic Setup” Sub-Menu</vt:lpstr>
      <vt:lpstr>Changing the Password</vt:lpstr>
      <vt:lpstr>Configuring the Radio Interface</vt:lpstr>
      <vt:lpstr>Configure WEP Key</vt:lpstr>
      <vt:lpstr>Stronger Encryption</vt:lpstr>
      <vt:lpstr>MAC Authentication</vt:lpstr>
      <vt:lpstr>Advanced Wireless Settings</vt:lpstr>
      <vt:lpstr>Configuring Port Forwarding</vt:lpstr>
      <vt:lpstr>Status of Wireless Settings</vt:lpstr>
      <vt:lpstr>Configuring Wireless Clients – PC, Smartphones, Tablets </vt:lpstr>
      <vt:lpstr>Configuring Wireless Clients</vt:lpstr>
      <vt:lpstr>Setting up a Home Network to Access Internet </vt:lpstr>
      <vt:lpstr>Setting up a Home Network to Access Internet</vt:lpstr>
      <vt:lpstr>PowerPoint Presentation</vt:lpstr>
      <vt:lpstr>PowerPoint Presentation</vt:lpstr>
      <vt:lpstr>PowerPoint Presentation</vt:lpstr>
      <vt:lpstr>PowerPoint Presentation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 Internet of Everything Course Overview</dc:title>
  <dc:creator>Barbara Kelly</dc:creator>
  <cp:lastModifiedBy>SewHoon Yeo</cp:lastModifiedBy>
  <cp:revision>496</cp:revision>
  <cp:lastPrinted>2015-12-16T03:59:27Z</cp:lastPrinted>
  <dcterms:created xsi:type="dcterms:W3CDTF">2014-06-13T21:19:24Z</dcterms:created>
  <dcterms:modified xsi:type="dcterms:W3CDTF">2015-12-16T04:02:28Z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.versly.content.uuid">
    <vt:lpwstr>2042dc40-ff7e-42d7-bb2c-52bc86ff0967</vt:lpwstr>
  </property>
  <property fmtid="{D5CDD505-2E9C-101B-9397-08002B2CF9AE}" pid="3" name="com.versly.space.uuid">
    <vt:lpwstr>2042dc40-ff7e-42d7-bb2c-52bc86ff0967</vt:lpwstr>
  </property>
  <property fmtid="{D5CDD505-2E9C-101B-9397-08002B2CF9AE}" pid="4" name="com.versly.content.version">
    <vt:lpwstr>1</vt:lpwstr>
  </property>
  <property fmtid="{D5CDD505-2E9C-101B-9397-08002B2CF9AE}" pid="5" name="assetId">
    <vt:lpwstr>0</vt:lpwstr>
  </property>
  <property fmtid="{D5CDD505-2E9C-101B-9397-08002B2CF9AE}" pid="6" name="repositoryId">
    <vt:lpwstr>799707902</vt:lpwstr>
  </property>
</Properties>
</file>