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0" r:id="rId2"/>
    <p:sldId id="267" r:id="rId3"/>
    <p:sldId id="262" r:id="rId4"/>
    <p:sldId id="261" r:id="rId5"/>
    <p:sldId id="268" r:id="rId6"/>
    <p:sldId id="259" r:id="rId7"/>
    <p:sldId id="258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309D4-33AF-4DA4-8CE1-DF6CC22FA577}" type="datetimeFigureOut">
              <a:rPr lang="uk-UA" smtClean="0"/>
              <a:t>01.03.23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8D6E5-1E41-424D-A078-154EF47782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1397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29:notes"/>
          <p:cNvSpPr txBox="1">
            <a:spLocks noGrp="1"/>
          </p:cNvSpPr>
          <p:nvPr>
            <p:ph type="body" idx="1"/>
          </p:nvPr>
        </p:nvSpPr>
        <p:spPr>
          <a:xfrm>
            <a:off x="907839" y="4721940"/>
            <a:ext cx="4993111" cy="447341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3600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3" name="Google Shape;193;p13:notes"/>
          <p:cNvSpPr txBox="1">
            <a:spLocks noGrp="1"/>
          </p:cNvSpPr>
          <p:nvPr>
            <p:ph type="body" idx="1"/>
          </p:nvPr>
        </p:nvSpPr>
        <p:spPr>
          <a:xfrm>
            <a:off x="907839" y="4721940"/>
            <a:ext cx="4993111" cy="4473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9964" lvl="0" indent="-16202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5B9BD5"/>
              </a:buClr>
              <a:buSzPts val="1300"/>
              <a:buFont typeface="Helvetica Neue"/>
              <a:buChar char="•"/>
            </a:pPr>
            <a:r>
              <a:rPr lang="uk-UA" sz="2400"/>
              <a:t>Ключем виступає конкретизація і розуміння цілей.</a:t>
            </a:r>
            <a:endParaRPr/>
          </a:p>
          <a:p>
            <a:pPr marL="349964" lvl="0" indent="-162020" algn="l" rtl="0">
              <a:lnSpc>
                <a:spcPct val="117999"/>
              </a:lnSpc>
              <a:spcBef>
                <a:spcPts val="980"/>
              </a:spcBef>
              <a:spcAft>
                <a:spcPts val="0"/>
              </a:spcAft>
              <a:buClr>
                <a:srgbClr val="5B9BD5"/>
              </a:buClr>
              <a:buSzPts val="1300"/>
              <a:buFont typeface="Helvetica Neue"/>
              <a:buChar char="•"/>
            </a:pPr>
            <a:r>
              <a:rPr lang="uk-UA" sz="2400"/>
              <a:t>Важливим  є розуміння самої організації, діяльності, відповідальності та потенціалу.</a:t>
            </a:r>
            <a:endParaRPr/>
          </a:p>
          <a:p>
            <a:pPr marL="233308" lvl="0" indent="-200904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Helvetica Neue"/>
              <a:buChar char="•"/>
            </a:pPr>
            <a:r>
              <a:rPr lang="uk-UA" sz="2400" b="1"/>
              <a:t>Ідентифікація ризиків – </a:t>
            </a:r>
            <a:r>
              <a:rPr lang="uk-UA" sz="2400"/>
              <a:t>це “процес визначення того, які загрозливі для цілей вашої організації події можуть статися, і в чому криються їх першопричини”.</a:t>
            </a:r>
            <a:endParaRPr/>
          </a:p>
          <a:p>
            <a:pPr marL="233308" lvl="0" indent="-200904" algn="l" rtl="0">
              <a:lnSpc>
                <a:spcPct val="117999"/>
              </a:lnSpc>
              <a:spcBef>
                <a:spcPts val="1225"/>
              </a:spcBef>
              <a:spcAft>
                <a:spcPts val="0"/>
              </a:spcAft>
              <a:buClr>
                <a:srgbClr val="0B5394"/>
              </a:buClr>
              <a:buSzPts val="1300"/>
              <a:buFont typeface="Helvetica Neue"/>
              <a:buChar char="•"/>
            </a:pPr>
            <a:r>
              <a:rPr lang="uk-UA" sz="2400" b="1">
                <a:solidFill>
                  <a:srgbClr val="0B539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Що може порушити нормальну діяльність?</a:t>
            </a:r>
            <a:endParaRPr/>
          </a:p>
          <a:p>
            <a:pPr marL="233308" lvl="0" indent="-200904" algn="l" rtl="0">
              <a:lnSpc>
                <a:spcPct val="117999"/>
              </a:lnSpc>
              <a:spcBef>
                <a:spcPts val="1225"/>
              </a:spcBef>
              <a:spcAft>
                <a:spcPts val="0"/>
              </a:spcAft>
              <a:buClr>
                <a:srgbClr val="0B5394"/>
              </a:buClr>
              <a:buSzPts val="1300"/>
              <a:buFont typeface="Helvetica Neue"/>
              <a:buChar char="•"/>
            </a:pPr>
            <a:r>
              <a:rPr lang="uk-UA" sz="2400" b="1">
                <a:solidFill>
                  <a:srgbClr val="0B539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Як і чому це може відбутися?</a:t>
            </a: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333285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2" name="Google Shape;242;p17:notes"/>
          <p:cNvSpPr txBox="1">
            <a:spLocks noGrp="1"/>
          </p:cNvSpPr>
          <p:nvPr>
            <p:ph type="body" idx="1"/>
          </p:nvPr>
        </p:nvSpPr>
        <p:spPr>
          <a:xfrm>
            <a:off x="907839" y="4721940"/>
            <a:ext cx="4993111" cy="4473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97153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0" name="Google Shape;230;p16:notes"/>
          <p:cNvSpPr txBox="1">
            <a:spLocks noGrp="1"/>
          </p:cNvSpPr>
          <p:nvPr>
            <p:ph type="body" idx="1"/>
          </p:nvPr>
        </p:nvSpPr>
        <p:spPr>
          <a:xfrm>
            <a:off x="907839" y="4721940"/>
            <a:ext cx="4993111" cy="4473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9964" lvl="0" indent="-233309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200">
                <a:latin typeface="Times New Roman"/>
                <a:ea typeface="Times New Roman"/>
                <a:cs typeface="Times New Roman"/>
                <a:sym typeface="Times New Roman"/>
              </a:rPr>
              <a:t>Пам’ятайте, опис ризику повинен включати опис причин, наслідків і його можливого впливу на цілі організації (причинно-наслідковий зв’язок). Іншими словами, передовий досвід підказує, що ризики слід описувати за схемою: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None/>
            </a:pPr>
            <a:r>
              <a:rPr lang="uk-UA" sz="120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</a:t>
            </a:r>
            <a:r>
              <a:rPr lang="uk-UA" sz="1200" b="1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xyz… призводить до/має наслідком…abc</a:t>
            </a:r>
            <a:r>
              <a:rPr lang="uk-UA" sz="1200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</a:t>
            </a:r>
            <a:endParaRPr/>
          </a:p>
          <a:p>
            <a:pPr marL="291636" lvl="0" indent="-291636" algn="l" rtl="0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lang="uk-UA" sz="1200">
                <a:latin typeface="Times New Roman"/>
                <a:ea typeface="Times New Roman"/>
                <a:cs typeface="Times New Roman"/>
                <a:sym typeface="Times New Roman"/>
              </a:rPr>
              <a:t>наприклад: Отримання неповної чи недостовірної інформації від персоналу установи призведе до прийняття неефективних рішень керівництвом щодо діяльності установи та, як наслідок, недосягнення цілей.</a:t>
            </a:r>
            <a:endParaRPr/>
          </a:p>
          <a:p>
            <a:pPr marL="291636" lvl="0" indent="-291636" algn="l" rtl="0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SzPts val="1200"/>
              <a:buFont typeface="Arial"/>
              <a:buChar char="•"/>
            </a:pPr>
            <a:r>
              <a:rPr lang="uk-UA" sz="1200">
                <a:latin typeface="Times New Roman"/>
                <a:ea typeface="Times New Roman"/>
                <a:cs typeface="Times New Roman"/>
                <a:sym typeface="Times New Roman"/>
              </a:rPr>
              <a:t>Неналежна професійна підготовка  працівників установи призведе до неякісного виконання завдань/надання послуг та збільшення тривалості їх опрацювання, як наслідок, затримка виконання завдань щодо діяльності установи та недосягнення цілей у зазначені терміни</a:t>
            </a:r>
            <a:endParaRPr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01039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29:notes"/>
          <p:cNvSpPr txBox="1">
            <a:spLocks noGrp="1"/>
          </p:cNvSpPr>
          <p:nvPr>
            <p:ph type="body" idx="1"/>
          </p:nvPr>
        </p:nvSpPr>
        <p:spPr>
          <a:xfrm>
            <a:off x="907839" y="4721940"/>
            <a:ext cx="4993111" cy="447341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4619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21DF-A777-4BB0-936A-888E6DCF808F}" type="datetimeFigureOut">
              <a:rPr lang="uk-UA" smtClean="0"/>
              <a:t>01.03.23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335-266A-4796-AC55-255233B0FB4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7212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21DF-A777-4BB0-936A-888E6DCF808F}" type="datetimeFigureOut">
              <a:rPr lang="uk-UA" smtClean="0"/>
              <a:t>01.03.23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335-266A-4796-AC55-255233B0FB4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2007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21DF-A777-4BB0-936A-888E6DCF808F}" type="datetimeFigureOut">
              <a:rPr lang="uk-UA" smtClean="0"/>
              <a:t>01.03.23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335-266A-4796-AC55-255233B0FB4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4723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Bullets">
  <p:cSld name="Title &amp; Bullets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8;p51" descr="image1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62189" y="198683"/>
            <a:ext cx="1066390" cy="102468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9;p51" descr="Lin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207380" y="1544017"/>
            <a:ext cx="11666666" cy="1270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2108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21DF-A777-4BB0-936A-888E6DCF808F}" type="datetimeFigureOut">
              <a:rPr lang="uk-UA" smtClean="0"/>
              <a:t>01.03.23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335-266A-4796-AC55-255233B0FB4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484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21DF-A777-4BB0-936A-888E6DCF808F}" type="datetimeFigureOut">
              <a:rPr lang="uk-UA" smtClean="0"/>
              <a:t>01.03.23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335-266A-4796-AC55-255233B0FB4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9839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21DF-A777-4BB0-936A-888E6DCF808F}" type="datetimeFigureOut">
              <a:rPr lang="uk-UA" smtClean="0"/>
              <a:t>01.03.23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335-266A-4796-AC55-255233B0FB4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1561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21DF-A777-4BB0-936A-888E6DCF808F}" type="datetimeFigureOut">
              <a:rPr lang="uk-UA" smtClean="0"/>
              <a:t>01.03.23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335-266A-4796-AC55-255233B0FB4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086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21DF-A777-4BB0-936A-888E6DCF808F}" type="datetimeFigureOut">
              <a:rPr lang="uk-UA" smtClean="0"/>
              <a:t>01.03.23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335-266A-4796-AC55-255233B0FB4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2169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21DF-A777-4BB0-936A-888E6DCF808F}" type="datetimeFigureOut">
              <a:rPr lang="uk-UA" smtClean="0"/>
              <a:t>01.03.23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335-266A-4796-AC55-255233B0FB4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2009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21DF-A777-4BB0-936A-888E6DCF808F}" type="datetimeFigureOut">
              <a:rPr lang="uk-UA" smtClean="0"/>
              <a:t>01.03.23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335-266A-4796-AC55-255233B0FB4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7740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21DF-A777-4BB0-936A-888E6DCF808F}" type="datetimeFigureOut">
              <a:rPr lang="uk-UA" smtClean="0"/>
              <a:t>01.03.23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335-266A-4796-AC55-255233B0FB4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3168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D21DF-A777-4BB0-936A-888E6DCF808F}" type="datetimeFigureOut">
              <a:rPr lang="uk-UA" smtClean="0"/>
              <a:t>01.03.23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9B335-266A-4796-AC55-255233B0FB4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2016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29"/>
          <p:cNvSpPr txBox="1"/>
          <p:nvPr/>
        </p:nvSpPr>
        <p:spPr>
          <a:xfrm>
            <a:off x="4067563" y="5278193"/>
            <a:ext cx="10200" cy="338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45713" rIns="45713" bIns="45713" anchor="t" anchorCtr="0">
            <a:spAutoFit/>
          </a:bodyPr>
          <a:lstStyle/>
          <a:p>
            <a:pPr>
              <a:buClr>
                <a:srgbClr val="000000"/>
              </a:buClr>
              <a:buSzPts val="3200"/>
            </a:pPr>
            <a:endParaRPr sz="16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92430" y="2695074"/>
            <a:ext cx="86950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Century" panose="02040604050505020304" pitchFamily="18" charset="0"/>
              </a:rPr>
              <a:t>ПРАКТИКА ФОРМУВАНЯ РИЗИКІВ</a:t>
            </a:r>
          </a:p>
        </p:txBody>
      </p:sp>
      <p:cxnSp>
        <p:nvCxnSpPr>
          <p:cNvPr id="5" name="Пряма сполучна лінія 4"/>
          <p:cNvCxnSpPr/>
          <p:nvPr/>
        </p:nvCxnSpPr>
        <p:spPr>
          <a:xfrm flipV="1">
            <a:off x="1636295" y="3667225"/>
            <a:ext cx="9269128" cy="288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 сполучна лінія 15"/>
          <p:cNvCxnSpPr/>
          <p:nvPr/>
        </p:nvCxnSpPr>
        <p:spPr>
          <a:xfrm flipV="1">
            <a:off x="1418311" y="3867751"/>
            <a:ext cx="9269128" cy="28877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78328" y="4908861"/>
            <a:ext cx="49487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i="1" dirty="0">
                <a:latin typeface="Century" panose="02040604050505020304" pitchFamily="18" charset="0"/>
              </a:rPr>
              <a:t>Департамент гармонізації державного</a:t>
            </a:r>
          </a:p>
          <a:p>
            <a:r>
              <a:rPr lang="uk-UA" sz="2000" i="1" dirty="0">
                <a:latin typeface="Century" panose="02040604050505020304" pitchFamily="18" charset="0"/>
              </a:rPr>
              <a:t>внутрішнього фінансового контролю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87439" y="614680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latin typeface="Century" panose="02040604050505020304" pitchFamily="18" charset="0"/>
              </a:rPr>
              <a:t>2023</a:t>
            </a:r>
          </a:p>
        </p:txBody>
      </p:sp>
      <p:pic>
        <p:nvPicPr>
          <p:cNvPr id="10" name="Google Shape;155;p9" descr="mfu-logo-V2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9992" y="152470"/>
            <a:ext cx="4423696" cy="11610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57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37331" y="152470"/>
            <a:ext cx="4057935" cy="11726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6959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круглений прямокутник 4"/>
          <p:cNvSpPr/>
          <p:nvPr/>
        </p:nvSpPr>
        <p:spPr>
          <a:xfrm>
            <a:off x="631902" y="1736750"/>
            <a:ext cx="11307337" cy="83634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Google Shape;527;p29"/>
          <p:cNvSpPr txBox="1"/>
          <p:nvPr/>
        </p:nvSpPr>
        <p:spPr>
          <a:xfrm>
            <a:off x="1153905" y="419449"/>
            <a:ext cx="10108780" cy="728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400" tIns="25400" rIns="25400" bIns="25400" anchor="ctr" anchorCtr="0">
            <a:spAutoFit/>
          </a:bodyPr>
          <a:lstStyle/>
          <a:p>
            <a:pPr algn="ctr">
              <a:buClr>
                <a:srgbClr val="262626"/>
              </a:buClr>
              <a:buSzPts val="2800"/>
            </a:pPr>
            <a:r>
              <a:rPr lang="uk-UA" sz="4400" dirty="0">
                <a:solidFill>
                  <a:srgbClr val="262626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Ефективне використання ресурсів</a:t>
            </a:r>
            <a:endParaRPr sz="4400" dirty="0">
              <a:solidFill>
                <a:srgbClr val="262626"/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568712" y="1790358"/>
            <a:ext cx="110843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Прийняття кращих рішень, які ухвалюються з урахуванням діяльності з управління ризиками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endParaRPr lang="uk-UA" sz="100" i="1" dirty="0">
              <a:solidFill>
                <a:srgbClr val="16161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uk-UA" sz="2800" b="1" i="1" dirty="0">
                <a:solidFill>
                  <a:schemeClr val="accent1">
                    <a:lumMod val="75000"/>
                  </a:schemeClr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Ризик</a:t>
            </a:r>
            <a:r>
              <a:rPr lang="uk-UA" sz="2400" i="1" dirty="0">
                <a:solidFill>
                  <a:srgbClr val="161616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 -  </a:t>
            </a:r>
            <a:r>
              <a:rPr lang="uk-UA" sz="2200" i="1" dirty="0">
                <a:solidFill>
                  <a:srgbClr val="161616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ймовірна нестача ліжко місць мобільної частини при раптовому збільшенні постраждалих призведе до неможливості їх порятунку</a:t>
            </a:r>
          </a:p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uk-UA" sz="2000" b="1" i="1" dirty="0">
                <a:solidFill>
                  <a:schemeClr val="accent6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Ціль установи – порятунок та збереження життя громадян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282497" y="4412082"/>
            <a:ext cx="6096000" cy="20928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Управлінське рішення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 </a:t>
            </a:r>
            <a:r>
              <a:rPr lang="uk-UA" sz="2000" i="1" dirty="0">
                <a:solidFill>
                  <a:srgbClr val="161616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- </a:t>
            </a:r>
            <a:r>
              <a:rPr lang="uk-UA" i="1" dirty="0">
                <a:solidFill>
                  <a:srgbClr val="161616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майновий комплекс отриманий від донорів ліжко ємністю 20 ліжок, передано до мобільної частини, що дало змогу розширити можливості мобільного госпіталю шляхом збільшення ліжко місць та як результат </a:t>
            </a:r>
            <a:r>
              <a:rPr lang="uk-UA" b="1" i="1" dirty="0">
                <a:solidFill>
                  <a:srgbClr val="161616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порятунку більшої кількості осіб</a:t>
            </a:r>
            <a:r>
              <a:rPr lang="uk-UA" i="1" dirty="0">
                <a:solidFill>
                  <a:srgbClr val="161616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, покращивши оснащення господарського блоку автономним функціонуванням</a:t>
            </a:r>
            <a:r>
              <a:rPr lang="uk-UA" sz="2000" i="1" dirty="0">
                <a:solidFill>
                  <a:srgbClr val="161616"/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.</a:t>
            </a:r>
            <a:endParaRPr lang="uk-UA" sz="2800" dirty="0">
              <a:latin typeface="Constantia" panose="02030602050306030303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8887" y="4408970"/>
            <a:ext cx="4754137" cy="19696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50" t="10722" r="15987" b="17311"/>
          <a:stretch/>
        </p:blipFill>
        <p:spPr>
          <a:xfrm>
            <a:off x="9177453" y="4243383"/>
            <a:ext cx="789224" cy="836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99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98" t="310" r="10617" b="10836"/>
          <a:stretch/>
        </p:blipFill>
        <p:spPr>
          <a:xfrm>
            <a:off x="7058723" y="1676708"/>
            <a:ext cx="4683512" cy="3360420"/>
          </a:xfrm>
          <a:prstGeom prst="rect">
            <a:avLst/>
          </a:prstGeom>
        </p:spPr>
      </p:pic>
      <p:sp>
        <p:nvSpPr>
          <p:cNvPr id="2" name="Google Shape;527;p29"/>
          <p:cNvSpPr txBox="1"/>
          <p:nvPr/>
        </p:nvSpPr>
        <p:spPr>
          <a:xfrm>
            <a:off x="1153905" y="419449"/>
            <a:ext cx="10108780" cy="728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400" tIns="25400" rIns="25400" bIns="25400" anchor="ctr" anchorCtr="0">
            <a:spAutoFit/>
          </a:bodyPr>
          <a:lstStyle/>
          <a:p>
            <a:pPr algn="ctr">
              <a:buClr>
                <a:srgbClr val="262626"/>
              </a:buClr>
              <a:buSzPts val="2800"/>
            </a:pPr>
            <a:r>
              <a:rPr lang="uk-UA" sz="4400" dirty="0">
                <a:solidFill>
                  <a:srgbClr val="262626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Інформаційні дані щодо ризиків</a:t>
            </a:r>
            <a:endParaRPr sz="4400" dirty="0">
              <a:solidFill>
                <a:srgbClr val="262626"/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278780" y="2058224"/>
            <a:ext cx="728174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latin typeface="Constantia" panose="02030602050306030303" pitchFamily="18" charset="0"/>
                <a:ea typeface="Times New Roman" panose="02020603050405020304" pitchFamily="18" charset="0"/>
              </a:rPr>
              <a:t>Основне призначення інформації щодо ризиків </a:t>
            </a:r>
          </a:p>
          <a:p>
            <a:r>
              <a:rPr lang="uk-UA" sz="2200" b="1" dirty="0">
                <a:latin typeface="Constantia" panose="02030602050306030303" pitchFamily="18" charset="0"/>
                <a:ea typeface="Times New Roman" panose="02020603050405020304" pitchFamily="18" charset="0"/>
              </a:rPr>
              <a:t>– </a:t>
            </a:r>
            <a:r>
              <a:rPr lang="uk-UA" sz="2200" dirty="0">
                <a:latin typeface="Constantia" panose="02030602050306030303" pitchFamily="18" charset="0"/>
                <a:ea typeface="Times New Roman" panose="02020603050405020304" pitchFamily="18" charset="0"/>
              </a:rPr>
              <a:t>це доведення узагальнених результатів аналізу ризиків до керівництва з метою реагування, ухвалення відповідних рішень та вдосконалення процесів управління в установі</a:t>
            </a:r>
            <a:endParaRPr lang="uk-UA" sz="2200" dirty="0">
              <a:latin typeface="Constantia" panose="02030602050306030303" pitchFamily="18" charset="0"/>
            </a:endParaRPr>
          </a:p>
        </p:txBody>
      </p:sp>
      <p:sp>
        <p:nvSpPr>
          <p:cNvPr id="4" name="Округлений прямокутник 3"/>
          <p:cNvSpPr/>
          <p:nvPr/>
        </p:nvSpPr>
        <p:spPr>
          <a:xfrm>
            <a:off x="278780" y="5255958"/>
            <a:ext cx="10348332" cy="13830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chemeClr val="tx1"/>
                </a:solidFill>
                <a:latin typeface="Constantia" panose="02030602050306030303" pitchFamily="18" charset="0"/>
              </a:rPr>
              <a:t>Для дієвості (практичної цінності) та забезпечення здійснення ефективного управління ризиками</a:t>
            </a:r>
            <a:r>
              <a:rPr lang="en-US" sz="2400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Constantia" panose="02030602050306030303" pitchFamily="18" charset="0"/>
              </a:rPr>
              <a:t>необхідно періодично переглядати зведену інформацію по ризиках</a:t>
            </a:r>
            <a:endParaRPr lang="uk-UA" sz="24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842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09" y="4103649"/>
            <a:ext cx="3163699" cy="2466270"/>
          </a:xfrm>
          <a:prstGeom prst="rect">
            <a:avLst/>
          </a:prstGeom>
        </p:spPr>
      </p:pic>
      <p:sp>
        <p:nvSpPr>
          <p:cNvPr id="2" name="Pravokutnik 18"/>
          <p:cNvSpPr/>
          <p:nvPr/>
        </p:nvSpPr>
        <p:spPr>
          <a:xfrm>
            <a:off x="391915" y="1819085"/>
            <a:ext cx="11629099" cy="2284564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8770" indent="-228600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solidFill>
                  <a:srgbClr val="0070C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Arial Unicode MS"/>
              </a:rPr>
              <a:t>Ризик — подія, що містить компонент невизначеності</a:t>
            </a:r>
            <a:r>
              <a:rPr lang="uk-UA" sz="2000" dirty="0">
                <a:solidFill>
                  <a:srgbClr val="0070C0"/>
                </a:solidFill>
                <a:effectLst/>
                <a:latin typeface="Constantia" panose="02030602050306030303" pitchFamily="18" charset="0"/>
                <a:ea typeface="Calibri" panose="020F0502020204030204" pitchFamily="34" charset="0"/>
                <a:cs typeface="Arial Unicode MS"/>
              </a:rPr>
              <a:t> </a:t>
            </a:r>
          </a:p>
          <a:p>
            <a:pPr marL="318770" indent="-228600"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Arial Unicode MS"/>
              </a:rPr>
              <a:t>(вона може, але не обов'язково реалізується)</a:t>
            </a:r>
          </a:p>
          <a:p>
            <a:pPr marL="37592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>
                <a:latin typeface="Constantia" panose="02030602050306030303" pitchFamily="18" charset="0"/>
                <a:ea typeface="Calibri" panose="020F0502020204030204" pitchFamily="34" charset="0"/>
                <a:cs typeface="Arial Unicode MS"/>
              </a:rPr>
              <a:t>к</a:t>
            </a:r>
            <a:r>
              <a:rPr lang="uk-UA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Arial Unicode MS"/>
              </a:rPr>
              <a:t>ожна діяльність/завдання містить у собі певний ризик</a:t>
            </a:r>
          </a:p>
          <a:p>
            <a:pPr marL="37592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>
                <a:latin typeface="Constantia" panose="02030602050306030303" pitchFamily="18" charset="0"/>
                <a:ea typeface="Calibri" panose="020F0502020204030204" pitchFamily="34" charset="0"/>
                <a:cs typeface="Arial Unicode MS"/>
              </a:rPr>
              <a:t>к</a:t>
            </a:r>
            <a:r>
              <a:rPr lang="uk-UA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Arial Unicode MS"/>
              </a:rPr>
              <a:t>ожна установа та її структурний підрозділ у своїй діяльності стикається з певними ризиками</a:t>
            </a:r>
          </a:p>
          <a:p>
            <a:pPr marL="37592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>
                <a:latin typeface="Constantia" panose="02030602050306030303" pitchFamily="18" charset="0"/>
                <a:ea typeface="Calibri" panose="020F0502020204030204" pitchFamily="34" charset="0"/>
                <a:cs typeface="Arial Unicode MS"/>
              </a:rPr>
              <a:t>в</a:t>
            </a:r>
            <a:r>
              <a:rPr lang="uk-UA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Arial Unicode MS"/>
              </a:rPr>
              <a:t>трачені можливості також вважаються ризиком </a:t>
            </a:r>
          </a:p>
          <a:p>
            <a:pPr marL="37592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>
                <a:latin typeface="Constantia" panose="02030602050306030303" pitchFamily="18" charset="0"/>
                <a:ea typeface="Calibri" panose="020F0502020204030204" pitchFamily="34" charset="0"/>
                <a:cs typeface="Arial Unicode MS"/>
              </a:rPr>
              <a:t>п</a:t>
            </a:r>
            <a:r>
              <a:rPr lang="uk-UA" dirty="0">
                <a:effectLst/>
                <a:latin typeface="Constantia" panose="02030602050306030303" pitchFamily="18" charset="0"/>
                <a:ea typeface="Calibri" panose="020F0502020204030204" pitchFamily="34" charset="0"/>
                <a:cs typeface="Arial Unicode MS"/>
              </a:rPr>
              <a:t>рикладом таких ризиків є недостатнє використання можливого фінансування з фондів ЄС.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 </a:t>
            </a:r>
          </a:p>
        </p:txBody>
      </p:sp>
      <p:sp>
        <p:nvSpPr>
          <p:cNvPr id="3" name="Pravokutnik 19"/>
          <p:cNvSpPr/>
          <p:nvPr/>
        </p:nvSpPr>
        <p:spPr>
          <a:xfrm>
            <a:off x="3455052" y="4324581"/>
            <a:ext cx="8263053" cy="2129884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 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3612993" y="4450840"/>
            <a:ext cx="8263053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Умовно можемо класифікувати ризики </a:t>
            </a:r>
            <a:r>
              <a:rPr lang="ru-RU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на </a:t>
            </a:r>
            <a:r>
              <a:rPr lang="uk-UA" b="1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стратегічн</a:t>
            </a:r>
            <a:r>
              <a:rPr lang="uk-UA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і</a:t>
            </a:r>
            <a:r>
              <a:rPr lang="ru-RU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та </a:t>
            </a:r>
            <a:r>
              <a:rPr lang="uk-UA" b="1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операційні</a:t>
            </a:r>
            <a:r>
              <a:rPr lang="ru-RU" b="1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28600" indent="-228600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Наприклад</a:t>
            </a:r>
            <a:r>
              <a:rPr lang="uk-UA" b="1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стратегічні ризики</a:t>
            </a:r>
            <a:r>
              <a:rPr lang="uk-UA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пов'язані з управлінням державним </a:t>
            </a:r>
            <a:r>
              <a:rPr lang="ru-RU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боргом, </a:t>
            </a:r>
            <a:r>
              <a:rPr lang="uk-UA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це: відсотковий ризик </a:t>
            </a:r>
            <a:r>
              <a:rPr lang="ru-RU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державного боргу та </a:t>
            </a:r>
            <a:r>
              <a:rPr lang="uk-UA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обмінний</a:t>
            </a:r>
            <a:r>
              <a:rPr lang="ru-RU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курс державного боргу. </a:t>
            </a:r>
            <a:endParaRPr lang="uk-UA" dirty="0">
              <a:latin typeface="Constantia" panose="02030602050306030303" pitchFamily="18" charset="0"/>
              <a:ea typeface="Calibri" panose="020F0502020204030204" pitchFamily="34" charset="0"/>
              <a:cs typeface="Arial Unicode MS"/>
            </a:endParaRPr>
          </a:p>
          <a:p>
            <a:pPr marL="228600" indent="-228600">
              <a:lnSpc>
                <a:spcPct val="115000"/>
              </a:lnSpc>
              <a:spcAft>
                <a:spcPts val="1000"/>
              </a:spcAft>
            </a:pPr>
            <a:r>
              <a:rPr lang="uk-UA" b="1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Операційними ризиками</a:t>
            </a:r>
            <a:r>
              <a:rPr lang="uk-UA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можуть </a:t>
            </a:r>
            <a:r>
              <a:rPr lang="ru-RU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бути, </a:t>
            </a:r>
            <a:r>
              <a:rPr lang="uk-UA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наприклад, вихід </a:t>
            </a:r>
            <a:r>
              <a:rPr lang="ru-RU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з ладу</a:t>
            </a:r>
            <a:r>
              <a:rPr lang="en-US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обладнання, втрата документації, втрата ключового </a:t>
            </a:r>
            <a:r>
              <a:rPr lang="ru-RU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персоналу </a:t>
            </a:r>
            <a:r>
              <a:rPr lang="uk-UA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тощо</a:t>
            </a:r>
            <a:r>
              <a:rPr lang="ru-RU" dirty="0">
                <a:latin typeface="Constantia" panose="0203060205030603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uk-UA" dirty="0">
              <a:latin typeface="Constantia" panose="02030602050306030303" pitchFamily="18" charset="0"/>
              <a:ea typeface="Calibri" panose="020F0502020204030204" pitchFamily="34" charset="0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3891807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4328" y="4459747"/>
            <a:ext cx="2668404" cy="2151844"/>
          </a:xfrm>
          <a:prstGeom prst="rect">
            <a:avLst/>
          </a:prstGeom>
        </p:spPr>
      </p:pic>
      <p:sp>
        <p:nvSpPr>
          <p:cNvPr id="195" name="Google Shape;195;p13"/>
          <p:cNvSpPr txBox="1"/>
          <p:nvPr/>
        </p:nvSpPr>
        <p:spPr>
          <a:xfrm>
            <a:off x="1951462" y="390577"/>
            <a:ext cx="7977067" cy="789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400" tIns="25400" rIns="25400" bIns="25400" anchor="ctr" anchorCtr="0">
            <a:spAutoFit/>
          </a:bodyPr>
          <a:lstStyle/>
          <a:p>
            <a:pPr algn="ctr">
              <a:buClr>
                <a:srgbClr val="262626"/>
              </a:buClr>
              <a:buSzPts val="2800"/>
            </a:pPr>
            <a:r>
              <a:rPr lang="uk-UA" sz="4800" dirty="0">
                <a:solidFill>
                  <a:srgbClr val="262626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Ідентифікація ризиків</a:t>
            </a:r>
            <a:endParaRPr sz="4800" dirty="0">
              <a:solidFill>
                <a:srgbClr val="262626"/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13"/>
          <p:cNvSpPr txBox="1"/>
          <p:nvPr/>
        </p:nvSpPr>
        <p:spPr>
          <a:xfrm>
            <a:off x="978320" y="1875857"/>
            <a:ext cx="5161828" cy="1918044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240"/>
              </a:spcBef>
              <a:buClr>
                <a:srgbClr val="262626"/>
              </a:buClr>
              <a:buSzPts val="6380"/>
            </a:pPr>
            <a:r>
              <a:rPr lang="uk-UA" sz="2400" b="1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Ідентифікація ризиків</a:t>
            </a:r>
            <a:r>
              <a:rPr lang="uk-UA" sz="2400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</a:t>
            </a:r>
            <a:r>
              <a:rPr lang="uk-UA" dirty="0">
                <a:solidFill>
                  <a:srgbClr val="262626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– </a:t>
            </a:r>
            <a:r>
              <a:rPr lang="uk-UA" sz="1700" dirty="0">
                <a:solidFill>
                  <a:srgbClr val="262626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визначення ймовірних подій, які впливатимуть на здатність установи виконувати завдання і функції для досягнення мети та стратегічних цілей</a:t>
            </a:r>
            <a:endParaRPr sz="1700" dirty="0">
              <a:solidFill>
                <a:srgbClr val="262626"/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3"/>
          <p:cNvSpPr txBox="1"/>
          <p:nvPr/>
        </p:nvSpPr>
        <p:spPr>
          <a:xfrm>
            <a:off x="6626257" y="2034834"/>
            <a:ext cx="4460843" cy="1800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45713" rIns="45713" bIns="45713" anchor="t" anchorCtr="0">
            <a:spAutoFit/>
          </a:bodyPr>
          <a:lstStyle/>
          <a:p>
            <a:pPr marL="171450" indent="-171450" algn="ctr">
              <a:lnSpc>
                <a:spcPct val="90000"/>
              </a:lnSpc>
              <a:spcBef>
                <a:spcPts val="222"/>
              </a:spcBef>
              <a:buClr>
                <a:schemeClr val="dk1"/>
              </a:buClr>
              <a:buSzPts val="4400"/>
            </a:pPr>
            <a:r>
              <a:rPr lang="uk-UA" sz="2200" b="1" dirty="0">
                <a:solidFill>
                  <a:schemeClr val="dk1"/>
                </a:solidFill>
                <a:latin typeface="Constantia" panose="02030602050306030303" pitchFamily="18" charset="0"/>
                <a:ea typeface="Arial"/>
                <a:cs typeface="Arial" panose="020B0604020202020204" pitchFamily="34" charset="0"/>
                <a:sym typeface="Arial"/>
              </a:rPr>
              <a:t>Визначаючи ризики, слід відповісти на питання </a:t>
            </a:r>
            <a:endParaRPr sz="2200" b="1" dirty="0">
              <a:solidFill>
                <a:schemeClr val="dk1"/>
              </a:solidFill>
              <a:latin typeface="Constantia" panose="02030602050306030303" pitchFamily="18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71450" indent="-171450" algn="ctr">
              <a:lnSpc>
                <a:spcPct val="90000"/>
              </a:lnSpc>
              <a:spcBef>
                <a:spcPts val="222"/>
              </a:spcBef>
              <a:buClr>
                <a:srgbClr val="2F2B20"/>
              </a:buClr>
              <a:buSzPts val="4400"/>
            </a:pPr>
            <a:r>
              <a:rPr lang="uk-UA" sz="2200" b="1" dirty="0">
                <a:solidFill>
                  <a:srgbClr val="2F2B20"/>
                </a:solidFill>
                <a:latin typeface="Constantia" panose="02030602050306030303" pitchFamily="18" charset="0"/>
                <a:ea typeface="Arial"/>
                <a:cs typeface="Arial" panose="020B0604020202020204" pitchFamily="34" charset="0"/>
                <a:sym typeface="Arial"/>
              </a:rPr>
              <a:t>«</a:t>
            </a:r>
            <a:r>
              <a:rPr lang="uk-UA" sz="2200" b="1" dirty="0">
                <a:solidFill>
                  <a:schemeClr val="dk1"/>
                </a:solidFill>
                <a:latin typeface="Constantia" panose="02030602050306030303" pitchFamily="18" charset="0"/>
                <a:ea typeface="Arial"/>
                <a:cs typeface="Arial" panose="020B0604020202020204" pitchFamily="34" charset="0"/>
                <a:sym typeface="Arial"/>
              </a:rPr>
              <a:t>що може відбутися                        не так?»</a:t>
            </a:r>
            <a:endParaRPr sz="2200" b="1" dirty="0">
              <a:solidFill>
                <a:schemeClr val="dk1"/>
              </a:solidFill>
              <a:latin typeface="Constantia" panose="02030602050306030303" pitchFamily="18" charset="0"/>
              <a:ea typeface="Arial"/>
              <a:cs typeface="Arial" panose="020B0604020202020204" pitchFamily="34" charset="0"/>
              <a:sym typeface="Arial"/>
            </a:endParaRPr>
          </a:p>
          <a:p>
            <a:pPr marL="114300" indent="-32068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ts val="5400"/>
            </a:pPr>
            <a:endParaRPr sz="27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3"/>
          <p:cNvSpPr/>
          <p:nvPr/>
        </p:nvSpPr>
        <p:spPr>
          <a:xfrm>
            <a:off x="820002" y="3646006"/>
            <a:ext cx="10640291" cy="815755"/>
          </a:xfrm>
          <a:prstGeom prst="roundRect">
            <a:avLst>
              <a:gd name="adj" fmla="val 16667"/>
            </a:avLst>
          </a:prstGeom>
          <a:solidFill>
            <a:srgbClr val="FCED82"/>
          </a:solidFill>
          <a:ln w="9525" cap="flat" cmpd="sng">
            <a:solidFill>
              <a:srgbClr val="3D3D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13" tIns="45713" rIns="45713" bIns="45713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240"/>
              </a:spcBef>
              <a:buClr>
                <a:schemeClr val="dk1"/>
              </a:buClr>
              <a:buSzPts val="4400"/>
            </a:pPr>
            <a:r>
              <a:rPr lang="uk-UA" sz="2200" b="1" dirty="0">
                <a:solidFill>
                  <a:schemeClr val="dk1"/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Ідентифікація</a:t>
            </a:r>
            <a:r>
              <a:rPr lang="uk-UA" sz="2000" b="1" dirty="0">
                <a:solidFill>
                  <a:schemeClr val="dk1"/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 ризиків неможлива без попереднього визначення чітких стратегічних та операційних цілей!</a:t>
            </a:r>
            <a:endParaRPr sz="2000" b="1" dirty="0">
              <a:solidFill>
                <a:schemeClr val="dk1"/>
              </a:solidFill>
              <a:latin typeface="Constantia" panose="02030602050306030303" pitchFamily="18" charset="0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3"/>
          <p:cNvSpPr txBox="1"/>
          <p:nvPr/>
        </p:nvSpPr>
        <p:spPr>
          <a:xfrm>
            <a:off x="1350129" y="4661425"/>
            <a:ext cx="6131308" cy="1846645"/>
          </a:xfrm>
          <a:prstGeom prst="rect">
            <a:avLst/>
          </a:prstGeom>
          <a:gradFill>
            <a:gsLst>
              <a:gs pos="0">
                <a:srgbClr val="F6F9FC"/>
              </a:gs>
              <a:gs pos="74000">
                <a:srgbClr val="B3D1EC"/>
              </a:gs>
              <a:gs pos="83000">
                <a:srgbClr val="B3D1EC"/>
              </a:gs>
              <a:gs pos="100000">
                <a:srgbClr val="CCE0F2"/>
              </a:gs>
            </a:gsLst>
            <a:lin ang="5400700" scaled="0"/>
          </a:gradFill>
          <a:ln>
            <a:noFill/>
          </a:ln>
        </p:spPr>
        <p:txBody>
          <a:bodyPr spcFirstLastPara="1" wrap="square" lIns="45713" tIns="45713" rIns="45713" bIns="45713" anchor="t" anchorCtr="0">
            <a:spAutoFit/>
          </a:bodyPr>
          <a:lstStyle/>
          <a:p>
            <a:pPr marL="133350" indent="-88350">
              <a:buClr>
                <a:srgbClr val="0079BF"/>
              </a:buClr>
              <a:buSzPts val="4000"/>
            </a:pPr>
            <a:r>
              <a:rPr lang="uk-UA" sz="2000" b="1" dirty="0">
                <a:solidFill>
                  <a:srgbClr val="0079BF"/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Конкретизація цілей сприяє більш точному визначенню ризиків – цілі мають бути зазначені за SMART  моделлю.</a:t>
            </a:r>
            <a:endParaRPr sz="2000" b="1" dirty="0">
              <a:solidFill>
                <a:srgbClr val="0079BF"/>
              </a:solidFill>
              <a:latin typeface="Constantia" panose="02030602050306030303" pitchFamily="18" charset="0"/>
              <a:ea typeface="Arial"/>
              <a:cs typeface="Arial"/>
              <a:sym typeface="Arial"/>
            </a:endParaRPr>
          </a:p>
          <a:p>
            <a:pPr marL="133350" indent="-133350">
              <a:buClr>
                <a:srgbClr val="0079BF"/>
              </a:buClr>
              <a:buSzPts val="2400"/>
              <a:buFont typeface="Arial"/>
              <a:buChar char="•"/>
            </a:pPr>
            <a:r>
              <a:rPr lang="uk-UA" b="1" dirty="0">
                <a:solidFill>
                  <a:srgbClr val="0079BF"/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Стратегічний напрям</a:t>
            </a:r>
            <a:endParaRPr b="1" dirty="0">
              <a:solidFill>
                <a:srgbClr val="0079BF"/>
              </a:solidFill>
              <a:latin typeface="Constantia" panose="02030602050306030303" pitchFamily="18" charset="0"/>
              <a:ea typeface="Arial"/>
              <a:cs typeface="Arial"/>
              <a:sym typeface="Arial"/>
            </a:endParaRPr>
          </a:p>
          <a:p>
            <a:pPr marL="133350" indent="-133350">
              <a:buClr>
                <a:srgbClr val="0079BF"/>
              </a:buClr>
              <a:buSzPts val="2400"/>
              <a:buFont typeface="Arial"/>
              <a:buChar char="•"/>
            </a:pPr>
            <a:r>
              <a:rPr lang="uk-UA" b="1" dirty="0">
                <a:solidFill>
                  <a:srgbClr val="0079BF"/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Розуміння організації діяльності установи </a:t>
            </a:r>
            <a:endParaRPr b="1" dirty="0">
              <a:solidFill>
                <a:srgbClr val="0079BF"/>
              </a:solidFill>
              <a:latin typeface="Constantia" panose="02030602050306030303" pitchFamily="18" charset="0"/>
              <a:ea typeface="Arial"/>
              <a:cs typeface="Arial"/>
              <a:sym typeface="Arial"/>
            </a:endParaRPr>
          </a:p>
          <a:p>
            <a:pPr marL="133350" indent="-133350">
              <a:buClr>
                <a:srgbClr val="0079BF"/>
              </a:buClr>
              <a:buSzPts val="2400"/>
              <a:buFont typeface="Arial"/>
              <a:buChar char="•"/>
            </a:pPr>
            <a:r>
              <a:rPr lang="uk-UA" b="1" dirty="0">
                <a:solidFill>
                  <a:srgbClr val="0079BF"/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Масштаби управління ризиками</a:t>
            </a:r>
            <a:endParaRPr sz="2000" b="1" dirty="0">
              <a:solidFill>
                <a:srgbClr val="0079BF"/>
              </a:solidFill>
              <a:latin typeface="Constantia" panose="02030602050306030303" pitchFamily="18" charset="0"/>
              <a:ea typeface="Arial"/>
              <a:cs typeface="Arial"/>
              <a:sym typeface="Arial"/>
            </a:endParaRPr>
          </a:p>
        </p:txBody>
      </p:sp>
      <p:pic>
        <p:nvPicPr>
          <p:cNvPr id="201" name="Google Shape;201;p13" descr="two-cogwheels-configuration-interface-symbol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210622">
            <a:off x="8217034" y="5605227"/>
            <a:ext cx="754588" cy="7217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0122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7"/>
          <p:cNvSpPr txBox="1"/>
          <p:nvPr/>
        </p:nvSpPr>
        <p:spPr>
          <a:xfrm>
            <a:off x="1739590" y="454143"/>
            <a:ext cx="9347510" cy="728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400" tIns="25400" rIns="25400" bIns="25400" anchor="ctr" anchorCtr="0">
            <a:spAutoFit/>
          </a:bodyPr>
          <a:lstStyle/>
          <a:p>
            <a:pPr algn="ctr">
              <a:buClr>
                <a:srgbClr val="262626"/>
              </a:buClr>
              <a:buSzPts val="2800"/>
            </a:pPr>
            <a:r>
              <a:rPr lang="uk-UA" sz="4400" dirty="0">
                <a:solidFill>
                  <a:srgbClr val="262626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Ідентифікація ризиків</a:t>
            </a:r>
          </a:p>
        </p:txBody>
      </p:sp>
      <p:sp>
        <p:nvSpPr>
          <p:cNvPr id="245" name="Google Shape;245;p17"/>
          <p:cNvSpPr txBox="1"/>
          <p:nvPr/>
        </p:nvSpPr>
        <p:spPr>
          <a:xfrm>
            <a:off x="1402099" y="1792866"/>
            <a:ext cx="9551449" cy="413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45713" rIns="45713" bIns="45713" anchor="t" anchorCtr="0">
            <a:spAutoFit/>
          </a:bodyPr>
          <a:lstStyle/>
          <a:p>
            <a:pPr marL="114300" algn="ctr">
              <a:lnSpc>
                <a:spcPct val="80000"/>
              </a:lnSpc>
              <a:spcBef>
                <a:spcPts val="240"/>
              </a:spcBef>
              <a:buClr>
                <a:schemeClr val="dk1"/>
              </a:buClr>
              <a:buSzPts val="3200"/>
            </a:pPr>
            <a:r>
              <a:rPr lang="uk-UA" sz="1600" b="1" dirty="0">
                <a:solidFill>
                  <a:schemeClr val="dk1"/>
                </a:solidFill>
                <a:latin typeface="Century" panose="02040604050505020304" pitchFamily="18" charset="0"/>
                <a:ea typeface="Helvetica Neue"/>
                <a:cs typeface="Helvetica Neue"/>
                <a:sym typeface="Helvetica Neue"/>
              </a:rPr>
              <a:t>      </a:t>
            </a:r>
            <a:r>
              <a:rPr lang="uk-UA" sz="2400" b="1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Під час ідентифікації ризиків необхідно свідомо уникати:</a:t>
            </a:r>
            <a:endParaRPr sz="1000" dirty="0">
              <a:latin typeface="Century" panose="02040604050505020304" pitchFamily="18" charset="0"/>
            </a:endParaRPr>
          </a:p>
        </p:txBody>
      </p:sp>
      <p:sp>
        <p:nvSpPr>
          <p:cNvPr id="246" name="Google Shape;246;p17"/>
          <p:cNvSpPr txBox="1"/>
          <p:nvPr/>
        </p:nvSpPr>
        <p:spPr>
          <a:xfrm>
            <a:off x="3247844" y="2196973"/>
            <a:ext cx="79304" cy="626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13" tIns="35713" rIns="35713" bIns="35713" anchor="ctr" anchorCtr="0">
            <a:spAutoFit/>
          </a:bodyPr>
          <a:lstStyle/>
          <a:p>
            <a:pPr algn="ctr">
              <a:buClr>
                <a:srgbClr val="FFFFFF"/>
              </a:buClr>
              <a:buSzPts val="7200"/>
            </a:pPr>
            <a:r>
              <a:rPr lang="uk-UA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!</a:t>
            </a:r>
            <a:endParaRPr sz="1600" b="1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7" name="Google Shape;247;p17"/>
          <p:cNvSpPr/>
          <p:nvPr/>
        </p:nvSpPr>
        <p:spPr>
          <a:xfrm>
            <a:off x="8030094" y="2748534"/>
            <a:ext cx="4022561" cy="3118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pPr marL="270000">
              <a:buClr>
                <a:schemeClr val="dk1"/>
              </a:buClr>
              <a:buSzPts val="2400"/>
            </a:pPr>
            <a:r>
              <a:rPr lang="uk-UA" sz="2000" b="1" dirty="0">
                <a:solidFill>
                  <a:schemeClr val="accent1">
                    <a:lumMod val="50000"/>
                  </a:schemeClr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зворотного формулюванням цілей </a:t>
            </a:r>
            <a:endParaRPr sz="2000" b="1" dirty="0">
              <a:solidFill>
                <a:schemeClr val="accent1">
                  <a:lumMod val="50000"/>
                </a:schemeClr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  <a:p>
            <a:pPr marL="412875" indent="-66675">
              <a:spcBef>
                <a:spcPts val="240"/>
              </a:spcBef>
              <a:buClr>
                <a:srgbClr val="000000"/>
              </a:buClr>
              <a:buSzPts val="2400"/>
            </a:pPr>
            <a:endParaRPr sz="400" dirty="0">
              <a:solidFill>
                <a:schemeClr val="dk1"/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  <a:p>
            <a:pPr marL="270000">
              <a:spcBef>
                <a:spcPts val="240"/>
              </a:spcBef>
              <a:buClr>
                <a:schemeClr val="dk1"/>
              </a:buClr>
              <a:buSzPts val="2400"/>
            </a:pPr>
            <a:r>
              <a:rPr lang="uk-UA" sz="2000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наприклад: </a:t>
            </a:r>
            <a:endParaRPr sz="2000" dirty="0">
              <a:solidFill>
                <a:schemeClr val="dk1"/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  <a:p>
            <a:pPr marL="270000">
              <a:spcBef>
                <a:spcPts val="240"/>
              </a:spcBef>
              <a:buClr>
                <a:schemeClr val="dk1"/>
              </a:buClr>
              <a:buSzPts val="2400"/>
            </a:pPr>
            <a:r>
              <a:rPr lang="uk-UA" sz="2000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1. мета – досягти цілі,  </a:t>
            </a:r>
            <a:endParaRPr sz="900" dirty="0">
              <a:latin typeface="Century" panose="02040604050505020304" pitchFamily="18" charset="0"/>
            </a:endParaRPr>
          </a:p>
          <a:p>
            <a:pPr marL="270000">
              <a:spcBef>
                <a:spcPts val="240"/>
              </a:spcBef>
              <a:buClr>
                <a:schemeClr val="dk1"/>
              </a:buClr>
              <a:buSzPts val="2400"/>
            </a:pPr>
            <a:r>
              <a:rPr lang="uk-UA" sz="2000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   ризик – не досягти цілі.</a:t>
            </a:r>
            <a:endParaRPr sz="900" dirty="0">
              <a:latin typeface="Century" panose="02040604050505020304" pitchFamily="18" charset="0"/>
            </a:endParaRPr>
          </a:p>
          <a:p>
            <a:pPr marL="270000">
              <a:spcBef>
                <a:spcPts val="240"/>
              </a:spcBef>
              <a:buClr>
                <a:srgbClr val="000000"/>
              </a:buClr>
              <a:buSzPts val="2400"/>
            </a:pPr>
            <a:endParaRPr sz="100" dirty="0">
              <a:solidFill>
                <a:schemeClr val="dk1"/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  <a:p>
            <a:pPr marL="270000">
              <a:spcBef>
                <a:spcPts val="240"/>
              </a:spcBef>
              <a:buClr>
                <a:schemeClr val="dk1"/>
              </a:buClr>
              <a:buSzPts val="2400"/>
            </a:pPr>
            <a:r>
              <a:rPr lang="uk-UA" sz="2000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2. </a:t>
            </a:r>
            <a:r>
              <a:rPr lang="uk-UA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ціль – досягнення результативних показників,</a:t>
            </a:r>
            <a:endParaRPr sz="800" dirty="0">
              <a:latin typeface="Century" panose="02040604050505020304" pitchFamily="18" charset="0"/>
            </a:endParaRPr>
          </a:p>
          <a:p>
            <a:pPr marL="270000">
              <a:spcBef>
                <a:spcPts val="240"/>
              </a:spcBef>
              <a:buClr>
                <a:schemeClr val="dk1"/>
              </a:buClr>
              <a:buSzPts val="2400"/>
            </a:pPr>
            <a:r>
              <a:rPr lang="uk-UA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   ризик – не досягнення     результативних показників</a:t>
            </a:r>
            <a:r>
              <a:rPr lang="uk-UA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900" dirty="0"/>
          </a:p>
        </p:txBody>
      </p:sp>
      <p:sp>
        <p:nvSpPr>
          <p:cNvPr id="248" name="Google Shape;248;p17"/>
          <p:cNvSpPr/>
          <p:nvPr/>
        </p:nvSpPr>
        <p:spPr>
          <a:xfrm>
            <a:off x="3039163" y="2630861"/>
            <a:ext cx="5217915" cy="2995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pPr marL="270000">
              <a:buClr>
                <a:schemeClr val="dk1"/>
              </a:buClr>
              <a:buSzPts val="2400"/>
            </a:pPr>
            <a:r>
              <a:rPr lang="uk-UA" sz="2000" b="1" dirty="0">
                <a:solidFill>
                  <a:schemeClr val="accent1">
                    <a:lumMod val="50000"/>
                  </a:schemeClr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включення наслідків/проблем/недоліків, які можна прийняти за ризики </a:t>
            </a:r>
            <a:endParaRPr sz="900" b="1" dirty="0">
              <a:solidFill>
                <a:schemeClr val="accent1">
                  <a:lumMod val="50000"/>
                </a:schemeClr>
              </a:solidFill>
              <a:latin typeface="Century" panose="02040604050505020304" pitchFamily="18" charset="0"/>
            </a:endParaRPr>
          </a:p>
          <a:p>
            <a:pPr marL="270000">
              <a:spcBef>
                <a:spcPts val="240"/>
              </a:spcBef>
              <a:buClr>
                <a:srgbClr val="000000"/>
              </a:buClr>
              <a:buSzPts val="2400"/>
            </a:pPr>
            <a:endParaRPr sz="500" dirty="0">
              <a:solidFill>
                <a:schemeClr val="dk1"/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  <a:p>
            <a:pPr marL="270000">
              <a:spcBef>
                <a:spcPts val="240"/>
              </a:spcBef>
              <a:buClr>
                <a:schemeClr val="dk1"/>
              </a:buClr>
              <a:buSzPts val="2400"/>
            </a:pPr>
            <a:r>
              <a:rPr lang="uk-UA" sz="2000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наприклад:</a:t>
            </a:r>
            <a:endParaRPr sz="900" dirty="0">
              <a:latin typeface="Century" panose="02040604050505020304" pitchFamily="18" charset="0"/>
            </a:endParaRPr>
          </a:p>
          <a:p>
            <a:pPr marL="270000">
              <a:spcBef>
                <a:spcPts val="240"/>
              </a:spcBef>
              <a:buClr>
                <a:schemeClr val="dk1"/>
              </a:buClr>
              <a:buSzPts val="2400"/>
            </a:pPr>
            <a:r>
              <a:rPr lang="uk-UA" sz="2000" i="1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- «</a:t>
            </a:r>
            <a:r>
              <a:rPr lang="uk-UA" sz="2000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втрата майна/інформації» або «невиконання завдання»</a:t>
            </a:r>
          </a:p>
          <a:p>
            <a:pPr marL="270000">
              <a:spcBef>
                <a:spcPts val="240"/>
              </a:spcBef>
              <a:buClr>
                <a:schemeClr val="dk1"/>
              </a:buClr>
              <a:buSzPts val="2400"/>
            </a:pPr>
            <a:r>
              <a:rPr lang="uk-UA" dirty="0">
                <a:latin typeface="Constantia" panose="02030602050306030303" pitchFamily="18" charset="0"/>
              </a:rPr>
              <a:t>- </a:t>
            </a:r>
            <a:r>
              <a:rPr lang="uk-UA" sz="2000" dirty="0">
                <a:latin typeface="Constantia" panose="02030602050306030303" pitchFamily="18" charset="0"/>
              </a:rPr>
              <a:t>визначення ризикової ситуації як події, що вже настала, </a:t>
            </a:r>
            <a:r>
              <a:rPr lang="uk-UA" sz="2000" b="1" i="1" u="sng" dirty="0" err="1">
                <a:latin typeface="Constantia" panose="02030602050306030303" pitchFamily="18" charset="0"/>
              </a:rPr>
              <a:t>недоукомплектація</a:t>
            </a:r>
            <a:r>
              <a:rPr lang="uk-UA" sz="2000" b="1" i="1" u="sng" dirty="0">
                <a:latin typeface="Constantia" panose="02030602050306030303" pitchFamily="18" charset="0"/>
              </a:rPr>
              <a:t> підрозділу відповідними фахівцями</a:t>
            </a:r>
            <a:r>
              <a:rPr lang="uk-UA" u="sng" dirty="0">
                <a:latin typeface="Constantia" panose="02030602050306030303" pitchFamily="18" charset="0"/>
              </a:rPr>
              <a:t> </a:t>
            </a:r>
            <a:endParaRPr sz="2000" u="sng" dirty="0">
              <a:solidFill>
                <a:schemeClr val="dk1"/>
              </a:solidFill>
              <a:latin typeface="Constantia" panose="02030602050306030303" pitchFamily="18" charset="0"/>
              <a:ea typeface="Arial"/>
              <a:cs typeface="Arial"/>
              <a:sym typeface="Arial"/>
            </a:endParaRPr>
          </a:p>
        </p:txBody>
      </p:sp>
      <p:cxnSp>
        <p:nvCxnSpPr>
          <p:cNvPr id="250" name="Google Shape;250;p17"/>
          <p:cNvCxnSpPr/>
          <p:nvPr/>
        </p:nvCxnSpPr>
        <p:spPr>
          <a:xfrm>
            <a:off x="904589" y="3669559"/>
            <a:ext cx="995019" cy="0"/>
          </a:xfrm>
          <a:prstGeom prst="straightConnector1">
            <a:avLst/>
          </a:prstGeom>
          <a:noFill/>
          <a:ln w="38100" cap="flat" cmpd="sng">
            <a:solidFill>
              <a:srgbClr val="009F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1" name="Google Shape;251;p17"/>
          <p:cNvSpPr/>
          <p:nvPr/>
        </p:nvSpPr>
        <p:spPr>
          <a:xfrm>
            <a:off x="98475" y="2567403"/>
            <a:ext cx="2977946" cy="969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pPr marL="270000">
              <a:buClr>
                <a:schemeClr val="dk1"/>
              </a:buClr>
              <a:buSzPts val="2400"/>
            </a:pPr>
            <a:r>
              <a:rPr lang="uk-UA" sz="2000" b="1" dirty="0">
                <a:solidFill>
                  <a:schemeClr val="accent1">
                    <a:lumMod val="50000"/>
                  </a:schemeClr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включення ризиків, які не впливають на досягнення цілей</a:t>
            </a:r>
            <a:endParaRPr sz="900" b="1" dirty="0">
              <a:solidFill>
                <a:schemeClr val="accent1">
                  <a:lumMod val="50000"/>
                </a:schemeClr>
              </a:solidFill>
              <a:latin typeface="Century" panose="02040604050505020304" pitchFamily="18" charset="0"/>
            </a:endParaRPr>
          </a:p>
        </p:txBody>
      </p:sp>
      <p:sp>
        <p:nvSpPr>
          <p:cNvPr id="252" name="Google Shape;252;p17"/>
          <p:cNvSpPr/>
          <p:nvPr/>
        </p:nvSpPr>
        <p:spPr>
          <a:xfrm rot="5400000">
            <a:off x="1330689" y="3846301"/>
            <a:ext cx="3491464" cy="235564"/>
          </a:xfrm>
          <a:prstGeom prst="mathMinus">
            <a:avLst>
              <a:gd name="adj1" fmla="val 23520"/>
            </a:avLst>
          </a:prstGeom>
          <a:solidFill>
            <a:schemeClr val="accent1"/>
          </a:solidFill>
          <a:ln w="28575" cap="flat" cmpd="sng">
            <a:solidFill>
              <a:srgbClr val="0076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algn="ctr">
              <a:buClr>
                <a:srgbClr val="000000"/>
              </a:buClr>
              <a:buSzPts val="3200"/>
            </a:pPr>
            <a:endParaRPr sz="16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253" name="Google Shape;253;p17"/>
          <p:cNvCxnSpPr/>
          <p:nvPr/>
        </p:nvCxnSpPr>
        <p:spPr>
          <a:xfrm>
            <a:off x="4864947" y="5709815"/>
            <a:ext cx="995019" cy="0"/>
          </a:xfrm>
          <a:prstGeom prst="straightConnector1">
            <a:avLst/>
          </a:prstGeom>
          <a:noFill/>
          <a:ln w="38100" cap="flat" cmpd="sng">
            <a:solidFill>
              <a:srgbClr val="009F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4" name="Google Shape;254;p17"/>
          <p:cNvSpPr/>
          <p:nvPr/>
        </p:nvSpPr>
        <p:spPr>
          <a:xfrm rot="5400000">
            <a:off x="6362846" y="4317017"/>
            <a:ext cx="3491464" cy="235564"/>
          </a:xfrm>
          <a:prstGeom prst="mathMinus">
            <a:avLst>
              <a:gd name="adj1" fmla="val 23520"/>
            </a:avLst>
          </a:prstGeom>
          <a:solidFill>
            <a:schemeClr val="accent1"/>
          </a:solidFill>
          <a:ln w="19050" cap="flat" cmpd="sng">
            <a:solidFill>
              <a:srgbClr val="0076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13" tIns="22850" rIns="45713" bIns="22850" anchor="ctr" anchorCtr="0">
            <a:noAutofit/>
          </a:bodyPr>
          <a:lstStyle/>
          <a:p>
            <a:pPr algn="ctr">
              <a:buClr>
                <a:srgbClr val="000000"/>
              </a:buClr>
              <a:buSzPts val="3200"/>
            </a:pPr>
            <a:endParaRPr sz="16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255" name="Google Shape;255;p17"/>
          <p:cNvCxnSpPr/>
          <p:nvPr/>
        </p:nvCxnSpPr>
        <p:spPr>
          <a:xfrm>
            <a:off x="9836065" y="5925930"/>
            <a:ext cx="995019" cy="0"/>
          </a:xfrm>
          <a:prstGeom prst="straightConnector1">
            <a:avLst/>
          </a:prstGeom>
          <a:noFill/>
          <a:ln w="38100" cap="flat" cmpd="sng">
            <a:solidFill>
              <a:srgbClr val="009FFF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4" name="Google Shape;249;p17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V="1">
            <a:off x="0" y="6069579"/>
            <a:ext cx="12192000" cy="45719"/>
          </a:xfrm>
          <a:prstGeom prst="rect">
            <a:avLst/>
          </a:prstGeom>
          <a:noFill/>
          <a:ln w="9525">
            <a:solidFill>
              <a:schemeClr val="tx1"/>
            </a:solidFill>
            <a:prstDash val="dashDot"/>
          </a:ln>
        </p:spPr>
      </p:pic>
      <p:sp>
        <p:nvSpPr>
          <p:cNvPr id="2" name="Прямокутник 1"/>
          <p:cNvSpPr/>
          <p:nvPr/>
        </p:nvSpPr>
        <p:spPr>
          <a:xfrm>
            <a:off x="-189571" y="6086386"/>
            <a:ext cx="122422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000">
              <a:spcBef>
                <a:spcPts val="240"/>
              </a:spcBef>
              <a:buClr>
                <a:schemeClr val="dk1"/>
              </a:buClr>
              <a:buSzPts val="2400"/>
            </a:pPr>
            <a:r>
              <a:rPr lang="uk-UA" dirty="0">
                <a:latin typeface="Constantia" panose="02030602050306030303" pitchFamily="18" charset="0"/>
              </a:rPr>
              <a:t>Ризик - це ймовірна подія, яка може виникнути в майбутньому, якщо ж зазначена подія все ж таки відбудеться – це може стати проблемою, якщо </a:t>
            </a:r>
            <a:r>
              <a:rPr lang="uk-UA" b="1" dirty="0">
                <a:latin typeface="Constantia" panose="02030602050306030303" pitchFamily="18" charset="0"/>
              </a:rPr>
              <a:t>вакантна посада вже зараз </a:t>
            </a:r>
            <a:r>
              <a:rPr lang="uk-UA" dirty="0">
                <a:latin typeface="Constantia" panose="02030602050306030303" pitchFamily="18" charset="0"/>
              </a:rPr>
              <a:t>– це проблема</a:t>
            </a:r>
            <a:endParaRPr lang="uk-UA" sz="2000" dirty="0">
              <a:solidFill>
                <a:schemeClr val="dk1"/>
              </a:solidFill>
              <a:latin typeface="Constantia" panose="02030602050306030303" pitchFamily="18" charset="0"/>
              <a:ea typeface="Arial"/>
              <a:cs typeface="Arial"/>
              <a:sym typeface="Arial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3980"/>
            <a:ext cx="2785723" cy="2182515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161275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91979" y="1644970"/>
            <a:ext cx="115721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Constantia" panose="02030602050306030303" pitchFamily="18" charset="0"/>
              </a:rPr>
              <a:t>Причина характеризується тим, що завжди передує результату, при цьому результатом дії причини є наслідок. Іноді багато причин зумовлюють один загальний наслідок, у той же час одна причина може проявитися в безлічі наслідків</a:t>
            </a:r>
            <a:r>
              <a:rPr lang="uk-UA" dirty="0"/>
              <a:t>.</a:t>
            </a:r>
          </a:p>
        </p:txBody>
      </p:sp>
      <p:sp>
        <p:nvSpPr>
          <p:cNvPr id="3" name="Місце для вмісту 2"/>
          <p:cNvSpPr txBox="1">
            <a:spLocks/>
          </p:cNvSpPr>
          <p:nvPr/>
        </p:nvSpPr>
        <p:spPr>
          <a:xfrm>
            <a:off x="710890" y="5755838"/>
            <a:ext cx="10953286" cy="835693"/>
          </a:xfrm>
          <a:prstGeom prst="rect">
            <a:avLst/>
          </a:prstGeom>
          <a:ln w="19050">
            <a:solidFill>
              <a:srgbClr val="FED905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fontAlgn="base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00" b="1" dirty="0"/>
          </a:p>
          <a:p>
            <a:pPr marL="0" indent="0" algn="just">
              <a:buNone/>
            </a:pPr>
            <a:r>
              <a:rPr lang="ru-RU" sz="2000" b="1" dirty="0" err="1">
                <a:latin typeface="Constantia" panose="02030602050306030303" pitchFamily="18" charset="0"/>
              </a:rPr>
              <a:t>Наслідком</a:t>
            </a:r>
            <a:r>
              <a:rPr lang="ru-RU" sz="2000" dirty="0">
                <a:latin typeface="Constantia" panose="02030602050306030303" pitchFamily="18" charset="0"/>
              </a:rPr>
              <a:t> є </a:t>
            </a:r>
            <a:r>
              <a:rPr lang="ru-RU" sz="2000" i="1" dirty="0">
                <a:latin typeface="Constantia" panose="02030602050306030303" pitchFamily="18" charset="0"/>
              </a:rPr>
              <a:t>результат, </a:t>
            </a:r>
            <a:r>
              <a:rPr lang="ru-RU" sz="2000" i="1" dirty="0" err="1">
                <a:latin typeface="Constantia" panose="02030602050306030303" pitchFamily="18" charset="0"/>
              </a:rPr>
              <a:t>ступінь</a:t>
            </a:r>
            <a:r>
              <a:rPr lang="ru-RU" sz="2000" i="1" dirty="0">
                <a:latin typeface="Constantia" panose="02030602050306030303" pitchFamily="18" charset="0"/>
              </a:rPr>
              <a:t> </a:t>
            </a:r>
            <a:r>
              <a:rPr lang="ru-RU" sz="2000" i="1" dirty="0" err="1">
                <a:latin typeface="Constantia" panose="02030602050306030303" pitchFamily="18" charset="0"/>
              </a:rPr>
              <a:t>ризику</a:t>
            </a:r>
            <a:r>
              <a:rPr lang="ru-RU" sz="2000" i="1" dirty="0">
                <a:latin typeface="Constantia" panose="02030602050306030303" pitchFamily="18" charset="0"/>
              </a:rPr>
              <a:t> </a:t>
            </a:r>
            <a:r>
              <a:rPr lang="ru-RU" sz="2000" dirty="0" err="1">
                <a:latin typeface="Constantia" panose="02030602050306030303" pitchFamily="18" charset="0"/>
              </a:rPr>
              <a:t>або</a:t>
            </a:r>
            <a:r>
              <a:rPr lang="ru-RU" sz="2000" i="1" dirty="0">
                <a:latin typeface="Constantia" panose="02030602050306030303" pitchFamily="18" charset="0"/>
              </a:rPr>
              <a:t> </a:t>
            </a:r>
            <a:r>
              <a:rPr lang="ru-RU" sz="2000" i="1" dirty="0" err="1">
                <a:latin typeface="Constantia" panose="02030602050306030303" pitchFamily="18" charset="0"/>
              </a:rPr>
              <a:t>імовірність</a:t>
            </a:r>
            <a:r>
              <a:rPr lang="ru-RU" sz="2000" i="1" dirty="0">
                <a:latin typeface="Constantia" panose="02030602050306030303" pitchFamily="18" charset="0"/>
              </a:rPr>
              <a:t> </a:t>
            </a:r>
            <a:r>
              <a:rPr lang="ru-RU" sz="2000" i="1" dirty="0" err="1">
                <a:latin typeface="Constantia" panose="02030602050306030303" pitchFamily="18" charset="0"/>
              </a:rPr>
              <a:t>виникнення</a:t>
            </a:r>
            <a:r>
              <a:rPr lang="ru-RU" sz="2000" i="1" dirty="0">
                <a:latin typeface="Constantia" panose="02030602050306030303" pitchFamily="18" charset="0"/>
              </a:rPr>
              <a:t> </a:t>
            </a:r>
            <a:r>
              <a:rPr lang="ru-RU" sz="2000" i="1" dirty="0" err="1">
                <a:latin typeface="Constantia" panose="02030602050306030303" pitchFamily="18" charset="0"/>
              </a:rPr>
              <a:t>проблеми</a:t>
            </a:r>
            <a:r>
              <a:rPr lang="ru-RU" sz="2000" i="1" dirty="0">
                <a:latin typeface="Constantia" panose="02030602050306030303" pitchFamily="18" charset="0"/>
              </a:rPr>
              <a:t> </a:t>
            </a:r>
            <a:r>
              <a:rPr lang="ru-RU" sz="2000" dirty="0">
                <a:latin typeface="Constantia" panose="02030602050306030303" pitchFamily="18" charset="0"/>
              </a:rPr>
              <a:t>через </a:t>
            </a:r>
            <a:r>
              <a:rPr lang="ru-RU" sz="2000" dirty="0" err="1">
                <a:latin typeface="Constantia" panose="02030602050306030303" pitchFamily="18" charset="0"/>
              </a:rPr>
              <a:t>невідповідність</a:t>
            </a:r>
            <a:r>
              <a:rPr lang="ru-RU" sz="2000" dirty="0">
                <a:latin typeface="Constantia" panose="02030602050306030303" pitchFamily="18" charset="0"/>
              </a:rPr>
              <a:t> поточного стану </a:t>
            </a:r>
            <a:r>
              <a:rPr lang="ru-RU" sz="2000" dirty="0" err="1">
                <a:latin typeface="Constantia" panose="02030602050306030303" pitchFamily="18" charset="0"/>
              </a:rPr>
              <a:t>досліджуваного</a:t>
            </a:r>
            <a:r>
              <a:rPr lang="ru-RU" sz="2000" dirty="0">
                <a:latin typeface="Constantia" panose="02030602050306030303" pitchFamily="18" charset="0"/>
              </a:rPr>
              <a:t> </a:t>
            </a:r>
            <a:r>
              <a:rPr lang="ru-RU" sz="2000" dirty="0" err="1">
                <a:latin typeface="Constantia" panose="02030602050306030303" pitchFamily="18" charset="0"/>
              </a:rPr>
              <a:t>процесу</a:t>
            </a:r>
            <a:r>
              <a:rPr lang="ru-RU" sz="2000" dirty="0">
                <a:latin typeface="Constantia" panose="02030602050306030303" pitchFamily="18" charset="0"/>
              </a:rPr>
              <a:t> </a:t>
            </a:r>
            <a:r>
              <a:rPr lang="ru-RU" sz="2000" dirty="0" err="1">
                <a:latin typeface="Constantia" panose="02030602050306030303" pitchFamily="18" charset="0"/>
              </a:rPr>
              <a:t>встановленим</a:t>
            </a:r>
            <a:r>
              <a:rPr lang="ru-RU" sz="2000" dirty="0">
                <a:latin typeface="Constantia" panose="02030602050306030303" pitchFamily="18" charset="0"/>
              </a:rPr>
              <a:t> </a:t>
            </a:r>
            <a:r>
              <a:rPr lang="ru-RU" sz="2000" dirty="0" err="1">
                <a:latin typeface="Constantia" panose="02030602050306030303" pitchFamily="18" charset="0"/>
              </a:rPr>
              <a:t>критеріям</a:t>
            </a:r>
            <a:r>
              <a:rPr lang="ru-RU" sz="2000" dirty="0">
                <a:latin typeface="Constantia" panose="02030602050306030303" pitchFamily="18" charset="0"/>
              </a:rPr>
              <a:t>.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51463" y="499518"/>
            <a:ext cx="82231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dirty="0">
                <a:latin typeface="Constantia" panose="02030602050306030303" pitchFamily="18" charset="0"/>
              </a:rPr>
              <a:t>Причинно-наслідковий зв'язок</a:t>
            </a:r>
          </a:p>
        </p:txBody>
      </p:sp>
      <p:sp>
        <p:nvSpPr>
          <p:cNvPr id="40" name="Овал 11915"/>
          <p:cNvSpPr>
            <a:spLocks/>
          </p:cNvSpPr>
          <p:nvPr/>
        </p:nvSpPr>
        <p:spPr bwMode="auto">
          <a:xfrm>
            <a:off x="4548118" y="3384734"/>
            <a:ext cx="2609271" cy="158183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41719C"/>
            </a:solidFill>
            <a:miter lim="800000"/>
            <a:headEnd/>
            <a:tailEnd/>
          </a:ln>
          <a:effectLst>
            <a:softEdge rad="127000"/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tantia" panose="0203060205030603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tantia" panose="0203060205030603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uk-UA" sz="1600" dirty="0">
                <a:latin typeface="Constantia" panose="0203060205030603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Несанкціонований доступ до ІТ системи</a:t>
            </a:r>
            <a:endParaRPr lang="uk-UA" altLang="uk-UA" sz="1600" dirty="0">
              <a:latin typeface="Constantia" panose="02030602050306030303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tantia" panose="02030602050306030303" pitchFamily="18" charset="0"/>
            </a:endParaRPr>
          </a:p>
        </p:txBody>
      </p:sp>
      <p:sp>
        <p:nvSpPr>
          <p:cNvPr id="41" name="Прямокутник 11917"/>
          <p:cNvSpPr>
            <a:spLocks/>
          </p:cNvSpPr>
          <p:nvPr/>
        </p:nvSpPr>
        <p:spPr bwMode="auto">
          <a:xfrm>
            <a:off x="2238147" y="2862301"/>
            <a:ext cx="2002465" cy="8648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41719C"/>
            </a:solidFill>
            <a:miter lim="800000"/>
            <a:headEnd/>
            <a:tailEnd/>
          </a:ln>
          <a:effectLst>
            <a:softEdge rad="127000"/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uk-UA" sz="1600" dirty="0">
                <a:latin typeface="Constantia" panose="0203060205030603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 стандартних типових паролів</a:t>
            </a:r>
            <a:endParaRPr lang="uk-UA" altLang="uk-UA" sz="1600" dirty="0">
              <a:latin typeface="Constantia" panose="02030602050306030303" pitchFamily="18" charset="0"/>
            </a:endParaRPr>
          </a:p>
        </p:txBody>
      </p:sp>
      <p:sp>
        <p:nvSpPr>
          <p:cNvPr id="42" name="Прямокутник 11918"/>
          <p:cNvSpPr>
            <a:spLocks/>
          </p:cNvSpPr>
          <p:nvPr/>
        </p:nvSpPr>
        <p:spPr bwMode="auto">
          <a:xfrm>
            <a:off x="1255710" y="3841407"/>
            <a:ext cx="2032806" cy="7966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41719C"/>
            </a:solidFill>
            <a:miter lim="800000"/>
            <a:headEnd/>
            <a:tailEnd/>
          </a:ln>
          <a:effectLst>
            <a:softEdge rad="127000"/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uk-UA" dirty="0" err="1">
                <a:latin typeface="Constantia" panose="0203060205030603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хакерська</a:t>
            </a:r>
            <a:r>
              <a:rPr lang="uk-UA" altLang="uk-UA" dirty="0">
                <a:latin typeface="Constantia" panose="0203060205030603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атака</a:t>
            </a:r>
            <a:endParaRPr lang="uk-UA" altLang="uk-UA" dirty="0">
              <a:latin typeface="Constantia" panose="02030602050306030303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tantia" panose="02030602050306030303" pitchFamily="18" charset="0"/>
            </a:endParaRPr>
          </a:p>
        </p:txBody>
      </p:sp>
      <p:sp>
        <p:nvSpPr>
          <p:cNvPr id="43" name="Прямокутник 11921"/>
          <p:cNvSpPr>
            <a:spLocks/>
          </p:cNvSpPr>
          <p:nvPr/>
        </p:nvSpPr>
        <p:spPr bwMode="auto">
          <a:xfrm>
            <a:off x="2092630" y="4760519"/>
            <a:ext cx="2047976" cy="769169"/>
          </a:xfrm>
          <a:prstGeom prst="rect">
            <a:avLst/>
          </a:prstGeom>
          <a:solidFill>
            <a:schemeClr val="accent1">
              <a:lumMod val="60000"/>
              <a:lumOff val="40000"/>
              <a:alpha val="40000"/>
            </a:schemeClr>
          </a:solidFill>
          <a:ln w="12700">
            <a:solidFill>
              <a:srgbClr val="41719C"/>
            </a:solidFill>
            <a:miter lim="800000"/>
            <a:headEnd/>
            <a:tailEnd/>
          </a:ln>
          <a:effectLst>
            <a:softEdge rad="127000"/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uk-UA" sz="1400" dirty="0">
                <a:latin typeface="Constantia" panose="02030602050306030303" pitchFamily="18" charset="0"/>
                <a:cs typeface="Times New Roman" panose="02020603050405020304" pitchFamily="18" charset="0"/>
              </a:rPr>
              <a:t>відсутність процедур авторизації</a:t>
            </a:r>
            <a:endParaRPr lang="uk-UA" altLang="uk-UA" sz="1400" dirty="0">
              <a:latin typeface="Constantia" panose="02030602050306030303" pitchFamily="18" charset="0"/>
            </a:endParaRPr>
          </a:p>
        </p:txBody>
      </p:sp>
      <p:sp>
        <p:nvSpPr>
          <p:cNvPr id="44" name="Прямокутник 11924"/>
          <p:cNvSpPr>
            <a:spLocks/>
          </p:cNvSpPr>
          <p:nvPr/>
        </p:nvSpPr>
        <p:spPr bwMode="auto">
          <a:xfrm>
            <a:off x="7824111" y="2743941"/>
            <a:ext cx="2002464" cy="7829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rgbClr val="41719C"/>
            </a:solidFill>
            <a:miter lim="800000"/>
            <a:headEnd/>
            <a:tailEnd/>
          </a:ln>
          <a:effectLst>
            <a:softEdge rad="127000"/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uk-UA" sz="1600" dirty="0">
                <a:latin typeface="Constantia" panose="0203060205030603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викривлення інформації</a:t>
            </a:r>
            <a:endParaRPr lang="uk-UA" altLang="uk-UA" sz="1600" dirty="0">
              <a:latin typeface="Constantia" panose="02030602050306030303" pitchFamily="18" charset="0"/>
            </a:endParaRPr>
          </a:p>
        </p:txBody>
      </p:sp>
      <p:sp>
        <p:nvSpPr>
          <p:cNvPr id="45" name="Прямокутник 11926"/>
          <p:cNvSpPr>
            <a:spLocks/>
          </p:cNvSpPr>
          <p:nvPr/>
        </p:nvSpPr>
        <p:spPr bwMode="auto">
          <a:xfrm>
            <a:off x="8117784" y="3752995"/>
            <a:ext cx="2002464" cy="7829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41719C"/>
            </a:solidFill>
            <a:miter lim="800000"/>
            <a:headEnd/>
            <a:tailEnd/>
          </a:ln>
          <a:effectLst>
            <a:softEdge rad="127000"/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latin typeface="Constantia" panose="0203060205030603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tantia" panose="0203060205030603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трата даних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tantia" panose="02030602050306030303" pitchFamily="18" charset="0"/>
            </a:endParaRPr>
          </a:p>
        </p:txBody>
      </p:sp>
      <p:sp>
        <p:nvSpPr>
          <p:cNvPr id="46" name="Прямокутник 11929"/>
          <p:cNvSpPr>
            <a:spLocks/>
          </p:cNvSpPr>
          <p:nvPr/>
        </p:nvSpPr>
        <p:spPr bwMode="auto">
          <a:xfrm>
            <a:off x="7521725" y="4876257"/>
            <a:ext cx="2598523" cy="796639"/>
          </a:xfrm>
          <a:prstGeom prst="rect">
            <a:avLst/>
          </a:prstGeom>
          <a:solidFill>
            <a:schemeClr val="accent4">
              <a:alpha val="63000"/>
            </a:schemeClr>
          </a:solidFill>
          <a:ln w="12700">
            <a:solidFill>
              <a:srgbClr val="41719C"/>
            </a:solidFill>
            <a:miter lim="800000"/>
            <a:headEnd/>
            <a:tailEnd/>
          </a:ln>
          <a:effectLst>
            <a:softEdge rad="127000"/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uk-UA" sz="1600" dirty="0">
                <a:latin typeface="Constantia" panose="0203060205030603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внесення недостовірних даних</a:t>
            </a:r>
            <a:endParaRPr lang="uk-UA" altLang="uk-UA" sz="1600" dirty="0">
              <a:latin typeface="Constantia" panose="02030602050306030303" pitchFamily="18" charset="0"/>
            </a:endParaRPr>
          </a:p>
        </p:txBody>
      </p:sp>
      <p:cxnSp>
        <p:nvCxnSpPr>
          <p:cNvPr id="49" name="Пряма зі стрілкою 48"/>
          <p:cNvCxnSpPr>
            <a:cxnSpLocks/>
          </p:cNvCxnSpPr>
          <p:nvPr/>
        </p:nvCxnSpPr>
        <p:spPr>
          <a:xfrm>
            <a:off x="4324095" y="3275869"/>
            <a:ext cx="470929" cy="25403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 зі стрілкою 49"/>
          <p:cNvCxnSpPr>
            <a:cxnSpLocks/>
          </p:cNvCxnSpPr>
          <p:nvPr/>
        </p:nvCxnSpPr>
        <p:spPr>
          <a:xfrm flipV="1">
            <a:off x="7183536" y="3415145"/>
            <a:ext cx="364336" cy="27094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 зі стрілкою 51"/>
          <p:cNvCxnSpPr>
            <a:cxnSpLocks/>
            <a:stCxn id="42" idx="3"/>
          </p:cNvCxnSpPr>
          <p:nvPr/>
        </p:nvCxnSpPr>
        <p:spPr>
          <a:xfrm flipV="1">
            <a:off x="3288516" y="4239726"/>
            <a:ext cx="984828" cy="1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 зі стрілкою 54"/>
          <p:cNvCxnSpPr>
            <a:cxnSpLocks/>
          </p:cNvCxnSpPr>
          <p:nvPr/>
        </p:nvCxnSpPr>
        <p:spPr>
          <a:xfrm flipV="1">
            <a:off x="4277993" y="4687200"/>
            <a:ext cx="413323" cy="248034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 зі стрілкою 58"/>
          <p:cNvCxnSpPr>
            <a:cxnSpLocks/>
          </p:cNvCxnSpPr>
          <p:nvPr/>
        </p:nvCxnSpPr>
        <p:spPr>
          <a:xfrm>
            <a:off x="6975725" y="4876257"/>
            <a:ext cx="389979" cy="171753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 зі стрілкою 60"/>
          <p:cNvCxnSpPr>
            <a:cxnSpLocks/>
          </p:cNvCxnSpPr>
          <p:nvPr/>
        </p:nvCxnSpPr>
        <p:spPr>
          <a:xfrm>
            <a:off x="7521725" y="4106501"/>
            <a:ext cx="542592" cy="55995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10493298" y="3384734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/>
              <a:t>наслідки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68155" y="3342179"/>
            <a:ext cx="1194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latin typeface="Constantia" panose="02030602050306030303" pitchFamily="18" charset="0"/>
              </a:rPr>
              <a:t>причин</a:t>
            </a:r>
            <a:r>
              <a:rPr lang="uk-UA" b="1" dirty="0"/>
              <a:t>и</a:t>
            </a:r>
          </a:p>
        </p:txBody>
      </p:sp>
    </p:spTree>
    <p:extLst>
      <p:ext uri="{BB962C8B-B14F-4D97-AF65-F5344CB8AC3E}">
        <p14:creationId xmlns:p14="http://schemas.microsoft.com/office/powerpoint/2010/main" val="1022677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6"/>
          <p:cNvSpPr txBox="1"/>
          <p:nvPr/>
        </p:nvSpPr>
        <p:spPr>
          <a:xfrm>
            <a:off x="1561170" y="423366"/>
            <a:ext cx="9525929" cy="789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400" tIns="25400" rIns="25400" bIns="25400" anchor="ctr" anchorCtr="0">
            <a:spAutoFit/>
          </a:bodyPr>
          <a:lstStyle/>
          <a:p>
            <a:pPr algn="ctr">
              <a:buClr>
                <a:srgbClr val="262626"/>
              </a:buClr>
              <a:buSzPts val="2800"/>
            </a:pPr>
            <a:r>
              <a:rPr lang="uk-UA" sz="4800" dirty="0">
                <a:solidFill>
                  <a:srgbClr val="262626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Ідентифікація ризиків</a:t>
            </a:r>
          </a:p>
        </p:txBody>
      </p:sp>
      <p:sp>
        <p:nvSpPr>
          <p:cNvPr id="233" name="Google Shape;233;p16"/>
          <p:cNvSpPr/>
          <p:nvPr/>
        </p:nvSpPr>
        <p:spPr>
          <a:xfrm>
            <a:off x="417380" y="1795306"/>
            <a:ext cx="9244781" cy="1820517"/>
          </a:xfrm>
          <a:prstGeom prst="round2DiagRect">
            <a:avLst>
              <a:gd name="adj1" fmla="val 35027"/>
              <a:gd name="adj2" fmla="val 0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3500000" scaled="1"/>
            <a:tileRect/>
          </a:gradFill>
          <a:ln w="38100" cap="flat" cmpd="sng">
            <a:solidFill>
              <a:srgbClr val="92810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13" tIns="45713" rIns="45713" bIns="45713" anchor="t" anchorCtr="0">
            <a:noAutofit/>
          </a:bodyPr>
          <a:lstStyle/>
          <a:p>
            <a:pPr algn="ctr">
              <a:buClr>
                <a:srgbClr val="262626"/>
              </a:buClr>
              <a:buSzPts val="4400"/>
            </a:pP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Ідентифікація ризиків </a:t>
            </a:r>
            <a:b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</a:b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здійснюється  у чіткому </a:t>
            </a:r>
            <a:endParaRPr sz="2400" b="1" dirty="0">
              <a:solidFill>
                <a:schemeClr val="accent1">
                  <a:lumMod val="50000"/>
                </a:schemeClr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  <a:p>
            <a:pPr algn="ctr">
              <a:buClr>
                <a:srgbClr val="262626"/>
              </a:buClr>
              <a:buSzPts val="4400"/>
            </a:pP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причинно-наслідковому зв’язку </a:t>
            </a:r>
            <a:endParaRPr sz="1000" b="1" dirty="0">
              <a:solidFill>
                <a:schemeClr val="accent1">
                  <a:lumMod val="50000"/>
                </a:schemeClr>
              </a:solidFill>
              <a:latin typeface="Century" panose="02040604050505020304" pitchFamily="18" charset="0"/>
            </a:endParaRPr>
          </a:p>
          <a:p>
            <a:pPr algn="ctr">
              <a:buClr>
                <a:srgbClr val="262626"/>
              </a:buClr>
              <a:buSzPts val="4400"/>
            </a:pP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(причин, наслідків і можливого впливу на цілі установи)</a:t>
            </a:r>
            <a:endParaRPr sz="2400" b="1" dirty="0">
              <a:solidFill>
                <a:schemeClr val="accent1">
                  <a:lumMod val="50000"/>
                </a:schemeClr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  <a:p>
            <a:pPr algn="ctr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ts val="3200"/>
            </a:pPr>
            <a:endParaRPr sz="2000" b="1" dirty="0">
              <a:solidFill>
                <a:schemeClr val="accent1">
                  <a:lumMod val="50000"/>
                </a:schemeClr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just">
              <a:lnSpc>
                <a:spcPct val="90000"/>
              </a:lnSpc>
              <a:spcBef>
                <a:spcPts val="500"/>
              </a:spcBef>
              <a:buClr>
                <a:srgbClr val="000000"/>
              </a:buClr>
              <a:buSzPts val="1100"/>
            </a:pPr>
            <a:endParaRPr sz="2000" b="1" dirty="0">
              <a:solidFill>
                <a:srgbClr val="26262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4" name="Google Shape;234;p16"/>
          <p:cNvSpPr txBox="1"/>
          <p:nvPr/>
        </p:nvSpPr>
        <p:spPr>
          <a:xfrm>
            <a:off x="417380" y="4706443"/>
            <a:ext cx="8139555" cy="1924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45713" rIns="45713" bIns="45713" anchor="t" anchorCtr="0">
            <a:spAutoFit/>
          </a:bodyPr>
          <a:lstStyle/>
          <a:p>
            <a:pPr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4400"/>
            </a:pPr>
            <a:r>
              <a:rPr lang="uk-UA" sz="2200" b="1" u="sng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зв’язок</a:t>
            </a:r>
            <a:r>
              <a:rPr lang="uk-UA" sz="2700" b="1" u="sng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</a:t>
            </a:r>
            <a:r>
              <a:rPr lang="uk-UA" sz="2200" b="1" u="sng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з діяльністю установи</a:t>
            </a:r>
            <a:endParaRPr sz="2200" b="1" u="sng" dirty="0">
              <a:solidFill>
                <a:schemeClr val="dk1"/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  <a:p>
            <a:pPr algn="ctr">
              <a:lnSpc>
                <a:spcPct val="90000"/>
              </a:lnSpc>
              <a:spcBef>
                <a:spcPts val="500"/>
              </a:spcBef>
              <a:buClr>
                <a:srgbClr val="38761D"/>
              </a:buClr>
              <a:buSzPts val="4800"/>
            </a:pPr>
            <a:r>
              <a:rPr lang="uk-UA" sz="2400" dirty="0">
                <a:solidFill>
                  <a:srgbClr val="38761D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«Через пошкодження комп’ютерних мереж в установі можуть бути втрачені бази даних, що негативно впливає на виконання процедур та функцій (</a:t>
            </a:r>
            <a:r>
              <a:rPr lang="uk-UA" sz="2000" dirty="0">
                <a:latin typeface="Century" panose="02040604050505020304" pitchFamily="18" charset="0"/>
                <a:ea typeface="Arial"/>
                <a:cs typeface="Arial"/>
                <a:sym typeface="Arial"/>
              </a:rPr>
              <a:t>конкретизуємо</a:t>
            </a:r>
            <a:r>
              <a:rPr lang="uk-UA" sz="2400" dirty="0">
                <a:solidFill>
                  <a:srgbClr val="38761D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)»</a:t>
            </a:r>
            <a:endParaRPr sz="1600" dirty="0">
              <a:solidFill>
                <a:srgbClr val="38761D"/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16"/>
          <p:cNvSpPr txBox="1"/>
          <p:nvPr/>
        </p:nvSpPr>
        <p:spPr>
          <a:xfrm>
            <a:off x="718895" y="3755087"/>
            <a:ext cx="8943265" cy="829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45713" rIns="45713" bIns="45713" anchor="t" anchorCtr="0">
            <a:spAutoFit/>
          </a:bodyPr>
          <a:lstStyle/>
          <a:p>
            <a:pPr algn="just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100"/>
            </a:pPr>
            <a:r>
              <a:rPr lang="uk-UA" sz="2200" b="1" u="sng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Приклад:</a:t>
            </a:r>
            <a:r>
              <a:rPr lang="uk-UA" sz="2200" b="1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</a:t>
            </a:r>
            <a:endParaRPr sz="2200" b="1" dirty="0">
              <a:solidFill>
                <a:schemeClr val="dk1"/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  <a:p>
            <a:pPr algn="just">
              <a:lnSpc>
                <a:spcPct val="90000"/>
              </a:lnSpc>
              <a:spcBef>
                <a:spcPts val="500"/>
              </a:spcBef>
              <a:buClr>
                <a:srgbClr val="CC0000"/>
              </a:buClr>
              <a:buSzPts val="1100"/>
            </a:pPr>
            <a:r>
              <a:rPr lang="uk-UA" sz="2200" b="1" dirty="0">
                <a:solidFill>
                  <a:srgbClr val="CC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«Існує ризик пошкодження комп’ютерних мереж»</a:t>
            </a:r>
            <a:r>
              <a:rPr lang="uk-UA" sz="2200" b="1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</a:t>
            </a:r>
            <a:endParaRPr b="1" dirty="0">
              <a:solidFill>
                <a:srgbClr val="000000"/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16"/>
          <p:cNvSpPr txBox="1"/>
          <p:nvPr/>
        </p:nvSpPr>
        <p:spPr>
          <a:xfrm>
            <a:off x="1170670" y="1733393"/>
            <a:ext cx="518850" cy="1603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13" tIns="35713" rIns="35713" bIns="35713" anchor="ctr" anchorCtr="0">
            <a:spAutoFit/>
          </a:bodyPr>
          <a:lstStyle/>
          <a:p>
            <a:pPr algn="ctr">
              <a:buClr>
                <a:srgbClr val="FF0000"/>
              </a:buClr>
              <a:buSzPts val="7200"/>
            </a:pPr>
            <a:r>
              <a:rPr lang="uk-UA" sz="995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!</a:t>
            </a:r>
            <a:endParaRPr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16"/>
          <p:cNvSpPr/>
          <p:nvPr/>
        </p:nvSpPr>
        <p:spPr>
          <a:xfrm>
            <a:off x="8830129" y="5203105"/>
            <a:ext cx="2813231" cy="1299909"/>
          </a:xfrm>
          <a:prstGeom prst="roundRect">
            <a:avLst>
              <a:gd name="adj" fmla="val 16667"/>
            </a:avLst>
          </a:prstGeom>
          <a:noFill/>
          <a:ln w="50800" cap="flat" cmpd="sng">
            <a:solidFill>
              <a:srgbClr val="FFC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22850" tIns="22850" rIns="22850" bIns="22850" anchor="ctr" anchorCtr="0">
            <a:noAutofit/>
          </a:bodyPr>
          <a:lstStyle/>
          <a:p>
            <a:pPr algn="ctr">
              <a:buClr>
                <a:srgbClr val="FFFFFF"/>
              </a:buClr>
              <a:buSzPts val="2000"/>
            </a:pPr>
            <a:endParaRPr sz="1000" b="1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8" name="Google Shape;238;p16"/>
          <p:cNvSpPr txBox="1"/>
          <p:nvPr/>
        </p:nvSpPr>
        <p:spPr>
          <a:xfrm>
            <a:off x="9071556" y="5409952"/>
            <a:ext cx="2343204" cy="969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spAutoFit/>
          </a:bodyPr>
          <a:lstStyle/>
          <a:p>
            <a:pPr algn="ctr">
              <a:buClr>
                <a:srgbClr val="00517F"/>
              </a:buClr>
              <a:buSzPts val="1100"/>
            </a:pPr>
            <a:r>
              <a:rPr lang="uk-UA" sz="2000" b="1" dirty="0">
                <a:solidFill>
                  <a:srgbClr val="00517F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Усуньте подію, що призводить до проблеми!</a:t>
            </a:r>
            <a:endParaRPr sz="500" b="1" dirty="0">
              <a:solidFill>
                <a:srgbClr val="00517F"/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</p:txBody>
      </p:sp>
      <p:pic>
        <p:nvPicPr>
          <p:cNvPr id="239" name="Google Shape;239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75738" y="1733393"/>
            <a:ext cx="2216262" cy="33304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230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231809" y="4141124"/>
            <a:ext cx="8295090" cy="1153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4700"/>
            </a:pPr>
            <a:r>
              <a:rPr lang="uk-UA" b="1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РИЗИК 2</a:t>
            </a:r>
          </a:p>
          <a:p>
            <a:pPr marL="114300" algn="just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4700"/>
            </a:pPr>
            <a:r>
              <a:rPr lang="ru-RU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– </a:t>
            </a:r>
            <a:r>
              <a:rPr lang="uk-UA" b="1" dirty="0">
                <a:solidFill>
                  <a:schemeClr val="dk1"/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недотримання затвердженого порядку здійснення моніторингу</a:t>
            </a:r>
            <a:r>
              <a:rPr lang="uk-UA" dirty="0">
                <a:solidFill>
                  <a:schemeClr val="dk1"/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 </a:t>
            </a:r>
            <a:r>
              <a:rPr lang="uk-UA" sz="1700" i="1" dirty="0">
                <a:solidFill>
                  <a:schemeClr val="dk1"/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(за категорією ризик внутрішній, за видом – операційно-технологічний, ймовірність – низька, вплив – високий, загальна оцінка ризику – середня);</a:t>
            </a:r>
            <a:endParaRPr lang="uk-UA" sz="1700" i="1" dirty="0">
              <a:solidFill>
                <a:srgbClr val="000000"/>
              </a:solidFill>
              <a:latin typeface="Constantia" panose="02030602050306030303" pitchFamily="18" charset="0"/>
              <a:ea typeface="Arial"/>
              <a:cs typeface="Arial"/>
              <a:sym typeface="Arial"/>
            </a:endParaRPr>
          </a:p>
        </p:txBody>
      </p:sp>
      <p:sp>
        <p:nvSpPr>
          <p:cNvPr id="12" name="Прямокутник 11"/>
          <p:cNvSpPr/>
          <p:nvPr/>
        </p:nvSpPr>
        <p:spPr>
          <a:xfrm>
            <a:off x="7657318" y="5101534"/>
            <a:ext cx="782573" cy="15737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27" name="Google Shape;527;p29"/>
          <p:cNvSpPr txBox="1"/>
          <p:nvPr/>
        </p:nvSpPr>
        <p:spPr>
          <a:xfrm>
            <a:off x="1153905" y="419449"/>
            <a:ext cx="10108780" cy="728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400" tIns="25400" rIns="25400" bIns="25400" anchor="ctr" anchorCtr="0">
            <a:spAutoFit/>
          </a:bodyPr>
          <a:lstStyle/>
          <a:p>
            <a:pPr algn="ctr">
              <a:buClr>
                <a:srgbClr val="262626"/>
              </a:buClr>
              <a:buSzPts val="2800"/>
            </a:pPr>
            <a:r>
              <a:rPr lang="uk-UA" sz="4400" dirty="0">
                <a:solidFill>
                  <a:srgbClr val="262626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ПРИКЛАД</a:t>
            </a:r>
            <a:endParaRPr sz="4400" dirty="0">
              <a:solidFill>
                <a:srgbClr val="262626"/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</p:txBody>
      </p:sp>
      <p:sp>
        <p:nvSpPr>
          <p:cNvPr id="529" name="Google Shape;529;p29"/>
          <p:cNvSpPr txBox="1"/>
          <p:nvPr/>
        </p:nvSpPr>
        <p:spPr>
          <a:xfrm>
            <a:off x="231809" y="1726795"/>
            <a:ext cx="11587480" cy="757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45713" rIns="45713" bIns="45713" anchor="t" anchorCtr="0">
            <a:spAutoFit/>
          </a:bodyPr>
          <a:lstStyle/>
          <a:p>
            <a:pPr marL="114300" algn="ctr">
              <a:lnSpc>
                <a:spcPct val="90000"/>
              </a:lnSpc>
              <a:buClr>
                <a:schemeClr val="dk1"/>
              </a:buClr>
              <a:buSzPts val="4900"/>
            </a:pPr>
            <a:r>
              <a:rPr lang="uk-UA" sz="2400" b="1" dirty="0">
                <a:solidFill>
                  <a:schemeClr val="dk1"/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Ціль –  збільшити питому вагу впроваджених рекомендацій до 75 % від їх загальної кількості станом на 01.01.2024</a:t>
            </a:r>
            <a:endParaRPr sz="3300" b="1" dirty="0">
              <a:solidFill>
                <a:srgbClr val="000000"/>
              </a:solidFill>
              <a:latin typeface="Constantia" panose="02030602050306030303" pitchFamily="18" charset="0"/>
              <a:ea typeface="Arial"/>
              <a:cs typeface="Arial"/>
              <a:sym typeface="Arial"/>
            </a:endParaRPr>
          </a:p>
        </p:txBody>
      </p:sp>
      <p:sp>
        <p:nvSpPr>
          <p:cNvPr id="532" name="Google Shape;532;p29"/>
          <p:cNvSpPr txBox="1"/>
          <p:nvPr/>
        </p:nvSpPr>
        <p:spPr>
          <a:xfrm>
            <a:off x="4067563" y="5278193"/>
            <a:ext cx="10200" cy="338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45713" rIns="45713" bIns="45713" anchor="t" anchorCtr="0">
            <a:spAutoFit/>
          </a:bodyPr>
          <a:lstStyle/>
          <a:p>
            <a:pPr>
              <a:buClr>
                <a:srgbClr val="000000"/>
              </a:buClr>
              <a:buSzPts val="3200"/>
            </a:pPr>
            <a:endParaRPr sz="16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p29"/>
          <p:cNvSpPr txBox="1"/>
          <p:nvPr/>
        </p:nvSpPr>
        <p:spPr>
          <a:xfrm>
            <a:off x="8585734" y="3894735"/>
            <a:ext cx="3763477" cy="85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45713" rIns="45713" bIns="45713" anchor="t" anchorCtr="0">
            <a:spAutoFit/>
          </a:bodyPr>
          <a:lstStyle/>
          <a:p>
            <a:pPr marL="11430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4900"/>
            </a:pP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Спосіб реагування – </a:t>
            </a:r>
            <a:r>
              <a:rPr lang="uk-UA" sz="2400" b="1" u="sng" dirty="0">
                <a:solidFill>
                  <a:schemeClr val="accent1">
                    <a:lumMod val="50000"/>
                  </a:schemeClr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зменшити</a:t>
            </a:r>
            <a:endParaRPr b="1" u="sng" dirty="0">
              <a:solidFill>
                <a:schemeClr val="accent1">
                  <a:lumMod val="50000"/>
                </a:schemeClr>
              </a:solidFill>
              <a:latin typeface="Constantia" panose="02030602050306030303" pitchFamily="18" charset="0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500"/>
            </a:pPr>
            <a:endParaRPr sz="25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534" name="Google Shape;534;p29"/>
          <p:cNvCxnSpPr/>
          <p:nvPr/>
        </p:nvCxnSpPr>
        <p:spPr>
          <a:xfrm flipH="1">
            <a:off x="2791327" y="2515428"/>
            <a:ext cx="6833936" cy="19456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" name="Прямокутник 1"/>
          <p:cNvSpPr/>
          <p:nvPr/>
        </p:nvSpPr>
        <p:spPr>
          <a:xfrm>
            <a:off x="235831" y="2723210"/>
            <a:ext cx="8295090" cy="1264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500"/>
              </a:spcBef>
              <a:buClr>
                <a:srgbClr val="000000"/>
              </a:buClr>
              <a:buSzPts val="4348"/>
            </a:pPr>
            <a:r>
              <a:rPr lang="uk-UA" b="1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РИЗИК 1 </a:t>
            </a:r>
          </a:p>
          <a:p>
            <a:pPr marL="115200" algn="just">
              <a:spcBef>
                <a:spcPts val="500"/>
              </a:spcBef>
              <a:buClr>
                <a:srgbClr val="000000"/>
              </a:buClr>
              <a:buSzPts val="4348"/>
            </a:pP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– </a:t>
            </a:r>
            <a:r>
              <a:rPr lang="uk-UA" b="1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неможливість впровадження рекомендацій внаслідок їх неналежної якості </a:t>
            </a:r>
            <a:r>
              <a:rPr lang="uk-UA" i="1" dirty="0">
                <a:solidFill>
                  <a:srgbClr val="000000"/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(за категорією ризик внутрішній, за видом – кадровий, ймовірність – середня, вплив – високий, загальна оцінка ризику – висока)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231809" y="5362378"/>
            <a:ext cx="8299112" cy="1125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4700"/>
            </a:pPr>
            <a:r>
              <a:rPr lang="ru-RU" b="1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РИЗИК 3 </a:t>
            </a:r>
          </a:p>
          <a:p>
            <a:pPr marL="114300" algn="just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4700"/>
            </a:pPr>
            <a:r>
              <a:rPr lang="ru-RU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– </a:t>
            </a:r>
            <a:r>
              <a:rPr lang="uk-UA" sz="1700" b="1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неякісне здійснення моніторингу внаслідок відсутності </a:t>
            </a:r>
            <a:r>
              <a:rPr lang="uk-UA" sz="1700" b="1" i="1" dirty="0">
                <a:solidFill>
                  <a:schemeClr val="dk1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регламенту </a:t>
            </a:r>
            <a:r>
              <a:rPr lang="uk-UA" sz="1700" i="1" dirty="0">
                <a:solidFill>
                  <a:schemeClr val="dk1"/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(за категорією ризик внутрішній, за видом – нормативно-правовий, ймовірність – середня, вплив – середній, загальна оцінка – середня</a:t>
            </a:r>
            <a:r>
              <a:rPr lang="ru-RU" sz="1700" i="1" dirty="0">
                <a:solidFill>
                  <a:schemeClr val="dk1"/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);</a:t>
            </a:r>
            <a:endParaRPr lang="ru-RU" sz="1700" i="1" dirty="0">
              <a:solidFill>
                <a:srgbClr val="000000"/>
              </a:solidFill>
              <a:latin typeface="Constantia" panose="02030602050306030303" pitchFamily="18" charset="0"/>
              <a:ea typeface="Arial"/>
              <a:cs typeface="Arial"/>
              <a:sym typeface="Arial"/>
            </a:endParaRPr>
          </a:p>
        </p:txBody>
      </p:sp>
      <p:sp>
        <p:nvSpPr>
          <p:cNvPr id="5" name="Права фігурна дужка 4"/>
          <p:cNvSpPr/>
          <p:nvPr/>
        </p:nvSpPr>
        <p:spPr>
          <a:xfrm>
            <a:off x="8335477" y="2736853"/>
            <a:ext cx="741146" cy="3839001"/>
          </a:xfrm>
          <a:prstGeom prst="rightBrace">
            <a:avLst>
              <a:gd name="adj1" fmla="val 8333"/>
              <a:gd name="adj2" fmla="val 4649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6" name="Прямокутник 5"/>
          <p:cNvSpPr/>
          <p:nvPr/>
        </p:nvSpPr>
        <p:spPr>
          <a:xfrm>
            <a:off x="6599443" y="3737702"/>
            <a:ext cx="782573" cy="17190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Прямокутник 12"/>
          <p:cNvSpPr/>
          <p:nvPr/>
        </p:nvSpPr>
        <p:spPr>
          <a:xfrm>
            <a:off x="5769867" y="6216089"/>
            <a:ext cx="716440" cy="1750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298" y="67720"/>
            <a:ext cx="2364058" cy="1365466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9" name="Прямокутник 8"/>
          <p:cNvSpPr/>
          <p:nvPr/>
        </p:nvSpPr>
        <p:spPr>
          <a:xfrm>
            <a:off x="9076623" y="5903552"/>
            <a:ext cx="2701322" cy="584775"/>
          </a:xfrm>
          <a:prstGeom prst="rect">
            <a:avLst/>
          </a:prstGeom>
          <a:ln w="38100">
            <a:solidFill>
              <a:srgbClr val="008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sz="1600" dirty="0">
                <a:latin typeface="Constantia" panose="02030602050306030303" pitchFamily="18" charset="0"/>
                <a:cs typeface="Arial" panose="020B0604020202020204" pitchFamily="34" charset="0"/>
              </a:rPr>
              <a:t>Ризики низького значення розглядаються на рівні </a:t>
            </a:r>
            <a:r>
              <a:rPr lang="uk-UA" sz="1600" dirty="0" err="1">
                <a:latin typeface="Constantia" panose="02030602050306030303" pitchFamily="18" charset="0"/>
                <a:cs typeface="Arial" panose="020B0604020202020204" pitchFamily="34" charset="0"/>
              </a:rPr>
              <a:t>сп</a:t>
            </a:r>
            <a:endParaRPr lang="uk-UA" sz="1600" dirty="0">
              <a:latin typeface="Constantia" panose="02030602050306030303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175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27;p29"/>
          <p:cNvSpPr txBox="1"/>
          <p:nvPr/>
        </p:nvSpPr>
        <p:spPr>
          <a:xfrm>
            <a:off x="1153905" y="412447"/>
            <a:ext cx="10108780" cy="728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400" tIns="25400" rIns="25400" bIns="25400" anchor="ctr" anchorCtr="0">
            <a:spAutoFit/>
          </a:bodyPr>
          <a:lstStyle/>
          <a:p>
            <a:pPr algn="ctr">
              <a:buClr>
                <a:srgbClr val="262626"/>
              </a:buClr>
              <a:buSzPts val="2800"/>
            </a:pPr>
            <a:r>
              <a:rPr lang="uk-UA" sz="4400" dirty="0">
                <a:solidFill>
                  <a:srgbClr val="262626"/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ПРИКЛАД </a:t>
            </a:r>
            <a:endParaRPr sz="4400" dirty="0">
              <a:solidFill>
                <a:srgbClr val="262626"/>
              </a:solidFill>
              <a:latin typeface="Constantia" panose="02030602050306030303" pitchFamily="18" charset="0"/>
              <a:ea typeface="Arial"/>
              <a:cs typeface="Arial"/>
              <a:sym typeface="Arial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4513562" y="4683334"/>
            <a:ext cx="27698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5880" algn="ctr">
              <a:spcBef>
                <a:spcPts val="600"/>
              </a:spcBef>
              <a:spcAft>
                <a:spcPts val="0"/>
              </a:spcAft>
            </a:pPr>
            <a:r>
              <a:rPr lang="uk-UA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захід контролю 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653488" y="1745747"/>
            <a:ext cx="111779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200" algn="just">
              <a:spcBef>
                <a:spcPts val="500"/>
              </a:spcBef>
              <a:buClr>
                <a:srgbClr val="000000"/>
              </a:buClr>
              <a:buSzPts val="4348"/>
            </a:pPr>
            <a:r>
              <a:rPr lang="uk-UA" b="1" dirty="0">
                <a:solidFill>
                  <a:srgbClr val="0070C0"/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РИЗИК</a:t>
            </a:r>
            <a:r>
              <a:rPr lang="uk-UA" b="1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 </a:t>
            </a:r>
            <a:r>
              <a:rPr lang="uk-UA" sz="2000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–</a:t>
            </a:r>
            <a:r>
              <a:rPr lang="uk-UA" sz="2000" i="1" dirty="0">
                <a:latin typeface="Times New Roman" panose="02020603050405020304" pitchFamily="18" charset="0"/>
                <a:ea typeface="Arial"/>
                <a:sym typeface="Arial"/>
              </a:rPr>
              <a:t> </a:t>
            </a:r>
            <a:r>
              <a:rPr lang="uk-UA" sz="2400" b="1" dirty="0">
                <a:latin typeface="Constantia" panose="02030602050306030303" pitchFamily="18" charset="0"/>
                <a:ea typeface="Times New Roman" panose="02020603050405020304" pitchFamily="18" charset="0"/>
              </a:rPr>
              <a:t>Низький рівень знань фахових документів </a:t>
            </a:r>
            <a:endParaRPr lang="uk-UA" sz="2400" b="1" dirty="0">
              <a:solidFill>
                <a:srgbClr val="FF0000"/>
              </a:solidFill>
              <a:latin typeface="Constantia" panose="02030602050306030303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кутник 5"/>
          <p:cNvSpPr/>
          <p:nvPr/>
        </p:nvSpPr>
        <p:spPr>
          <a:xfrm>
            <a:off x="1296201" y="2645453"/>
            <a:ext cx="4180573" cy="710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200" algn="just">
              <a:spcBef>
                <a:spcPts val="500"/>
              </a:spcBef>
              <a:buClr>
                <a:srgbClr val="000000"/>
              </a:buClr>
              <a:buSzPts val="4348"/>
            </a:pP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за </a:t>
            </a:r>
            <a:r>
              <a:rPr lang="uk-UA" u="sng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категорією</a:t>
            </a: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ризик внутрішній</a:t>
            </a:r>
          </a:p>
          <a:p>
            <a:pPr marL="115200" algn="just">
              <a:spcBef>
                <a:spcPts val="500"/>
              </a:spcBef>
              <a:buClr>
                <a:srgbClr val="000000"/>
              </a:buClr>
              <a:buSzPts val="4348"/>
            </a:pP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за </a:t>
            </a:r>
            <a:r>
              <a:rPr lang="uk-UA" u="sng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видом</a:t>
            </a: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– нормативно-правовий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10371" y="2605458"/>
            <a:ext cx="3901068" cy="987450"/>
          </a:xfrm>
          <a:prstGeom prst="rect">
            <a:avLst/>
          </a:prstGeom>
          <a:noFill/>
          <a:effectLst>
            <a:softEdge rad="63500"/>
          </a:effectLst>
        </p:spPr>
        <p:txBody>
          <a:bodyPr wrap="none" rtlCol="0">
            <a:spAutoFit/>
          </a:bodyPr>
          <a:lstStyle/>
          <a:p>
            <a:pPr marL="115200" algn="just">
              <a:spcBef>
                <a:spcPts val="500"/>
              </a:spcBef>
              <a:buClr>
                <a:srgbClr val="000000"/>
              </a:buClr>
              <a:buSzPts val="4348"/>
            </a:pPr>
            <a:r>
              <a:rPr lang="uk-UA" u="sng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ймовірність настання</a:t>
            </a:r>
            <a:r>
              <a:rPr lang="uk-UA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</a:t>
            </a: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– середня </a:t>
            </a:r>
          </a:p>
          <a:p>
            <a:pPr marL="115200" algn="just">
              <a:spcBef>
                <a:spcPts val="500"/>
              </a:spcBef>
              <a:buClr>
                <a:srgbClr val="000000"/>
              </a:buClr>
              <a:buSzPts val="4348"/>
            </a:pPr>
            <a:r>
              <a:rPr lang="uk-UA" u="sng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вплив</a:t>
            </a:r>
            <a:r>
              <a:rPr lang="uk-UA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</a:t>
            </a: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– високий</a:t>
            </a:r>
          </a:p>
          <a:p>
            <a:endParaRPr lang="uk-UA" dirty="0"/>
          </a:p>
        </p:txBody>
      </p:sp>
      <p:cxnSp>
        <p:nvCxnSpPr>
          <p:cNvPr id="9" name="Пряма сполучна лінія 8"/>
          <p:cNvCxnSpPr/>
          <p:nvPr/>
        </p:nvCxnSpPr>
        <p:spPr>
          <a:xfrm>
            <a:off x="5787483" y="2621891"/>
            <a:ext cx="9429" cy="1008305"/>
          </a:xfrm>
          <a:prstGeom prst="line">
            <a:avLst/>
          </a:prstGeom>
          <a:ln w="38100">
            <a:solidFill>
              <a:srgbClr val="FFC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ава фігурна дужка 11"/>
          <p:cNvSpPr/>
          <p:nvPr/>
        </p:nvSpPr>
        <p:spPr>
          <a:xfrm rot="5400000">
            <a:off x="5826511" y="-1794524"/>
            <a:ext cx="591015" cy="10571355"/>
          </a:xfrm>
          <a:prstGeom prst="rightBrace">
            <a:avLst>
              <a:gd name="adj1" fmla="val 90901"/>
              <a:gd name="adj2" fmla="val 5274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3386487" y="3452283"/>
            <a:ext cx="4963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5200" algn="just">
              <a:spcBef>
                <a:spcPts val="500"/>
              </a:spcBef>
              <a:buClr>
                <a:srgbClr val="000000"/>
              </a:buClr>
              <a:buSzPts val="4348"/>
            </a:pPr>
            <a:r>
              <a:rPr lang="uk-UA" sz="2000" b="1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загальна оцінка ризику</a:t>
            </a:r>
            <a:r>
              <a:rPr lang="uk-UA" b="1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</a:t>
            </a: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– </a:t>
            </a:r>
            <a:r>
              <a:rPr lang="uk-UA" sz="2800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висока</a:t>
            </a: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 </a:t>
            </a:r>
            <a:r>
              <a:rPr lang="uk-UA" sz="4400" b="1" dirty="0">
                <a:solidFill>
                  <a:srgbClr val="FF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!</a:t>
            </a:r>
          </a:p>
        </p:txBody>
      </p:sp>
      <p:sp>
        <p:nvSpPr>
          <p:cNvPr id="15" name="Штрихова стрілка вправо 14"/>
          <p:cNvSpPr/>
          <p:nvPr/>
        </p:nvSpPr>
        <p:spPr>
          <a:xfrm rot="5400000">
            <a:off x="5514922" y="3916810"/>
            <a:ext cx="563979" cy="1037669"/>
          </a:xfrm>
          <a:prstGeom prst="stripedRightArrow">
            <a:avLst>
              <a:gd name="adj1" fmla="val 39254"/>
              <a:gd name="adj2" fmla="val 32153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Прямокутник 16"/>
          <p:cNvSpPr/>
          <p:nvPr/>
        </p:nvSpPr>
        <p:spPr>
          <a:xfrm>
            <a:off x="5575610" y="5301465"/>
            <a:ext cx="641887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5880" algn="just">
              <a:spcAft>
                <a:spcPts val="0"/>
              </a:spcAft>
            </a:pPr>
            <a:r>
              <a:rPr lang="uk-UA" sz="2000" i="1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</a:t>
            </a:r>
            <a:r>
              <a:rPr lang="ru-RU" sz="2000" i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</a:t>
            </a:r>
            <a:r>
              <a:rPr lang="uk-UA" sz="2000" i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на регулярній основі, підвищення кваліфікації з питань, які вимагають підвищення знань, напр. </a:t>
            </a:r>
            <a:r>
              <a:rPr lang="uk-UA" sz="2000" i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 питань </a:t>
            </a:r>
            <a:r>
              <a:rPr lang="uk-UA" sz="2000" i="1" u="sng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кібербезпеки</a:t>
            </a:r>
            <a:r>
              <a:rPr lang="uk-UA" sz="2000" i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захисту даних</a:t>
            </a:r>
            <a:r>
              <a:rPr lang="uk-UA" sz="20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(вказуємо конкретний напрям)</a:t>
            </a:r>
          </a:p>
        </p:txBody>
      </p:sp>
      <p:sp>
        <p:nvSpPr>
          <p:cNvPr id="18" name="Прямокутник 17"/>
          <p:cNvSpPr/>
          <p:nvPr/>
        </p:nvSpPr>
        <p:spPr>
          <a:xfrm>
            <a:off x="653489" y="5337527"/>
            <a:ext cx="3388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55880" algn="just">
              <a:spcBef>
                <a:spcPts val="600"/>
              </a:spcBef>
              <a:spcAft>
                <a:spcPts val="0"/>
              </a:spcAft>
            </a:pPr>
            <a:r>
              <a:rPr lang="uk-UA" sz="2400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підвищення кваліфікації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692" y="4783057"/>
            <a:ext cx="554470" cy="554470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39" t="13256" r="12766" b="14269"/>
          <a:stretch/>
        </p:blipFill>
        <p:spPr>
          <a:xfrm>
            <a:off x="9016942" y="4733587"/>
            <a:ext cx="653410" cy="653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833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27;p29"/>
          <p:cNvSpPr txBox="1"/>
          <p:nvPr/>
        </p:nvSpPr>
        <p:spPr>
          <a:xfrm>
            <a:off x="1153905" y="419449"/>
            <a:ext cx="10108780" cy="728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400" tIns="25400" rIns="25400" bIns="25400" anchor="ctr" anchorCtr="0">
            <a:spAutoFit/>
          </a:bodyPr>
          <a:lstStyle/>
          <a:p>
            <a:pPr algn="ctr">
              <a:buClr>
                <a:srgbClr val="262626"/>
              </a:buClr>
              <a:buSzPts val="2800"/>
            </a:pPr>
            <a:r>
              <a:rPr lang="uk-UA" sz="4400" dirty="0">
                <a:solidFill>
                  <a:srgbClr val="262626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ПРИКЛАД</a:t>
            </a:r>
            <a:endParaRPr sz="4400" dirty="0">
              <a:solidFill>
                <a:srgbClr val="262626"/>
              </a:solidFill>
              <a:latin typeface="Century" panose="02040604050505020304" pitchFamily="18" charset="0"/>
              <a:ea typeface="Arial"/>
              <a:cs typeface="Arial"/>
              <a:sym typeface="Arial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412595" y="1888317"/>
            <a:ext cx="1155266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rgbClr val="0070C0"/>
                </a:solidFill>
                <a:latin typeface="Constantia" panose="02030602050306030303" pitchFamily="18" charset="0"/>
                <a:ea typeface="Arial"/>
                <a:cs typeface="Arial"/>
                <a:sym typeface="Arial"/>
              </a:rPr>
              <a:t>РИЗИК - </a:t>
            </a:r>
            <a:r>
              <a:rPr lang="uk-UA" sz="2000" dirty="0">
                <a:latin typeface="Constantia" panose="02030602050306030303" pitchFamily="18" charset="0"/>
                <a:ea typeface="Times New Roman" panose="02020603050405020304" pitchFamily="18" charset="0"/>
              </a:rPr>
              <a:t>Використання неліцензійного програмного забезпечення (</a:t>
            </a:r>
            <a:r>
              <a:rPr lang="uk-UA" sz="2000" i="1" u="sng" dirty="0">
                <a:latin typeface="Constantia" panose="02030602050306030303" pitchFamily="18" charset="0"/>
                <a:ea typeface="Times New Roman" panose="02020603050405020304" pitchFamily="18" charset="0"/>
              </a:rPr>
              <a:t>у всіх процедурах установи, тобто операційного характеру</a:t>
            </a:r>
            <a:r>
              <a:rPr lang="uk-UA" sz="2000" dirty="0">
                <a:latin typeface="Constantia" panose="02030602050306030303" pitchFamily="18" charset="0"/>
                <a:ea typeface="Times New Roman" panose="02020603050405020304" pitchFamily="18" charset="0"/>
              </a:rPr>
              <a:t>) створює ймовірність несанкціонованого втручання сторонніх осіб в інформаційно-телекомунікаційні процеси установи, що ставить під загрозу безпеку (захищеність) електронних інформаційних ресурсів і може призвести до порушення штатного режиму функціонування всієї діяльності установи</a:t>
            </a:r>
            <a:endParaRPr lang="uk-UA" sz="2800" dirty="0">
              <a:latin typeface="Constantia" panose="02030602050306030303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1356577" y="3386921"/>
            <a:ext cx="4159405" cy="710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200" algn="just">
              <a:spcBef>
                <a:spcPts val="500"/>
              </a:spcBef>
              <a:buClr>
                <a:srgbClr val="000000"/>
              </a:buClr>
              <a:buSzPts val="4348"/>
            </a:pP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за </a:t>
            </a:r>
            <a:r>
              <a:rPr lang="uk-UA" u="sng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категорією</a:t>
            </a: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ризик - внутрішній</a:t>
            </a:r>
          </a:p>
          <a:p>
            <a:pPr marL="115200" algn="just">
              <a:spcBef>
                <a:spcPts val="500"/>
              </a:spcBef>
              <a:buClr>
                <a:srgbClr val="000000"/>
              </a:buClr>
              <a:buSzPts val="4348"/>
            </a:pP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за </a:t>
            </a:r>
            <a:r>
              <a:rPr lang="uk-UA" u="sng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видом</a:t>
            </a: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– програмно-технічний</a:t>
            </a:r>
          </a:p>
        </p:txBody>
      </p:sp>
      <p:sp>
        <p:nvSpPr>
          <p:cNvPr id="6" name="Прямокутник 5"/>
          <p:cNvSpPr/>
          <p:nvPr/>
        </p:nvSpPr>
        <p:spPr>
          <a:xfrm>
            <a:off x="6807294" y="3372220"/>
            <a:ext cx="3999571" cy="710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200" algn="just">
              <a:spcBef>
                <a:spcPts val="500"/>
              </a:spcBef>
              <a:buClr>
                <a:srgbClr val="000000"/>
              </a:buClr>
              <a:buSzPts val="4348"/>
            </a:pPr>
            <a:r>
              <a:rPr lang="uk-UA" u="sng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ймовірність настання</a:t>
            </a:r>
            <a:r>
              <a:rPr lang="uk-UA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</a:t>
            </a: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– середня </a:t>
            </a:r>
          </a:p>
          <a:p>
            <a:pPr marL="115200" algn="just">
              <a:spcBef>
                <a:spcPts val="500"/>
              </a:spcBef>
              <a:buClr>
                <a:srgbClr val="000000"/>
              </a:buClr>
              <a:buSzPts val="4348"/>
            </a:pPr>
            <a:r>
              <a:rPr lang="uk-UA" u="sng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вплив</a:t>
            </a:r>
            <a:r>
              <a:rPr lang="uk-UA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</a:t>
            </a: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– високий</a:t>
            </a:r>
          </a:p>
        </p:txBody>
      </p:sp>
      <p:sp>
        <p:nvSpPr>
          <p:cNvPr id="7" name="Прямокутник 6"/>
          <p:cNvSpPr/>
          <p:nvPr/>
        </p:nvSpPr>
        <p:spPr>
          <a:xfrm>
            <a:off x="3685630" y="4042525"/>
            <a:ext cx="44877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5200" algn="just">
              <a:spcBef>
                <a:spcPts val="500"/>
              </a:spcBef>
              <a:buClr>
                <a:srgbClr val="000000"/>
              </a:buClr>
              <a:buSzPts val="4348"/>
            </a:pPr>
            <a:r>
              <a:rPr lang="uk-UA" b="1" dirty="0">
                <a:solidFill>
                  <a:srgbClr val="0070C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загальна оцінка ризику </a:t>
            </a: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– </a:t>
            </a:r>
            <a:r>
              <a:rPr lang="uk-UA" sz="2400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висока</a:t>
            </a:r>
            <a:r>
              <a:rPr lang="uk-UA" dirty="0">
                <a:solidFill>
                  <a:srgbClr val="00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  </a:t>
            </a:r>
            <a:r>
              <a:rPr lang="uk-UA" sz="4000" b="1" dirty="0">
                <a:solidFill>
                  <a:srgbClr val="FF0000"/>
                </a:solidFill>
                <a:latin typeface="Century" panose="02040604050505020304" pitchFamily="18" charset="0"/>
                <a:ea typeface="Arial"/>
                <a:cs typeface="Arial"/>
                <a:sym typeface="Arial"/>
              </a:rPr>
              <a:t>!</a:t>
            </a:r>
          </a:p>
        </p:txBody>
      </p:sp>
      <p:sp>
        <p:nvSpPr>
          <p:cNvPr id="8" name="Права фігурна дужка 7"/>
          <p:cNvSpPr/>
          <p:nvPr/>
        </p:nvSpPr>
        <p:spPr>
          <a:xfrm rot="5400000">
            <a:off x="5912787" y="-1200717"/>
            <a:ext cx="591015" cy="10571355"/>
          </a:xfrm>
          <a:prstGeom prst="rightBrace">
            <a:avLst>
              <a:gd name="adj1" fmla="val 90901"/>
              <a:gd name="adj2" fmla="val 5274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412595" y="5150521"/>
            <a:ext cx="113587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 algn="just"/>
            <a:r>
              <a:rPr lang="uk-UA" b="1" dirty="0">
                <a:solidFill>
                  <a:srgbClr val="92D050"/>
                </a:solidFill>
                <a:latin typeface="Constantia" panose="02030602050306030303" pitchFamily="18" charset="0"/>
              </a:rPr>
              <a:t>Захід контролю </a:t>
            </a:r>
            <a:r>
              <a:rPr lang="uk-UA" dirty="0">
                <a:latin typeface="Constantia" panose="02030602050306030303" pitchFamily="18" charset="0"/>
              </a:rPr>
              <a:t>– проведення превентивних заходів для усіх працівників установи щодо посилення дотримання </a:t>
            </a:r>
            <a:r>
              <a:rPr lang="uk-UA" dirty="0" err="1">
                <a:latin typeface="Constantia" panose="02030602050306030303" pitchFamily="18" charset="0"/>
              </a:rPr>
              <a:t>безпекових</a:t>
            </a:r>
            <a:r>
              <a:rPr lang="uk-UA" dirty="0">
                <a:latin typeface="Constantia" panose="02030602050306030303" pitchFamily="18" charset="0"/>
              </a:rPr>
              <a:t> заходів при роботі з мережею Інтернет.</a:t>
            </a: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Constantia" panose="02030602050306030303" pitchFamily="18" charset="0"/>
              </a:rPr>
              <a:t>вжиття заходів з обмеження доступу до неперевірених веб-сайтів з персональних електронних пристроїв працівників</a:t>
            </a: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Constantia" panose="02030602050306030303" pitchFamily="18" charset="0"/>
              </a:rPr>
              <a:t>визначення та проведення заходів із закупівлі обладнання та програмного забезпечення для підвищення рівня </a:t>
            </a:r>
            <a:r>
              <a:rPr lang="uk-UA" dirty="0" err="1">
                <a:latin typeface="Constantia" panose="02030602050306030303" pitchFamily="18" charset="0"/>
              </a:rPr>
              <a:t>кіберзахисту</a:t>
            </a:r>
            <a:r>
              <a:rPr lang="uk-UA" dirty="0">
                <a:latin typeface="Constantia" panose="02030602050306030303" pitchFamily="18" charset="0"/>
              </a:rPr>
              <a:t> інформаційних ресурсів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7302" y="4750411"/>
            <a:ext cx="116746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i="1" u="sng" dirty="0">
                <a:latin typeface="Constantia" panose="02030602050306030303" pitchFamily="18" charset="0"/>
              </a:rPr>
              <a:t>Інформування</a:t>
            </a:r>
            <a:r>
              <a:rPr lang="uk-UA" i="1" dirty="0">
                <a:latin typeface="Constantia" panose="02030602050306030303" pitchFamily="18" charset="0"/>
              </a:rPr>
              <a:t> – вищого керівництва та, за наявності, робочої групи з питань управління ризиками чи ВК</a:t>
            </a:r>
          </a:p>
        </p:txBody>
      </p:sp>
    </p:spTree>
    <p:extLst>
      <p:ext uri="{BB962C8B-B14F-4D97-AF65-F5344CB8AC3E}">
        <p14:creationId xmlns:p14="http://schemas.microsoft.com/office/powerpoint/2010/main" val="28754176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1105</Words>
  <Application>Microsoft Macintosh PowerPoint</Application>
  <PresentationFormat>Широкоэкранный</PresentationFormat>
  <Paragraphs>117</Paragraphs>
  <Slides>11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Century</vt:lpstr>
      <vt:lpstr>Constantia</vt:lpstr>
      <vt:lpstr>Helvetica Neue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Ministry of Finance of Ukraine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Тичковська Леся Петрівна</dc:creator>
  <cp:lastModifiedBy>Ruslana Rudnitska</cp:lastModifiedBy>
  <cp:revision>78</cp:revision>
  <dcterms:created xsi:type="dcterms:W3CDTF">2023-02-20T12:12:08Z</dcterms:created>
  <dcterms:modified xsi:type="dcterms:W3CDTF">2023-03-01T22:30:47Z</dcterms:modified>
</cp:coreProperties>
</file>