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8" r:id="rId3"/>
    <p:sldId id="270" r:id="rId4"/>
    <p:sldId id="271" r:id="rId5"/>
    <p:sldId id="272" r:id="rId6"/>
    <p:sldId id="273" r:id="rId7"/>
    <p:sldId id="274" r:id="rId8"/>
    <p:sldId id="259" r:id="rId9"/>
    <p:sldId id="260" r:id="rId10"/>
    <p:sldId id="266" r:id="rId11"/>
    <p:sldId id="261" r:id="rId12"/>
    <p:sldId id="262" r:id="rId13"/>
    <p:sldId id="267" r:id="rId14"/>
    <p:sldId id="263" r:id="rId15"/>
    <p:sldId id="264" r:id="rId16"/>
    <p:sldId id="269" r:id="rId17"/>
    <p:sldId id="265" r:id="rId18"/>
    <p:sldId id="268"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6" d="100"/>
          <a:sy n="46" d="100"/>
        </p:scale>
        <p:origin x="634" y="3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ru-RU" smtClean="0"/>
              <a:t>Образец заголовка</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B4C71EC6-210F-42DE-9C53-41977AD35B3D}" type="datetimeFigureOut">
              <a:rPr lang="ru-RU" smtClean="0"/>
              <a:pPr/>
              <a:t>05.02.2026</a:t>
            </a:fld>
            <a:endParaRPr lang="ru-RU"/>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ru-RU"/>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19B0651-EE4F-4900-A07F-96A6BFA9D0F0}" type="slidenum">
              <a:rPr lang="ru-RU" smtClean="0"/>
              <a:pPr/>
              <a:t>‹№›</a:t>
            </a:fld>
            <a:endParaRPr lang="ru-RU"/>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slow">
    <p:wip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05.02.2026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ransition spd="slow">
    <p:wip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ru-RU" smtClean="0"/>
              <a:t>Образец заголовка</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05.02.2026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ransition spd="slow">
    <p:wip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05.02.2026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ransition spd="slow">
    <p:wip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05.02.2026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ransition spd="slow">
    <p:wip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pPr/>
              <a:t>05.02.2026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9" name="Content Placeholder 8"/>
          <p:cNvSpPr>
            <a:spLocks noGrp="1"/>
          </p:cNvSpPr>
          <p:nvPr>
            <p:ph sz="quarter" idx="13"/>
          </p:nvPr>
        </p:nvSpPr>
        <p:spPr>
          <a:xfrm>
            <a:off x="1042416" y="2313432"/>
            <a:ext cx="3419856" cy="349300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ransition spd="slow">
    <p:wip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pPr/>
              <a:t>05.02.2026</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ransition spd="slow">
    <p:wip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pPr/>
              <a:t>05.02.2026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ransition spd="slow">
    <p:wip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pPr/>
              <a:t>05.02.2026</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ransition spd="slow">
    <p:wip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pPr/>
              <a:t>05.02.2026</a:t>
            </a:fld>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ru-RU"/>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ru-RU" smtClean="0"/>
              <a:t>Образец заголовка</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transition spd="slow">
    <p:wip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ru-RU" smtClean="0"/>
              <a:t>Образец заголовка</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05.02.2026</a:t>
            </a:fld>
            <a:endParaRPr lang="ru-RU"/>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ransition spd="slow">
    <p:wip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B4C71EC6-210F-42DE-9C53-41977AD35B3D}" type="datetimeFigureOut">
              <a:rPr lang="ru-RU" smtClean="0"/>
              <a:pPr/>
              <a:t>05.02.2026</a:t>
            </a:fld>
            <a:endParaRPr lang="ru-RU"/>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ru-RU"/>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spd="slow">
    <p:wipe/>
  </p:transition>
  <p:timing>
    <p:tnLst>
      <p:par>
        <p:cTn id="1" dur="indefinite" restart="never" nodeType="tmRoot"/>
      </p:par>
    </p:tnLst>
  </p:timing>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file:///C:\Users\User\Desktop\&#1052;&#1086;&#1111;%20&#1084;&#1077;&#1090;&#1086;&#1076;&#1080;&#1095;&#1082;&#1080;%20&#1045;&#1082;.&#1110;%20&#1040;.,17&#1088;\&#1043;&#1083;&#1086;&#1089;&#1072;&#1088;&#1110;&#1081;.doc#&#1057;&#1055;&#1045;&#1062;&#1030;&#1040;&#1051;&#1030;&#1047;&#1040;&#1062;&#1030;&#1071;"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355977" y="260648"/>
            <a:ext cx="3690744" cy="1872208"/>
          </a:xfrm>
        </p:spPr>
        <p:txBody>
          <a:bodyPr>
            <a:noAutofit/>
          </a:bodyPr>
          <a:lstStyle/>
          <a:p>
            <a:pPr algn="ctr"/>
            <a:r>
              <a:rPr lang="uk-UA" b="1" dirty="0" smtClean="0">
                <a:solidFill>
                  <a:schemeClr val="bg1"/>
                </a:solidFill>
              </a:rPr>
              <a:t>Аграрний маркетинг і </a:t>
            </a:r>
            <a:r>
              <a:rPr lang="uk-UA" b="1" dirty="0" smtClean="0">
                <a:solidFill>
                  <a:schemeClr val="bg1"/>
                </a:solidFill>
              </a:rPr>
              <a:t/>
            </a:r>
            <a:br>
              <a:rPr lang="uk-UA" b="1" dirty="0" smtClean="0">
                <a:solidFill>
                  <a:schemeClr val="bg1"/>
                </a:solidFill>
              </a:rPr>
            </a:br>
            <a:r>
              <a:rPr lang="uk-UA" b="1" dirty="0" smtClean="0">
                <a:solidFill>
                  <a:schemeClr val="bg1"/>
                </a:solidFill>
              </a:rPr>
              <a:t>менеджмент</a:t>
            </a:r>
            <a:endParaRPr lang="uk-UA" sz="4000" b="1" dirty="0">
              <a:solidFill>
                <a:schemeClr val="bg1"/>
              </a:solidFill>
            </a:endParaRPr>
          </a:p>
        </p:txBody>
      </p:sp>
      <p:sp>
        <p:nvSpPr>
          <p:cNvPr id="3" name="Підзаголовок 2"/>
          <p:cNvSpPr>
            <a:spLocks noGrp="1"/>
          </p:cNvSpPr>
          <p:nvPr>
            <p:ph type="subTitle" idx="1"/>
          </p:nvPr>
        </p:nvSpPr>
        <p:spPr>
          <a:xfrm>
            <a:off x="4733365" y="2636912"/>
            <a:ext cx="3309803" cy="3044797"/>
          </a:xfrm>
        </p:spPr>
        <p:txBody>
          <a:bodyPr>
            <a:normAutofit fontScale="92500"/>
          </a:bodyPr>
          <a:lstStyle/>
          <a:p>
            <a:r>
              <a:rPr lang="ru-RU" b="1" dirty="0" smtClean="0"/>
              <a:t>Лектор </a:t>
            </a:r>
            <a:r>
              <a:rPr lang="ru-RU" dirty="0" smtClean="0"/>
              <a:t>:  д.с.-.</a:t>
            </a:r>
            <a:r>
              <a:rPr lang="ru-RU" dirty="0" err="1" smtClean="0"/>
              <a:t>г.н</a:t>
            </a:r>
            <a:r>
              <a:rPr lang="ru-RU" dirty="0" smtClean="0"/>
              <a:t>., </a:t>
            </a:r>
            <a:r>
              <a:rPr lang="ru-RU" dirty="0" err="1" smtClean="0"/>
              <a:t>професор</a:t>
            </a:r>
            <a:endParaRPr lang="ru-RU" dirty="0" smtClean="0"/>
          </a:p>
          <a:p>
            <a:r>
              <a:rPr lang="ru-RU" b="1" i="1" dirty="0" smtClean="0">
                <a:latin typeface="Times New Roman" panose="02020603050405020304" pitchFamily="18" charset="0"/>
                <a:cs typeface="Times New Roman" panose="02020603050405020304" pitchFamily="18" charset="0"/>
              </a:rPr>
              <a:t> Кравченко </a:t>
            </a:r>
            <a:r>
              <a:rPr lang="ru-RU" b="1" i="1" dirty="0" err="1" smtClean="0">
                <a:latin typeface="Times New Roman" panose="02020603050405020304" pitchFamily="18" charset="0"/>
                <a:cs typeface="Times New Roman" panose="02020603050405020304" pitchFamily="18" charset="0"/>
              </a:rPr>
              <a:t>Наталія</a:t>
            </a:r>
            <a:r>
              <a:rPr lang="ru-RU" b="1" i="1" dirty="0" smtClean="0">
                <a:latin typeface="Times New Roman" panose="02020603050405020304" pitchFamily="18" charset="0"/>
                <a:cs typeface="Times New Roman" panose="02020603050405020304" pitchFamily="18" charset="0"/>
              </a:rPr>
              <a:t> </a:t>
            </a:r>
            <a:r>
              <a:rPr lang="ru-RU" b="1" i="1" dirty="0" err="1" smtClean="0">
                <a:latin typeface="Times New Roman" panose="02020603050405020304" pitchFamily="18" charset="0"/>
                <a:cs typeface="Times New Roman" panose="02020603050405020304" pitchFamily="18" charset="0"/>
              </a:rPr>
              <a:t>Володимирівна</a:t>
            </a:r>
            <a:r>
              <a:rPr lang="ru-RU" b="1" i="1" dirty="0" smtClean="0">
                <a:latin typeface="Times New Roman" panose="02020603050405020304" pitchFamily="18" charset="0"/>
                <a:cs typeface="Times New Roman" panose="02020603050405020304" pitchFamily="18" charset="0"/>
              </a:rPr>
              <a:t>, </a:t>
            </a:r>
          </a:p>
          <a:p>
            <a:r>
              <a:rPr lang="ru-RU" dirty="0" smtClean="0"/>
              <a:t>кафедра </a:t>
            </a:r>
            <a:r>
              <a:rPr lang="ru-RU" dirty="0" err="1" smtClean="0"/>
              <a:t>здоров'я</a:t>
            </a:r>
            <a:r>
              <a:rPr lang="ru-RU" dirty="0" smtClean="0"/>
              <a:t> </a:t>
            </a:r>
            <a:r>
              <a:rPr lang="ru-RU" dirty="0" err="1" smtClean="0"/>
              <a:t>природи</a:t>
            </a:r>
            <a:r>
              <a:rPr lang="ru-RU" dirty="0" smtClean="0"/>
              <a:t> та </a:t>
            </a:r>
            <a:r>
              <a:rPr lang="ru-RU" dirty="0" err="1" smtClean="0"/>
              <a:t>якості</a:t>
            </a:r>
            <a:r>
              <a:rPr lang="ru-RU" dirty="0" smtClean="0"/>
              <a:t> </a:t>
            </a:r>
            <a:r>
              <a:rPr lang="ru-RU" dirty="0" err="1" smtClean="0"/>
              <a:t>харчових</a:t>
            </a:r>
            <a:r>
              <a:rPr lang="ru-RU" dirty="0" smtClean="0"/>
              <a:t> </a:t>
            </a:r>
            <a:r>
              <a:rPr lang="ru-RU" dirty="0" err="1" smtClean="0"/>
              <a:t>ресурсів</a:t>
            </a:r>
            <a:r>
              <a:rPr lang="ru-RU" dirty="0" smtClean="0"/>
              <a:t>(каб.246)</a:t>
            </a:r>
          </a:p>
          <a:p>
            <a:endParaRPr lang="ru-RU" dirty="0" smtClean="0"/>
          </a:p>
          <a:p>
            <a:r>
              <a:rPr lang="ru-RU" dirty="0" err="1" smtClean="0"/>
              <a:t>Державний</a:t>
            </a:r>
            <a:r>
              <a:rPr lang="ru-RU" dirty="0" smtClean="0"/>
              <a:t> </a:t>
            </a:r>
            <a:r>
              <a:rPr lang="ru-RU" dirty="0" err="1" smtClean="0"/>
              <a:t>ун</a:t>
            </a:r>
            <a:r>
              <a:rPr lang="ru-RU" dirty="0" smtClean="0"/>
              <a:t>.-т. </a:t>
            </a:r>
          </a:p>
          <a:p>
            <a:r>
              <a:rPr lang="ru-RU" dirty="0" smtClean="0"/>
              <a:t>«</a:t>
            </a:r>
            <a:r>
              <a:rPr lang="ru-RU" dirty="0" err="1" smtClean="0"/>
              <a:t>Житомирська</a:t>
            </a:r>
            <a:r>
              <a:rPr lang="ru-RU" dirty="0" smtClean="0"/>
              <a:t> </a:t>
            </a:r>
            <a:r>
              <a:rPr lang="ru-RU" dirty="0" err="1" smtClean="0"/>
              <a:t>політехніка</a:t>
            </a:r>
            <a:r>
              <a:rPr lang="ru-RU" dirty="0" smtClean="0"/>
              <a:t>»</a:t>
            </a:r>
            <a:endParaRPr lang="ru-RU" dirty="0"/>
          </a:p>
          <a:p>
            <a:endParaRPr lang="ru-RU" dirty="0" smtClean="0"/>
          </a:p>
        </p:txBody>
      </p:sp>
      <p:pic>
        <p:nvPicPr>
          <p:cNvPr id="2050" name="Picture 2" descr="ÐÐ¾Ð²âÑÐ·Ð°Ð½Ðµ Ð·Ð¾Ð±ÑÐ°Ð¶ÐµÐ½Ð½Ñ"/>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819" y="1340768"/>
            <a:ext cx="3776663" cy="381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2892551"/>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764704"/>
            <a:ext cx="8208912" cy="1143000"/>
          </a:xfrm>
        </p:spPr>
        <p:style>
          <a:lnRef idx="2">
            <a:schemeClr val="dk1"/>
          </a:lnRef>
          <a:fillRef idx="1">
            <a:schemeClr val="lt1"/>
          </a:fillRef>
          <a:effectRef idx="0">
            <a:schemeClr val="dk1"/>
          </a:effectRef>
          <a:fontRef idx="minor">
            <a:schemeClr val="dk1"/>
          </a:fontRef>
        </p:style>
        <p:txBody>
          <a:bodyPr>
            <a:normAutofit fontScale="90000"/>
          </a:bodyPr>
          <a:lstStyle/>
          <a:p>
            <a:pPr algn="r"/>
            <a:r>
              <a:rPr lang="uk-UA" b="1" dirty="0" smtClean="0"/>
              <a:t>Суб’єкти та об’єкти </a:t>
            </a:r>
            <a:r>
              <a:rPr lang="uk-UA" b="1" dirty="0" smtClean="0"/>
              <a:t>аграрного </a:t>
            </a:r>
            <a:r>
              <a:rPr lang="uk-UA" b="1" dirty="0" smtClean="0"/>
              <a:t>менеджменту</a:t>
            </a:r>
            <a:endParaRPr lang="uk-UA" b="1" dirty="0"/>
          </a:p>
        </p:txBody>
      </p:sp>
      <p:sp>
        <p:nvSpPr>
          <p:cNvPr id="4" name="Прямоугольник 3"/>
          <p:cNvSpPr/>
          <p:nvPr/>
        </p:nvSpPr>
        <p:spPr>
          <a:xfrm>
            <a:off x="3543672" y="2276872"/>
            <a:ext cx="4896544" cy="156966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uk-UA" sz="1600" b="1" dirty="0"/>
              <a:t>Об'єкти </a:t>
            </a:r>
            <a:r>
              <a:rPr lang="uk-UA" sz="1600" b="1" dirty="0" smtClean="0"/>
              <a:t>менеджменту </a:t>
            </a:r>
            <a:r>
              <a:rPr lang="uk-UA" sz="1600" dirty="0"/>
              <a:t>— виробничо-господарські організації різних форм власності, державні та приватні структури, діяльність яких безпосередньо пов'язана з використанням</a:t>
            </a:r>
            <a:r>
              <a:rPr lang="uk-UA" sz="1600" dirty="0" smtClean="0"/>
              <a:t>, сільськогосподарських  земель.</a:t>
            </a:r>
            <a:endParaRPr lang="uk-UA" sz="1600" dirty="0"/>
          </a:p>
        </p:txBody>
      </p:sp>
      <p:pic>
        <p:nvPicPr>
          <p:cNvPr id="6146" name="Picture 2" descr="Ð ÐµÐ·ÑÐ»ÑÑÐ°Ñ Ð¿Ð¾ÑÑÐºÑ Ð·Ð¾Ð±ÑÐ°Ð¶ÐµÐ½Ñ Ð·Ð° Ð·Ð°Ð¿Ð¸ÑÐ¾Ð¼ &quot;Ð¾Ð±'ÑÐºÑÐ¸&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3" y="2701153"/>
            <a:ext cx="2548655" cy="2537071"/>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3578308" y="4296820"/>
            <a:ext cx="4827271" cy="1477328"/>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uk-UA" b="1" dirty="0" smtClean="0"/>
              <a:t>Суб'єкти </a:t>
            </a:r>
            <a:r>
              <a:rPr lang="uk-UA" b="1" dirty="0" smtClean="0"/>
              <a:t>менеджменту </a:t>
            </a:r>
            <a:r>
              <a:rPr lang="uk-UA" dirty="0"/>
              <a:t>(суб’єкт управління) — </a:t>
            </a:r>
            <a:r>
              <a:rPr lang="uk-UA" dirty="0" err="1"/>
              <a:t>скеровувач</a:t>
            </a:r>
            <a:r>
              <a:rPr lang="uk-UA" dirty="0"/>
              <a:t> управлінських дій; особа (група осіб), що реалізує управлінські відносини в галузі </a:t>
            </a:r>
            <a:r>
              <a:rPr lang="uk-UA" dirty="0" err="1" smtClean="0"/>
              <a:t>с.г</a:t>
            </a:r>
            <a:r>
              <a:rPr lang="uk-UA" dirty="0" smtClean="0"/>
              <a:t>.</a:t>
            </a:r>
            <a:endParaRPr lang="uk-UA" dirty="0"/>
          </a:p>
        </p:txBody>
      </p:sp>
    </p:spTree>
    <p:extLst>
      <p:ext uri="{BB962C8B-B14F-4D97-AF65-F5344CB8AC3E}">
        <p14:creationId xmlns:p14="http://schemas.microsoft.com/office/powerpoint/2010/main" val="3202662662"/>
      </p:ext>
    </p:extLst>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755576" y="785794"/>
            <a:ext cx="7776864" cy="954107"/>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uk-UA" sz="2800" b="1" dirty="0">
                <a:solidFill>
                  <a:schemeClr val="tx1"/>
                </a:solidFill>
                <a:effectLst>
                  <a:outerShdw blurRad="38100" dist="38100" dir="2700000" algn="tl">
                    <a:srgbClr val="000000">
                      <a:alpha val="43137"/>
                    </a:srgbClr>
                  </a:outerShdw>
                </a:effectLst>
              </a:rPr>
              <a:t>До об'єктів </a:t>
            </a:r>
            <a:r>
              <a:rPr lang="uk-UA" sz="2800" b="1" dirty="0" smtClean="0">
                <a:solidFill>
                  <a:schemeClr val="tx1"/>
                </a:solidFill>
                <a:effectLst>
                  <a:outerShdw blurRad="38100" dist="38100" dir="2700000" algn="tl">
                    <a:srgbClr val="000000">
                      <a:alpha val="43137"/>
                    </a:srgbClr>
                  </a:outerShdw>
                </a:effectLst>
              </a:rPr>
              <a:t>аграрного </a:t>
            </a:r>
            <a:r>
              <a:rPr lang="uk-UA" sz="2800" b="1" dirty="0">
                <a:solidFill>
                  <a:schemeClr val="tx1"/>
                </a:solidFill>
                <a:effectLst>
                  <a:outerShdw blurRad="38100" dist="38100" dir="2700000" algn="tl">
                    <a:srgbClr val="000000">
                      <a:alpha val="43137"/>
                    </a:srgbClr>
                  </a:outerShdw>
                </a:effectLst>
              </a:rPr>
              <a:t>менеджменту (об'єктів управління) належать </a:t>
            </a:r>
            <a:r>
              <a:rPr lang="uk-UA" sz="2800" b="1" dirty="0" smtClean="0">
                <a:solidFill>
                  <a:schemeClr val="tx1"/>
                </a:solidFill>
                <a:effectLst>
                  <a:outerShdw blurRad="38100" dist="38100" dir="2700000" algn="tl">
                    <a:srgbClr val="000000">
                      <a:alpha val="43137"/>
                    </a:srgbClr>
                  </a:outerShdw>
                </a:effectLst>
              </a:rPr>
              <a:t>:</a:t>
            </a:r>
          </a:p>
        </p:txBody>
      </p:sp>
      <p:sp>
        <p:nvSpPr>
          <p:cNvPr id="6" name="Прямоугольник 5"/>
          <p:cNvSpPr/>
          <p:nvPr/>
        </p:nvSpPr>
        <p:spPr>
          <a:xfrm>
            <a:off x="1549932" y="2132856"/>
            <a:ext cx="7128792" cy="156966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uk-UA" sz="2400" b="1" dirty="0"/>
              <a:t>організації з питань дотримання природоохоронного законодавства, розроблення </a:t>
            </a:r>
            <a:r>
              <a:rPr lang="uk-UA" sz="2400" b="1" dirty="0" smtClean="0"/>
              <a:t>екологічно-чистої с.-</a:t>
            </a:r>
            <a:r>
              <a:rPr lang="uk-UA" sz="2400" b="1" dirty="0" err="1" smtClean="0"/>
              <a:t>г.продукції</a:t>
            </a:r>
            <a:r>
              <a:rPr lang="uk-UA" sz="2400" b="1" dirty="0"/>
              <a:t>; </a:t>
            </a:r>
          </a:p>
        </p:txBody>
      </p:sp>
      <p:sp>
        <p:nvSpPr>
          <p:cNvPr id="7" name="Прямоугольник 6"/>
          <p:cNvSpPr/>
          <p:nvPr/>
        </p:nvSpPr>
        <p:spPr>
          <a:xfrm>
            <a:off x="2214546" y="3786190"/>
            <a:ext cx="6320716" cy="46166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uk-UA" sz="2400" b="1" dirty="0"/>
              <a:t>природоохоронні організації</a:t>
            </a:r>
            <a:r>
              <a:rPr lang="uk-UA" sz="2000" dirty="0"/>
              <a:t>; </a:t>
            </a:r>
          </a:p>
        </p:txBody>
      </p:sp>
      <p:sp>
        <p:nvSpPr>
          <p:cNvPr id="8" name="Прямоугольник 7"/>
          <p:cNvSpPr/>
          <p:nvPr/>
        </p:nvSpPr>
        <p:spPr>
          <a:xfrm>
            <a:off x="2928926" y="4786322"/>
            <a:ext cx="5489506" cy="830997"/>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uk-UA" sz="2400" b="1" dirty="0" smtClean="0"/>
              <a:t>Аграрний маркетинг</a:t>
            </a:r>
            <a:r>
              <a:rPr lang="uk-UA" sz="2400" b="1" dirty="0"/>
              <a:t>, сертифікація та аудит </a:t>
            </a:r>
            <a:r>
              <a:rPr lang="uk-UA" sz="2400" b="1" dirty="0" smtClean="0"/>
              <a:t>.</a:t>
            </a:r>
            <a:endParaRPr lang="uk-UA" sz="2400" b="1" dirty="0"/>
          </a:p>
        </p:txBody>
      </p:sp>
      <p:pic>
        <p:nvPicPr>
          <p:cNvPr id="7170" name="Picture 2" descr="Ð ÐµÐ·ÑÐ»ÑÑÐ°Ñ Ð¿Ð¾ÑÑÐºÑ Ð·Ð¾Ð±ÑÐ°Ð¶ÐµÐ½Ñ Ð·Ð° Ð·Ð°Ð¿Ð¸ÑÐ¾Ð¼ &quot;Ð³Ð°Ð»Ð¾ÑÐºÐ°&quo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3867" y="2128308"/>
            <a:ext cx="971194" cy="892642"/>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descr="Ð ÐµÐ·ÑÐ»ÑÑÐ°Ñ Ð¿Ð¾ÑÑÐºÑ Ð·Ð¾Ð±ÑÐ°Ð¶ÐµÐ½Ñ Ð·Ð° Ð·Ð°Ð¿Ð¸ÑÐ¾Ð¼ &quot;Ð³Ð°Ð»Ð¾ÑÐºÐ°&quo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1538" y="3500438"/>
            <a:ext cx="995538" cy="915017"/>
          </a:xfrm>
          <a:prstGeom prst="rect">
            <a:avLst/>
          </a:prstGeom>
          <a:noFill/>
          <a:extLst>
            <a:ext uri="{909E8E84-426E-40DD-AFC4-6F175D3DCCD1}">
              <a14:hiddenFill xmlns:a14="http://schemas.microsoft.com/office/drawing/2010/main">
                <a:solidFill>
                  <a:srgbClr val="FFFFFF"/>
                </a:solidFill>
              </a14:hiddenFill>
            </a:ext>
          </a:extLst>
        </p:spPr>
      </p:pic>
      <p:pic>
        <p:nvPicPr>
          <p:cNvPr id="7174" name="Picture 6" descr="Ð ÐµÐ·ÑÐ»ÑÑÐ°Ñ Ð¿Ð¾ÑÑÐºÑ Ð·Ð¾Ð±ÑÐ°Ð¶ÐµÐ½Ñ Ð·Ð° Ð·Ð°Ð¿Ð¸ÑÐ¾Ð¼ &quot;Ð³Ð°Ð»Ð¾ÑÐºÐ°&quo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963824" y="4439373"/>
            <a:ext cx="1024000" cy="9411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8393897"/>
      </p:ext>
    </p:extLst>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836712"/>
            <a:ext cx="8208912" cy="1143000"/>
          </a:xfrm>
        </p:spPr>
        <p:style>
          <a:lnRef idx="2">
            <a:schemeClr val="dk1"/>
          </a:lnRef>
          <a:fillRef idx="1">
            <a:schemeClr val="lt1"/>
          </a:fillRef>
          <a:effectRef idx="0">
            <a:schemeClr val="dk1"/>
          </a:effectRef>
          <a:fontRef idx="minor">
            <a:schemeClr val="dk1"/>
          </a:fontRef>
        </p:style>
        <p:txBody>
          <a:bodyPr>
            <a:normAutofit fontScale="90000"/>
          </a:bodyPr>
          <a:lstStyle/>
          <a:p>
            <a:pPr algn="ctr"/>
            <a:r>
              <a:rPr lang="uk-UA" b="1" dirty="0" smtClean="0"/>
              <a:t>Основні принципи </a:t>
            </a:r>
            <a:r>
              <a:rPr lang="uk-UA" b="1" dirty="0" smtClean="0"/>
              <a:t>менеджменту</a:t>
            </a:r>
            <a:r>
              <a:rPr lang="uk-UA" b="1" dirty="0" smtClean="0"/>
              <a:t>:</a:t>
            </a:r>
            <a:endParaRPr lang="uk-UA" b="1" dirty="0"/>
          </a:p>
        </p:txBody>
      </p:sp>
      <p:sp>
        <p:nvSpPr>
          <p:cNvPr id="4" name="Прямоугольник 3"/>
          <p:cNvSpPr/>
          <p:nvPr/>
        </p:nvSpPr>
        <p:spPr>
          <a:xfrm>
            <a:off x="539552" y="2060848"/>
            <a:ext cx="7992888" cy="3970318"/>
          </a:xfrm>
          <a:prstGeom prst="rect">
            <a:avLst/>
          </a:prstGeom>
          <a:solidFill>
            <a:schemeClr val="bg2">
              <a:lumMod val="20000"/>
              <a:lumOff val="80000"/>
            </a:schemeClr>
          </a:solidFill>
        </p:spPr>
        <p:txBody>
          <a:bodyPr wrap="square">
            <a:spAutoFit/>
          </a:bodyPr>
          <a:lstStyle/>
          <a:p>
            <a:r>
              <a:rPr lang="uk-UA" b="1" dirty="0">
                <a:solidFill>
                  <a:srgbClr val="FF0000"/>
                </a:solidFill>
              </a:rPr>
              <a:t></a:t>
            </a:r>
            <a:r>
              <a:rPr lang="uk-UA" b="1" dirty="0"/>
              <a:t> право на здорове і продуктивне життя кожної людини в гармонії з природою</a:t>
            </a:r>
            <a:r>
              <a:rPr lang="uk-UA" b="1" dirty="0" smtClean="0"/>
              <a:t>;</a:t>
            </a:r>
          </a:p>
          <a:p>
            <a:r>
              <a:rPr lang="uk-UA" b="1" dirty="0" smtClean="0"/>
              <a:t> </a:t>
            </a:r>
            <a:r>
              <a:rPr lang="uk-UA" b="1" dirty="0"/>
              <a:t>відповідальність за екологічні наслідки управлінських рішень</a:t>
            </a:r>
            <a:r>
              <a:rPr lang="uk-UA" b="1" dirty="0" smtClean="0"/>
              <a:t>;</a:t>
            </a:r>
          </a:p>
          <a:p>
            <a:r>
              <a:rPr lang="uk-UA" b="1" dirty="0" smtClean="0"/>
              <a:t> </a:t>
            </a:r>
            <a:r>
              <a:rPr lang="uk-UA" b="1" dirty="0"/>
              <a:t>інтеграція </a:t>
            </a:r>
            <a:r>
              <a:rPr lang="uk-UA" b="1" dirty="0" smtClean="0"/>
              <a:t>закономірностей </a:t>
            </a:r>
            <a:r>
              <a:rPr lang="uk-UA" b="1" dirty="0"/>
              <a:t>в теорію і практику життєдіяльності суспільства за теорією сталого (збалансованого) розвитку; </a:t>
            </a:r>
            <a:endParaRPr lang="uk-UA" b="1" dirty="0" smtClean="0"/>
          </a:p>
          <a:p>
            <a:r>
              <a:rPr lang="uk-UA" b="1" dirty="0" smtClean="0"/>
              <a:t> </a:t>
            </a:r>
            <a:r>
              <a:rPr lang="uk-UA" b="1" dirty="0"/>
              <a:t>суверенне право кожної держави, відповідно до Статуту ООН, на експлуатацію власних ресурсів навколишнього середовища;  співпраця в дусі глобального партнерства усіх країн для збереження, охорони та відновлення здорового й цілісного стану екосистеми Землі; </a:t>
            </a:r>
            <a:endParaRPr lang="uk-UA" b="1" dirty="0" smtClean="0"/>
          </a:p>
          <a:p>
            <a:r>
              <a:rPr lang="uk-UA" b="1" dirty="0" smtClean="0"/>
              <a:t> </a:t>
            </a:r>
            <a:r>
              <a:rPr lang="uk-UA" b="1" dirty="0"/>
              <a:t>розвиток науки шляхом обміну науково-технічними знаннями; </a:t>
            </a:r>
            <a:endParaRPr lang="uk-UA" b="1" dirty="0" smtClean="0"/>
          </a:p>
          <a:p>
            <a:r>
              <a:rPr lang="uk-UA" b="1" dirty="0" smtClean="0"/>
              <a:t> </a:t>
            </a:r>
            <a:r>
              <a:rPr lang="uk-UA" b="1" dirty="0"/>
              <a:t>попередження екологічних ризиків, негативних ситуацій</a:t>
            </a:r>
            <a:r>
              <a:rPr lang="uk-UA" b="1" dirty="0" smtClean="0"/>
              <a:t>;</a:t>
            </a:r>
          </a:p>
          <a:p>
            <a:r>
              <a:rPr lang="uk-UA" b="1" dirty="0" smtClean="0"/>
              <a:t> </a:t>
            </a:r>
            <a:r>
              <a:rPr lang="uk-UA" b="1" dirty="0"/>
              <a:t>впровадження </a:t>
            </a:r>
            <a:r>
              <a:rPr lang="uk-UA" b="1" dirty="0" smtClean="0"/>
              <a:t>агарних інновацій </a:t>
            </a:r>
            <a:r>
              <a:rPr lang="uk-UA" b="1" dirty="0"/>
              <a:t>та економічних інструментів </a:t>
            </a:r>
            <a:r>
              <a:rPr lang="uk-UA" b="1" dirty="0" smtClean="0"/>
              <a:t>аграрного менеджменту</a:t>
            </a:r>
            <a:r>
              <a:rPr lang="uk-UA" b="1" dirty="0" smtClean="0"/>
              <a:t>.</a:t>
            </a:r>
            <a:endParaRPr lang="uk-UA" b="1" dirty="0"/>
          </a:p>
        </p:txBody>
      </p:sp>
    </p:spTree>
    <p:extLst>
      <p:ext uri="{BB962C8B-B14F-4D97-AF65-F5344CB8AC3E}">
        <p14:creationId xmlns:p14="http://schemas.microsoft.com/office/powerpoint/2010/main" val="1975034243"/>
      </p:ext>
    </p:extLst>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836712"/>
            <a:ext cx="8208912" cy="1143000"/>
          </a:xfrm>
        </p:spPr>
        <p:style>
          <a:lnRef idx="2">
            <a:schemeClr val="dk1"/>
          </a:lnRef>
          <a:fillRef idx="1">
            <a:schemeClr val="lt1"/>
          </a:fillRef>
          <a:effectRef idx="0">
            <a:schemeClr val="dk1"/>
          </a:effectRef>
          <a:fontRef idx="minor">
            <a:schemeClr val="dk1"/>
          </a:fontRef>
        </p:style>
        <p:txBody>
          <a:bodyPr>
            <a:normAutofit fontScale="90000"/>
          </a:bodyPr>
          <a:lstStyle/>
          <a:p>
            <a:pPr algn="ctr"/>
            <a:r>
              <a:rPr lang="uk-UA" b="1" dirty="0" smtClean="0"/>
              <a:t>Функції управління </a:t>
            </a:r>
            <a:r>
              <a:rPr lang="uk-UA" b="1" dirty="0" smtClean="0"/>
              <a:t>аграрним  </a:t>
            </a:r>
            <a:r>
              <a:rPr lang="uk-UA" b="1" dirty="0" smtClean="0"/>
              <a:t>менеджментом</a:t>
            </a:r>
            <a:endParaRPr lang="uk-UA" b="1" dirty="0"/>
          </a:p>
        </p:txBody>
      </p:sp>
      <p:sp>
        <p:nvSpPr>
          <p:cNvPr id="4" name="Прямоугольник 3"/>
          <p:cNvSpPr/>
          <p:nvPr/>
        </p:nvSpPr>
        <p:spPr>
          <a:xfrm>
            <a:off x="543713" y="5157192"/>
            <a:ext cx="3240360" cy="93610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uk-UA" sz="2800" b="1" dirty="0" smtClean="0"/>
              <a:t>Загальні функції</a:t>
            </a:r>
            <a:endParaRPr lang="uk-UA" sz="2800" b="1" dirty="0"/>
          </a:p>
        </p:txBody>
      </p:sp>
      <p:sp>
        <p:nvSpPr>
          <p:cNvPr id="5" name="Прямоугольник 4"/>
          <p:cNvSpPr/>
          <p:nvPr/>
        </p:nvSpPr>
        <p:spPr>
          <a:xfrm>
            <a:off x="4932040" y="5157192"/>
            <a:ext cx="3672408" cy="93610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uk-UA" sz="2800" b="1" dirty="0" smtClean="0"/>
              <a:t>Спеціальні функції</a:t>
            </a:r>
            <a:endParaRPr lang="uk-UA" sz="2800" b="1" dirty="0"/>
          </a:p>
        </p:txBody>
      </p:sp>
      <p:sp>
        <p:nvSpPr>
          <p:cNvPr id="8" name="Стрелка вниз 7"/>
          <p:cNvSpPr/>
          <p:nvPr/>
        </p:nvSpPr>
        <p:spPr>
          <a:xfrm>
            <a:off x="1691680" y="2186996"/>
            <a:ext cx="360040" cy="2538148"/>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uk-UA"/>
          </a:p>
        </p:txBody>
      </p:sp>
      <p:sp>
        <p:nvSpPr>
          <p:cNvPr id="9" name="Стрелка вниз 8"/>
          <p:cNvSpPr/>
          <p:nvPr/>
        </p:nvSpPr>
        <p:spPr>
          <a:xfrm>
            <a:off x="6012160" y="2186996"/>
            <a:ext cx="396044" cy="2538148"/>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uk-UA"/>
          </a:p>
        </p:txBody>
      </p:sp>
      <p:pic>
        <p:nvPicPr>
          <p:cNvPr id="9218" name="Picture 2" descr="ÐÐ¾Ð²âÑÐ·Ð°Ð½Ðµ Ð·Ð¾Ð±ÑÐ°Ð¶ÐµÐ½Ð½Ñ"/>
          <p:cNvPicPr>
            <a:picLocks noChangeAspect="1" noChangeArrowheads="1"/>
          </p:cNvPicPr>
          <p:nvPr/>
        </p:nvPicPr>
        <p:blipFill rotWithShape="1">
          <a:blip r:embed="rId2">
            <a:extLst>
              <a:ext uri="{28A0092B-C50C-407E-A947-70E740481C1C}">
                <a14:useLocalDpi xmlns:a14="http://schemas.microsoft.com/office/drawing/2010/main" val="0"/>
              </a:ext>
            </a:extLst>
          </a:blip>
          <a:srcRect b="5405"/>
          <a:stretch/>
        </p:blipFill>
        <p:spPr bwMode="auto">
          <a:xfrm>
            <a:off x="2721829" y="2204864"/>
            <a:ext cx="2816541" cy="26642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0569139"/>
      </p:ext>
    </p:extLst>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04664"/>
            <a:ext cx="4032448" cy="710952"/>
          </a:xfrm>
        </p:spPr>
        <p:style>
          <a:lnRef idx="2">
            <a:schemeClr val="dk1"/>
          </a:lnRef>
          <a:fillRef idx="1">
            <a:schemeClr val="lt1"/>
          </a:fillRef>
          <a:effectRef idx="0">
            <a:schemeClr val="dk1"/>
          </a:effectRef>
          <a:fontRef idx="minor">
            <a:schemeClr val="dk1"/>
          </a:fontRef>
        </p:style>
        <p:txBody>
          <a:bodyPr>
            <a:normAutofit/>
          </a:bodyPr>
          <a:lstStyle/>
          <a:p>
            <a:r>
              <a:rPr lang="uk-UA" sz="3200" b="1" dirty="0" smtClean="0"/>
              <a:t>Загальні функції:</a:t>
            </a:r>
            <a:endParaRPr lang="uk-UA" sz="3200" b="1" dirty="0"/>
          </a:p>
        </p:txBody>
      </p:sp>
      <p:sp>
        <p:nvSpPr>
          <p:cNvPr id="4" name="TextBox 3"/>
          <p:cNvSpPr txBox="1"/>
          <p:nvPr/>
        </p:nvSpPr>
        <p:spPr>
          <a:xfrm>
            <a:off x="511780" y="1282227"/>
            <a:ext cx="4176464" cy="1200329"/>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marL="285750" indent="-285750">
              <a:buFont typeface="Arial" panose="020B0604020202020204" pitchFamily="34" charset="0"/>
              <a:buChar char="•"/>
            </a:pPr>
            <a:r>
              <a:rPr lang="uk-UA" b="1" dirty="0"/>
              <a:t>законодавчого нормативного регулювання </a:t>
            </a:r>
            <a:r>
              <a:rPr lang="uk-UA" dirty="0"/>
              <a:t>(формування й розвиток законодавчо-правової, нормативної сфер у галузі </a:t>
            </a:r>
            <a:r>
              <a:rPr lang="uk-UA" dirty="0" err="1" smtClean="0"/>
              <a:t>с.г</a:t>
            </a:r>
            <a:r>
              <a:rPr lang="uk-UA" dirty="0" smtClean="0"/>
              <a:t>.);</a:t>
            </a:r>
            <a:endParaRPr lang="uk-UA" dirty="0" smtClean="0"/>
          </a:p>
        </p:txBody>
      </p:sp>
      <p:sp>
        <p:nvSpPr>
          <p:cNvPr id="5" name="Прямоугольник 4"/>
          <p:cNvSpPr/>
          <p:nvPr/>
        </p:nvSpPr>
        <p:spPr>
          <a:xfrm>
            <a:off x="4892499" y="1550402"/>
            <a:ext cx="3672408" cy="4093428"/>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marL="285750" indent="-285750">
              <a:buFont typeface="Arial" panose="020B0604020202020204" pitchFamily="34" charset="0"/>
              <a:buChar char="•"/>
            </a:pPr>
            <a:r>
              <a:rPr lang="uk-UA" sz="2000" b="1" dirty="0"/>
              <a:t>планування і прогнозування </a:t>
            </a:r>
            <a:r>
              <a:rPr lang="uk-UA" sz="2000" dirty="0"/>
              <a:t>(розроблення, затвердження, впровадження на практиці природоохоронних програм і проектів на основі системно-екологічного підходу; передбачення негативних та кризових ситуацій</a:t>
            </a:r>
            <a:r>
              <a:rPr lang="uk-UA" sz="2000" dirty="0" smtClean="0"/>
              <a:t>);</a:t>
            </a:r>
            <a:endParaRPr lang="uk-UA" sz="2000" dirty="0"/>
          </a:p>
        </p:txBody>
      </p:sp>
      <p:sp>
        <p:nvSpPr>
          <p:cNvPr id="6" name="Прямоугольник 5"/>
          <p:cNvSpPr/>
          <p:nvPr/>
        </p:nvSpPr>
        <p:spPr>
          <a:xfrm>
            <a:off x="511780" y="2996952"/>
            <a:ext cx="4176464" cy="1200329"/>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marL="285750" indent="-285750">
              <a:buFont typeface="Arial" panose="020B0604020202020204" pitchFamily="34" charset="0"/>
              <a:buChar char="•"/>
            </a:pPr>
            <a:r>
              <a:rPr lang="uk-UA" b="1" dirty="0"/>
              <a:t>організація і координування </a:t>
            </a:r>
            <a:r>
              <a:rPr lang="uk-UA" dirty="0"/>
              <a:t>(організація всіх видів робіт з </a:t>
            </a:r>
            <a:r>
              <a:rPr lang="uk-UA" dirty="0" smtClean="0"/>
              <a:t>аграрного менеджменту </a:t>
            </a:r>
            <a:r>
              <a:rPr lang="uk-UA" dirty="0"/>
              <a:t>на різних рівнях та в організаціях</a:t>
            </a:r>
            <a:r>
              <a:rPr lang="uk-UA" dirty="0" smtClean="0"/>
              <a:t>;);</a:t>
            </a:r>
            <a:endParaRPr lang="uk-UA" dirty="0"/>
          </a:p>
        </p:txBody>
      </p:sp>
      <p:sp>
        <p:nvSpPr>
          <p:cNvPr id="7" name="Прямоугольник 6"/>
          <p:cNvSpPr/>
          <p:nvPr/>
        </p:nvSpPr>
        <p:spPr>
          <a:xfrm>
            <a:off x="521233" y="4485025"/>
            <a:ext cx="4176464" cy="1754326"/>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marL="285750" indent="-285750">
              <a:buFont typeface="Arial" panose="020B0604020202020204" pitchFamily="34" charset="0"/>
              <a:buChar char="•"/>
            </a:pPr>
            <a:r>
              <a:rPr lang="uk-UA" b="1" dirty="0"/>
              <a:t>контролювання </a:t>
            </a:r>
            <a:r>
              <a:rPr lang="uk-UA" dirty="0"/>
              <a:t>(проведення контролю за дотриманням природоохоронного законодавства організаціями незалежно від форми власності та на всіх рівнях).</a:t>
            </a:r>
          </a:p>
        </p:txBody>
      </p:sp>
    </p:spTree>
    <p:extLst>
      <p:ext uri="{BB962C8B-B14F-4D97-AF65-F5344CB8AC3E}">
        <p14:creationId xmlns:p14="http://schemas.microsoft.com/office/powerpoint/2010/main" val="4208351198"/>
      </p:ext>
    </p:extLst>
  </p:cSld>
  <p:clrMapOvr>
    <a:masterClrMapping/>
  </p:clrMapOvr>
  <p:transition spd="slow">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332656"/>
            <a:ext cx="4104456" cy="566936"/>
          </a:xfrm>
        </p:spPr>
        <p:style>
          <a:lnRef idx="2">
            <a:schemeClr val="dk1"/>
          </a:lnRef>
          <a:fillRef idx="1">
            <a:schemeClr val="lt1"/>
          </a:fillRef>
          <a:effectRef idx="0">
            <a:schemeClr val="dk1"/>
          </a:effectRef>
          <a:fontRef idx="minor">
            <a:schemeClr val="dk1"/>
          </a:fontRef>
        </p:style>
        <p:txBody>
          <a:bodyPr>
            <a:noAutofit/>
          </a:bodyPr>
          <a:lstStyle/>
          <a:p>
            <a:r>
              <a:rPr lang="uk-UA" sz="2800" b="1" dirty="0" smtClean="0">
                <a:solidFill>
                  <a:schemeClr val="tx1"/>
                </a:solidFill>
              </a:rPr>
              <a:t>Спеціальні функції</a:t>
            </a:r>
            <a:endParaRPr lang="uk-UA" sz="2800" b="1" dirty="0">
              <a:solidFill>
                <a:schemeClr val="tx1"/>
              </a:solidFill>
            </a:endParaRPr>
          </a:p>
        </p:txBody>
      </p:sp>
      <p:sp>
        <p:nvSpPr>
          <p:cNvPr id="4" name="Прямоугольник 3"/>
          <p:cNvSpPr/>
          <p:nvPr/>
        </p:nvSpPr>
        <p:spPr>
          <a:xfrm>
            <a:off x="611560" y="1052736"/>
            <a:ext cx="7992888" cy="64633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uk-UA" b="1" i="1" dirty="0"/>
              <a:t>розподіл і впорядкування навколишнього природного середовища та його </a:t>
            </a:r>
            <a:r>
              <a:rPr lang="uk-UA" b="1" i="1" dirty="0" smtClean="0"/>
              <a:t>ресурсів;</a:t>
            </a:r>
            <a:endParaRPr lang="uk-UA" b="1" i="1" dirty="0"/>
          </a:p>
        </p:txBody>
      </p:sp>
      <p:sp>
        <p:nvSpPr>
          <p:cNvPr id="5" name="Прямоугольник 4"/>
          <p:cNvSpPr/>
          <p:nvPr/>
        </p:nvSpPr>
        <p:spPr>
          <a:xfrm>
            <a:off x="1123784" y="1844824"/>
            <a:ext cx="3498073" cy="369332"/>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uk-UA" b="1" i="1" dirty="0"/>
              <a:t>облік та статична </a:t>
            </a:r>
            <a:r>
              <a:rPr lang="uk-UA" b="1" i="1" dirty="0" smtClean="0"/>
              <a:t>звітність; </a:t>
            </a:r>
            <a:endParaRPr lang="uk-UA" b="1" i="1" dirty="0"/>
          </a:p>
        </p:txBody>
      </p:sp>
      <p:sp>
        <p:nvSpPr>
          <p:cNvPr id="6" name="Прямоугольник 5"/>
          <p:cNvSpPr/>
          <p:nvPr/>
        </p:nvSpPr>
        <p:spPr>
          <a:xfrm>
            <a:off x="3501198" y="3789040"/>
            <a:ext cx="2006906" cy="36933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uk-UA" b="1" i="1" dirty="0"/>
              <a:t>н</a:t>
            </a:r>
            <a:r>
              <a:rPr lang="uk-UA" b="1" i="1" dirty="0" smtClean="0"/>
              <a:t>ормування;</a:t>
            </a:r>
            <a:endParaRPr lang="uk-UA" b="1" i="1" dirty="0"/>
          </a:p>
        </p:txBody>
      </p:sp>
      <p:sp>
        <p:nvSpPr>
          <p:cNvPr id="7" name="Прямоугольник 6"/>
          <p:cNvSpPr/>
          <p:nvPr/>
        </p:nvSpPr>
        <p:spPr>
          <a:xfrm>
            <a:off x="4197481" y="4437112"/>
            <a:ext cx="1861376" cy="36933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uk-UA" b="1" i="1" dirty="0"/>
              <a:t>м</a:t>
            </a:r>
            <a:r>
              <a:rPr lang="uk-UA" b="1" i="1" dirty="0" smtClean="0"/>
              <a:t>оніторинг;</a:t>
            </a:r>
            <a:endParaRPr lang="uk-UA" b="1" i="1" dirty="0"/>
          </a:p>
        </p:txBody>
      </p:sp>
      <p:sp>
        <p:nvSpPr>
          <p:cNvPr id="8" name="Прямоугольник 7"/>
          <p:cNvSpPr/>
          <p:nvPr/>
        </p:nvSpPr>
        <p:spPr>
          <a:xfrm>
            <a:off x="2840874" y="3089747"/>
            <a:ext cx="2379198" cy="36933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uk-UA" b="1" i="1" dirty="0"/>
              <a:t>і</a:t>
            </a:r>
            <a:r>
              <a:rPr lang="uk-UA" b="1" i="1" dirty="0" smtClean="0"/>
              <a:t>нформування;</a:t>
            </a:r>
            <a:endParaRPr lang="uk-UA" b="1" i="1" dirty="0"/>
          </a:p>
        </p:txBody>
      </p:sp>
      <p:sp>
        <p:nvSpPr>
          <p:cNvPr id="10" name="TextBox 9"/>
          <p:cNvSpPr txBox="1"/>
          <p:nvPr/>
        </p:nvSpPr>
        <p:spPr>
          <a:xfrm>
            <a:off x="2200474" y="2398822"/>
            <a:ext cx="2772308"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uk-UA" b="1" i="1" dirty="0" smtClean="0"/>
              <a:t>стандартизація;</a:t>
            </a:r>
            <a:endParaRPr lang="uk-UA" b="1" i="1" dirty="0"/>
          </a:p>
        </p:txBody>
      </p:sp>
      <p:sp>
        <p:nvSpPr>
          <p:cNvPr id="11" name="TextBox 10"/>
          <p:cNvSpPr txBox="1"/>
          <p:nvPr/>
        </p:nvSpPr>
        <p:spPr>
          <a:xfrm>
            <a:off x="6160826" y="5742548"/>
            <a:ext cx="1363502"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uk-UA" b="1" i="1" dirty="0" smtClean="0"/>
              <a:t>аудит;</a:t>
            </a:r>
            <a:endParaRPr lang="uk-UA" b="1" i="1" dirty="0"/>
          </a:p>
        </p:txBody>
      </p:sp>
      <p:sp>
        <p:nvSpPr>
          <p:cNvPr id="12" name="TextBox 11"/>
          <p:cNvSpPr txBox="1"/>
          <p:nvPr/>
        </p:nvSpPr>
        <p:spPr>
          <a:xfrm>
            <a:off x="5086749" y="5038319"/>
            <a:ext cx="1944216"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uk-UA" b="1" i="1" dirty="0"/>
              <a:t>м</a:t>
            </a:r>
            <a:r>
              <a:rPr lang="uk-UA" b="1" i="1" dirty="0" smtClean="0"/>
              <a:t>аркетинг;</a:t>
            </a:r>
            <a:endParaRPr lang="uk-UA" b="1" i="1" dirty="0"/>
          </a:p>
        </p:txBody>
      </p:sp>
      <p:pic>
        <p:nvPicPr>
          <p:cNvPr id="10242" name="Picture 2" descr="Ð ÐµÐ·ÑÐ»ÑÑÐ°Ñ Ð¿Ð¾ÑÑÐºÑ Ð·Ð¾Ð±ÑÐ°Ð¶ÐµÐ½Ñ Ð·Ð° Ð·Ð°Ð¿Ð¸ÑÐ¾Ð¼ &quot;ÐµÐºÐ¾Ð»Ð¾Ð³ÑÑÐ½Ð¸Ð¹ Ð¼ÐµÐ½ÐµÐ´Ð¶Ð¼ÐµÐ½Ñ&quo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5773" y="3931059"/>
            <a:ext cx="2620401" cy="21258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4353018"/>
      </p:ext>
    </p:extLst>
  </p:cSld>
  <p:clrMapOvr>
    <a:masterClrMapping/>
  </p:clrMapOvr>
  <p:transition spd="slow">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Місце для вмісту 2"/>
          <p:cNvSpPr>
            <a:spLocks noGrp="1"/>
          </p:cNvSpPr>
          <p:nvPr>
            <p:ph idx="1"/>
          </p:nvPr>
        </p:nvSpPr>
        <p:spPr/>
        <p:txBody>
          <a:bodyPr/>
          <a:lstStyle/>
          <a:p>
            <a:endParaRPr lang="en-US" dirty="0"/>
          </a:p>
        </p:txBody>
      </p:sp>
    </p:spTree>
    <p:extLst>
      <p:ext uri="{BB962C8B-B14F-4D97-AF65-F5344CB8AC3E}">
        <p14:creationId xmlns:p14="http://schemas.microsoft.com/office/powerpoint/2010/main" val="3456373240"/>
      </p:ext>
    </p:extLst>
  </p:cSld>
  <p:clrMapOvr>
    <a:masterClrMapping/>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47664" y="836712"/>
            <a:ext cx="5976664" cy="926976"/>
          </a:xfrm>
        </p:spPr>
        <p:style>
          <a:lnRef idx="1">
            <a:schemeClr val="accent3"/>
          </a:lnRef>
          <a:fillRef idx="2">
            <a:schemeClr val="accent3"/>
          </a:fillRef>
          <a:effectRef idx="1">
            <a:schemeClr val="accent3"/>
          </a:effectRef>
          <a:fontRef idx="minor">
            <a:schemeClr val="dk1"/>
          </a:fontRef>
        </p:style>
        <p:txBody>
          <a:bodyPr>
            <a:noAutofit/>
          </a:bodyPr>
          <a:lstStyle/>
          <a:p>
            <a:pPr algn="ctr"/>
            <a:r>
              <a:rPr lang="uk-UA" sz="5400" b="1" dirty="0" smtClean="0"/>
              <a:t>Висновок</a:t>
            </a:r>
            <a:endParaRPr lang="uk-UA" sz="5400" b="1" dirty="0"/>
          </a:p>
        </p:txBody>
      </p:sp>
      <p:sp>
        <p:nvSpPr>
          <p:cNvPr id="4" name="Прямоугольник 3"/>
          <p:cNvSpPr/>
          <p:nvPr/>
        </p:nvSpPr>
        <p:spPr>
          <a:xfrm>
            <a:off x="755575" y="1857364"/>
            <a:ext cx="7816953" cy="3170099"/>
          </a:xfrm>
          <a:prstGeom prst="rect">
            <a:avLst/>
          </a:prstGeom>
        </p:spPr>
        <p:txBody>
          <a:bodyPr wrap="square">
            <a:spAutoFit/>
          </a:bodyPr>
          <a:lstStyle/>
          <a:p>
            <a:pPr algn="ctr"/>
            <a:r>
              <a:rPr lang="uk-UA" sz="2000" b="1" dirty="0" smtClean="0"/>
              <a:t>Аграрний менеджмент  </a:t>
            </a:r>
            <a:r>
              <a:rPr lang="uk-UA" sz="2000" dirty="0" smtClean="0"/>
              <a:t>є складовою </a:t>
            </a:r>
            <a:r>
              <a:rPr lang="uk-UA" sz="2000" dirty="0"/>
              <a:t>загальної системи менеджменту, яка на основі системно-екологічного підходу забезпечує екологізацію всіх функцій менеджменту з дотриманням концепції сталого розвитку </a:t>
            </a:r>
            <a:r>
              <a:rPr lang="uk-UA" sz="2000" b="1" dirty="0" smtClean="0"/>
              <a:t>Аграрний менеджмент</a:t>
            </a:r>
            <a:r>
              <a:rPr lang="uk-UA" sz="2000" dirty="0" smtClean="0"/>
              <a:t>, як  </a:t>
            </a:r>
            <a:r>
              <a:rPr lang="uk-UA" sz="2000" dirty="0"/>
              <a:t>міждисциплінарна наука досліджує проблематику комплексного управління екологічною діяльністю в різнопланових організаціях на основі системно-екологічного підходу і спрямований на вирішення </a:t>
            </a:r>
            <a:r>
              <a:rPr lang="uk-UA" sz="2000" dirty="0" smtClean="0"/>
              <a:t>аграрних  </a:t>
            </a:r>
            <a:r>
              <a:rPr lang="uk-UA" sz="2000" dirty="0"/>
              <a:t>питань у всіх галузях економіки </a:t>
            </a:r>
            <a:r>
              <a:rPr lang="uk-UA" sz="2000" dirty="0" smtClean="0"/>
              <a:t>(</a:t>
            </a:r>
            <a:r>
              <a:rPr lang="uk-UA" sz="2000" dirty="0" err="1" smtClean="0"/>
              <a:t>с.г</a:t>
            </a:r>
            <a:r>
              <a:rPr lang="uk-UA" sz="2000" dirty="0" smtClean="0"/>
              <a:t>-. </a:t>
            </a:r>
            <a:r>
              <a:rPr lang="uk-UA" sz="2000" dirty="0"/>
              <a:t>господарства).</a:t>
            </a:r>
          </a:p>
        </p:txBody>
      </p:sp>
    </p:spTree>
    <p:extLst>
      <p:ext uri="{BB962C8B-B14F-4D97-AF65-F5344CB8AC3E}">
        <p14:creationId xmlns:p14="http://schemas.microsoft.com/office/powerpoint/2010/main" val="1288809920"/>
      </p:ext>
    </p:extLst>
  </p:cSld>
  <p:clrMapOvr>
    <a:masterClrMapping/>
  </p:clrMapOvr>
  <p:transition spd="slow">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pic>
        <p:nvPicPr>
          <p:cNvPr id="6" name="Місце для вмісту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683568" y="2324100"/>
            <a:ext cx="7560839" cy="4345260"/>
          </a:xfrm>
        </p:spPr>
      </p:pic>
    </p:spTree>
    <p:extLst>
      <p:ext uri="{BB962C8B-B14F-4D97-AF65-F5344CB8AC3E}">
        <p14:creationId xmlns:p14="http://schemas.microsoft.com/office/powerpoint/2010/main" val="4218794282"/>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476672"/>
            <a:ext cx="7024744" cy="1440160"/>
          </a:xfrm>
        </p:spPr>
        <p:style>
          <a:lnRef idx="1">
            <a:schemeClr val="accent2"/>
          </a:lnRef>
          <a:fillRef idx="2">
            <a:schemeClr val="accent2"/>
          </a:fillRef>
          <a:effectRef idx="1">
            <a:schemeClr val="accent2"/>
          </a:effectRef>
          <a:fontRef idx="minor">
            <a:schemeClr val="dk1"/>
          </a:fontRef>
        </p:style>
        <p:txBody>
          <a:bodyPr>
            <a:normAutofit/>
          </a:bodyPr>
          <a:lstStyle/>
          <a:p>
            <a:pPr algn="ctr"/>
            <a:r>
              <a:rPr lang="ru-RU" b="1" dirty="0" err="1"/>
              <a:t>Методологічні</a:t>
            </a:r>
            <a:r>
              <a:rPr lang="ru-RU" b="1" dirty="0"/>
              <a:t> </a:t>
            </a:r>
            <a:r>
              <a:rPr lang="ru-RU" b="1" dirty="0" err="1"/>
              <a:t>основи</a:t>
            </a:r>
            <a:r>
              <a:rPr lang="ru-RU" b="1" dirty="0"/>
              <a:t> менеджменту. </a:t>
            </a:r>
            <a:endParaRPr lang="uk-UA" b="1" dirty="0"/>
          </a:p>
        </p:txBody>
      </p:sp>
      <p:sp>
        <p:nvSpPr>
          <p:cNvPr id="3" name="Объект 2"/>
          <p:cNvSpPr>
            <a:spLocks noGrp="1"/>
          </p:cNvSpPr>
          <p:nvPr>
            <p:ph idx="1"/>
          </p:nvPr>
        </p:nvSpPr>
        <p:spPr>
          <a:xfrm>
            <a:off x="683568" y="1916832"/>
            <a:ext cx="7818072" cy="4800600"/>
          </a:xfrm>
        </p:spPr>
        <p:txBody>
          <a:bodyPr>
            <a:normAutofit fontScale="92500"/>
          </a:bodyPr>
          <a:lstStyle/>
          <a:p>
            <a:pPr marL="68580" indent="0" algn="ctr">
              <a:buNone/>
            </a:pPr>
            <a:r>
              <a:rPr lang="uk-UA" dirty="0" smtClean="0"/>
              <a:t>План</a:t>
            </a:r>
          </a:p>
          <a:p>
            <a:pPr marL="68580" indent="0">
              <a:buNone/>
            </a:pPr>
            <a:r>
              <a:rPr lang="uk-UA" dirty="0" smtClean="0"/>
              <a:t>1</a:t>
            </a:r>
            <a:r>
              <a:rPr lang="uk-UA" dirty="0"/>
              <a:t>. Сутність категорії “управління” та “менеджмент”. Суб’єкт та об’єкт управління. Цілі та завдання менеджменту. </a:t>
            </a:r>
            <a:endParaRPr lang="uk-UA" dirty="0" smtClean="0"/>
          </a:p>
          <a:p>
            <a:pPr marL="68580" indent="0">
              <a:buNone/>
            </a:pPr>
            <a:r>
              <a:rPr lang="uk-UA" dirty="0" smtClean="0"/>
              <a:t>2.Менеджмент, як </a:t>
            </a:r>
            <a:r>
              <a:rPr lang="uk-UA" dirty="0"/>
              <a:t>система наукових знань. Менеджмент як мистецтво управління. Менеджери та підприємці – ключові фігури ринкової економіки. </a:t>
            </a:r>
            <a:endParaRPr lang="uk-UA" dirty="0" smtClean="0"/>
          </a:p>
          <a:p>
            <a:pPr marL="68580" indent="0">
              <a:buNone/>
            </a:pPr>
            <a:r>
              <a:rPr lang="uk-UA" dirty="0" smtClean="0"/>
              <a:t>Спільне </a:t>
            </a:r>
            <a:r>
              <a:rPr lang="uk-UA" dirty="0"/>
              <a:t>та відмінне між менеджером та підприємцем. Рівні управління, групи менеджерів. </a:t>
            </a:r>
            <a:endParaRPr lang="uk-UA" dirty="0" smtClean="0"/>
          </a:p>
          <a:p>
            <a:pPr marL="68580" indent="0">
              <a:buNone/>
            </a:pPr>
            <a:r>
              <a:rPr lang="uk-UA" dirty="0" smtClean="0"/>
              <a:t>3.Сфери </a:t>
            </a:r>
            <a:r>
              <a:rPr lang="uk-UA" dirty="0"/>
              <a:t>менеджменту: виробництво, фінанси, кадри, нововведення, облік, збут, зовнішньоекономічна </a:t>
            </a:r>
            <a:endParaRPr lang="uk-UA" b="1" dirty="0"/>
          </a:p>
        </p:txBody>
      </p:sp>
      <p:sp>
        <p:nvSpPr>
          <p:cNvPr id="4" name="AutoShape 2" descr="Ð ÐµÐ·ÑÐ»ÑÑÐ°Ñ Ð¿Ð¾ÑÑÐºÑ Ð·Ð¾Ð±ÑÐ°Ð¶ÐµÐ½Ñ Ð·Ð° Ð·Ð°Ð¿Ð¸ÑÐ¾Ð¼ &quot;ÐµÐºÐ¾Ð»Ð¾Ð³ÑÑÐ½Ð¸Ð¹ Ð¼ÐµÐ½ÐµÐ´Ð¶Ð¼ÐµÐ½Ñ&quo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5" name="AutoShape 4" descr="Ð ÐµÐ·ÑÐ»ÑÑÐ°Ñ Ð¿Ð¾ÑÑÐºÑ Ð·Ð¾Ð±ÑÐ°Ð¶ÐµÐ½Ñ Ð·Ð° Ð·Ð°Ð¿Ð¸ÑÐ¾Ð¼ &quot;ÐµÐºÐ¾Ð»Ð¾Ð³ÑÑÐ½Ð¸Ð¹ Ð¼ÐµÐ½ÐµÐ´Ð¶Ð¼ÐµÐ½Ñ&quot;"/>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pic>
        <p:nvPicPr>
          <p:cNvPr id="3078" name="Picture 6" descr="ÐÐ¾Ð²âÑÐ·Ð°Ð½Ðµ Ð·Ð¾Ð±ÑÐ°Ð¶ÐµÐ½Ð½Ñ"/>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6296" y="5445224"/>
            <a:ext cx="1584176" cy="11350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1109135"/>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467544" y="764704"/>
            <a:ext cx="7992888" cy="5616624"/>
          </a:xfrm>
        </p:spPr>
        <p:txBody>
          <a:bodyPr>
            <a:normAutofit fontScale="85000" lnSpcReduction="20000"/>
          </a:bodyPr>
          <a:lstStyle/>
          <a:p>
            <a:pPr marL="525780" lvl="0" indent="-457200" algn="just">
              <a:buFont typeface="+mj-lt"/>
              <a:buAutoNum type="arabicPeriod"/>
            </a:pPr>
            <a:r>
              <a:rPr lang="ru-RU" dirty="0" err="1" smtClean="0">
                <a:latin typeface="Times New Roman" panose="02020603050405020304" pitchFamily="18" charset="0"/>
                <a:cs typeface="Times New Roman" panose="02020603050405020304" pitchFamily="18" charset="0"/>
              </a:rPr>
              <a:t>Аграрний</a:t>
            </a:r>
            <a:r>
              <a:rPr lang="uk-UA" dirty="0" smtClean="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менеджмент, його зміст, функції та завдання.</a:t>
            </a:r>
            <a:endParaRPr lang="en-US" dirty="0">
              <a:latin typeface="Times New Roman" panose="02020603050405020304" pitchFamily="18" charset="0"/>
              <a:cs typeface="Times New Roman" panose="02020603050405020304" pitchFamily="18" charset="0"/>
            </a:endParaRPr>
          </a:p>
          <a:p>
            <a:pPr marL="525780" lvl="0" indent="-457200" algn="just">
              <a:buFont typeface="+mj-lt"/>
              <a:buAutoNum type="arabicPeriod"/>
            </a:pPr>
            <a:r>
              <a:rPr lang="uk-UA" dirty="0">
                <a:latin typeface="Times New Roman" panose="02020603050405020304" pitchFamily="18" charset="0"/>
                <a:cs typeface="Times New Roman" panose="02020603050405020304" pitchFamily="18" charset="0"/>
              </a:rPr>
              <a:t>Принципи, форми та методи менеджменту.</a:t>
            </a:r>
            <a:endParaRPr lang="en-US" dirty="0">
              <a:latin typeface="Times New Roman" panose="02020603050405020304" pitchFamily="18" charset="0"/>
              <a:cs typeface="Times New Roman" panose="02020603050405020304" pitchFamily="18" charset="0"/>
            </a:endParaRPr>
          </a:p>
          <a:p>
            <a:pPr marL="525780" lvl="0" indent="-457200" algn="just">
              <a:buFont typeface="+mj-lt"/>
              <a:buAutoNum type="arabicPeriod"/>
            </a:pPr>
            <a:r>
              <a:rPr lang="uk-UA" dirty="0">
                <a:latin typeface="Times New Roman" panose="02020603050405020304" pitchFamily="18" charset="0"/>
                <a:cs typeface="Times New Roman" panose="02020603050405020304" pitchFamily="18" charset="0"/>
              </a:rPr>
              <a:t>Вимоги до управління якістю навколишнього середовища.</a:t>
            </a:r>
            <a:endParaRPr lang="en-US" dirty="0">
              <a:latin typeface="Times New Roman" panose="02020603050405020304" pitchFamily="18" charset="0"/>
              <a:cs typeface="Times New Roman" panose="02020603050405020304" pitchFamily="18" charset="0"/>
            </a:endParaRPr>
          </a:p>
          <a:p>
            <a:pPr marL="525780" lvl="0" indent="-457200" algn="just">
              <a:buFont typeface="+mj-lt"/>
              <a:buAutoNum type="arabicPeriod"/>
            </a:pPr>
            <a:r>
              <a:rPr lang="uk-UA" dirty="0">
                <a:latin typeface="Times New Roman" panose="02020603050405020304" pitchFamily="18" charset="0"/>
                <a:cs typeface="Times New Roman" panose="02020603050405020304" pitchFamily="18" charset="0"/>
              </a:rPr>
              <a:t>Характеристика різноманітних форм </a:t>
            </a:r>
            <a:r>
              <a:rPr lang="ru-RU" dirty="0">
                <a:latin typeface="Times New Roman" panose="02020603050405020304" pitchFamily="18" charset="0"/>
                <a:cs typeface="Times New Roman" panose="02020603050405020304" pitchFamily="18" charset="0"/>
              </a:rPr>
              <a:t>аграрного </a:t>
            </a:r>
            <a:r>
              <a:rPr lang="uk-UA" dirty="0">
                <a:latin typeface="Times New Roman" panose="02020603050405020304" pitchFamily="18" charset="0"/>
                <a:cs typeface="Times New Roman" panose="02020603050405020304" pitchFamily="18" charset="0"/>
              </a:rPr>
              <a:t>менеджменту.</a:t>
            </a:r>
            <a:endParaRPr lang="en-US" dirty="0">
              <a:latin typeface="Times New Roman" panose="02020603050405020304" pitchFamily="18" charset="0"/>
              <a:cs typeface="Times New Roman" panose="02020603050405020304" pitchFamily="18" charset="0"/>
            </a:endParaRPr>
          </a:p>
          <a:p>
            <a:pPr marL="68580" indent="0">
              <a:buNone/>
            </a:pPr>
            <a:r>
              <a:rPr lang="ru-RU" b="1" i="1" dirty="0"/>
              <a:t> </a:t>
            </a:r>
            <a:endParaRPr lang="en-US" dirty="0"/>
          </a:p>
          <a:p>
            <a:pPr marL="68580" indent="0">
              <a:buNone/>
            </a:pPr>
            <a:r>
              <a:rPr lang="ru-RU" b="1" i="1" dirty="0" err="1"/>
              <a:t>Література</a:t>
            </a:r>
            <a:endParaRPr lang="en-US" dirty="0"/>
          </a:p>
          <a:p>
            <a:pPr marL="68580" indent="0">
              <a:buNone/>
            </a:pPr>
            <a:r>
              <a:rPr lang="ru-RU" sz="2700" i="1" dirty="0">
                <a:latin typeface="Times New Roman" panose="02020603050405020304" pitchFamily="18" charset="0"/>
                <a:cs typeface="Times New Roman" panose="02020603050405020304" pitchFamily="18" charset="0"/>
              </a:rPr>
              <a:t>1.</a:t>
            </a:r>
            <a:r>
              <a:rPr lang="uk-UA" sz="2700" i="1" dirty="0">
                <a:latin typeface="Times New Roman" panose="02020603050405020304" pitchFamily="18" charset="0"/>
                <a:cs typeface="Times New Roman" panose="02020603050405020304" pitchFamily="18" charset="0"/>
              </a:rPr>
              <a:t>Екологічний менеджмент та аудит. Курс </a:t>
            </a:r>
            <a:r>
              <a:rPr lang="uk-UA" sz="2700" b="1" i="1" dirty="0">
                <a:latin typeface="Times New Roman" panose="02020603050405020304" pitchFamily="18" charset="0"/>
                <a:cs typeface="Times New Roman" panose="02020603050405020304" pitchFamily="18" charset="0"/>
              </a:rPr>
              <a:t> </a:t>
            </a:r>
            <a:r>
              <a:rPr lang="uk-UA" sz="2700" i="1" dirty="0">
                <a:latin typeface="Times New Roman" panose="02020603050405020304" pitchFamily="18" charset="0"/>
                <a:cs typeface="Times New Roman" panose="02020603050405020304" pitchFamily="18" charset="0"/>
              </a:rPr>
              <a:t>лекцій для студентів денної та заочної форм навчання ОС «Магістр» </a:t>
            </a:r>
            <a:r>
              <a:rPr lang="uk-UA" sz="2700" b="1" i="1" dirty="0">
                <a:latin typeface="Times New Roman" panose="02020603050405020304" pitchFamily="18" charset="0"/>
                <a:cs typeface="Times New Roman" panose="02020603050405020304" pitchFamily="18" charset="0"/>
              </a:rPr>
              <a:t> </a:t>
            </a:r>
            <a:r>
              <a:rPr lang="uk-UA" sz="2700" i="1" dirty="0">
                <a:latin typeface="Times New Roman" panose="02020603050405020304" pitchFamily="18" charset="0"/>
                <a:cs typeface="Times New Roman" panose="02020603050405020304" pitchFamily="18" charset="0"/>
              </a:rPr>
              <a:t>напрям підготовки: 101 «Екологія» денної і заочної форми навчання. - Суми: СНАУ, 2017. -52 с.</a:t>
            </a:r>
            <a:endParaRPr lang="en-US" sz="2700" dirty="0">
              <a:latin typeface="Times New Roman" panose="02020603050405020304" pitchFamily="18" charset="0"/>
              <a:cs typeface="Times New Roman" panose="02020603050405020304" pitchFamily="18" charset="0"/>
            </a:endParaRPr>
          </a:p>
          <a:p>
            <a:pPr marL="68580" lvl="0" indent="0">
              <a:buNone/>
            </a:pPr>
            <a:r>
              <a:rPr lang="uk-UA" sz="2700" i="1" dirty="0">
                <a:latin typeface="Times New Roman" panose="02020603050405020304" pitchFamily="18" charset="0"/>
                <a:cs typeface="Times New Roman" panose="02020603050405020304" pitchFamily="18" charset="0"/>
              </a:rPr>
              <a:t>Кузнецова Т. О., Янковська Л. А., Савіна Н. Б., </a:t>
            </a:r>
            <a:r>
              <a:rPr lang="uk-UA" sz="2700" i="1" dirty="0" err="1">
                <a:latin typeface="Times New Roman" panose="02020603050405020304" pitchFamily="18" charset="0"/>
                <a:cs typeface="Times New Roman" panose="02020603050405020304" pitchFamily="18" charset="0"/>
              </a:rPr>
              <a:t>Семчук</a:t>
            </a:r>
            <a:r>
              <a:rPr lang="uk-UA" sz="2700" i="1" dirty="0">
                <a:latin typeface="Times New Roman" panose="02020603050405020304" pitchFamily="18" charset="0"/>
                <a:cs typeface="Times New Roman" panose="02020603050405020304" pitchFamily="18" charset="0"/>
              </a:rPr>
              <a:t> Ж. В. Менеджмент: теорія та практика : </a:t>
            </a:r>
            <a:r>
              <a:rPr lang="uk-UA" sz="2700" i="1" dirty="0" err="1">
                <a:latin typeface="Times New Roman" panose="02020603050405020304" pitchFamily="18" charset="0"/>
                <a:cs typeface="Times New Roman" panose="02020603050405020304" pitchFamily="18" charset="0"/>
              </a:rPr>
              <a:t>навч</a:t>
            </a:r>
            <a:r>
              <a:rPr lang="uk-UA" sz="2700" i="1" dirty="0">
                <a:latin typeface="Times New Roman" panose="02020603050405020304" pitchFamily="18" charset="0"/>
                <a:cs typeface="Times New Roman" panose="02020603050405020304" pitchFamily="18" charset="0"/>
              </a:rPr>
              <a:t>. </a:t>
            </a:r>
            <a:r>
              <a:rPr lang="uk-UA" sz="2700" i="1" dirty="0" err="1">
                <a:latin typeface="Times New Roman" panose="02020603050405020304" pitchFamily="18" charset="0"/>
                <a:cs typeface="Times New Roman" panose="02020603050405020304" pitchFamily="18" charset="0"/>
              </a:rPr>
              <a:t>посіб</a:t>
            </a:r>
            <a:r>
              <a:rPr lang="uk-UA" sz="2700" i="1" dirty="0">
                <a:latin typeface="Times New Roman" panose="02020603050405020304" pitchFamily="18" charset="0"/>
                <a:cs typeface="Times New Roman" panose="02020603050405020304" pitchFamily="18" charset="0"/>
              </a:rPr>
              <a:t>. 2-ге вид., стер. Львів : Магнолія 2006, 2021. 293 с. (Вища освіта в Україні).</a:t>
            </a:r>
            <a:endParaRPr lang="en-US" sz="2700" dirty="0">
              <a:latin typeface="Times New Roman" panose="02020603050405020304" pitchFamily="18" charset="0"/>
              <a:cs typeface="Times New Roman" panose="02020603050405020304" pitchFamily="18" charset="0"/>
            </a:endParaRPr>
          </a:p>
          <a:p>
            <a:pPr marL="68580" lvl="0" indent="0">
              <a:buNone/>
            </a:pPr>
            <a:r>
              <a:rPr lang="uk-UA" sz="2700" i="1" dirty="0">
                <a:latin typeface="Times New Roman" panose="02020603050405020304" pitchFamily="18" charset="0"/>
                <a:cs typeface="Times New Roman" panose="02020603050405020304" pitchFamily="18" charset="0"/>
              </a:rPr>
              <a:t>Менеджмент : </a:t>
            </a:r>
            <a:r>
              <a:rPr lang="uk-UA" sz="2700" i="1" dirty="0" err="1">
                <a:latin typeface="Times New Roman" panose="02020603050405020304" pitchFamily="18" charset="0"/>
                <a:cs typeface="Times New Roman" panose="02020603050405020304" pitchFamily="18" charset="0"/>
              </a:rPr>
              <a:t>навч</a:t>
            </a:r>
            <a:r>
              <a:rPr lang="uk-UA" sz="2700" i="1" dirty="0">
                <a:latin typeface="Times New Roman" panose="02020603050405020304" pitchFamily="18" charset="0"/>
                <a:cs typeface="Times New Roman" panose="02020603050405020304" pitchFamily="18" charset="0"/>
              </a:rPr>
              <a:t>. </a:t>
            </a:r>
            <a:r>
              <a:rPr lang="uk-UA" sz="2700" i="1" dirty="0" err="1">
                <a:latin typeface="Times New Roman" panose="02020603050405020304" pitchFamily="18" charset="0"/>
                <a:cs typeface="Times New Roman" panose="02020603050405020304" pitchFamily="18" charset="0"/>
              </a:rPr>
              <a:t>посіб</a:t>
            </a:r>
            <a:r>
              <a:rPr lang="uk-UA" sz="2700" i="1" dirty="0">
                <a:latin typeface="Times New Roman" panose="02020603050405020304" pitchFamily="18" charset="0"/>
                <a:cs typeface="Times New Roman" panose="02020603050405020304" pitchFamily="18" charset="0"/>
              </a:rPr>
              <a:t>. / [уклад.: Л. В. </a:t>
            </a:r>
            <a:r>
              <a:rPr lang="uk-UA" sz="2700" i="1" dirty="0" err="1">
                <a:latin typeface="Times New Roman" panose="02020603050405020304" pitchFamily="18" charset="0"/>
                <a:cs typeface="Times New Roman" panose="02020603050405020304" pitchFamily="18" charset="0"/>
              </a:rPr>
              <a:t>Шинкарук</a:t>
            </a:r>
            <a:r>
              <a:rPr lang="uk-UA" sz="2700" i="1" dirty="0">
                <a:latin typeface="Times New Roman" panose="02020603050405020304" pitchFamily="18" charset="0"/>
                <a:cs typeface="Times New Roman" panose="02020603050405020304" pitchFamily="18" charset="0"/>
              </a:rPr>
              <a:t>, Т. Л. </a:t>
            </a:r>
            <a:r>
              <a:rPr lang="uk-UA" sz="2700" i="1" dirty="0" err="1">
                <a:latin typeface="Times New Roman" panose="02020603050405020304" pitchFamily="18" charset="0"/>
                <a:cs typeface="Times New Roman" panose="02020603050405020304" pitchFamily="18" charset="0"/>
              </a:rPr>
              <a:t>Мостенська</a:t>
            </a:r>
            <a:r>
              <a:rPr lang="uk-UA" sz="2700" i="1" dirty="0">
                <a:latin typeface="Times New Roman" panose="02020603050405020304" pitchFamily="18" charset="0"/>
                <a:cs typeface="Times New Roman" panose="02020603050405020304" pitchFamily="18" charset="0"/>
              </a:rPr>
              <a:t>, Т. О. Власенко]. Київ : Кондор, 2021. 220 с.</a:t>
            </a:r>
            <a:endParaRPr lang="en-US" sz="2700" dirty="0">
              <a:latin typeface="Times New Roman" panose="02020603050405020304" pitchFamily="18" charset="0"/>
              <a:cs typeface="Times New Roman" panose="02020603050405020304" pitchFamily="18" charset="0"/>
            </a:endParaRPr>
          </a:p>
          <a:p>
            <a:pPr marL="68580" lvl="0" indent="0">
              <a:buNone/>
            </a:pPr>
            <a:r>
              <a:rPr lang="uk-UA" sz="2700" i="1" dirty="0">
                <a:latin typeface="Times New Roman" panose="02020603050405020304" pitchFamily="18" charset="0"/>
                <a:cs typeface="Times New Roman" panose="02020603050405020304" pitchFamily="18" charset="0"/>
              </a:rPr>
              <a:t>Менеджмент: навчальний посібник. Львів: Видавництво «Новий Світ – 2000», 2021. 356 с.</a:t>
            </a:r>
            <a:endParaRPr lang="en-US" sz="27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34283731"/>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683568" y="548680"/>
            <a:ext cx="7776864" cy="5904656"/>
          </a:xfrm>
        </p:spPr>
        <p:txBody>
          <a:bodyPr>
            <a:normAutofit fontScale="92500" lnSpcReduction="20000"/>
          </a:bodyPr>
          <a:lstStyle/>
          <a:p>
            <a:pPr algn="just"/>
            <a:r>
              <a:rPr lang="uk-UA" dirty="0">
                <a:latin typeface="Times New Roman" panose="02020603050405020304" pitchFamily="18" charset="0"/>
                <a:cs typeface="Times New Roman" panose="02020603050405020304" pitchFamily="18" charset="0"/>
              </a:rPr>
              <a:t>На ранній стадії розвитку людства люди були з природою єдиним цілим. Первісна людина  була  всеїдним  </a:t>
            </a:r>
            <a:r>
              <a:rPr lang="uk-UA" dirty="0" err="1">
                <a:latin typeface="Times New Roman" panose="02020603050405020304" pitchFamily="18" charset="0"/>
                <a:cs typeface="Times New Roman" panose="02020603050405020304" pitchFamily="18" charset="0"/>
              </a:rPr>
              <a:t>консументом</a:t>
            </a:r>
            <a:r>
              <a:rPr lang="uk-UA" dirty="0">
                <a:latin typeface="Times New Roman" panose="02020603050405020304" pitchFamily="18" charset="0"/>
                <a:cs typeface="Times New Roman" panose="02020603050405020304" pitchFamily="18" charset="0"/>
              </a:rPr>
              <a:t> природних систем. Займаючись збиранням і полюванням, вона створювала невеликі поселення, які були недовговічні, перекочовуючи з місця на місце в пошуках ділянок з більш багатою рослинністю й іншою їжею. Вплив людини на природу був незначний. </a:t>
            </a:r>
            <a:endParaRPr lang="en-US"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1,5 млн років тому тривалість життя людини не перевищувала 20 років, а чисельність усієї їх популяції на Землі складала близько 500 тисяч осіб. </a:t>
            </a:r>
            <a:endParaRPr lang="en-US"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Одна з найтяжчих криз була на початку неоліту. Навчившись досить добре полювати на тварин, люди своїми діями призвели до зникнення багатьох з них, вважають, що в загибелі мамонтів винна людина. У результаті різко скоротилися харчові ресурси людських племен, а це призвело до масового вимирання, населення скоротилося тоді в 8-10 разів. Це була екологічна криза, що переросла в соціально-екологічну катастрофу. Вихід з неї був знайдений на шляху переходу до землеробства, а потім і скотарства, а потім до  осілого способу життя.</a:t>
            </a:r>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529324331"/>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683568" y="476672"/>
            <a:ext cx="7704856" cy="6120680"/>
          </a:xfrm>
        </p:spPr>
        <p:txBody>
          <a:bodyPr>
            <a:normAutofit/>
          </a:bodyPr>
          <a:lstStyle/>
          <a:p>
            <a:pPr marL="68580" indent="0" algn="just">
              <a:buNone/>
            </a:pPr>
            <a:endParaRPr lang="uk-UA" sz="2000" dirty="0" smtClean="0">
              <a:latin typeface="Times New Roman" panose="02020603050405020304" pitchFamily="18" charset="0"/>
              <a:cs typeface="Times New Roman" panose="02020603050405020304" pitchFamily="18" charset="0"/>
            </a:endParaRPr>
          </a:p>
          <a:p>
            <a:pPr marL="68580" indent="0" algn="just">
              <a:buNone/>
            </a:pPr>
            <a:r>
              <a:rPr lang="uk-UA" sz="2200" i="1" dirty="0" smtClean="0">
                <a:latin typeface="Times New Roman" panose="02020603050405020304" pitchFamily="18" charset="0"/>
                <a:cs typeface="Times New Roman" panose="02020603050405020304" pitchFamily="18" charset="0"/>
              </a:rPr>
              <a:t>Аграрно-реміснича </a:t>
            </a:r>
            <a:r>
              <a:rPr lang="uk-UA" sz="2200" i="1" dirty="0">
                <a:latin typeface="Times New Roman" panose="02020603050405020304" pitchFamily="18" charset="0"/>
                <a:cs typeface="Times New Roman" panose="02020603050405020304" pitchFamily="18" charset="0"/>
              </a:rPr>
              <a:t>революція, </a:t>
            </a:r>
            <a:r>
              <a:rPr lang="uk-UA" sz="2200" dirty="0">
                <a:latin typeface="Times New Roman" panose="02020603050405020304" pitchFamily="18" charset="0"/>
                <a:cs typeface="Times New Roman" panose="02020603050405020304" pitchFamily="18" charset="0"/>
              </a:rPr>
              <a:t>що спонукала до виникнення нових знарядь праці, що  підсилило вплив людини на навколишнє середовище. Була завершена ера «тваринного життя» людини та був покладений початок активного і цілеспрямованого втручання людини в природні процеси та активної перебудови  природних біохімічних циклів. </a:t>
            </a:r>
            <a:endParaRPr lang="en-US" sz="2200" dirty="0">
              <a:latin typeface="Times New Roman" panose="02020603050405020304" pitchFamily="18" charset="0"/>
              <a:cs typeface="Times New Roman" panose="02020603050405020304" pitchFamily="18" charset="0"/>
            </a:endParaRPr>
          </a:p>
          <a:p>
            <a:pPr marL="68580" indent="0" algn="just">
              <a:buNone/>
            </a:pPr>
            <a:r>
              <a:rPr lang="uk-UA" sz="2200" dirty="0">
                <a:latin typeface="Times New Roman" panose="02020603050405020304" pitchFamily="18" charset="0"/>
                <a:cs typeface="Times New Roman" panose="02020603050405020304" pitchFamily="18" charset="0"/>
              </a:rPr>
              <a:t>Розвиток землеробства і скотарства призвів до глибокого перетворення ландшафту</a:t>
            </a:r>
            <a:r>
              <a:rPr lang="uk-UA" sz="2200" b="1" dirty="0">
                <a:latin typeface="Times New Roman" panose="02020603050405020304" pitchFamily="18" charset="0"/>
                <a:cs typeface="Times New Roman" panose="02020603050405020304" pitchFamily="18" charset="0"/>
              </a:rPr>
              <a:t>. </a:t>
            </a:r>
            <a:endParaRPr lang="uk-UA" sz="2200" b="1" dirty="0" smtClean="0">
              <a:latin typeface="Times New Roman" panose="02020603050405020304" pitchFamily="18" charset="0"/>
              <a:cs typeface="Times New Roman" panose="02020603050405020304" pitchFamily="18" charset="0"/>
            </a:endParaRPr>
          </a:p>
          <a:p>
            <a:pPr marL="68580" indent="0" algn="just">
              <a:buNone/>
            </a:pPr>
            <a:endParaRPr lang="en-US" sz="2200" dirty="0">
              <a:latin typeface="Times New Roman" panose="02020603050405020304" pitchFamily="18" charset="0"/>
              <a:cs typeface="Times New Roman" panose="02020603050405020304" pitchFamily="18" charset="0"/>
            </a:endParaRPr>
          </a:p>
          <a:p>
            <a:pPr marL="68580" indent="0" algn="just">
              <a:buNone/>
            </a:pPr>
            <a:r>
              <a:rPr lang="uk-UA" sz="2200" b="1" dirty="0">
                <a:latin typeface="Times New Roman" panose="02020603050405020304" pitchFamily="18" charset="0"/>
                <a:cs typeface="Times New Roman" panose="02020603050405020304" pitchFamily="18" charset="0"/>
              </a:rPr>
              <a:t>Іригаційно (</a:t>
            </a:r>
            <a:r>
              <a:rPr lang="uk-UA" sz="2200" b="1" dirty="0" err="1">
                <a:latin typeface="Times New Roman" panose="02020603050405020304" pitchFamily="18" charset="0"/>
                <a:cs typeface="Times New Roman" panose="02020603050405020304" pitchFamily="18" charset="0"/>
              </a:rPr>
              <a:t>зрошувально</a:t>
            </a:r>
            <a:r>
              <a:rPr lang="uk-UA" sz="2200" b="1" dirty="0">
                <a:latin typeface="Times New Roman" panose="02020603050405020304" pitchFamily="18" charset="0"/>
                <a:cs typeface="Times New Roman" panose="02020603050405020304" pitchFamily="18" charset="0"/>
              </a:rPr>
              <a:t>)</a:t>
            </a:r>
            <a:r>
              <a:rPr lang="uk-UA" sz="2200" dirty="0">
                <a:latin typeface="Times New Roman" panose="02020603050405020304" pitchFamily="18" charset="0"/>
                <a:cs typeface="Times New Roman" panose="02020603050405020304" pitchFamily="18" charset="0"/>
              </a:rPr>
              <a:t> - меліоративні роботи давали можливість підвищити врожайність полів, але коли проводилися неправильно, вели до регіональних екологічних криз і загибелі цивілізацій. Деякі сучасні історики вважають, що помилки в іригаційному будівництві були причиною занепаду і загибелі </a:t>
            </a:r>
            <a:r>
              <a:rPr lang="uk-UA" sz="2200" dirty="0" err="1">
                <a:latin typeface="Times New Roman" panose="02020603050405020304" pitchFamily="18" charset="0"/>
                <a:cs typeface="Times New Roman" panose="02020603050405020304" pitchFamily="18" charset="0"/>
              </a:rPr>
              <a:t>Вавілонської</a:t>
            </a:r>
            <a:r>
              <a:rPr lang="uk-UA" sz="2200" dirty="0">
                <a:latin typeface="Times New Roman" panose="02020603050405020304" pitchFamily="18" charset="0"/>
                <a:cs typeface="Times New Roman" panose="02020603050405020304" pitchFamily="18" charset="0"/>
              </a:rPr>
              <a:t> держави.</a:t>
            </a:r>
            <a:endParaRPr lang="en-US" sz="22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36739926"/>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611560" y="332656"/>
            <a:ext cx="8064896" cy="5499973"/>
          </a:xfrm>
        </p:spPr>
        <p:txBody>
          <a:bodyPr>
            <a:normAutofit lnSpcReduction="10000"/>
          </a:bodyPr>
          <a:lstStyle/>
          <a:p>
            <a:endParaRPr lang="uk-UA" i="1" dirty="0" smtClean="0"/>
          </a:p>
          <a:p>
            <a:endParaRPr lang="uk-UA" i="1" dirty="0"/>
          </a:p>
          <a:p>
            <a:pPr algn="just"/>
            <a:r>
              <a:rPr lang="uk-UA" sz="2800" b="1" i="1" dirty="0" err="1" smtClean="0">
                <a:latin typeface="Times New Roman" panose="02020603050405020304" pitchFamily="18" charset="0"/>
                <a:cs typeface="Times New Roman" panose="02020603050405020304" pitchFamily="18" charset="0"/>
              </a:rPr>
              <a:t>Агроно́мія</a:t>
            </a:r>
            <a:r>
              <a:rPr lang="uk-UA" sz="2800" b="1" i="1" dirty="0" smtClean="0">
                <a:latin typeface="Times New Roman" panose="02020603050405020304" pitchFamily="18" charset="0"/>
                <a:cs typeface="Times New Roman" panose="02020603050405020304" pitchFamily="18" charset="0"/>
              </a:rPr>
              <a:t> </a:t>
            </a:r>
            <a:r>
              <a:rPr lang="uk-UA" sz="2800" i="1" dirty="0">
                <a:latin typeface="Times New Roman" panose="02020603050405020304" pitchFamily="18" charset="0"/>
                <a:cs typeface="Times New Roman" panose="02020603050405020304" pitchFamily="18" charset="0"/>
              </a:rPr>
              <a:t>(</a:t>
            </a:r>
            <a:r>
              <a:rPr lang="uk-UA" sz="2800" i="1" dirty="0" err="1">
                <a:latin typeface="Times New Roman" panose="02020603050405020304" pitchFamily="18" charset="0"/>
                <a:cs typeface="Times New Roman" panose="02020603050405020304" pitchFamily="18" charset="0"/>
              </a:rPr>
              <a:t>грец</a:t>
            </a:r>
            <a:r>
              <a:rPr lang="uk-UA" sz="2800" i="1" dirty="0">
                <a:latin typeface="Times New Roman" panose="02020603050405020304" pitchFamily="18" charset="0"/>
                <a:cs typeface="Times New Roman" panose="02020603050405020304" pitchFamily="18" charset="0"/>
              </a:rPr>
              <a:t>. α</a:t>
            </a:r>
            <a:r>
              <a:rPr lang="uk-UA" sz="2800" i="1" dirty="0" err="1">
                <a:latin typeface="Times New Roman" panose="02020603050405020304" pitchFamily="18" charset="0"/>
                <a:cs typeface="Times New Roman" panose="02020603050405020304" pitchFamily="18" charset="0"/>
              </a:rPr>
              <a:t>γρος</a:t>
            </a:r>
            <a:r>
              <a:rPr lang="uk-UA" sz="2800" i="1" dirty="0">
                <a:latin typeface="Times New Roman" panose="02020603050405020304" pitchFamily="18" charset="0"/>
                <a:cs typeface="Times New Roman" panose="02020603050405020304" pitchFamily="18" charset="0"/>
              </a:rPr>
              <a:t> — поле і </a:t>
            </a:r>
            <a:r>
              <a:rPr lang="uk-UA" sz="2800" i="1" dirty="0" err="1">
                <a:latin typeface="Times New Roman" panose="02020603050405020304" pitchFamily="18" charset="0"/>
                <a:cs typeface="Times New Roman" panose="02020603050405020304" pitchFamily="18" charset="0"/>
              </a:rPr>
              <a:t>νομος</a:t>
            </a:r>
            <a:r>
              <a:rPr lang="uk-UA" sz="2800" i="1" dirty="0">
                <a:latin typeface="Times New Roman" panose="02020603050405020304" pitchFamily="18" charset="0"/>
                <a:cs typeface="Times New Roman" panose="02020603050405020304" pitchFamily="18" charset="0"/>
              </a:rPr>
              <a:t> — закон, звичай) - наука, яка вивчає сільськогосподарські культурі, ґрунти і навколишнє середовище з метою підвищення ефективності та сталості сільськогосподарських систем. Агрономія, включаючи фізіологію рослинництва, ґрунтознавство, селекцію рослин, боротьбу зі шкідниками, методи сталого ведення сільського господарства та інші сільськогосподарські науки, вивчає наукові основи сільськогосподарського виробництва.</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9465216"/>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467544" y="692696"/>
            <a:ext cx="7920880" cy="5976664"/>
          </a:xfrm>
        </p:spPr>
        <p:txBody>
          <a:bodyPr>
            <a:normAutofit fontScale="85000" lnSpcReduction="20000"/>
          </a:bodyPr>
          <a:lstStyle/>
          <a:p>
            <a:pPr marL="68580" indent="0" algn="just">
              <a:buNone/>
            </a:pPr>
            <a:r>
              <a:rPr lang="uk-UA" b="1" u="sng" dirty="0">
                <a:latin typeface="Times New Roman" panose="02020603050405020304" pitchFamily="18" charset="0"/>
                <a:cs typeface="Times New Roman" panose="02020603050405020304" pitchFamily="18" charset="0"/>
              </a:rPr>
              <a:t>Менеджмент</a:t>
            </a:r>
            <a:r>
              <a:rPr lang="uk-UA" dirty="0">
                <a:latin typeface="Times New Roman" panose="02020603050405020304" pitchFamily="18" charset="0"/>
                <a:cs typeface="Times New Roman" panose="02020603050405020304" pitchFamily="18" charset="0"/>
              </a:rPr>
              <a:t> походить від латинського слова “</a:t>
            </a:r>
            <a:r>
              <a:rPr lang="uk-UA" dirty="0" err="1">
                <a:latin typeface="Times New Roman" panose="02020603050405020304" pitchFamily="18" charset="0"/>
                <a:cs typeface="Times New Roman" panose="02020603050405020304" pitchFamily="18" charset="0"/>
              </a:rPr>
              <a:t>manus</a:t>
            </a:r>
            <a:r>
              <a:rPr lang="uk-UA" dirty="0">
                <a:latin typeface="Times New Roman" panose="02020603050405020304" pitchFamily="18" charset="0"/>
                <a:cs typeface="Times New Roman" panose="02020603050405020304" pitchFamily="18" charset="0"/>
              </a:rPr>
              <a:t>” – рука, (</a:t>
            </a:r>
            <a:r>
              <a:rPr lang="uk-UA" i="1" dirty="0">
                <a:latin typeface="Times New Roman" panose="02020603050405020304" pitchFamily="18" charset="0"/>
                <a:cs typeface="Times New Roman" panose="02020603050405020304" pitchFamily="18" charset="0"/>
              </a:rPr>
              <a:t>вміння дбайливо вести домашнє господарство, майстерно володіти засобами праці, вправно працювати). </a:t>
            </a:r>
            <a:endParaRPr lang="en-US" dirty="0">
              <a:latin typeface="Times New Roman" panose="02020603050405020304" pitchFamily="18" charset="0"/>
              <a:cs typeface="Times New Roman" panose="02020603050405020304" pitchFamily="18" charset="0"/>
            </a:endParaRPr>
          </a:p>
          <a:p>
            <a:pPr marL="68580" indent="0" algn="just">
              <a:buNone/>
            </a:pPr>
            <a:r>
              <a:rPr lang="uk-UA" dirty="0">
                <a:latin typeface="Times New Roman" panose="02020603050405020304" pitchFamily="18" charset="0"/>
                <a:cs typeface="Times New Roman" panose="02020603050405020304" pitchFamily="18" charset="0"/>
              </a:rPr>
              <a:t>З появою багатьох видів роботи, з поглибленням</a:t>
            </a:r>
            <a:r>
              <a:rPr lang="uk-UA" b="1" dirty="0">
                <a:latin typeface="Times New Roman" panose="02020603050405020304" pitchFamily="18" charset="0"/>
                <a:cs typeface="Times New Roman" panose="02020603050405020304" pitchFamily="18" charset="0"/>
              </a:rPr>
              <a:t> </a:t>
            </a:r>
            <a:r>
              <a:rPr lang="uk-UA" b="1" u="sng" dirty="0">
                <a:latin typeface="Times New Roman" panose="02020603050405020304" pitchFamily="18" charset="0"/>
                <a:cs typeface="Times New Roman" panose="02020603050405020304" pitchFamily="18" charset="0"/>
                <a:hlinkClick r:id="rId2"/>
              </a:rPr>
              <a:t>спеціалізації</a:t>
            </a:r>
            <a:r>
              <a:rPr lang="uk-UA" dirty="0">
                <a:latin typeface="Times New Roman" panose="02020603050405020304" pitchFamily="18" charset="0"/>
                <a:cs typeface="Times New Roman" panose="02020603050405020304" pitchFamily="18" charset="0"/>
              </a:rPr>
              <a:t> виникла потреба в діяльності, яка пов’язувала в єдине ціле роботу багатьох окремих виконавців. Відповідно до цього змінювався  і зміст поняття “менеджмент”, мистецтва ведення справ і стилю роботи.</a:t>
            </a:r>
            <a:endParaRPr lang="en-US" dirty="0">
              <a:latin typeface="Times New Roman" panose="02020603050405020304" pitchFamily="18" charset="0"/>
              <a:cs typeface="Times New Roman" panose="02020603050405020304" pitchFamily="18" charset="0"/>
            </a:endParaRPr>
          </a:p>
          <a:p>
            <a:pPr marL="68580" indent="0" algn="just">
              <a:buNone/>
            </a:pPr>
            <a:r>
              <a:rPr lang="uk-UA" dirty="0">
                <a:latin typeface="Times New Roman" panose="02020603050405020304" pitchFamily="18" charset="0"/>
                <a:cs typeface="Times New Roman" panose="02020603050405020304" pitchFamily="18" charset="0"/>
              </a:rPr>
              <a:t>Сучасний Оксфордський словник англійської мови тлумачить поняття </a:t>
            </a:r>
            <a:r>
              <a:rPr lang="uk-UA" b="1" i="1" dirty="0">
                <a:latin typeface="Times New Roman" panose="02020603050405020304" pitchFamily="18" charset="0"/>
                <a:cs typeface="Times New Roman" panose="02020603050405020304" pitchFamily="18" charset="0"/>
              </a:rPr>
              <a:t>"менеджмент" </a:t>
            </a:r>
            <a:r>
              <a:rPr lang="uk-UA" dirty="0">
                <a:latin typeface="Times New Roman" panose="02020603050405020304" pitchFamily="18" charset="0"/>
                <a:cs typeface="Times New Roman" panose="02020603050405020304" pitchFamily="18" charset="0"/>
              </a:rPr>
              <a:t>не однозначно, а саме:</a:t>
            </a:r>
            <a:endParaRPr lang="en-US" dirty="0">
              <a:latin typeface="Times New Roman" panose="02020603050405020304" pitchFamily="18" charset="0"/>
              <a:cs typeface="Times New Roman" panose="02020603050405020304" pitchFamily="18" charset="0"/>
            </a:endParaRPr>
          </a:p>
          <a:p>
            <a:pPr marL="68580" indent="0" algn="just">
              <a:buNone/>
            </a:pPr>
            <a:r>
              <a:rPr lang="uk-UA" dirty="0">
                <a:latin typeface="Times New Roman" panose="02020603050405020304" pitchFamily="18" charset="0"/>
                <a:cs typeface="Times New Roman" panose="02020603050405020304" pitchFamily="18" charset="0"/>
              </a:rPr>
              <a:t>– менеджмент – це спосіб, манера спілкування з людьми;</a:t>
            </a:r>
            <a:endParaRPr lang="en-US" dirty="0">
              <a:latin typeface="Times New Roman" panose="02020603050405020304" pitchFamily="18" charset="0"/>
              <a:cs typeface="Times New Roman" panose="02020603050405020304" pitchFamily="18" charset="0"/>
            </a:endParaRPr>
          </a:p>
          <a:p>
            <a:pPr marL="68580" indent="0" algn="just">
              <a:buNone/>
            </a:pPr>
            <a:r>
              <a:rPr lang="uk-UA" dirty="0">
                <a:latin typeface="Times New Roman" panose="02020603050405020304" pitchFamily="18" charset="0"/>
                <a:cs typeface="Times New Roman" panose="02020603050405020304" pitchFamily="18" charset="0"/>
              </a:rPr>
              <a:t>          – це вміння та адміністративні навички організовувати ефективну роботу  організації;</a:t>
            </a:r>
            <a:endParaRPr lang="en-US" dirty="0">
              <a:latin typeface="Times New Roman" panose="02020603050405020304" pitchFamily="18" charset="0"/>
              <a:cs typeface="Times New Roman" panose="02020603050405020304" pitchFamily="18" charset="0"/>
            </a:endParaRPr>
          </a:p>
          <a:p>
            <a:pPr marL="68580" indent="0" algn="just">
              <a:buNone/>
            </a:pPr>
            <a:r>
              <a:rPr lang="uk-UA" dirty="0">
                <a:latin typeface="Times New Roman" panose="02020603050405020304" pitchFamily="18" charset="0"/>
                <a:cs typeface="Times New Roman" panose="02020603050405020304" pitchFamily="18" charset="0"/>
              </a:rPr>
              <a:t>– це влада та мистецтво керування;</a:t>
            </a:r>
            <a:endParaRPr lang="en-US" dirty="0">
              <a:latin typeface="Times New Roman" panose="02020603050405020304" pitchFamily="18" charset="0"/>
              <a:cs typeface="Times New Roman" panose="02020603050405020304" pitchFamily="18" charset="0"/>
            </a:endParaRPr>
          </a:p>
          <a:p>
            <a:pPr marL="68580" indent="0" algn="just">
              <a:buNone/>
            </a:pPr>
            <a:r>
              <a:rPr lang="uk-UA" dirty="0">
                <a:latin typeface="Times New Roman" panose="02020603050405020304" pitchFamily="18" charset="0"/>
                <a:cs typeface="Times New Roman" panose="02020603050405020304" pitchFamily="18" charset="0"/>
              </a:rPr>
              <a:t>– це органи управління, адміністративні одиниці, підрозділи.</a:t>
            </a:r>
            <a:endParaRPr lang="en-US" dirty="0">
              <a:latin typeface="Times New Roman" panose="02020603050405020304" pitchFamily="18" charset="0"/>
              <a:cs typeface="Times New Roman" panose="02020603050405020304" pitchFamily="18" charset="0"/>
            </a:endParaRPr>
          </a:p>
          <a:p>
            <a:pPr marL="68580" indent="0" algn="just">
              <a:buNone/>
            </a:pPr>
            <a:r>
              <a:rPr lang="uk-UA" b="1" dirty="0">
                <a:latin typeface="Times New Roman" panose="02020603050405020304" pitchFamily="18" charset="0"/>
                <a:cs typeface="Times New Roman" panose="02020603050405020304" pitchFamily="18" charset="0"/>
              </a:rPr>
              <a:t>П. </a:t>
            </a:r>
            <a:r>
              <a:rPr lang="uk-UA" b="1" dirty="0" err="1">
                <a:latin typeface="Times New Roman" panose="02020603050405020304" pitchFamily="18" charset="0"/>
                <a:cs typeface="Times New Roman" panose="02020603050405020304" pitchFamily="18" charset="0"/>
              </a:rPr>
              <a:t>Друкер</a:t>
            </a:r>
            <a:r>
              <a:rPr lang="uk-UA" b="1"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 американський авторитет у галузі менеджменту, дає таке визначення: „Управління - це особливий  вид діяльності, що перетворює неорганізований натовп в ефективну, цілеспрямовану і продуктивну групу». </a:t>
            </a:r>
            <a:endParaRPr lang="en-US" dirty="0">
              <a:latin typeface="Times New Roman" panose="02020603050405020304" pitchFamily="18" charset="0"/>
              <a:cs typeface="Times New Roman" panose="02020603050405020304" pitchFamily="18" charset="0"/>
            </a:endParaRPr>
          </a:p>
          <a:p>
            <a:pPr marL="68580" indent="0" algn="just">
              <a:buNone/>
            </a:pPr>
            <a:r>
              <a:rPr lang="ru-RU" dirty="0" err="1">
                <a:latin typeface="Times New Roman" panose="02020603050405020304" pitchFamily="18" charset="0"/>
                <a:cs typeface="Times New Roman" panose="02020603050405020304" pitchFamily="18" charset="0"/>
              </a:rPr>
              <a:t>Аграрний</a:t>
            </a:r>
            <a:r>
              <a:rPr lang="uk-UA" dirty="0">
                <a:latin typeface="Times New Roman" panose="02020603050405020304" pitchFamily="18" charset="0"/>
                <a:cs typeface="Times New Roman" panose="02020603050405020304" pitchFamily="18" charset="0"/>
              </a:rPr>
              <a:t> менеджмент зорієнтований на регулювання взаємодії суспільства і природного се­редовища.</a:t>
            </a:r>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316546681"/>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500042"/>
            <a:ext cx="8028384" cy="928694"/>
          </a:xfrm>
          <a:solidFill>
            <a:schemeClr val="bg2"/>
          </a:solidFill>
        </p:spPr>
        <p:style>
          <a:lnRef idx="2">
            <a:schemeClr val="dk1"/>
          </a:lnRef>
          <a:fillRef idx="1">
            <a:schemeClr val="lt1"/>
          </a:fillRef>
          <a:effectRef idx="0">
            <a:schemeClr val="dk1"/>
          </a:effectRef>
          <a:fontRef idx="minor">
            <a:schemeClr val="dk1"/>
          </a:fontRef>
        </p:style>
        <p:txBody>
          <a:bodyPr>
            <a:noAutofit/>
          </a:bodyPr>
          <a:lstStyle/>
          <a:p>
            <a:pPr algn="ctr"/>
            <a:r>
              <a:rPr lang="uk-UA" sz="3600" b="1" dirty="0" smtClean="0"/>
              <a:t>Суть </a:t>
            </a:r>
            <a:r>
              <a:rPr lang="uk-UA" sz="3600" b="1" dirty="0" smtClean="0"/>
              <a:t>аграрного </a:t>
            </a:r>
            <a:r>
              <a:rPr lang="uk-UA" sz="3600" b="1" dirty="0" smtClean="0"/>
              <a:t>менеджменту</a:t>
            </a:r>
            <a:endParaRPr lang="uk-UA" sz="3600" b="1" dirty="0"/>
          </a:p>
        </p:txBody>
      </p:sp>
      <p:sp>
        <p:nvSpPr>
          <p:cNvPr id="3" name="Объект 2"/>
          <p:cNvSpPr>
            <a:spLocks noGrp="1"/>
          </p:cNvSpPr>
          <p:nvPr>
            <p:ph idx="1"/>
          </p:nvPr>
        </p:nvSpPr>
        <p:spPr>
          <a:xfrm>
            <a:off x="142844" y="1571612"/>
            <a:ext cx="5572164" cy="5385780"/>
          </a:xfrm>
        </p:spPr>
        <p:txBody>
          <a:bodyPr>
            <a:noAutofit/>
          </a:bodyPr>
          <a:lstStyle/>
          <a:p>
            <a:pPr algn="just"/>
            <a:r>
              <a:rPr lang="uk-UA" b="1" dirty="0" smtClean="0"/>
              <a:t>Аграрний менеджмент</a:t>
            </a:r>
            <a:r>
              <a:rPr lang="uk-UA" dirty="0" smtClean="0"/>
              <a:t>— </a:t>
            </a:r>
            <a:r>
              <a:rPr lang="uk-UA" dirty="0"/>
              <a:t>цілеспрямована, свідома діяльність, пов’язана з розробкою, запровадженням, реалізацією, контролюванням різноманітних заходів природоохоронного характеру, які повинні забезпечити раціональне використання і збереження природних ресурсів, дотримання екологічної </a:t>
            </a:r>
            <a:r>
              <a:rPr lang="uk-UA" dirty="0" smtClean="0"/>
              <a:t>безпеки у вирощуванні сільськогосподарської продукції</a:t>
            </a:r>
            <a:endParaRPr lang="uk-UA" dirty="0"/>
          </a:p>
        </p:txBody>
      </p:sp>
      <p:pic>
        <p:nvPicPr>
          <p:cNvPr id="4098" name="Picture 2" descr="Ð ÐµÐ·ÑÐ»ÑÑÐ°Ñ Ð¿Ð¾ÑÑÐºÑ Ð·Ð¾Ð±ÑÐ°Ð¶ÐµÐ½Ñ Ð·Ð° Ð·Ð°Ð¿Ð¸ÑÐ¾Ð¼ &quot;ÐµÐºÐ¾Ð»Ð¾Ð³ÑÑÐ½Ð¸Ð¹ Ð¼ÐµÐ½ÐµÐ´Ð¶Ð¼ÐµÐ½Ñ&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86446" y="2000240"/>
            <a:ext cx="2883739" cy="37409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8604934"/>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3548" y="620688"/>
            <a:ext cx="8136904" cy="1117928"/>
          </a:xfrm>
        </p:spPr>
        <p:style>
          <a:lnRef idx="2">
            <a:schemeClr val="dk1"/>
          </a:lnRef>
          <a:fillRef idx="1">
            <a:schemeClr val="lt1"/>
          </a:fillRef>
          <a:effectRef idx="0">
            <a:schemeClr val="dk1"/>
          </a:effectRef>
          <a:fontRef idx="minor">
            <a:schemeClr val="dk1"/>
          </a:fontRef>
        </p:style>
        <p:txBody>
          <a:bodyPr>
            <a:normAutofit fontScale="90000"/>
          </a:bodyPr>
          <a:lstStyle/>
          <a:p>
            <a:pPr algn="r"/>
            <a:r>
              <a:rPr lang="uk-UA" b="1" dirty="0" smtClean="0">
                <a:solidFill>
                  <a:schemeClr val="tx1"/>
                </a:solidFill>
              </a:rPr>
              <a:t>Мета та предмет </a:t>
            </a:r>
            <a:r>
              <a:rPr lang="uk-UA" b="1" dirty="0" smtClean="0">
                <a:solidFill>
                  <a:schemeClr val="tx1"/>
                </a:solidFill>
              </a:rPr>
              <a:t>аграрного </a:t>
            </a:r>
            <a:r>
              <a:rPr lang="uk-UA" b="1" dirty="0" smtClean="0">
                <a:solidFill>
                  <a:schemeClr val="tx1"/>
                </a:solidFill>
              </a:rPr>
              <a:t>менеджменту:</a:t>
            </a:r>
            <a:endParaRPr lang="uk-UA" b="1" dirty="0">
              <a:solidFill>
                <a:schemeClr val="tx1"/>
              </a:solidFill>
            </a:endParaRPr>
          </a:p>
        </p:txBody>
      </p:sp>
      <p:sp>
        <p:nvSpPr>
          <p:cNvPr id="4" name="Прямоугольник 3"/>
          <p:cNvSpPr/>
          <p:nvPr/>
        </p:nvSpPr>
        <p:spPr>
          <a:xfrm>
            <a:off x="755575" y="1916832"/>
            <a:ext cx="7662833" cy="1754326"/>
          </a:xfrm>
          <a:prstGeom prst="rect">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wrap="square">
            <a:spAutoFit/>
          </a:bodyPr>
          <a:lstStyle/>
          <a:p>
            <a:r>
              <a:rPr lang="uk-UA" b="1" dirty="0" smtClean="0">
                <a:solidFill>
                  <a:schemeClr val="tx1"/>
                </a:solidFill>
              </a:rPr>
              <a:t>Мета: </a:t>
            </a:r>
            <a:r>
              <a:rPr lang="uk-UA" dirty="0" smtClean="0">
                <a:solidFill>
                  <a:schemeClr val="tx1"/>
                </a:solidFill>
              </a:rPr>
              <a:t>науково </a:t>
            </a:r>
            <a:r>
              <a:rPr lang="uk-UA" dirty="0">
                <a:solidFill>
                  <a:schemeClr val="tx1"/>
                </a:solidFill>
              </a:rPr>
              <a:t>обґрунтована діяльність безпосередньо на об’єкті менеджменту: </a:t>
            </a:r>
            <a:r>
              <a:rPr lang="uk-UA" dirty="0" err="1" smtClean="0">
                <a:solidFill>
                  <a:schemeClr val="tx1"/>
                </a:solidFill>
              </a:rPr>
              <a:t>с.г</a:t>
            </a:r>
            <a:r>
              <a:rPr lang="uk-UA" dirty="0" smtClean="0">
                <a:solidFill>
                  <a:schemeClr val="tx1"/>
                </a:solidFill>
              </a:rPr>
              <a:t>. підприємстві</a:t>
            </a:r>
            <a:r>
              <a:rPr lang="uk-UA" dirty="0">
                <a:solidFill>
                  <a:schemeClr val="tx1"/>
                </a:solidFill>
              </a:rPr>
              <a:t>, фірмі, </a:t>
            </a:r>
            <a:r>
              <a:rPr lang="uk-UA" dirty="0" smtClean="0">
                <a:solidFill>
                  <a:schemeClr val="tx1"/>
                </a:solidFill>
              </a:rPr>
              <a:t>з </a:t>
            </a:r>
            <a:r>
              <a:rPr lang="uk-UA" dirty="0">
                <a:solidFill>
                  <a:schemeClr val="tx1"/>
                </a:solidFill>
              </a:rPr>
              <a:t>питань бережливого та раціонального використання довкілля, впровадження ефективних управлінських рішень, контролювання діяльності суб'єктів господарювання, формування екологічного світогляду </a:t>
            </a:r>
            <a:r>
              <a:rPr lang="uk-UA" dirty="0" smtClean="0">
                <a:solidFill>
                  <a:schemeClr val="tx1"/>
                </a:solidFill>
              </a:rPr>
              <a:t>тощо.</a:t>
            </a:r>
            <a:endParaRPr lang="uk-UA" dirty="0">
              <a:solidFill>
                <a:schemeClr val="tx1"/>
              </a:solidFill>
            </a:endParaRPr>
          </a:p>
        </p:txBody>
      </p:sp>
      <p:pic>
        <p:nvPicPr>
          <p:cNvPr id="5122" name="Picture 2" descr="ÐÐ¾Ð²âÑÐ·Ð°Ð½Ðµ Ð·Ð¾Ð±ÑÐ°Ð¶ÐµÐ½Ð½Ñ"/>
          <p:cNvPicPr>
            <a:picLocks noChangeAspect="1" noChangeArrowheads="1"/>
          </p:cNvPicPr>
          <p:nvPr/>
        </p:nvPicPr>
        <p:blipFill rotWithShape="1">
          <a:blip r:embed="rId2">
            <a:extLst>
              <a:ext uri="{28A0092B-C50C-407E-A947-70E740481C1C}">
                <a14:useLocalDpi xmlns:a14="http://schemas.microsoft.com/office/drawing/2010/main" val="0"/>
              </a:ext>
            </a:extLst>
          </a:blip>
          <a:srcRect l="14464" r="11557"/>
          <a:stretch/>
        </p:blipFill>
        <p:spPr bwMode="auto">
          <a:xfrm>
            <a:off x="5724128" y="3872911"/>
            <a:ext cx="2694281" cy="2499662"/>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755576" y="3861048"/>
            <a:ext cx="4887994" cy="2308324"/>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uk-UA" b="1" dirty="0" smtClean="0"/>
              <a:t>Предмет</a:t>
            </a:r>
            <a:r>
              <a:rPr lang="uk-UA" dirty="0" smtClean="0"/>
              <a:t>— </a:t>
            </a:r>
            <a:r>
              <a:rPr lang="uk-UA" dirty="0"/>
              <a:t>система відносин між організацією та контролюючими природоохоронними структурами, яка виникає і формується у процесі використання методів впливу (управління і стимулювання) на </a:t>
            </a:r>
            <a:r>
              <a:rPr lang="uk-UA" dirty="0" smtClean="0"/>
              <a:t>сільськогосподарську діяльність</a:t>
            </a:r>
            <a:r>
              <a:rPr lang="uk-UA" dirty="0"/>
              <a:t>, </a:t>
            </a:r>
            <a:r>
              <a:rPr lang="uk-UA" dirty="0" smtClean="0"/>
              <a:t>несприятливі </a:t>
            </a:r>
            <a:r>
              <a:rPr lang="uk-UA" dirty="0"/>
              <a:t>ситуації.</a:t>
            </a:r>
          </a:p>
        </p:txBody>
      </p:sp>
    </p:spTree>
    <p:extLst>
      <p:ext uri="{BB962C8B-B14F-4D97-AF65-F5344CB8AC3E}">
        <p14:creationId xmlns:p14="http://schemas.microsoft.com/office/powerpoint/2010/main" val="3940245812"/>
      </p:ext>
    </p:extLst>
  </p:cSld>
  <p:clrMapOvr>
    <a:masterClrMapping/>
  </p:clrMapOvr>
  <p:transition spd="slow">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стин">
  <a:themeElements>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Остин">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Остин">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402</TotalTime>
  <Words>1066</Words>
  <Application>Microsoft Office PowerPoint</Application>
  <PresentationFormat>Екран (4:3)</PresentationFormat>
  <Paragraphs>82</Paragraphs>
  <Slides>18</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18</vt:i4>
      </vt:variant>
    </vt:vector>
  </HeadingPairs>
  <TitlesOfParts>
    <vt:vector size="23" baseType="lpstr">
      <vt:lpstr>Arial</vt:lpstr>
      <vt:lpstr>Century Gothic</vt:lpstr>
      <vt:lpstr>Times New Roman</vt:lpstr>
      <vt:lpstr>Wingdings 2</vt:lpstr>
      <vt:lpstr>Остин</vt:lpstr>
      <vt:lpstr>Аграрний маркетинг і  менеджмент</vt:lpstr>
      <vt:lpstr>Методологічні основи менеджменту. </vt:lpstr>
      <vt:lpstr>Презентація PowerPoint</vt:lpstr>
      <vt:lpstr>Презентація PowerPoint</vt:lpstr>
      <vt:lpstr>Презентація PowerPoint</vt:lpstr>
      <vt:lpstr>Презентація PowerPoint</vt:lpstr>
      <vt:lpstr>Презентація PowerPoint</vt:lpstr>
      <vt:lpstr>Суть аграрного менеджменту</vt:lpstr>
      <vt:lpstr>Мета та предмет аграрного менеджменту:</vt:lpstr>
      <vt:lpstr>Суб’єкти та об’єкти аграрного менеджменту</vt:lpstr>
      <vt:lpstr>Презентація PowerPoint</vt:lpstr>
      <vt:lpstr>Основні принципи менеджменту:</vt:lpstr>
      <vt:lpstr>Функції управління аграрним  менеджментом</vt:lpstr>
      <vt:lpstr>Загальні функції:</vt:lpstr>
      <vt:lpstr>Спеціальні функції</vt:lpstr>
      <vt:lpstr>Презентація PowerPoint</vt:lpstr>
      <vt:lpstr>Висновок</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Marina</dc:creator>
  <cp:lastModifiedBy>Natalya</cp:lastModifiedBy>
  <cp:revision>24</cp:revision>
  <dcterms:created xsi:type="dcterms:W3CDTF">2018-05-05T15:34:28Z</dcterms:created>
  <dcterms:modified xsi:type="dcterms:W3CDTF">2026-02-05T12:23:58Z</dcterms:modified>
</cp:coreProperties>
</file>