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sldIdLst>
    <p:sldId id="256" r:id="rId2"/>
    <p:sldId id="257" r:id="rId3"/>
    <p:sldId id="268" r:id="rId4"/>
    <p:sldId id="269" r:id="rId5"/>
    <p:sldId id="270" r:id="rId6"/>
    <p:sldId id="271"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7" r:id="rId21"/>
    <p:sldId id="288" r:id="rId22"/>
    <p:sldId id="289" r:id="rId23"/>
    <p:sldId id="291" r:id="rId24"/>
    <p:sldId id="292" r:id="rId25"/>
    <p:sldId id="293" r:id="rId26"/>
    <p:sldId id="295" r:id="rId27"/>
    <p:sldId id="296" r:id="rId28"/>
    <p:sldId id="297" r:id="rId29"/>
    <p:sldId id="298" r:id="rId30"/>
    <p:sldId id="299" r:id="rId31"/>
    <p:sldId id="286" r:id="rId32"/>
    <p:sldId id="272"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3B0DF-25DD-4C75-B748-F690866959A4}" type="datetimeFigureOut">
              <a:rPr lang="uk-UA" smtClean="0"/>
              <a:t>18.09.2025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3F02E-846F-486D-9109-8BCC2A988193}" type="slidenum">
              <a:rPr lang="uk-UA" smtClean="0"/>
              <a:t>‹№›</a:t>
            </a:fld>
            <a:endParaRPr lang="uk-UA"/>
          </a:p>
        </p:txBody>
      </p:sp>
    </p:spTree>
    <p:extLst>
      <p:ext uri="{BB962C8B-B14F-4D97-AF65-F5344CB8AC3E}">
        <p14:creationId xmlns:p14="http://schemas.microsoft.com/office/powerpoint/2010/main" val="355282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573F02E-846F-486D-9109-8BCC2A988193}" type="slidenum">
              <a:rPr lang="uk-UA" smtClean="0"/>
              <a:t>12</a:t>
            </a:fld>
            <a:endParaRPr lang="uk-UA"/>
          </a:p>
        </p:txBody>
      </p:sp>
    </p:spTree>
    <p:extLst>
      <p:ext uri="{BB962C8B-B14F-4D97-AF65-F5344CB8AC3E}">
        <p14:creationId xmlns:p14="http://schemas.microsoft.com/office/powerpoint/2010/main" val="347738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a:xfrm>
            <a:off x="5332412" y="5883275"/>
            <a:ext cx="4324044" cy="365125"/>
          </a:xfrm>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00572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AC354-E5B5-42AC-B5EE-19B598A51A63}" type="datetimeFigureOut">
              <a:rPr lang="uk-UA" smtClean="0"/>
              <a:t>18.09.2025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68195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44143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64155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45080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311219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28769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64140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0696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951856" y="5867131"/>
            <a:ext cx="551167" cy="365125"/>
          </a:xfrm>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341143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6AC354-E5B5-42AC-B5EE-19B598A51A63}" type="datetimeFigureOut">
              <a:rPr lang="uk-UA" smtClean="0"/>
              <a:t>18.09.2025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6017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6AC354-E5B5-42AC-B5EE-19B598A51A63}" type="datetimeFigureOut">
              <a:rPr lang="uk-UA" smtClean="0"/>
              <a:t>18.09.2025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68963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6AC354-E5B5-42AC-B5EE-19B598A51A63}" type="datetimeFigureOut">
              <a:rPr lang="uk-UA" smtClean="0"/>
              <a:t>18.09.2025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394995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6AC354-E5B5-42AC-B5EE-19B598A51A63}" type="datetimeFigureOut">
              <a:rPr lang="uk-UA" smtClean="0"/>
              <a:t>18.09.2025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162702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AC354-E5B5-42AC-B5EE-19B598A51A63}" type="datetimeFigureOut">
              <a:rPr lang="uk-UA" smtClean="0"/>
              <a:t>18.09.2025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47941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AC354-E5B5-42AC-B5EE-19B598A51A63}" type="datetimeFigureOut">
              <a:rPr lang="uk-UA" smtClean="0"/>
              <a:t>18.09.2025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90435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6AC354-E5B5-42AC-B5EE-19B598A51A63}" type="datetimeFigureOut">
              <a:rPr lang="uk-UA" smtClean="0"/>
              <a:t>18.09.2025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BEB0D03-9A41-4CF4-BD2A-ED872706AC17}" type="slidenum">
              <a:rPr lang="uk-UA" smtClean="0"/>
              <a:t>‹№›</a:t>
            </a:fld>
            <a:endParaRPr lang="uk-UA"/>
          </a:p>
        </p:txBody>
      </p:sp>
    </p:spTree>
    <p:extLst>
      <p:ext uri="{BB962C8B-B14F-4D97-AF65-F5344CB8AC3E}">
        <p14:creationId xmlns:p14="http://schemas.microsoft.com/office/powerpoint/2010/main" val="222055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6AC354-E5B5-42AC-B5EE-19B598A51A63}" type="datetimeFigureOut">
              <a:rPr lang="uk-UA" smtClean="0"/>
              <a:t>18.09.2025</a:t>
            </a:fld>
            <a:endParaRPr lang="uk-U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B0D03-9A41-4CF4-BD2A-ED872706AC17}" type="slidenum">
              <a:rPr lang="uk-UA" smtClean="0"/>
              <a:t>‹№›</a:t>
            </a:fld>
            <a:endParaRPr lang="uk-UA"/>
          </a:p>
        </p:txBody>
      </p:sp>
    </p:spTree>
    <p:extLst>
      <p:ext uri="{BB962C8B-B14F-4D97-AF65-F5344CB8AC3E}">
        <p14:creationId xmlns:p14="http://schemas.microsoft.com/office/powerpoint/2010/main" val="6542580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ukraine.net/%D0%B2%D1%96%D0%B4-%D0%B0-%D0%B4%D0%BE-%D1%8F-%D0%BF%D1%80%D0%BE-%D0%BC%D0%B5%D1%82%D0%BE%D0%B4-%D0%BA%D1%80%D0%B8%D1%82%D0%B8%D1%87%D0%BD%D0%BE%D0%B3%D0%BE-%D1%88%D0%BB%D1%8F%D1%85%D1%83-cpm-%D0%B4/"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uk.wikipedia.org/wiki/%D0%A2%D0%B5%D1%85%D0%BD%D1%96%D0%BA%D0%B0_%D0%BE%D1%86%D1%96%D0%BD%D1%8E%D0%B2%D0%B0%D0%BD%D0%BD%D1%8F_%D1%82%D0%B0_%D0%B0%D0%BD%D0%B0%D0%BB%D1%96%D0%B7%D1%83_%D0%BF%D1%80%D0%BE%D0%B3%D1%80%D0%B0%D0%BC"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k.itpedia.nl/2020/12/14/the-difference-between-risks-and-uncertainties-in-project-management/" TargetMode="External"/><Relationship Id="rId2" Type="http://schemas.openxmlformats.org/officeDocument/2006/relationships/hyperlink" Target="https://uk.itpedia.nl/2017/09/20/critical-path-analysis-en-pert-planni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87194" y="1500997"/>
            <a:ext cx="6423150" cy="1827419"/>
          </a:xfrm>
        </p:spPr>
        <p:txBody>
          <a:bodyPr>
            <a:normAutofit/>
          </a:bodyPr>
          <a:lstStyle/>
          <a:p>
            <a:r>
              <a:rPr lang="uk-UA" sz="2800" b="1" dirty="0" smtClean="0">
                <a:latin typeface="Times New Roman" panose="02020603050405020304" pitchFamily="18" charset="0"/>
                <a:cs typeface="Times New Roman" panose="02020603050405020304" pitchFamily="18" charset="0"/>
              </a:rPr>
              <a:t>ТЕМА 6.</a:t>
            </a:r>
            <a:r>
              <a:rPr lang="uk-UA" sz="2800" b="1" dirty="0">
                <a:latin typeface="Times New Roman" panose="02020603050405020304" pitchFamily="18" charset="0"/>
                <a:cs typeface="Times New Roman" panose="02020603050405020304" pitchFamily="18" charset="0"/>
              </a:rPr>
              <a:t> МЕТОДИЧНІ </a:t>
            </a:r>
            <a:r>
              <a:rPr lang="uk-UA" sz="2800" b="1" dirty="0" smtClean="0">
                <a:latin typeface="Times New Roman" panose="02020603050405020304" pitchFamily="18" charset="0"/>
                <a:cs typeface="Times New Roman" panose="02020603050405020304" pitchFamily="18" charset="0"/>
              </a:rPr>
              <a:t>ІНСТУМЕНТИ ПЛАНУВАННЯ </a:t>
            </a:r>
            <a:r>
              <a:rPr lang="uk-UA" sz="2800" b="1" dirty="0">
                <a:latin typeface="Times New Roman" panose="02020603050405020304" pitchFamily="18" charset="0"/>
                <a:cs typeface="Times New Roman" panose="02020603050405020304" pitchFamily="18" charset="0"/>
              </a:rPr>
              <a:t>І КОНТРОЛЮ ПРОЕКТІВ</a:t>
            </a: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5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1368" y="839873"/>
            <a:ext cx="8558784" cy="4801314"/>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2. Система </a:t>
            </a:r>
            <a:r>
              <a:rPr lang="uk-UA" b="1" dirty="0">
                <a:latin typeface="Times New Roman" panose="02020603050405020304" pitchFamily="18" charset="0"/>
                <a:cs typeface="Times New Roman" panose="02020603050405020304" pitchFamily="18" charset="0"/>
              </a:rPr>
              <a:t>кодування</a:t>
            </a:r>
          </a:p>
          <a:p>
            <a:pPr indent="457200" algn="just"/>
            <a:r>
              <a:rPr lang="uk-UA" dirty="0">
                <a:latin typeface="Times New Roman" panose="02020603050405020304" pitchFamily="18" charset="0"/>
                <a:cs typeface="Times New Roman" panose="02020603050405020304" pitchFamily="18" charset="0"/>
              </a:rPr>
              <a:t>Ключем до інтеграції окремих елементів проекту є систематизована </a:t>
            </a:r>
            <a:r>
              <a:rPr lang="uk-UA" dirty="0" smtClean="0">
                <a:latin typeface="Times New Roman" panose="02020603050405020304" pitchFamily="18" charset="0"/>
                <a:cs typeface="Times New Roman" panose="02020603050405020304" pitchFamily="18" charset="0"/>
              </a:rPr>
              <a:t>система </a:t>
            </a:r>
            <a:r>
              <a:rPr lang="uk-UA" dirty="0">
                <a:latin typeface="Times New Roman" panose="02020603050405020304" pitchFamily="18" charset="0"/>
                <a:cs typeface="Times New Roman" panose="02020603050405020304" pitchFamily="18" charset="0"/>
              </a:rPr>
              <a:t>кодування, яка допомагає структурувати проект, визначити елементи </a:t>
            </a:r>
            <a:r>
              <a:rPr lang="uk-UA" dirty="0" smtClean="0">
                <a:latin typeface="Times New Roman" panose="02020603050405020304" pitchFamily="18" charset="0"/>
                <a:cs typeface="Times New Roman" panose="02020603050405020304" pitchFamily="18" charset="0"/>
              </a:rPr>
              <a:t>обліку </a:t>
            </a:r>
            <a:r>
              <a:rPr lang="uk-UA" dirty="0">
                <a:latin typeface="Times New Roman" panose="02020603050405020304" pitchFamily="18" charset="0"/>
                <a:cs typeface="Times New Roman" panose="02020603050405020304" pitchFamily="18" charset="0"/>
              </a:rPr>
              <a:t>витрат, </a:t>
            </a:r>
            <a:r>
              <a:rPr lang="cs-CZ" dirty="0">
                <a:latin typeface="Times New Roman" panose="02020603050405020304" pitchFamily="18" charset="0"/>
                <a:cs typeface="Times New Roman" panose="02020603050405020304" pitchFamily="18" charset="0"/>
              </a:rPr>
              <a:t>WBS i OBS </a:t>
            </a:r>
            <a:r>
              <a:rPr lang="uk-UA" dirty="0">
                <a:latin typeface="Times New Roman" panose="02020603050405020304" pitchFamily="18" charset="0"/>
                <a:cs typeface="Times New Roman" panose="02020603050405020304" pitchFamily="18" charset="0"/>
              </a:rPr>
              <a:t>і встановити їхні взаємовідносини. Вона </a:t>
            </a:r>
            <a:r>
              <a:rPr lang="uk-UA" dirty="0" smtClean="0">
                <a:latin typeface="Times New Roman" panose="02020603050405020304" pitchFamily="18" charset="0"/>
                <a:cs typeface="Times New Roman" panose="02020603050405020304" pitchFamily="18" charset="0"/>
              </a:rPr>
              <a:t>використовується</a:t>
            </a:r>
            <a:r>
              <a:rPr lang="uk-UA" dirty="0">
                <a:latin typeface="Times New Roman" panose="02020603050405020304" pitchFamily="18" charset="0"/>
                <a:cs typeface="Times New Roman" panose="02020603050405020304" pitchFamily="18" charset="0"/>
              </a:rPr>
              <a:t>, щоб </a:t>
            </a:r>
            <a:r>
              <a:rPr lang="uk-UA" dirty="0" smtClean="0">
                <a:latin typeface="Times New Roman" panose="02020603050405020304" pitchFamily="18" charset="0"/>
                <a:cs typeface="Times New Roman" panose="02020603050405020304" pitchFamily="18" charset="0"/>
              </a:rPr>
              <a:t>відокремити </a:t>
            </a:r>
            <a:r>
              <a:rPr lang="uk-UA" dirty="0">
                <a:latin typeface="Times New Roman" panose="02020603050405020304" pitchFamily="18" charset="0"/>
                <a:cs typeface="Times New Roman" panose="02020603050405020304" pitchFamily="18" charset="0"/>
              </a:rPr>
              <a:t>і водночас поєднати все: роботи, їх </a:t>
            </a:r>
            <a:r>
              <a:rPr lang="uk-UA" dirty="0" smtClean="0">
                <a:latin typeface="Times New Roman" panose="02020603050405020304" pitchFamily="18" charset="0"/>
                <a:cs typeface="Times New Roman" panose="02020603050405020304" pitchFamily="18" charset="0"/>
              </a:rPr>
              <a:t>планування </a:t>
            </a:r>
            <a:r>
              <a:rPr lang="uk-UA" dirty="0">
                <a:latin typeface="Times New Roman" panose="02020603050405020304" pitchFamily="18" charset="0"/>
                <a:cs typeface="Times New Roman" panose="02020603050405020304" pitchFamily="18" charset="0"/>
              </a:rPr>
              <a:t>і контроль, ресурси і кошти, облік, оцінку тощо.</a:t>
            </a:r>
          </a:p>
          <a:p>
            <a:pPr indent="457200" algn="just"/>
            <a:r>
              <a:rPr lang="uk-UA" b="1" dirty="0">
                <a:latin typeface="Times New Roman" panose="02020603050405020304" pitchFamily="18" charset="0"/>
                <a:cs typeface="Times New Roman" panose="02020603050405020304" pitchFamily="18" charset="0"/>
              </a:rPr>
              <a:t>Кодування</a:t>
            </a:r>
            <a:r>
              <a:rPr lang="uk-UA" dirty="0">
                <a:latin typeface="Times New Roman" panose="02020603050405020304" pitchFamily="18" charset="0"/>
                <a:cs typeface="Times New Roman" panose="02020603050405020304" pitchFamily="18" charset="0"/>
              </a:rPr>
              <a:t> — це </a:t>
            </a:r>
            <a:r>
              <a:rPr lang="uk-UA" i="1" dirty="0" err="1">
                <a:latin typeface="Times New Roman" panose="02020603050405020304" pitchFamily="18" charset="0"/>
                <a:cs typeface="Times New Roman" panose="02020603050405020304" pitchFamily="18" charset="0"/>
              </a:rPr>
              <a:t>життєво</a:t>
            </a:r>
            <a:r>
              <a:rPr lang="uk-UA" i="1" dirty="0">
                <a:latin typeface="Times New Roman" panose="02020603050405020304" pitchFamily="18" charset="0"/>
                <a:cs typeface="Times New Roman" panose="02020603050405020304" pitchFamily="18" charset="0"/>
              </a:rPr>
              <a:t> необхідний компонент інформаційної системи </a:t>
            </a:r>
            <a:r>
              <a:rPr lang="uk-UA" dirty="0" smtClean="0">
                <a:latin typeface="Times New Roman" panose="02020603050405020304" pitchFamily="18" charset="0"/>
                <a:cs typeface="Times New Roman" panose="02020603050405020304" pitchFamily="18" charset="0"/>
              </a:rPr>
              <a:t>управління </a:t>
            </a:r>
            <a:r>
              <a:rPr lang="uk-UA" dirty="0">
                <a:latin typeface="Times New Roman" panose="02020603050405020304" pitchFamily="18" charset="0"/>
                <a:cs typeface="Times New Roman" panose="02020603050405020304" pitchFamily="18" charset="0"/>
              </a:rPr>
              <a:t>проектами. У кодуванні використовуються багатоцифрові номери </a:t>
            </a:r>
            <a:r>
              <a:rPr lang="uk-UA" dirty="0" smtClean="0">
                <a:latin typeface="Times New Roman" panose="02020603050405020304" pitchFamily="18" charset="0"/>
                <a:cs typeface="Times New Roman" panose="02020603050405020304" pitchFamily="18" charset="0"/>
              </a:rPr>
              <a:t>або </a:t>
            </a:r>
            <a:r>
              <a:rPr lang="uk-UA" dirty="0">
                <a:latin typeface="Times New Roman" panose="02020603050405020304" pitchFamily="18" charset="0"/>
                <a:cs typeface="Times New Roman" panose="02020603050405020304" pitchFamily="18" charset="0"/>
              </a:rPr>
              <a:t>комбінації цифр і літер, кожна з яких має свій зміст, своє значення</a:t>
            </a:r>
            <a:r>
              <a:rPr lang="uk-UA" dirty="0" smtClean="0">
                <a:latin typeface="Times New Roman" panose="02020603050405020304" pitchFamily="18" charset="0"/>
                <a:cs typeface="Times New Roman" panose="02020603050405020304" pitchFamily="18" charset="0"/>
              </a:rPr>
              <a:t>.</a:t>
            </a:r>
          </a:p>
          <a:p>
            <a:pPr indent="457200" algn="just"/>
            <a:endParaRPr lang="uk-UA" dirty="0">
              <a:latin typeface="Times New Roman" panose="02020603050405020304" pitchFamily="18" charset="0"/>
              <a:cs typeface="Times New Roman" panose="02020603050405020304" pitchFamily="18" charset="0"/>
            </a:endParaRPr>
          </a:p>
          <a:p>
            <a:pPr indent="457200" algn="just"/>
            <a:r>
              <a:rPr lang="uk-UA" b="1" i="1" dirty="0">
                <a:latin typeface="Times New Roman" panose="02020603050405020304" pitchFamily="18" charset="0"/>
                <a:cs typeface="Times New Roman" panose="02020603050405020304" pitchFamily="18" charset="0"/>
              </a:rPr>
              <a:t>Кожний кодовий номер відповідає певним витратам, </a:t>
            </a:r>
            <a:r>
              <a:rPr lang="cs-CZ" b="1" i="1" dirty="0">
                <a:latin typeface="Times New Roman" panose="02020603050405020304" pitchFamily="18" charset="0"/>
                <a:cs typeface="Times New Roman" panose="02020603050405020304" pitchFamily="18" charset="0"/>
              </a:rPr>
              <a:t>WBS </a:t>
            </a:r>
            <a:r>
              <a:rPr lang="uk-UA" b="1" i="1" dirty="0">
                <a:latin typeface="Times New Roman" panose="02020603050405020304" pitchFamily="18" charset="0"/>
                <a:cs typeface="Times New Roman" panose="02020603050405020304" pitchFamily="18" charset="0"/>
              </a:rPr>
              <a:t>або О</a:t>
            </a:r>
            <a:r>
              <a:rPr lang="cs-CZ" b="1" i="1" dirty="0">
                <a:latin typeface="Times New Roman" panose="02020603050405020304" pitchFamily="18" charset="0"/>
                <a:cs typeface="Times New Roman" panose="02020603050405020304" pitchFamily="18" charset="0"/>
              </a:rPr>
              <a:t>BS </a:t>
            </a:r>
            <a:r>
              <a:rPr lang="uk-UA" b="1" i="1" dirty="0">
                <a:latin typeface="Times New Roman" panose="02020603050405020304" pitchFamily="18" charset="0"/>
                <a:cs typeface="Times New Roman" panose="02020603050405020304" pitchFamily="18" charset="0"/>
              </a:rPr>
              <a:t>рівню </a:t>
            </a:r>
            <a:r>
              <a:rPr lang="uk-UA" b="1" i="1" dirty="0" smtClean="0">
                <a:latin typeface="Times New Roman" panose="02020603050405020304" pitchFamily="18" charset="0"/>
                <a:cs typeface="Times New Roman" panose="02020603050405020304" pitchFamily="18" charset="0"/>
              </a:rPr>
              <a:t>та елементу</a:t>
            </a:r>
            <a:r>
              <a:rPr lang="uk-UA" b="1" i="1" dirty="0">
                <a:latin typeface="Times New Roman" panose="02020603050405020304" pitchFamily="18" charset="0"/>
                <a:cs typeface="Times New Roman" panose="02020603050405020304" pitchFamily="18" charset="0"/>
              </a:rPr>
              <a:t>, а також вказує на взаємостосунки у структурах </a:t>
            </a:r>
            <a:r>
              <a:rPr lang="cs-CZ" b="1" i="1" dirty="0">
                <a:latin typeface="Times New Roman" panose="02020603050405020304" pitchFamily="18" charset="0"/>
                <a:cs typeface="Times New Roman" panose="02020603050405020304" pitchFamily="18" charset="0"/>
              </a:rPr>
              <a:t>WBS </a:t>
            </a:r>
            <a:r>
              <a:rPr lang="uk-UA" b="1" i="1" dirty="0">
                <a:latin typeface="Times New Roman" panose="02020603050405020304" pitchFamily="18" charset="0"/>
                <a:cs typeface="Times New Roman" panose="02020603050405020304" pitchFamily="18" charset="0"/>
              </a:rPr>
              <a:t>і О</a:t>
            </a:r>
            <a:r>
              <a:rPr lang="cs-CZ" b="1" i="1" dirty="0">
                <a:latin typeface="Times New Roman" panose="02020603050405020304" pitchFamily="18" charset="0"/>
                <a:cs typeface="Times New Roman" panose="02020603050405020304" pitchFamily="18" charset="0"/>
              </a:rPr>
              <a:t>BS. </a:t>
            </a:r>
            <a:r>
              <a:rPr lang="uk-UA" dirty="0">
                <a:latin typeface="Times New Roman" panose="02020603050405020304" pitchFamily="18" charset="0"/>
                <a:cs typeface="Times New Roman" panose="02020603050405020304" pitchFamily="18" charset="0"/>
              </a:rPr>
              <a:t>Кожний </a:t>
            </a:r>
            <a:r>
              <a:rPr lang="uk-UA" dirty="0" smtClean="0">
                <a:latin typeface="Times New Roman" panose="02020603050405020304" pitchFamily="18" charset="0"/>
                <a:cs typeface="Times New Roman" panose="02020603050405020304" pitchFamily="18" charset="0"/>
              </a:rPr>
              <a:t>рівень </a:t>
            </a:r>
            <a:r>
              <a:rPr lang="uk-UA" dirty="0">
                <a:latin typeface="Times New Roman" panose="02020603050405020304" pitchFamily="18" charset="0"/>
                <a:cs typeface="Times New Roman" panose="02020603050405020304" pitchFamily="18" charset="0"/>
              </a:rPr>
              <a:t>структури представлено частиною коду. Одна частина презентує </a:t>
            </a:r>
            <a:r>
              <a:rPr lang="uk-UA" dirty="0" smtClean="0">
                <a:latin typeface="Times New Roman" panose="02020603050405020304" pitchFamily="18" charset="0"/>
                <a:cs typeface="Times New Roman" panose="02020603050405020304" pitchFamily="18" charset="0"/>
              </a:rPr>
              <a:t>структуру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друга — О</a:t>
            </a:r>
            <a:r>
              <a:rPr lang="cs-CZ" dirty="0">
                <a:latin typeface="Times New Roman" panose="02020603050405020304" pitchFamily="18" charset="0"/>
                <a:cs typeface="Times New Roman" panose="02020603050405020304" pitchFamily="18" charset="0"/>
              </a:rPr>
              <a:t>BS. </a:t>
            </a:r>
            <a:r>
              <a:rPr lang="uk-UA" dirty="0">
                <a:latin typeface="Times New Roman" panose="02020603050405020304" pitchFamily="18" charset="0"/>
                <a:cs typeface="Times New Roman" panose="02020603050405020304" pitchFamily="18" charset="0"/>
              </a:rPr>
              <a:t>Пов’язуючи їх, ми отримуємо витрати, </a:t>
            </a:r>
            <a:r>
              <a:rPr lang="uk-UA" dirty="0" smtClean="0">
                <a:latin typeface="Times New Roman" panose="02020603050405020304" pitchFamily="18" charset="0"/>
                <a:cs typeface="Times New Roman" panose="02020603050405020304" pitchFamily="18" charset="0"/>
              </a:rPr>
              <a:t>притаманні </a:t>
            </a:r>
            <a:r>
              <a:rPr lang="uk-UA" dirty="0">
                <a:latin typeface="Times New Roman" panose="02020603050405020304" pitchFamily="18" charset="0"/>
                <a:cs typeface="Times New Roman" panose="02020603050405020304" pitchFamily="18" charset="0"/>
              </a:rPr>
              <a:t>цим структурам та їхнім окремим елементам.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Побудову </a:t>
            </a:r>
            <a:r>
              <a:rPr lang="uk-UA" dirty="0">
                <a:latin typeface="Times New Roman" panose="02020603050405020304" pitchFamily="18" charset="0"/>
                <a:cs typeface="Times New Roman" panose="02020603050405020304" pitchFamily="18" charset="0"/>
              </a:rPr>
              <a:t>системи кодування на прикладі проекту створення комп’ютерного </a:t>
            </a:r>
            <a:r>
              <a:rPr lang="uk-UA" dirty="0" smtClean="0">
                <a:latin typeface="Times New Roman" panose="02020603050405020304" pitchFamily="18" charset="0"/>
                <a:cs typeface="Times New Roman" panose="02020603050405020304" pitchFamily="18" charset="0"/>
              </a:rPr>
              <a:t>центру </a:t>
            </a:r>
            <a:r>
              <a:rPr lang="uk-UA" dirty="0">
                <a:latin typeface="Times New Roman" panose="02020603050405020304" pitchFamily="18" charset="0"/>
                <a:cs typeface="Times New Roman" panose="02020603050405020304" pitchFamily="18" charset="0"/>
              </a:rPr>
              <a:t>наведено на рис. 3.8.</a:t>
            </a:r>
          </a:p>
        </p:txBody>
      </p:sp>
    </p:spTree>
    <p:extLst>
      <p:ext uri="{BB962C8B-B14F-4D97-AF65-F5344CB8AC3E}">
        <p14:creationId xmlns:p14="http://schemas.microsoft.com/office/powerpoint/2010/main" val="33399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19072" y="237743"/>
            <a:ext cx="6638544" cy="3438145"/>
          </a:xfrm>
          <a:prstGeom prst="rect">
            <a:avLst/>
          </a:prstGeom>
        </p:spPr>
      </p:pic>
      <p:sp>
        <p:nvSpPr>
          <p:cNvPr id="3" name="Прямоугольник 2"/>
          <p:cNvSpPr/>
          <p:nvPr/>
        </p:nvSpPr>
        <p:spPr>
          <a:xfrm>
            <a:off x="1719072" y="3758184"/>
            <a:ext cx="9701784" cy="2923877"/>
          </a:xfrm>
          <a:prstGeom prst="rect">
            <a:avLst/>
          </a:prstGeom>
        </p:spPr>
        <p:txBody>
          <a:bodyPr wrap="square">
            <a:spAutoFit/>
          </a:bodyPr>
          <a:lstStyle/>
          <a:p>
            <a:pPr algn="ctr"/>
            <a:r>
              <a:rPr lang="uk-UA" sz="1600" b="1" dirty="0">
                <a:latin typeface="Times New Roman" panose="02020603050405020304" pitchFamily="18" charset="0"/>
                <a:cs typeface="Times New Roman" panose="02020603050405020304" pitchFamily="18" charset="0"/>
              </a:rPr>
              <a:t>Кодування </a:t>
            </a:r>
            <a:r>
              <a:rPr lang="cs-CZ" sz="1600" b="1" dirty="0">
                <a:latin typeface="Times New Roman" panose="02020603050405020304" pitchFamily="18" charset="0"/>
                <a:cs typeface="Times New Roman" panose="02020603050405020304" pitchFamily="18" charset="0"/>
              </a:rPr>
              <a:t>WBS</a:t>
            </a:r>
          </a:p>
          <a:p>
            <a:r>
              <a:rPr lang="cs-CZ" sz="1400" b="1" i="1" u="sng" dirty="0">
                <a:latin typeface="Times New Roman" panose="02020603050405020304" pitchFamily="18" charset="0"/>
                <a:cs typeface="Times New Roman" panose="02020603050405020304" pitchFamily="18" charset="0"/>
              </a:rPr>
              <a:t>1. </a:t>
            </a:r>
            <a:r>
              <a:rPr lang="uk-UA" sz="1400" b="1" i="1" u="sng" dirty="0">
                <a:latin typeface="Times New Roman" panose="02020603050405020304" pitchFamily="18" charset="0"/>
                <a:cs typeface="Times New Roman" panose="02020603050405020304" pitchFamily="18" charset="0"/>
              </a:rPr>
              <a:t>Код першого рівня</a:t>
            </a:r>
          </a:p>
          <a:p>
            <a:r>
              <a:rPr lang="uk-UA" sz="1400" dirty="0">
                <a:latin typeface="Times New Roman" panose="02020603050405020304" pitchFamily="18" charset="0"/>
                <a:cs typeface="Times New Roman" panose="02020603050405020304" pitchFamily="18" charset="0"/>
              </a:rPr>
              <a:t>Проект, як правило, кодується одно- чи двозначним числом. </a:t>
            </a:r>
          </a:p>
          <a:p>
            <a:r>
              <a:rPr lang="uk-UA" sz="1400" dirty="0">
                <a:latin typeface="Times New Roman" panose="02020603050405020304" pitchFamily="18" charset="0"/>
                <a:cs typeface="Times New Roman" panose="02020603050405020304" pitchFamily="18" charset="0"/>
              </a:rPr>
              <a:t>У нашому прикладі проект має </a:t>
            </a:r>
            <a:r>
              <a:rPr lang="uk-UA" sz="1400" i="1" dirty="0">
                <a:latin typeface="Times New Roman" panose="02020603050405020304" pitchFamily="18" charset="0"/>
                <a:cs typeface="Times New Roman" panose="02020603050405020304" pitchFamily="18" charset="0"/>
              </a:rPr>
              <a:t>код 8,</a:t>
            </a:r>
            <a:r>
              <a:rPr lang="uk-UA" sz="1400" dirty="0">
                <a:latin typeface="Times New Roman" panose="02020603050405020304" pitchFamily="18" charset="0"/>
                <a:cs typeface="Times New Roman" panose="02020603050405020304" pitchFamily="18" charset="0"/>
              </a:rPr>
              <a:t> тому усі дані, закодовані з початковою </a:t>
            </a:r>
            <a:r>
              <a:rPr lang="uk-UA" sz="1400" dirty="0" smtClean="0">
                <a:latin typeface="Times New Roman" panose="02020603050405020304" pitchFamily="18" charset="0"/>
                <a:cs typeface="Times New Roman" panose="02020603050405020304" pitchFamily="18" charset="0"/>
              </a:rPr>
              <a:t>цифрою </a:t>
            </a:r>
            <a:r>
              <a:rPr lang="uk-UA" sz="1400" dirty="0">
                <a:latin typeface="Times New Roman" panose="02020603050405020304" pitchFamily="18" charset="0"/>
                <a:cs typeface="Times New Roman" panose="02020603050405020304" pitchFamily="18" charset="0"/>
              </a:rPr>
              <a:t>«8», належать до цього проекту.</a:t>
            </a:r>
          </a:p>
          <a:p>
            <a:r>
              <a:rPr lang="uk-UA" sz="1400" b="1" i="1" u="sng" dirty="0">
                <a:latin typeface="Times New Roman" panose="02020603050405020304" pitchFamily="18" charset="0"/>
                <a:cs typeface="Times New Roman" panose="02020603050405020304" pitchFamily="18" charset="0"/>
              </a:rPr>
              <a:t>2. Код другого рівня</a:t>
            </a:r>
          </a:p>
          <a:p>
            <a:r>
              <a:rPr lang="uk-UA" sz="1400" dirty="0">
                <a:latin typeface="Times New Roman" panose="02020603050405020304" pitchFamily="18" charset="0"/>
                <a:cs typeface="Times New Roman" panose="02020603050405020304" pitchFamily="18" charset="0"/>
              </a:rPr>
              <a:t>Наступні одна чи дві цифри </a:t>
            </a:r>
            <a:r>
              <a:rPr lang="cs-CZ" sz="1400" dirty="0">
                <a:latin typeface="Times New Roman" panose="02020603050405020304" pitchFamily="18" charset="0"/>
                <a:cs typeface="Times New Roman" panose="02020603050405020304" pitchFamily="18" charset="0"/>
              </a:rPr>
              <a:t>WBS-</a:t>
            </a:r>
            <a:r>
              <a:rPr lang="uk-UA" sz="1400" dirty="0">
                <a:latin typeface="Times New Roman" panose="02020603050405020304" pitchFamily="18" charset="0"/>
                <a:cs typeface="Times New Roman" panose="02020603050405020304" pitchFamily="18" charset="0"/>
              </a:rPr>
              <a:t>коду представляють елементи </a:t>
            </a:r>
            <a:r>
              <a:rPr lang="cs-CZ" sz="1400" dirty="0">
                <a:latin typeface="Times New Roman" panose="02020603050405020304" pitchFamily="18" charset="0"/>
                <a:cs typeface="Times New Roman" panose="02020603050405020304" pitchFamily="18" charset="0"/>
              </a:rPr>
              <a:t>WBS </a:t>
            </a:r>
            <a:r>
              <a:rPr lang="uk-UA" sz="1400" dirty="0" smtClean="0">
                <a:latin typeface="Times New Roman" panose="02020603050405020304" pitchFamily="18" charset="0"/>
                <a:cs typeface="Times New Roman" panose="02020603050405020304" pitchFamily="18" charset="0"/>
              </a:rPr>
              <a:t>другого </a:t>
            </a:r>
            <a:r>
              <a:rPr lang="uk-UA" sz="1400" dirty="0">
                <a:latin typeface="Times New Roman" panose="02020603050405020304" pitchFamily="18" charset="0"/>
                <a:cs typeface="Times New Roman" panose="02020603050405020304" pitchFamily="18" charset="0"/>
              </a:rPr>
              <a:t>рівня. Якщо використовуємо цифрову нумерацію — можна </a:t>
            </a:r>
            <a:r>
              <a:rPr lang="uk-UA" sz="1400" dirty="0" smtClean="0">
                <a:latin typeface="Times New Roman" panose="02020603050405020304" pitchFamily="18" charset="0"/>
                <a:cs typeface="Times New Roman" panose="02020603050405020304" pitchFamily="18" charset="0"/>
              </a:rPr>
              <a:t>нумерувати </a:t>
            </a:r>
            <a:r>
              <a:rPr lang="uk-UA" sz="1400" dirty="0">
                <a:latin typeface="Times New Roman" panose="02020603050405020304" pitchFamily="18" charset="0"/>
                <a:cs typeface="Times New Roman" panose="02020603050405020304" pitchFamily="18" charset="0"/>
              </a:rPr>
              <a:t>дев’ять елементів, </a:t>
            </a:r>
            <a:r>
              <a:rPr lang="uk-UA" sz="1400" dirty="0" err="1">
                <a:latin typeface="Times New Roman" panose="02020603050405020304" pitchFamily="18" charset="0"/>
                <a:cs typeface="Times New Roman" panose="02020603050405020304" pitchFamily="18" charset="0"/>
              </a:rPr>
              <a:t>літерову</a:t>
            </a:r>
            <a:r>
              <a:rPr lang="uk-UA" sz="1400" dirty="0">
                <a:latin typeface="Times New Roman" panose="02020603050405020304" pitchFamily="18" charset="0"/>
                <a:cs typeface="Times New Roman" panose="02020603050405020304" pitchFamily="18" charset="0"/>
              </a:rPr>
              <a:t> — відповідно до літери абетки.</a:t>
            </a:r>
          </a:p>
          <a:p>
            <a:r>
              <a:rPr lang="uk-UA" sz="1400" dirty="0">
                <a:latin typeface="Times New Roman" panose="02020603050405020304" pitchFamily="18" charset="0"/>
                <a:cs typeface="Times New Roman" panose="02020603050405020304" pitchFamily="18" charset="0"/>
              </a:rPr>
              <a:t>У нашому прикладі достатньою є цифрова система, елементи якої мають </a:t>
            </a:r>
            <a:r>
              <a:rPr lang="uk-UA" sz="1400" dirty="0" smtClean="0">
                <a:latin typeface="Times New Roman" panose="02020603050405020304" pitchFamily="18" charset="0"/>
                <a:cs typeface="Times New Roman" panose="02020603050405020304" pitchFamily="18" charset="0"/>
              </a:rPr>
              <a:t>такі </a:t>
            </a:r>
            <a:r>
              <a:rPr lang="uk-UA" sz="1400" dirty="0">
                <a:latin typeface="Times New Roman" panose="02020603050405020304" pitchFamily="18" charset="0"/>
                <a:cs typeface="Times New Roman" panose="02020603050405020304" pitchFamily="18" charset="0"/>
              </a:rPr>
              <a:t>коди:</a:t>
            </a:r>
          </a:p>
          <a:p>
            <a:r>
              <a:rPr lang="uk-UA" sz="1400" i="1" dirty="0">
                <a:latin typeface="Times New Roman" panose="02020603050405020304" pitchFamily="18" charset="0"/>
                <a:cs typeface="Times New Roman" panose="02020603050405020304" pitchFamily="18" charset="0"/>
              </a:rPr>
              <a:t>Код</a:t>
            </a:r>
          </a:p>
          <a:p>
            <a:r>
              <a:rPr lang="uk-UA" sz="1400" dirty="0">
                <a:latin typeface="Times New Roman" panose="02020603050405020304" pitchFamily="18" charset="0"/>
                <a:cs typeface="Times New Roman" panose="02020603050405020304" pitchFamily="18" charset="0"/>
              </a:rPr>
              <a:t>Добір і підготовка кадрів — 81</a:t>
            </a:r>
          </a:p>
          <a:p>
            <a:r>
              <a:rPr lang="uk-UA" sz="1400" dirty="0">
                <a:latin typeface="Times New Roman" panose="02020603050405020304" pitchFamily="18" charset="0"/>
                <a:cs typeface="Times New Roman" panose="02020603050405020304" pitchFamily="18" charset="0"/>
              </a:rPr>
              <a:t>Поставка і монтаж устаткування — 82</a:t>
            </a:r>
          </a:p>
          <a:p>
            <a:r>
              <a:rPr lang="uk-UA" sz="1400" dirty="0">
                <a:latin typeface="Times New Roman" panose="02020603050405020304" pitchFamily="18" charset="0"/>
                <a:cs typeface="Times New Roman" panose="02020603050405020304" pitchFamily="18" charset="0"/>
              </a:rPr>
              <a:t>Програмне забезпечення — 83</a:t>
            </a:r>
          </a:p>
          <a:p>
            <a:r>
              <a:rPr lang="uk-UA" sz="1400" dirty="0">
                <a:latin typeface="Times New Roman" panose="02020603050405020304" pitchFamily="18" charset="0"/>
                <a:cs typeface="Times New Roman" panose="02020603050405020304" pitchFamily="18" charset="0"/>
              </a:rPr>
              <a:t>Управління проектом — 84</a:t>
            </a:r>
          </a:p>
        </p:txBody>
      </p:sp>
    </p:spTree>
    <p:extLst>
      <p:ext uri="{BB962C8B-B14F-4D97-AF65-F5344CB8AC3E}">
        <p14:creationId xmlns:p14="http://schemas.microsoft.com/office/powerpoint/2010/main" val="177091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2184" y="0"/>
            <a:ext cx="10607040" cy="7529596"/>
          </a:xfrm>
          <a:prstGeom prst="rect">
            <a:avLst/>
          </a:prstGeom>
        </p:spPr>
        <p:txBody>
          <a:bodyPr wrap="square">
            <a:spAutoFit/>
          </a:bodyPr>
          <a:lstStyle/>
          <a:p>
            <a:r>
              <a:rPr lang="uk-UA" sz="1600" dirty="0">
                <a:latin typeface="Times New Roman" panose="02020603050405020304" pitchFamily="18" charset="0"/>
                <a:cs typeface="Times New Roman" panose="02020603050405020304" pitchFamily="18" charset="0"/>
              </a:rPr>
              <a:t>Усі плани, бюджети, затрати, звіти, оцінки, матеріали і т. ін. для цих </a:t>
            </a:r>
            <a:r>
              <a:rPr lang="uk-UA" sz="1600" dirty="0" smtClean="0">
                <a:latin typeface="Times New Roman" panose="02020603050405020304" pitchFamily="18" charset="0"/>
                <a:cs typeface="Times New Roman" panose="02020603050405020304" pitchFamily="18" charset="0"/>
              </a:rPr>
              <a:t>елементів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даються під цим кодом, наприклад, під кодом 82 можна буде </a:t>
            </a:r>
            <a:r>
              <a:rPr lang="uk-UA" sz="1600" dirty="0" smtClean="0">
                <a:latin typeface="Times New Roman" panose="02020603050405020304" pitchFamily="18" charset="0"/>
                <a:cs typeface="Times New Roman" panose="02020603050405020304" pitchFamily="18" charset="0"/>
              </a:rPr>
              <a:t>знайти </a:t>
            </a:r>
            <a:r>
              <a:rPr lang="uk-UA" sz="1600" dirty="0">
                <a:latin typeface="Times New Roman" panose="02020603050405020304" pitchFamily="18" charset="0"/>
                <a:cs typeface="Times New Roman" panose="02020603050405020304" pitchFamily="18" charset="0"/>
              </a:rPr>
              <a:t>будь-які характеристики робіт з поставок і монтажу устаткування:</a:t>
            </a:r>
          </a:p>
          <a:p>
            <a:r>
              <a:rPr lang="uk-UA" sz="1600" b="1" i="1" u="sng" dirty="0">
                <a:latin typeface="Times New Roman" panose="02020603050405020304" pitchFamily="18" charset="0"/>
                <a:cs typeface="Times New Roman" panose="02020603050405020304" pitchFamily="18" charset="0"/>
              </a:rPr>
              <a:t>3. Код третього рівня</a:t>
            </a:r>
          </a:p>
          <a:p>
            <a:r>
              <a:rPr lang="uk-UA" sz="1600" dirty="0">
                <a:latin typeface="Times New Roman" panose="02020603050405020304" pitchFamily="18" charset="0"/>
                <a:cs typeface="Times New Roman" panose="02020603050405020304" pitchFamily="18" charset="0"/>
              </a:rPr>
              <a:t>Для наступного рівня додається ще одна цифра. Наприклад, для поставок і </a:t>
            </a:r>
          </a:p>
          <a:p>
            <a:r>
              <a:rPr lang="uk-UA" sz="1600" dirty="0">
                <a:latin typeface="Times New Roman" panose="02020603050405020304" pitchFamily="18" charset="0"/>
                <a:cs typeface="Times New Roman" panose="02020603050405020304" pitchFamily="18" charset="0"/>
              </a:rPr>
              <a:t>монтажу устаткування:</a:t>
            </a:r>
          </a:p>
          <a:p>
            <a:r>
              <a:rPr lang="uk-UA" sz="1600" dirty="0">
                <a:latin typeface="Times New Roman" panose="02020603050405020304" pitchFamily="18" charset="0"/>
                <a:cs typeface="Times New Roman" panose="02020603050405020304" pitchFamily="18" charset="0"/>
              </a:rPr>
              <a:t>Код</a:t>
            </a:r>
          </a:p>
          <a:p>
            <a:r>
              <a:rPr lang="uk-UA" sz="1600" dirty="0">
                <a:latin typeface="Times New Roman" panose="02020603050405020304" pitchFamily="18" charset="0"/>
                <a:cs typeface="Times New Roman" panose="02020603050405020304" pitchFamily="18" charset="0"/>
              </a:rPr>
              <a:t>Підготовка приміщення — 821</a:t>
            </a:r>
          </a:p>
          <a:p>
            <a:r>
              <a:rPr lang="uk-UA" sz="1600" dirty="0">
                <a:latin typeface="Times New Roman" panose="02020603050405020304" pitchFamily="18" charset="0"/>
                <a:cs typeface="Times New Roman" panose="02020603050405020304" pitchFamily="18" charset="0"/>
              </a:rPr>
              <a:t>Розміщення замовлення — 822</a:t>
            </a:r>
          </a:p>
          <a:p>
            <a:r>
              <a:rPr lang="uk-UA" sz="1600" dirty="0">
                <a:latin typeface="Times New Roman" panose="02020603050405020304" pitchFamily="18" charset="0"/>
                <a:cs typeface="Times New Roman" panose="02020603050405020304" pitchFamily="18" charset="0"/>
              </a:rPr>
              <a:t>Доставка і монтаж устаткування — </a:t>
            </a:r>
            <a:r>
              <a:rPr lang="uk-UA" sz="1600" dirty="0" smtClean="0">
                <a:latin typeface="Times New Roman" panose="02020603050405020304" pitchFamily="18" charset="0"/>
                <a:cs typeface="Times New Roman" panose="02020603050405020304" pitchFamily="18" charset="0"/>
              </a:rPr>
              <a:t>823 тощо.</a:t>
            </a:r>
          </a:p>
          <a:p>
            <a:endParaRPr lang="uk-UA" sz="1600" dirty="0">
              <a:latin typeface="Times New Roman" panose="02020603050405020304" pitchFamily="18" charset="0"/>
              <a:cs typeface="Times New Roman" panose="02020603050405020304" pitchFamily="18" charset="0"/>
            </a:endParaRPr>
          </a:p>
          <a:p>
            <a:pPr algn="ctr"/>
            <a:r>
              <a:rPr lang="ru-RU" sz="1600" b="1" dirty="0" err="1">
                <a:latin typeface="Times New Roman" panose="02020603050405020304" pitchFamily="18" charset="0"/>
                <a:cs typeface="Times New Roman" panose="02020603050405020304" pitchFamily="18" charset="0"/>
              </a:rPr>
              <a:t>Кодування</a:t>
            </a:r>
            <a:r>
              <a:rPr lang="ru-RU" sz="1600" b="1" dirty="0">
                <a:latin typeface="Times New Roman" panose="02020603050405020304" pitchFamily="18" charset="0"/>
                <a:cs typeface="Times New Roman" panose="02020603050405020304" pitchFamily="18" charset="0"/>
              </a:rPr>
              <a:t> ОBS </a:t>
            </a:r>
            <a:endParaRPr lang="ru-RU" sz="1600" b="1"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Ця система кодується аналогічно WBS.</a:t>
            </a:r>
          </a:p>
          <a:p>
            <a:r>
              <a:rPr lang="uk-UA" sz="1600" b="1" i="1" u="sng" dirty="0" smtClean="0">
                <a:latin typeface="Times New Roman" panose="02020603050405020304" pitchFamily="18" charset="0"/>
                <a:cs typeface="Times New Roman" panose="02020603050405020304" pitchFamily="18" charset="0"/>
              </a:rPr>
              <a:t>1. Код першого рівня</a:t>
            </a:r>
          </a:p>
          <a:p>
            <a:r>
              <a:rPr lang="uk-UA" sz="1600" dirty="0" smtClean="0">
                <a:latin typeface="Times New Roman" panose="02020603050405020304" pitchFamily="18" charset="0"/>
                <a:cs typeface="Times New Roman" panose="02020603050405020304" pitchFamily="18" charset="0"/>
              </a:rPr>
              <a:t>Даний рівень може мати код, а може і не мати його. У нашому прикладі -це цифра «4». Вона представляє загальну структуру проекту «8».</a:t>
            </a:r>
          </a:p>
          <a:p>
            <a:r>
              <a:rPr lang="uk-UA" sz="1600" b="1" i="1" dirty="0" smtClean="0">
                <a:latin typeface="Times New Roman" panose="02020603050405020304" pitchFamily="18" charset="0"/>
                <a:cs typeface="Times New Roman" panose="02020603050405020304" pitchFamily="18" charset="0"/>
              </a:rPr>
              <a:t>2. Код другого рівня</a:t>
            </a:r>
          </a:p>
          <a:p>
            <a:r>
              <a:rPr lang="uk-UA" sz="1600" dirty="0" smtClean="0">
                <a:latin typeface="Times New Roman" panose="02020603050405020304" pitchFamily="18" charset="0"/>
                <a:cs typeface="Times New Roman" panose="02020603050405020304" pitchFamily="18" charset="0"/>
              </a:rPr>
              <a:t>Друга цифра (або дві для великого проекту) представляє елементи другого рівня. У нашому прикладі:</a:t>
            </a:r>
          </a:p>
          <a:p>
            <a:r>
              <a:rPr lang="uk-UA" sz="1600" dirty="0" smtClean="0">
                <a:latin typeface="Times New Roman" panose="02020603050405020304" pitchFamily="18" charset="0"/>
                <a:cs typeface="Times New Roman" panose="02020603050405020304" pitchFamily="18" charset="0"/>
              </a:rPr>
              <a:t>Код</a:t>
            </a:r>
          </a:p>
          <a:p>
            <a:r>
              <a:rPr lang="uk-UA" sz="1600" dirty="0" smtClean="0">
                <a:latin typeface="Times New Roman" panose="02020603050405020304" pitchFamily="18" charset="0"/>
                <a:cs typeface="Times New Roman" panose="02020603050405020304" pitchFamily="18" charset="0"/>
              </a:rPr>
              <a:t>Фахівець з добору персоналу - 41</a:t>
            </a:r>
          </a:p>
          <a:p>
            <a:r>
              <a:rPr lang="uk-UA" sz="1600" dirty="0" smtClean="0">
                <a:latin typeface="Times New Roman" panose="02020603050405020304" pitchFamily="18" charset="0"/>
                <a:cs typeface="Times New Roman" panose="02020603050405020304" pitchFamily="18" charset="0"/>
              </a:rPr>
              <a:t>Група викладачів-тренерів - 42</a:t>
            </a:r>
          </a:p>
          <a:p>
            <a:r>
              <a:rPr lang="uk-UA" sz="1600" dirty="0" smtClean="0">
                <a:latin typeface="Times New Roman" panose="02020603050405020304" pitchFamily="18" charset="0"/>
                <a:cs typeface="Times New Roman" panose="02020603050405020304" pitchFamily="18" charset="0"/>
              </a:rPr>
              <a:t>Ремонтна бригада - 43</a:t>
            </a:r>
          </a:p>
          <a:p>
            <a:r>
              <a:rPr lang="uk-UA" sz="1600" dirty="0" smtClean="0">
                <a:latin typeface="Times New Roman" panose="02020603050405020304" pitchFamily="18" charset="0"/>
                <a:cs typeface="Times New Roman" panose="02020603050405020304" pitchFamily="18" charset="0"/>
              </a:rPr>
              <a:t>Група постачання - 44</a:t>
            </a:r>
          </a:p>
          <a:p>
            <a:r>
              <a:rPr lang="uk-UA" sz="1600" dirty="0" smtClean="0">
                <a:latin typeface="Times New Roman" panose="02020603050405020304" pitchFamily="18" charset="0"/>
                <a:cs typeface="Times New Roman" panose="02020603050405020304" pitchFamily="18" charset="0"/>
              </a:rPr>
              <a:t>Група технічного забезпечення - 45</a:t>
            </a:r>
          </a:p>
          <a:p>
            <a:r>
              <a:rPr lang="uk-UA" sz="1600" dirty="0" smtClean="0">
                <a:latin typeface="Times New Roman" panose="02020603050405020304" pitchFamily="18" charset="0"/>
                <a:cs typeface="Times New Roman" panose="02020603050405020304" pitchFamily="18" charset="0"/>
              </a:rPr>
              <a:t>Група програмного забезпечення - 46</a:t>
            </a:r>
          </a:p>
          <a:p>
            <a:r>
              <a:rPr lang="uk-UA" sz="1600" dirty="0" smtClean="0">
                <a:latin typeface="Times New Roman" panose="02020603050405020304" pitchFamily="18" charset="0"/>
                <a:cs typeface="Times New Roman" panose="02020603050405020304" pitchFamily="18" charset="0"/>
              </a:rPr>
              <a:t>Таким чином, </a:t>
            </a:r>
            <a:r>
              <a:rPr lang="uk-UA" sz="1600" i="1" dirty="0" smtClean="0">
                <a:latin typeface="Times New Roman" panose="02020603050405020304" pitchFamily="18" charset="0"/>
                <a:cs typeface="Times New Roman" panose="02020603050405020304" pitchFamily="18" charset="0"/>
              </a:rPr>
              <a:t>при кодуванні організаційної структури </a:t>
            </a:r>
            <a:r>
              <a:rPr lang="uk-UA" sz="1600" i="1" u="sng" dirty="0" smtClean="0">
                <a:latin typeface="Times New Roman" panose="02020603050405020304" pitchFamily="18" charset="0"/>
                <a:cs typeface="Times New Roman" panose="02020603050405020304" pitchFamily="18" charset="0"/>
              </a:rPr>
              <a:t>перша цифра представляє організацію в цілому</a:t>
            </a:r>
            <a:r>
              <a:rPr lang="uk-UA" sz="1600" i="1" dirty="0" smtClean="0">
                <a:latin typeface="Times New Roman" panose="02020603050405020304" pitchFamily="18" charset="0"/>
                <a:cs typeface="Times New Roman" panose="02020603050405020304" pitchFamily="18" charset="0"/>
              </a:rPr>
              <a:t>; </a:t>
            </a:r>
            <a:r>
              <a:rPr lang="uk-UA" sz="1600" i="1" u="sng" dirty="0" smtClean="0">
                <a:latin typeface="Times New Roman" panose="02020603050405020304" pitchFamily="18" charset="0"/>
                <a:cs typeface="Times New Roman" panose="02020603050405020304" pitchFamily="18" charset="0"/>
              </a:rPr>
              <a:t>друга - відділи; третя - групи.</a:t>
            </a:r>
          </a:p>
          <a:p>
            <a:endParaRPr lang="uk-UA" sz="1400" dirty="0" smtClean="0">
              <a:latin typeface="Times New Roman" panose="02020603050405020304" pitchFamily="18" charset="0"/>
              <a:cs typeface="Times New Roman" panose="02020603050405020304" pitchFamily="18" charset="0"/>
            </a:endParaRPr>
          </a:p>
          <a:p>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63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7088" y="292608"/>
            <a:ext cx="9400032" cy="4278094"/>
          </a:xfrm>
          <a:prstGeom prst="rect">
            <a:avLst/>
          </a:prstGeom>
        </p:spPr>
        <p:txBody>
          <a:bodyPr wrap="square">
            <a:spAutoFit/>
          </a:bodyPr>
          <a:lstStyle/>
          <a:p>
            <a:pPr algn="ctr"/>
            <a:r>
              <a:rPr lang="uk-UA" sz="1600" b="1" dirty="0" smtClean="0">
                <a:latin typeface="Times New Roman" panose="02020603050405020304" pitchFamily="18" charset="0"/>
                <a:cs typeface="Times New Roman" panose="02020603050405020304" pitchFamily="18" charset="0"/>
              </a:rPr>
              <a:t>Облік</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затрат</a:t>
            </a:r>
          </a:p>
          <a:p>
            <a:r>
              <a:rPr lang="uk-UA" sz="1600" dirty="0" smtClean="0">
                <a:latin typeface="Times New Roman" panose="02020603050405020304" pitchFamily="18" charset="0"/>
                <a:cs typeface="Times New Roman" panose="02020603050405020304" pitchFamily="18" charset="0"/>
              </a:rPr>
              <a:t>Коли </a:t>
            </a:r>
            <a:r>
              <a:rPr lang="uk-UA" sz="1600" i="1" dirty="0" smtClean="0">
                <a:latin typeface="Times New Roman" panose="02020603050405020304" pitchFamily="18" charset="0"/>
                <a:cs typeface="Times New Roman" panose="02020603050405020304" pitchFamily="18" charset="0"/>
              </a:rPr>
              <a:t>комбінуються два коди, визначаються затрати стосовно WBS і ОBS. </a:t>
            </a:r>
          </a:p>
          <a:p>
            <a:r>
              <a:rPr lang="uk-UA" sz="1600" dirty="0" smtClean="0">
                <a:latin typeface="Times New Roman" panose="02020603050405020304" pitchFamily="18" charset="0"/>
                <a:cs typeface="Times New Roman" panose="02020603050405020304" pitchFamily="18" charset="0"/>
              </a:rPr>
              <a:t>Наприклад, код затрат 82-43 надає таку інформацію:</a:t>
            </a:r>
          </a:p>
          <a:p>
            <a:r>
              <a:rPr lang="uk-UA" sz="1600" dirty="0" smtClean="0">
                <a:latin typeface="Times New Roman" panose="02020603050405020304" pitchFamily="18" charset="0"/>
                <a:cs typeface="Times New Roman" panose="02020603050405020304" pitchFamily="18" charset="0"/>
              </a:rPr>
              <a:t>1</a:t>
            </a:r>
            <a:r>
              <a:rPr lang="uk-UA" sz="1600" dirty="0">
                <a:latin typeface="Times New Roman" panose="02020603050405020304" pitchFamily="18" charset="0"/>
                <a:cs typeface="Times New Roman" panose="02020603050405020304" pitchFamily="18" charset="0"/>
              </a:rPr>
              <a:t>. Вказує на затрати, необхідні для підготовки приміщення, щоб </a:t>
            </a:r>
            <a:r>
              <a:rPr lang="uk-UA" sz="1600" dirty="0" smtClean="0">
                <a:latin typeface="Times New Roman" panose="02020603050405020304" pitchFamily="18" charset="0"/>
                <a:cs typeface="Times New Roman" panose="02020603050405020304" pitchFamily="18" charset="0"/>
              </a:rPr>
              <a:t>здійснити поставку </a:t>
            </a:r>
            <a:r>
              <a:rPr lang="uk-UA" sz="1600" dirty="0">
                <a:latin typeface="Times New Roman" panose="02020603050405020304" pitchFamily="18" charset="0"/>
                <a:cs typeface="Times New Roman" panose="02020603050405020304" pitchFamily="18" charset="0"/>
              </a:rPr>
              <a:t>і монтаж устаткування.</a:t>
            </a:r>
          </a:p>
          <a:p>
            <a:r>
              <a:rPr lang="uk-UA" sz="1600" dirty="0">
                <a:latin typeface="Times New Roman" panose="02020603050405020304" pitchFamily="18" charset="0"/>
                <a:cs typeface="Times New Roman" panose="02020603050405020304" pitchFamily="18" charset="0"/>
              </a:rPr>
              <a:t>2. Перші дві цифри визначають затрати, необхідні для завершення частини </a:t>
            </a:r>
            <a:r>
              <a:rPr lang="uk-UA" sz="1600" dirty="0" smtClean="0">
                <a:latin typeface="Times New Roman" panose="02020603050405020304" pitchFamily="18" charset="0"/>
                <a:cs typeface="Times New Roman" panose="02020603050405020304" pitchFamily="18" charset="0"/>
              </a:rPr>
              <a:t>роботи</a:t>
            </a:r>
            <a:r>
              <a:rPr lang="uk-UA" sz="1600" dirty="0">
                <a:latin typeface="Times New Roman" panose="02020603050405020304" pitchFamily="18" charset="0"/>
                <a:cs typeface="Times New Roman" panose="02020603050405020304" pitchFamily="18" charset="0"/>
              </a:rPr>
              <a:t>, яка належить до елементу 82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тобто поставки і монтажу </a:t>
            </a:r>
            <a:r>
              <a:rPr lang="uk-UA" sz="1600" dirty="0" smtClean="0">
                <a:latin typeface="Times New Roman" panose="02020603050405020304" pitchFamily="18" charset="0"/>
                <a:cs typeface="Times New Roman" panose="02020603050405020304" pitchFamily="18" charset="0"/>
              </a:rPr>
              <a:t>устаткування</a:t>
            </a:r>
            <a:r>
              <a:rPr lang="uk-UA" sz="1600" dirty="0">
                <a:latin typeface="Times New Roman" panose="02020603050405020304" pitchFamily="18" charset="0"/>
                <a:cs typeface="Times New Roman" panose="02020603050405020304" pitchFamily="18" charset="0"/>
              </a:rPr>
              <a:t>. Решта затрат з цими двома цифрами у коді також належать до </a:t>
            </a:r>
            <a:r>
              <a:rPr lang="uk-UA" sz="1600" dirty="0" smtClean="0">
                <a:latin typeface="Times New Roman" panose="02020603050405020304" pitchFamily="18" charset="0"/>
                <a:cs typeface="Times New Roman" panose="02020603050405020304" pitchFamily="18" charset="0"/>
              </a:rPr>
              <a:t>цього </a:t>
            </a:r>
            <a:r>
              <a:rPr lang="uk-UA" sz="1600" dirty="0" err="1">
                <a:latin typeface="Times New Roman" panose="02020603050405020304" pitchFamily="18" charset="0"/>
                <a:cs typeface="Times New Roman" panose="02020603050405020304" pitchFamily="18" charset="0"/>
              </a:rPr>
              <a:t>субпроекту</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3. Код 43 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визначає ці затрати як роботу і відповідальність елементу 43 </a:t>
            </a:r>
            <a:r>
              <a:rPr lang="uk-UA" sz="1600" dirty="0" smtClean="0">
                <a:latin typeface="Times New Roman" panose="02020603050405020304" pitchFamily="18" charset="0"/>
                <a:cs typeface="Times New Roman" panose="02020603050405020304" pitchFamily="18" charset="0"/>
              </a:rPr>
              <a:t>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а саме — ремонтної бригади</a:t>
            </a:r>
            <a:r>
              <a:rPr lang="uk-UA" sz="1600" dirty="0" smtClean="0">
                <a:latin typeface="Times New Roman" panose="02020603050405020304" pitchFamily="18" charset="0"/>
                <a:cs typeface="Times New Roman" panose="02020603050405020304" pitchFamily="18" charset="0"/>
              </a:rPr>
              <a:t>.</a:t>
            </a:r>
          </a:p>
          <a:p>
            <a:pPr algn="ctr"/>
            <a:r>
              <a:rPr lang="cs-CZ" sz="1600" b="1" dirty="0">
                <a:latin typeface="Times New Roman" panose="02020603050405020304" pitchFamily="18" charset="0"/>
                <a:cs typeface="Times New Roman" panose="02020603050405020304" pitchFamily="18" charset="0"/>
              </a:rPr>
              <a:t>WBS-</a:t>
            </a:r>
            <a:r>
              <a:rPr lang="uk-UA" sz="1600" b="1" dirty="0">
                <a:latin typeface="Times New Roman" panose="02020603050405020304" pitchFamily="18" charset="0"/>
                <a:cs typeface="Times New Roman" panose="02020603050405020304" pitchFamily="18" charset="0"/>
              </a:rPr>
              <a:t>словник або </a:t>
            </a:r>
            <a:r>
              <a:rPr lang="cs-CZ" sz="1600" b="1" dirty="0">
                <a:latin typeface="Times New Roman" panose="02020603050405020304" pitchFamily="18" charset="0"/>
                <a:cs typeface="Times New Roman" panose="02020603050405020304" pitchFamily="18" charset="0"/>
              </a:rPr>
              <a:t>CTR-</a:t>
            </a:r>
            <a:r>
              <a:rPr lang="uk-UA" sz="1600" b="1" dirty="0">
                <a:latin typeface="Times New Roman" panose="02020603050405020304" pitchFamily="18" charset="0"/>
                <a:cs typeface="Times New Roman" panose="02020603050405020304" pitchFamily="18" charset="0"/>
              </a:rPr>
              <a:t>каталог</a:t>
            </a:r>
          </a:p>
          <a:p>
            <a:pPr indent="457200" algn="just"/>
            <a:r>
              <a:rPr lang="uk-UA" sz="1600" dirty="0">
                <a:latin typeface="Times New Roman" panose="02020603050405020304" pitchFamily="18" charset="0"/>
                <a:cs typeface="Times New Roman" panose="02020603050405020304" pitchFamily="18" charset="0"/>
              </a:rPr>
              <a:t>У зв’язку зі створенням </a:t>
            </a:r>
            <a:r>
              <a:rPr lang="cs-CZ" sz="1600" dirty="0">
                <a:latin typeface="Times New Roman" panose="02020603050405020304" pitchFamily="18" charset="0"/>
                <a:cs typeface="Times New Roman" panose="02020603050405020304" pitchFamily="18" charset="0"/>
              </a:rPr>
              <a:t>WBS/</a:t>
            </a:r>
            <a:r>
              <a:rPr lang="uk-UA" sz="1600" dirty="0">
                <a:latin typeface="Times New Roman" panose="02020603050405020304" pitchFamily="18" charset="0"/>
                <a:cs typeface="Times New Roman" panose="02020603050405020304" pitchFamily="18" charset="0"/>
              </a:rPr>
              <a:t>О</a:t>
            </a:r>
            <a:r>
              <a:rPr lang="cs-CZ" sz="1600" dirty="0">
                <a:latin typeface="Times New Roman" panose="02020603050405020304" pitchFamily="18" charset="0"/>
                <a:cs typeface="Times New Roman" panose="02020603050405020304" pitchFamily="18" charset="0"/>
              </a:rPr>
              <a:t>BS-</a:t>
            </a:r>
            <a:r>
              <a:rPr lang="uk-UA" sz="1600" dirty="0">
                <a:latin typeface="Times New Roman" panose="02020603050405020304" pitchFamily="18" charset="0"/>
                <a:cs typeface="Times New Roman" panose="02020603050405020304" pitchFamily="18" charset="0"/>
              </a:rPr>
              <a:t>структур та кодуванням їх потрібно </a:t>
            </a:r>
            <a:r>
              <a:rPr lang="uk-UA" sz="1600" dirty="0" smtClean="0">
                <a:latin typeface="Times New Roman" panose="02020603050405020304" pitchFamily="18" charset="0"/>
                <a:cs typeface="Times New Roman" panose="02020603050405020304" pitchFamily="18" charset="0"/>
              </a:rPr>
              <a:t>створити </a:t>
            </a:r>
            <a:r>
              <a:rPr lang="uk-UA" sz="1600" dirty="0">
                <a:latin typeface="Times New Roman" panose="02020603050405020304" pitchFamily="18" charset="0"/>
                <a:cs typeface="Times New Roman" panose="02020603050405020304" pitchFamily="18" charset="0"/>
              </a:rPr>
              <a:t>словник, який би </a:t>
            </a:r>
            <a:r>
              <a:rPr lang="uk-UA" sz="1600" dirty="0" smtClean="0">
                <a:latin typeface="Times New Roman" panose="02020603050405020304" pitchFamily="18" charset="0"/>
                <a:cs typeface="Times New Roman" panose="02020603050405020304" pitchFamily="18" charset="0"/>
              </a:rPr>
              <a:t>визначав </a:t>
            </a:r>
            <a:r>
              <a:rPr lang="uk-UA" sz="1600" dirty="0">
                <a:latin typeface="Times New Roman" panose="02020603050405020304" pitchFamily="18" charset="0"/>
                <a:cs typeface="Times New Roman" panose="02020603050405020304" pitchFamily="18" charset="0"/>
              </a:rPr>
              <a:t>елементи й облік затрат (табл. 3.6). Це </a:t>
            </a:r>
            <a:r>
              <a:rPr lang="uk-UA" sz="1600" dirty="0" smtClean="0">
                <a:latin typeface="Times New Roman" panose="02020603050405020304" pitchFamily="18" charset="0"/>
                <a:cs typeface="Times New Roman" panose="02020603050405020304" pitchFamily="18" charset="0"/>
              </a:rPr>
              <a:t>гарантує </a:t>
            </a:r>
            <a:r>
              <a:rPr lang="uk-UA" sz="1600" dirty="0">
                <a:latin typeface="Times New Roman" panose="02020603050405020304" pitchFamily="18" charset="0"/>
                <a:cs typeface="Times New Roman" panose="02020603050405020304" pitchFamily="18" charset="0"/>
              </a:rPr>
              <a:t>розуміння кожним залученим до проекту значення і змісту кожного </a:t>
            </a:r>
            <a:r>
              <a:rPr lang="uk-UA" sz="1600" dirty="0" smtClean="0">
                <a:latin typeface="Times New Roman" panose="02020603050405020304" pitchFamily="18" charset="0"/>
                <a:cs typeface="Times New Roman" panose="02020603050405020304" pitchFamily="18" charset="0"/>
              </a:rPr>
              <a:t>з </a:t>
            </a:r>
            <a:r>
              <a:rPr lang="uk-UA" sz="1600" dirty="0">
                <a:latin typeface="Times New Roman" panose="02020603050405020304" pitchFamily="18" charset="0"/>
                <a:cs typeface="Times New Roman" panose="02020603050405020304" pitchFamily="18" charset="0"/>
              </a:rPr>
              <a:t>елементів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або 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Словник може бути розширений визначенням </a:t>
            </a:r>
            <a:r>
              <a:rPr lang="uk-UA" sz="1600" dirty="0" smtClean="0">
                <a:latin typeface="Times New Roman" panose="02020603050405020304" pitchFamily="18" charset="0"/>
                <a:cs typeface="Times New Roman" panose="02020603050405020304" pitchFamily="18" charset="0"/>
              </a:rPr>
              <a:t>обсягу </a:t>
            </a:r>
            <a:r>
              <a:rPr lang="uk-UA" sz="1600" dirty="0">
                <a:latin typeface="Times New Roman" panose="02020603050405020304" pitchFamily="18" charset="0"/>
                <a:cs typeface="Times New Roman" panose="02020603050405020304" pitchFamily="18" charset="0"/>
              </a:rPr>
              <a:t>робіт, витрат, ресурсів та обмежень за часом. Це може бути подано у </a:t>
            </a:r>
            <a:r>
              <a:rPr lang="uk-UA" sz="1600" dirty="0" smtClean="0">
                <a:latin typeface="Times New Roman" panose="02020603050405020304" pitchFamily="18" charset="0"/>
                <a:cs typeface="Times New Roman" panose="02020603050405020304" pitchFamily="18" charset="0"/>
              </a:rPr>
              <a:t>вигляді </a:t>
            </a:r>
            <a:r>
              <a:rPr lang="uk-UA" sz="1600" dirty="0">
                <a:latin typeface="Times New Roman" panose="02020603050405020304" pitchFamily="18" charset="0"/>
                <a:cs typeface="Times New Roman" panose="02020603050405020304" pitchFamily="18" charset="0"/>
              </a:rPr>
              <a:t>каталогу «Витрати –– час — ресурси» (</a:t>
            </a:r>
            <a:r>
              <a:rPr lang="cs-CZ" sz="1600" dirty="0">
                <a:latin typeface="Times New Roman" panose="02020603050405020304" pitchFamily="18" charset="0"/>
                <a:cs typeface="Times New Roman" panose="02020603050405020304" pitchFamily="18" charset="0"/>
              </a:rPr>
              <a:t>Cost — Time –– Resources, </a:t>
            </a:r>
            <a:r>
              <a:rPr lang="uk-UA" sz="1600" dirty="0">
                <a:latin typeface="Times New Roman" panose="02020603050405020304" pitchFamily="18" charset="0"/>
                <a:cs typeface="Times New Roman" panose="02020603050405020304" pitchFamily="18" charset="0"/>
              </a:rPr>
              <a:t>або </a:t>
            </a:r>
            <a:r>
              <a:rPr lang="cs-CZ" sz="1600" dirty="0" smtClean="0">
                <a:latin typeface="Times New Roman" panose="02020603050405020304" pitchFamily="18" charset="0"/>
                <a:cs typeface="Times New Roman" panose="02020603050405020304" pitchFamily="18" charset="0"/>
              </a:rPr>
              <a:t>CTR)</a:t>
            </a:r>
            <a:r>
              <a:rPr lang="uk-UA" sz="1600" dirty="0" smtClean="0">
                <a:latin typeface="Times New Roman" panose="02020603050405020304" pitchFamily="18" charset="0"/>
                <a:cs typeface="Times New Roman" panose="02020603050405020304" pitchFamily="18" charset="0"/>
              </a:rPr>
              <a:t>.</a:t>
            </a:r>
          </a:p>
          <a:p>
            <a:pPr indent="457200" algn="just"/>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301550" y="4402585"/>
            <a:ext cx="6009524" cy="2076190"/>
          </a:xfrm>
          <a:prstGeom prst="rect">
            <a:avLst/>
          </a:prstGeom>
        </p:spPr>
      </p:pic>
    </p:spTree>
    <p:extLst>
      <p:ext uri="{BB962C8B-B14F-4D97-AF65-F5344CB8AC3E}">
        <p14:creationId xmlns:p14="http://schemas.microsoft.com/office/powerpoint/2010/main" val="373959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0512" y="312896"/>
            <a:ext cx="10113264" cy="646331"/>
          </a:xfrm>
          <a:prstGeom prst="rect">
            <a:avLst/>
          </a:prstGeom>
        </p:spPr>
        <p:txBody>
          <a:bodyPr wrap="square">
            <a:spAutoFit/>
          </a:bodyPr>
          <a:lstStyle/>
          <a:p>
            <a:r>
              <a:rPr lang="uk-UA" b="1" dirty="0" err="1" smtClean="0">
                <a:latin typeface="Times New Roman" panose="02020603050405020304" pitchFamily="18" charset="0"/>
                <a:cs typeface="Times New Roman" panose="02020603050405020304" pitchFamily="18" charset="0"/>
              </a:rPr>
              <a:t>Трьохспрямована</a:t>
            </a:r>
            <a:r>
              <a:rPr lang="uk-UA" b="1" dirty="0" smtClean="0">
                <a:latin typeface="Times New Roman" panose="02020603050405020304" pitchFamily="18" charset="0"/>
                <a:cs typeface="Times New Roman" panose="02020603050405020304" pitchFamily="18" charset="0"/>
              </a:rPr>
              <a:t> структура проекту </a:t>
            </a:r>
            <a:r>
              <a:rPr lang="uk-UA" dirty="0" smtClean="0">
                <a:latin typeface="Times New Roman" panose="02020603050405020304" pitchFamily="18" charset="0"/>
                <a:cs typeface="Times New Roman" panose="02020603050405020304" pitchFamily="18" charset="0"/>
              </a:rPr>
              <a:t>(рис. 3.9) створюється додаванням до </a:t>
            </a:r>
            <a:r>
              <a:rPr lang="uk-UA" dirty="0" err="1" smtClean="0">
                <a:latin typeface="Times New Roman" panose="02020603050405020304" pitchFamily="18" charset="0"/>
                <a:cs typeface="Times New Roman" panose="02020603050405020304" pitchFamily="18" charset="0"/>
              </a:rPr>
              <a:t>двоспрямованої</a:t>
            </a:r>
            <a:r>
              <a:rPr lang="uk-UA" dirty="0" smtClean="0">
                <a:latin typeface="Times New Roman" panose="02020603050405020304" pitchFamily="18" charset="0"/>
                <a:cs typeface="Times New Roman" panose="02020603050405020304" pitchFamily="18" charset="0"/>
              </a:rPr>
              <a:t> структури третьої — структури затрат (</a:t>
            </a:r>
            <a:r>
              <a:rPr lang="uk-UA" dirty="0" err="1" smtClean="0">
                <a:latin typeface="Times New Roman" panose="02020603050405020304" pitchFamily="18" charset="0"/>
                <a:cs typeface="Times New Roman" panose="02020603050405020304" pitchFamily="18" charset="0"/>
              </a:rPr>
              <a:t>Cost</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Breakdown</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Structure</a:t>
            </a:r>
            <a:r>
              <a:rPr lang="uk-UA" dirty="0" smtClean="0">
                <a:latin typeface="Times New Roman" panose="02020603050405020304" pitchFamily="18" charset="0"/>
                <a:cs typeface="Times New Roman" panose="02020603050405020304" pitchFamily="18" charset="0"/>
              </a:rPr>
              <a:t> — CBS).</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039112" y="959227"/>
            <a:ext cx="8485632" cy="5469005"/>
          </a:xfrm>
          <a:prstGeom prst="rect">
            <a:avLst/>
          </a:prstGeom>
        </p:spPr>
      </p:pic>
    </p:spTree>
    <p:extLst>
      <p:ext uri="{BB962C8B-B14F-4D97-AF65-F5344CB8AC3E}">
        <p14:creationId xmlns:p14="http://schemas.microsoft.com/office/powerpoint/2010/main" val="371059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4608" y="43152"/>
            <a:ext cx="9460992" cy="923330"/>
          </a:xfrm>
          <a:prstGeom prst="rect">
            <a:avLst/>
          </a:prstGeom>
        </p:spPr>
        <p:txBody>
          <a:bodyPr wrap="square">
            <a:spAutoFit/>
          </a:bodyPr>
          <a:lstStyle/>
          <a:p>
            <a:pPr indent="457200" algn="just"/>
            <a:r>
              <a:rPr lang="ru-RU" dirty="0">
                <a:latin typeface="Times New Roman" panose="02020603050405020304" pitchFamily="18" charset="0"/>
                <a:cs typeface="Times New Roman" panose="02020603050405020304" pitchFamily="18" charset="0"/>
              </a:rPr>
              <a:t>CBS </a:t>
            </a:r>
            <a:r>
              <a:rPr lang="uk-UA" dirty="0" smtClean="0">
                <a:latin typeface="Times New Roman" panose="02020603050405020304" pitchFamily="18" charset="0"/>
                <a:cs typeface="Times New Roman" panose="02020603050405020304" pitchFamily="18" charset="0"/>
              </a:rPr>
              <a:t>утворюється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 алгоритмом, </a:t>
            </a:r>
            <a:r>
              <a:rPr lang="uk-UA" dirty="0" smtClean="0">
                <a:latin typeface="Times New Roman" panose="02020603050405020304" pitchFamily="18" charset="0"/>
                <a:cs typeface="Times New Roman" panose="02020603050405020304" pitchFamily="18" charset="0"/>
              </a:rPr>
              <a:t>аналогічним</a:t>
            </a:r>
            <a:r>
              <a:rPr lang="ru-RU" dirty="0" smtClean="0">
                <a:latin typeface="Times New Roman" panose="02020603050405020304" pitchFamily="18" charset="0"/>
                <a:cs typeface="Times New Roman" panose="02020603050405020304" pitchFamily="18" charset="0"/>
              </a:rPr>
              <a:t> алгоритму </a:t>
            </a:r>
            <a:r>
              <a:rPr lang="uk-UA" dirty="0" smtClean="0">
                <a:latin typeface="Times New Roman" panose="02020603050405020304" pitchFamily="18" charset="0"/>
                <a:cs typeface="Times New Roman" panose="02020603050405020304" pitchFamily="18" charset="0"/>
              </a:rPr>
              <a:t>створення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WBS і </a:t>
            </a:r>
          </a:p>
          <a:p>
            <a:pPr indent="457200" algn="just"/>
            <a:r>
              <a:rPr lang="ru-RU" dirty="0">
                <a:latin typeface="Times New Roman" panose="02020603050405020304" pitchFamily="18" charset="0"/>
                <a:cs typeface="Times New Roman" panose="02020603050405020304" pitchFamily="18" charset="0"/>
              </a:rPr>
              <a:t>OBS (рис. 3.10). </a:t>
            </a:r>
            <a:endParaRPr lang="ru-RU" dirty="0" smtClean="0">
              <a:latin typeface="Times New Roman" panose="02020603050405020304" pitchFamily="18" charset="0"/>
              <a:cs typeface="Times New Roman" panose="02020603050405020304" pitchFamily="18" charset="0"/>
            </a:endParaRPr>
          </a:p>
          <a:p>
            <a:pPr indent="457200" algn="just"/>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260937" y="422520"/>
            <a:ext cx="7062639" cy="3628271"/>
          </a:xfrm>
          <a:prstGeom prst="rect">
            <a:avLst/>
          </a:prstGeom>
        </p:spPr>
      </p:pic>
      <p:sp>
        <p:nvSpPr>
          <p:cNvPr id="5" name="Прямоугольник 4"/>
          <p:cNvSpPr/>
          <p:nvPr/>
        </p:nvSpPr>
        <p:spPr>
          <a:xfrm>
            <a:off x="1571032" y="4142231"/>
            <a:ext cx="10442448" cy="2246769"/>
          </a:xfrm>
          <a:prstGeom prst="rect">
            <a:avLst/>
          </a:prstGeom>
        </p:spPr>
        <p:txBody>
          <a:bodyPr wrap="square">
            <a:spAutoFit/>
          </a:bodyPr>
          <a:lstStyle/>
          <a:p>
            <a:pPr indent="457200"/>
            <a:r>
              <a:rPr lang="uk-UA" sz="1400" i="1" dirty="0" smtClean="0">
                <a:latin typeface="Times New Roman" panose="02020603050405020304" pitchFamily="18" charset="0"/>
                <a:cs typeface="Times New Roman" panose="02020603050405020304" pitchFamily="18" charset="0"/>
              </a:rPr>
              <a:t>Перший рівень </a:t>
            </a:r>
            <a:r>
              <a:rPr lang="uk-UA" sz="1400" dirty="0" smtClean="0">
                <a:latin typeface="Times New Roman" panose="02020603050405020304" pitchFamily="18" charset="0"/>
                <a:cs typeface="Times New Roman" panose="02020603050405020304" pitchFamily="18" charset="0"/>
              </a:rPr>
              <a:t>— це всі витрати на проект. </a:t>
            </a:r>
          </a:p>
          <a:p>
            <a:pPr indent="457200"/>
            <a:r>
              <a:rPr lang="uk-UA" sz="1400" i="1" dirty="0" smtClean="0">
                <a:latin typeface="Times New Roman" panose="02020603050405020304" pitchFamily="18" charset="0"/>
                <a:cs typeface="Times New Roman" panose="02020603050405020304" pitchFamily="18" charset="0"/>
              </a:rPr>
              <a:t>Другий рівень </a:t>
            </a:r>
            <a:r>
              <a:rPr lang="uk-UA" sz="1400" dirty="0" smtClean="0">
                <a:latin typeface="Times New Roman" panose="02020603050405020304" pitchFamily="18" charset="0"/>
                <a:cs typeface="Times New Roman" panose="02020603050405020304" pitchFamily="18" charset="0"/>
              </a:rPr>
              <a:t>— основні елементи CBS: матеріали, вузли, комплектуючі; витрати на утримання устаткування; трудові витрати; інші витрати.</a:t>
            </a:r>
          </a:p>
          <a:p>
            <a:pPr indent="457200"/>
            <a:r>
              <a:rPr lang="uk-UA" sz="1400" i="1" dirty="0" smtClean="0">
                <a:latin typeface="Times New Roman" panose="02020603050405020304" pitchFamily="18" charset="0"/>
                <a:cs typeface="Times New Roman" panose="02020603050405020304" pitchFamily="18" charset="0"/>
              </a:rPr>
              <a:t>Третій рівень </a:t>
            </a:r>
            <a:r>
              <a:rPr lang="uk-UA" sz="1400" dirty="0" smtClean="0">
                <a:latin typeface="Times New Roman" panose="02020603050405020304" pitchFamily="18" charset="0"/>
                <a:cs typeface="Times New Roman" panose="02020603050405020304" pitchFamily="18" charset="0"/>
              </a:rPr>
              <a:t>— подальша розбивка. Як показано на рисунку, для трудових витрат це будуть: витрати на добір і навчання; витрати на оплату праці з поставки і монтажу устаткування; витрати на оплату праці з програмного забезпечення.</a:t>
            </a:r>
          </a:p>
          <a:p>
            <a:pPr indent="457200"/>
            <a:r>
              <a:rPr lang="uk-UA" sz="1400" i="1" dirty="0" smtClean="0">
                <a:latin typeface="Times New Roman" panose="02020603050405020304" pitchFamily="18" charset="0"/>
                <a:cs typeface="Times New Roman" panose="02020603050405020304" pitchFamily="18" charset="0"/>
              </a:rPr>
              <a:t>Четвертий рівень </a:t>
            </a:r>
            <a:r>
              <a:rPr lang="uk-UA" sz="1400" dirty="0" smtClean="0">
                <a:latin typeface="Times New Roman" panose="02020603050405020304" pitchFamily="18" charset="0"/>
                <a:cs typeface="Times New Roman" panose="02020603050405020304" pitchFamily="18" charset="0"/>
              </a:rPr>
              <a:t>— подальша розбивка, наприклад, для оплати праці з програмного забезпечення: оплата праці програмістів; оплата праці системних аналітиків; оплата праці операторів.</a:t>
            </a:r>
          </a:p>
          <a:p>
            <a:pPr indent="457200"/>
            <a:r>
              <a:rPr lang="uk-UA" sz="1400" dirty="0" smtClean="0">
                <a:latin typeface="Times New Roman" panose="02020603050405020304" pitchFamily="18" charset="0"/>
                <a:cs typeface="Times New Roman" panose="02020603050405020304" pitchFamily="18" charset="0"/>
              </a:rPr>
              <a:t>Ця структура дає змогу збирати інформацію про затрати, аналізувати й готувати звіти по затратах будь-якого підрозділу або елементу робіт. Таким чином, проведена за всіма напрямами структуризація проекту формує необхідну інформацію для подальшого планування і контролю його строків, ресурсів і затрат.</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2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7904" y="539496"/>
            <a:ext cx="10469880" cy="5816977"/>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3. Сіткове планування: основи</a:t>
            </a:r>
            <a:endParaRPr lang="uk-UA" b="1" dirty="0">
              <a:latin typeface="Times New Roman" panose="02020603050405020304" pitchFamily="18" charset="0"/>
              <a:cs typeface="Times New Roman" panose="02020603050405020304" pitchFamily="18" charset="0"/>
            </a:endParaRPr>
          </a:p>
          <a:p>
            <a:pPr indent="457200" algn="just"/>
            <a:r>
              <a:rPr lang="ar-AE" dirty="0"/>
              <a:t>۩ </a:t>
            </a:r>
            <a:r>
              <a:rPr lang="uk-UA" sz="1600" b="1" dirty="0">
                <a:latin typeface="Times New Roman" panose="02020603050405020304" pitchFamily="18" charset="0"/>
                <a:cs typeface="Times New Roman" panose="02020603050405020304" pitchFamily="18" charset="0"/>
              </a:rPr>
              <a:t>Організаційно-технологічна модель проекту </a:t>
            </a:r>
            <a:r>
              <a:rPr lang="uk-UA" sz="1600" dirty="0">
                <a:latin typeface="Times New Roman" panose="02020603050405020304" pitchFamily="18" charset="0"/>
                <a:cs typeface="Times New Roman" panose="02020603050405020304" pitchFamily="18" charset="0"/>
              </a:rPr>
              <a:t>– це адекватне </a:t>
            </a:r>
            <a:r>
              <a:rPr lang="uk-UA" sz="1600" dirty="0" smtClean="0">
                <a:latin typeface="Times New Roman" panose="02020603050405020304" pitchFamily="18" charset="0"/>
                <a:cs typeface="Times New Roman" panose="02020603050405020304" pitchFamily="18" charset="0"/>
              </a:rPr>
              <a:t>формалізоване </a:t>
            </a:r>
            <a:r>
              <a:rPr lang="uk-UA" sz="1600" dirty="0">
                <a:latin typeface="Times New Roman" panose="02020603050405020304" pitchFamily="18" charset="0"/>
                <a:cs typeface="Times New Roman" panose="02020603050405020304" pitchFamily="18" charset="0"/>
              </a:rPr>
              <a:t>відображення порядку (послідовності) </a:t>
            </a:r>
            <a:r>
              <a:rPr lang="uk-UA" sz="1600" dirty="0" smtClean="0">
                <a:latin typeface="Times New Roman" panose="02020603050405020304" pitchFamily="18" charset="0"/>
                <a:cs typeface="Times New Roman" panose="02020603050405020304" pitchFamily="18" charset="0"/>
              </a:rPr>
              <a:t>виконання </a:t>
            </a:r>
            <a:r>
              <a:rPr lang="uk-UA" sz="1600" dirty="0">
                <a:latin typeface="Times New Roman" panose="02020603050405020304" pitchFamily="18" charset="0"/>
                <a:cs typeface="Times New Roman" panose="02020603050405020304" pitchFamily="18" charset="0"/>
              </a:rPr>
              <a:t>робіт у часі, зв’язків і залежностей між ними, встановлених згідно з вимогами (технології, </a:t>
            </a:r>
            <a:r>
              <a:rPr lang="uk-UA" sz="1600" dirty="0" smtClean="0">
                <a:latin typeface="Times New Roman" panose="02020603050405020304" pitchFamily="18" charset="0"/>
                <a:cs typeface="Times New Roman" panose="02020603050405020304" pitchFamily="18" charset="0"/>
              </a:rPr>
              <a:t>організації </a:t>
            </a:r>
            <a:r>
              <a:rPr lang="uk-UA" sz="1600" dirty="0">
                <a:latin typeface="Times New Roman" panose="02020603050405020304" pitchFamily="18" charset="0"/>
                <a:cs typeface="Times New Roman" panose="02020603050405020304" pitchFamily="18" charset="0"/>
              </a:rPr>
              <a:t>тощо) та з урахуванням обмежень (насамперед – ресурсних</a:t>
            </a:r>
            <a:r>
              <a:rPr lang="uk-UA" sz="1600" dirty="0" smtClean="0">
                <a:latin typeface="Times New Roman" panose="02020603050405020304" pitchFamily="18" charset="0"/>
                <a:cs typeface="Times New Roman" panose="02020603050405020304" pitchFamily="18" charset="0"/>
              </a:rPr>
              <a:t>).Зазвичай </a:t>
            </a:r>
            <a:r>
              <a:rPr lang="uk-UA" sz="1600" dirty="0">
                <a:latin typeface="Times New Roman" panose="02020603050405020304" pitchFamily="18" charset="0"/>
                <a:cs typeface="Times New Roman" panose="02020603050405020304" pitchFamily="18" charset="0"/>
              </a:rPr>
              <a:t>моделі подають у формі графічних об’єктів – діаграм. </a:t>
            </a:r>
            <a:endParaRPr lang="uk-UA" sz="1600" dirty="0" smtClean="0">
              <a:latin typeface="Times New Roman" panose="02020603050405020304" pitchFamily="18" charset="0"/>
              <a:cs typeface="Times New Roman" panose="02020603050405020304" pitchFamily="18" charset="0"/>
            </a:endParaRPr>
          </a:p>
          <a:p>
            <a:pPr indent="457200" algn="just"/>
            <a:r>
              <a:rPr lang="uk-UA" sz="1600" i="1" dirty="0" smtClean="0">
                <a:latin typeface="Times New Roman" panose="02020603050405020304" pitchFamily="18" charset="0"/>
                <a:cs typeface="Times New Roman" panose="02020603050405020304" pitchFamily="18" charset="0"/>
              </a:rPr>
              <a:t>Найпоширенішими </a:t>
            </a:r>
            <a:r>
              <a:rPr lang="uk-UA" sz="1600" i="1" dirty="0">
                <a:latin typeface="Times New Roman" panose="02020603050405020304" pitchFamily="18" charset="0"/>
                <a:cs typeface="Times New Roman" panose="02020603050405020304" pitchFamily="18" charset="0"/>
              </a:rPr>
              <a:t>у практиці управління проектами є такі види </a:t>
            </a:r>
            <a:r>
              <a:rPr lang="uk-UA" sz="1600" i="1" dirty="0" smtClean="0">
                <a:latin typeface="Times New Roman" panose="02020603050405020304" pitchFamily="18" charset="0"/>
                <a:cs typeface="Times New Roman" panose="02020603050405020304" pitchFamily="18" charset="0"/>
              </a:rPr>
              <a:t>організаційно-технологічних </a:t>
            </a:r>
            <a:r>
              <a:rPr lang="uk-UA" sz="1600" i="1" dirty="0">
                <a:latin typeface="Times New Roman" panose="02020603050405020304" pitchFamily="18" charset="0"/>
                <a:cs typeface="Times New Roman" panose="02020603050405020304" pitchFamily="18" charset="0"/>
              </a:rPr>
              <a:t>моделей: </a:t>
            </a:r>
            <a:r>
              <a:rPr lang="uk-UA" sz="1600" dirty="0">
                <a:latin typeface="Times New Roman" panose="02020603050405020304" pitchFamily="18" charset="0"/>
                <a:cs typeface="Times New Roman" panose="02020603050405020304" pitchFamily="18" charset="0"/>
              </a:rPr>
              <a:t>лінійні діаграми (графіки Ганта), </a:t>
            </a:r>
            <a:r>
              <a:rPr lang="uk-UA" sz="1600" dirty="0" smtClean="0">
                <a:latin typeface="Times New Roman" panose="02020603050405020304" pitchFamily="18" charset="0"/>
                <a:cs typeface="Times New Roman" panose="02020603050405020304" pitchFamily="18" charset="0"/>
              </a:rPr>
              <a:t>циклограми</a:t>
            </a:r>
            <a:r>
              <a:rPr lang="uk-UA" sz="1600" dirty="0">
                <a:latin typeface="Times New Roman" panose="02020603050405020304" pitchFamily="18" charset="0"/>
                <a:cs typeface="Times New Roman" panose="02020603050405020304" pitchFamily="18" charset="0"/>
              </a:rPr>
              <a:t>, сіткові </a:t>
            </a:r>
            <a:r>
              <a:rPr lang="uk-UA" sz="1600" dirty="0" smtClean="0">
                <a:latin typeface="Times New Roman" panose="02020603050405020304" pitchFamily="18" charset="0"/>
                <a:cs typeface="Times New Roman" panose="02020603050405020304" pitchFamily="18" charset="0"/>
              </a:rPr>
              <a:t>моделі. Лінійну </a:t>
            </a:r>
            <a:r>
              <a:rPr lang="uk-UA" sz="1600" dirty="0">
                <a:latin typeface="Times New Roman" panose="02020603050405020304" pitchFamily="18" charset="0"/>
                <a:cs typeface="Times New Roman" panose="02020603050405020304" pitchFamily="18" charset="0"/>
              </a:rPr>
              <a:t>діаграму зображають лінійним календарним графіком.</a:t>
            </a:r>
          </a:p>
          <a:p>
            <a:pPr indent="457200" algn="just"/>
            <a:r>
              <a:rPr lang="uk-UA" sz="1600" dirty="0">
                <a:latin typeface="Times New Roman" panose="02020603050405020304" pitchFamily="18" charset="0"/>
                <a:cs typeface="Times New Roman" panose="02020603050405020304" pitchFamily="18" charset="0"/>
              </a:rPr>
              <a:t>Циклограмну модель використовують переважно в разі застосування </a:t>
            </a:r>
            <a:r>
              <a:rPr lang="uk-UA" sz="1600" dirty="0" smtClean="0">
                <a:latin typeface="Times New Roman" panose="02020603050405020304" pitchFamily="18" charset="0"/>
                <a:cs typeface="Times New Roman" panose="02020603050405020304" pitchFamily="18" charset="0"/>
              </a:rPr>
              <a:t>потокових </a:t>
            </a:r>
            <a:r>
              <a:rPr lang="uk-UA" sz="1600" dirty="0">
                <a:latin typeface="Times New Roman" panose="02020603050405020304" pitchFamily="18" charset="0"/>
                <a:cs typeface="Times New Roman" panose="02020603050405020304" pitchFamily="18" charset="0"/>
              </a:rPr>
              <a:t>методів організації виконання робіт проекту. Циклограми свого </a:t>
            </a:r>
            <a:r>
              <a:rPr lang="uk-UA" sz="1600" dirty="0" smtClean="0">
                <a:latin typeface="Times New Roman" panose="02020603050405020304" pitchFamily="18" charset="0"/>
                <a:cs typeface="Times New Roman" panose="02020603050405020304" pitchFamily="18" charset="0"/>
              </a:rPr>
              <a:t>часу </a:t>
            </a:r>
            <a:r>
              <a:rPr lang="uk-UA" sz="1600" dirty="0">
                <a:latin typeface="Times New Roman" panose="02020603050405020304" pitchFamily="18" charset="0"/>
                <a:cs typeface="Times New Roman" panose="02020603050405020304" pitchFamily="18" charset="0"/>
              </a:rPr>
              <a:t>найширше застосовували у будівництві під час проектування </a:t>
            </a:r>
            <a:r>
              <a:rPr lang="uk-UA" sz="1600" dirty="0" smtClean="0">
                <a:latin typeface="Times New Roman" panose="02020603050405020304" pitchFamily="18" charset="0"/>
                <a:cs typeface="Times New Roman" panose="02020603050405020304" pitchFamily="18" charset="0"/>
              </a:rPr>
              <a:t>спорудження </a:t>
            </a:r>
            <a:r>
              <a:rPr lang="uk-UA" sz="1600" dirty="0">
                <a:latin typeface="Times New Roman" panose="02020603050405020304" pitchFamily="18" charset="0"/>
                <a:cs typeface="Times New Roman" panose="02020603050405020304" pitchFamily="18" charset="0"/>
              </a:rPr>
              <a:t>однотипних будівель і споруд потоковим </a:t>
            </a:r>
            <a:r>
              <a:rPr lang="uk-UA" sz="1600" dirty="0" smtClean="0">
                <a:latin typeface="Times New Roman" panose="02020603050405020304" pitchFamily="18" charset="0"/>
                <a:cs typeface="Times New Roman" panose="02020603050405020304" pitchFamily="18" charset="0"/>
              </a:rPr>
              <a:t>методом. Значно </a:t>
            </a:r>
            <a:r>
              <a:rPr lang="uk-UA" sz="1600" dirty="0">
                <a:latin typeface="Times New Roman" panose="02020603050405020304" pitchFamily="18" charset="0"/>
                <a:cs typeface="Times New Roman" panose="02020603050405020304" pitchFamily="18" charset="0"/>
              </a:rPr>
              <a:t>простішими є сіткові моделі. Сіткове моделювання основане на </a:t>
            </a:r>
            <a:r>
              <a:rPr lang="uk-UA" sz="1600" dirty="0" smtClean="0">
                <a:latin typeface="Times New Roman" panose="02020603050405020304" pitchFamily="18" charset="0"/>
                <a:cs typeface="Times New Roman" panose="02020603050405020304" pitchFamily="18" charset="0"/>
              </a:rPr>
              <a:t>теорії </a:t>
            </a:r>
            <a:r>
              <a:rPr lang="uk-UA" sz="1600" dirty="0">
                <a:latin typeface="Times New Roman" panose="02020603050405020304" pitchFamily="18" charset="0"/>
                <a:cs typeface="Times New Roman" panose="02020603050405020304" pitchFamily="18" charset="0"/>
              </a:rPr>
              <a:t>графів. </a:t>
            </a:r>
          </a:p>
          <a:p>
            <a:pPr indent="457200" algn="just"/>
            <a:r>
              <a:rPr lang="uk-UA" sz="1600" b="1" dirty="0">
                <a:latin typeface="Times New Roman" panose="02020603050405020304" pitchFamily="18" charset="0"/>
                <a:cs typeface="Times New Roman" panose="02020603050405020304" pitchFamily="18" charset="0"/>
              </a:rPr>
              <a:t>Сіткова модель </a:t>
            </a:r>
            <a:r>
              <a:rPr lang="uk-UA" sz="1600" dirty="0">
                <a:latin typeface="Times New Roman" panose="02020603050405020304" pitchFamily="18" charset="0"/>
                <a:cs typeface="Times New Roman" panose="02020603050405020304" pitchFamily="18" charset="0"/>
              </a:rPr>
              <a:t>– множина поєднаних між собою елементів для опису </a:t>
            </a:r>
            <a:r>
              <a:rPr lang="uk-UA" sz="1600" dirty="0" smtClean="0">
                <a:latin typeface="Times New Roman" panose="02020603050405020304" pitchFamily="18" charset="0"/>
                <a:cs typeface="Times New Roman" panose="02020603050405020304" pitchFamily="18" charset="0"/>
              </a:rPr>
              <a:t>технологічної </a:t>
            </a:r>
            <a:r>
              <a:rPr lang="uk-UA" sz="1600" dirty="0">
                <a:latin typeface="Times New Roman" panose="02020603050405020304" pitchFamily="18" charset="0"/>
                <a:cs typeface="Times New Roman" panose="02020603050405020304" pitchFamily="18" charset="0"/>
              </a:rPr>
              <a:t>залежності окремих робіт і етапів майбутніх проектів.</a:t>
            </a:r>
          </a:p>
          <a:p>
            <a:pPr indent="457200" algn="just"/>
            <a:r>
              <a:rPr lang="ar-AE" sz="1600"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Сіткове планування </a:t>
            </a:r>
            <a:r>
              <a:rPr lang="uk-UA" sz="1600" dirty="0">
                <a:latin typeface="Times New Roman" panose="02020603050405020304" pitchFamily="18" charset="0"/>
                <a:cs typeface="Times New Roman" panose="02020603050405020304" pitchFamily="18" charset="0"/>
              </a:rPr>
              <a:t>полягає у створенні логічних діаграм </a:t>
            </a:r>
            <a:r>
              <a:rPr lang="uk-UA" sz="1600" dirty="0" smtClean="0">
                <a:latin typeface="Times New Roman" panose="02020603050405020304" pitchFamily="18" charset="0"/>
                <a:cs typeface="Times New Roman" panose="02020603050405020304" pitchFamily="18" charset="0"/>
              </a:rPr>
              <a:t>послідовності </a:t>
            </a:r>
            <a:r>
              <a:rPr lang="uk-UA" sz="1600" dirty="0">
                <a:latin typeface="Times New Roman" panose="02020603050405020304" pitchFamily="18" charset="0"/>
                <a:cs typeface="Times New Roman" panose="02020603050405020304" pitchFamily="18" charset="0"/>
              </a:rPr>
              <a:t>виконання проектних робіт — сіткових графіків — і </a:t>
            </a:r>
            <a:r>
              <a:rPr lang="uk-UA" sz="1600" dirty="0" smtClean="0">
                <a:latin typeface="Times New Roman" panose="02020603050405020304" pitchFamily="18" charset="0"/>
                <a:cs typeface="Times New Roman" panose="02020603050405020304" pitchFamily="18" charset="0"/>
              </a:rPr>
              <a:t>визначенні </a:t>
            </a:r>
            <a:r>
              <a:rPr lang="uk-UA" sz="1600" dirty="0">
                <a:latin typeface="Times New Roman" panose="02020603050405020304" pitchFamily="18" charset="0"/>
                <a:cs typeface="Times New Roman" panose="02020603050405020304" pitchFamily="18" charset="0"/>
              </a:rPr>
              <a:t>тривалості цих робіт та проекту в цілому з метою подальшого </a:t>
            </a:r>
            <a:r>
              <a:rPr lang="uk-UA" sz="1600" dirty="0" smtClean="0">
                <a:latin typeface="Times New Roman" panose="02020603050405020304" pitchFamily="18" charset="0"/>
                <a:cs typeface="Times New Roman" panose="02020603050405020304" pitchFamily="18" charset="0"/>
              </a:rPr>
              <a:t>контролю</a:t>
            </a:r>
            <a:r>
              <a:rPr lang="uk-UA" sz="1600" dirty="0">
                <a:latin typeface="Times New Roman" panose="02020603050405020304" pitchFamily="18" charset="0"/>
                <a:cs typeface="Times New Roman" panose="02020603050405020304" pitchFamily="18" charset="0"/>
              </a:rPr>
              <a:t>; набір методів, який призначений для управління розкладом </a:t>
            </a:r>
            <a:r>
              <a:rPr lang="uk-UA" sz="1600" dirty="0" smtClean="0">
                <a:latin typeface="Times New Roman" panose="02020603050405020304" pitchFamily="18" charset="0"/>
                <a:cs typeface="Times New Roman" panose="02020603050405020304" pitchFamily="18" charset="0"/>
              </a:rPr>
              <a:t>проекту</a:t>
            </a:r>
            <a:r>
              <a:rPr lang="uk-UA" sz="1600" dirty="0">
                <a:latin typeface="Times New Roman" panose="02020603050405020304" pitchFamily="18" charset="0"/>
                <a:cs typeface="Times New Roman" panose="02020603050405020304" pitchFamily="18" charset="0"/>
              </a:rPr>
              <a:t>. </a:t>
            </a:r>
          </a:p>
          <a:p>
            <a:pPr indent="457200" algn="just"/>
            <a:r>
              <a:rPr lang="uk-UA" sz="1600" b="1" dirty="0">
                <a:latin typeface="Times New Roman" panose="02020603050405020304" pitchFamily="18" charset="0"/>
                <a:cs typeface="Times New Roman" panose="02020603050405020304" pitchFamily="18" charset="0"/>
              </a:rPr>
              <a:t>Застосування сіткового планування допомагає відповісти на такі </a:t>
            </a:r>
            <a:r>
              <a:rPr lang="uk-UA" sz="1600" b="1" dirty="0" smtClean="0">
                <a:latin typeface="Times New Roman" panose="02020603050405020304" pitchFamily="18" charset="0"/>
                <a:cs typeface="Times New Roman" panose="02020603050405020304" pitchFamily="18" charset="0"/>
              </a:rPr>
              <a:t>запитання</a:t>
            </a:r>
            <a:r>
              <a:rPr lang="uk-UA" sz="1600" b="1" dirty="0">
                <a:latin typeface="Times New Roman" panose="02020603050405020304" pitchFamily="18" charset="0"/>
                <a:cs typeface="Times New Roman" panose="02020603050405020304" pitchFamily="18" charset="0"/>
              </a:rPr>
              <a:t>:</a:t>
            </a:r>
          </a:p>
          <a:p>
            <a:pPr indent="457200" algn="just"/>
            <a:r>
              <a:rPr lang="uk-UA" sz="1600" dirty="0">
                <a:latin typeface="Times New Roman" panose="02020603050405020304" pitchFamily="18" charset="0"/>
                <a:cs typeface="Times New Roman" panose="02020603050405020304" pitchFamily="18" charset="0"/>
              </a:rPr>
              <a:t>1. Скільки часу потрібно на виконання усього проекту?</a:t>
            </a:r>
          </a:p>
          <a:p>
            <a:pPr indent="457200" algn="just"/>
            <a:r>
              <a:rPr lang="uk-UA" sz="1600" dirty="0">
                <a:latin typeface="Times New Roman" panose="02020603050405020304" pitchFamily="18" charset="0"/>
                <a:cs typeface="Times New Roman" panose="02020603050405020304" pitchFamily="18" charset="0"/>
              </a:rPr>
              <a:t>2. У який час мають розпочинатися та закінчуватися окремі роботи?</a:t>
            </a:r>
          </a:p>
          <a:p>
            <a:pPr indent="457200" algn="just"/>
            <a:r>
              <a:rPr lang="uk-UA" sz="1600" dirty="0">
                <a:latin typeface="Times New Roman" panose="02020603050405020304" pitchFamily="18" charset="0"/>
                <a:cs typeface="Times New Roman" panose="02020603050405020304" pitchFamily="18" charset="0"/>
              </a:rPr>
              <a:t>3. Які роботи є «критичними» і повинні виконуватися точно за графіком, </a:t>
            </a:r>
          </a:p>
          <a:p>
            <a:pPr indent="457200" algn="just"/>
            <a:r>
              <a:rPr lang="uk-UA" sz="1600" dirty="0">
                <a:latin typeface="Times New Roman" panose="02020603050405020304" pitchFamily="18" charset="0"/>
                <a:cs typeface="Times New Roman" panose="02020603050405020304" pitchFamily="18" charset="0"/>
              </a:rPr>
              <a:t>аби не зірвати строки виконання проекту у цілому?</a:t>
            </a:r>
          </a:p>
          <a:p>
            <a:pPr indent="457200" algn="just"/>
            <a:r>
              <a:rPr lang="uk-UA" sz="1600" dirty="0">
                <a:latin typeface="Times New Roman" panose="02020603050405020304" pitchFamily="18" charset="0"/>
                <a:cs typeface="Times New Roman" panose="02020603050405020304" pitchFamily="18" charset="0"/>
              </a:rPr>
              <a:t>4. На який термін можна відкласти виконання «некритичних» робіт, щоб це </a:t>
            </a:r>
          </a:p>
          <a:p>
            <a:pPr indent="457200" algn="just"/>
            <a:r>
              <a:rPr lang="uk-UA" sz="1600" dirty="0">
                <a:latin typeface="Times New Roman" panose="02020603050405020304" pitchFamily="18" charset="0"/>
                <a:cs typeface="Times New Roman" panose="02020603050405020304" pitchFamily="18" charset="0"/>
              </a:rPr>
              <a:t>не вплинуло на строки виконання проекту</a:t>
            </a:r>
          </a:p>
        </p:txBody>
      </p:sp>
    </p:spTree>
    <p:extLst>
      <p:ext uri="{BB962C8B-B14F-4D97-AF65-F5344CB8AC3E}">
        <p14:creationId xmlns:p14="http://schemas.microsoft.com/office/powerpoint/2010/main" val="931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616" y="0"/>
            <a:ext cx="9226296" cy="3754874"/>
          </a:xfrm>
          <a:prstGeom prst="rect">
            <a:avLst/>
          </a:prstGeom>
        </p:spPr>
        <p:txBody>
          <a:bodyPr wrap="square">
            <a:spAutoFit/>
          </a:bodyPr>
          <a:lstStyle/>
          <a:p>
            <a:pPr indent="457200" algn="just"/>
            <a:r>
              <a:rPr lang="ar-AE" sz="1400" b="1" dirty="0">
                <a:latin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cs typeface="Times New Roman" panose="02020603050405020304" pitchFamily="18" charset="0"/>
              </a:rPr>
              <a:t>Методи </a:t>
            </a:r>
            <a:r>
              <a:rPr lang="uk-UA" sz="1400" b="1" dirty="0">
                <a:latin typeface="Times New Roman" panose="02020603050405020304" pitchFamily="18" charset="0"/>
                <a:cs typeface="Times New Roman" panose="02020603050405020304" pitchFamily="18" charset="0"/>
              </a:rPr>
              <a:t>сіткового планування </a:t>
            </a:r>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це методи, основна мета яких </a:t>
            </a:r>
            <a:r>
              <a:rPr lang="uk-UA" sz="1400" dirty="0" smtClean="0">
                <a:latin typeface="Times New Roman" panose="02020603050405020304" pitchFamily="18" charset="0"/>
                <a:cs typeface="Times New Roman" panose="02020603050405020304" pitchFamily="18" charset="0"/>
              </a:rPr>
              <a:t>полягає </a:t>
            </a:r>
            <a:r>
              <a:rPr lang="uk-UA" sz="1400" dirty="0">
                <a:latin typeface="Times New Roman" panose="02020603050405020304" pitchFamily="18" charset="0"/>
                <a:cs typeface="Times New Roman" panose="02020603050405020304" pitchFamily="18" charset="0"/>
              </a:rPr>
              <a:t>в тому, щоб зменшити до мінімуму тривалість проекту.</a:t>
            </a:r>
          </a:p>
          <a:p>
            <a:pPr indent="457200" algn="just"/>
            <a:r>
              <a:rPr lang="uk-UA" sz="1400" b="1" i="1" u="sng" dirty="0">
                <a:latin typeface="Times New Roman" panose="02020603050405020304" pitchFamily="18" charset="0"/>
                <a:cs typeface="Times New Roman" panose="02020603050405020304" pitchFamily="18" charset="0"/>
              </a:rPr>
              <a:t>До основних методів сіткового планування відносяться:</a:t>
            </a:r>
          </a:p>
          <a:p>
            <a:pPr indent="457200" algn="just"/>
            <a:r>
              <a:rPr lang="uk-UA" sz="1400" dirty="0">
                <a:latin typeface="Times New Roman" panose="02020603050405020304" pitchFamily="18" charset="0"/>
                <a:cs typeface="Times New Roman" panose="02020603050405020304" pitchFamily="18" charset="0"/>
              </a:rPr>
              <a:t> метод критичного шляху (</a:t>
            </a:r>
            <a:r>
              <a:rPr lang="cs-CZ" sz="1400" dirty="0">
                <a:latin typeface="Times New Roman" panose="02020603050405020304" pitchFamily="18" charset="0"/>
                <a:cs typeface="Times New Roman" panose="02020603050405020304" pitchFamily="18" charset="0"/>
              </a:rPr>
              <a:t>CPM);</a:t>
            </a:r>
          </a:p>
          <a:p>
            <a:pPr indent="457200" algn="just"/>
            <a:r>
              <a:rPr lang="cs-CZ"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метод оцінки і аналізу програм (</a:t>
            </a:r>
            <a:r>
              <a:rPr lang="cs-CZ" sz="1400" dirty="0">
                <a:latin typeface="Times New Roman" panose="02020603050405020304" pitchFamily="18" charset="0"/>
                <a:cs typeface="Times New Roman" panose="02020603050405020304" pitchFamily="18" charset="0"/>
              </a:rPr>
              <a:t>PERT);</a:t>
            </a:r>
          </a:p>
          <a:p>
            <a:pPr indent="457200" algn="just"/>
            <a:r>
              <a:rPr lang="cs-CZ"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метод графічної оцінки і перегляду планів (</a:t>
            </a:r>
            <a:r>
              <a:rPr lang="cs-CZ" sz="1400" dirty="0">
                <a:latin typeface="Times New Roman" panose="02020603050405020304" pitchFamily="18" charset="0"/>
                <a:cs typeface="Times New Roman" panose="02020603050405020304" pitchFamily="18" charset="0"/>
              </a:rPr>
              <a:t>GERT);</a:t>
            </a:r>
          </a:p>
          <a:p>
            <a:pPr indent="457200" algn="just"/>
            <a:r>
              <a:rPr lang="cs-CZ"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метод критичних ланцюгів (ССМ</a:t>
            </a:r>
            <a:r>
              <a:rPr lang="uk-UA" sz="1400" dirty="0" smtClean="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a:p>
            <a:pPr indent="457200" algn="just"/>
            <a:r>
              <a:rPr lang="uk-UA" sz="1400" dirty="0" smtClean="0">
                <a:latin typeface="Times New Roman" panose="02020603050405020304" pitchFamily="18" charset="0"/>
                <a:cs typeface="Times New Roman" panose="02020603050405020304" pitchFamily="18" charset="0"/>
              </a:rPr>
              <a:t>Останні </a:t>
            </a:r>
            <a:r>
              <a:rPr lang="uk-UA" sz="1400" dirty="0">
                <a:latin typeface="Times New Roman" panose="02020603050405020304" pitchFamily="18" charset="0"/>
                <a:cs typeface="Times New Roman" panose="02020603050405020304" pitchFamily="18" charset="0"/>
              </a:rPr>
              <a:t>три методи застосовують, якщо необхідно </a:t>
            </a:r>
            <a:r>
              <a:rPr lang="uk-UA" sz="1400" dirty="0" smtClean="0">
                <a:latin typeface="Times New Roman" panose="02020603050405020304" pitchFamily="18" charset="0"/>
                <a:cs typeface="Times New Roman" panose="02020603050405020304" pitchFamily="18" charset="0"/>
              </a:rPr>
              <a:t>врахувати ситуації </a:t>
            </a:r>
            <a:r>
              <a:rPr lang="uk-UA" sz="1400" dirty="0">
                <a:latin typeface="Times New Roman" panose="02020603050405020304" pitchFamily="18" charset="0"/>
                <a:cs typeface="Times New Roman" panose="02020603050405020304" pitchFamily="18" charset="0"/>
              </a:rPr>
              <a:t>ризику чи невизначеності (щодо номенклатури, послідовності, </a:t>
            </a:r>
            <a:r>
              <a:rPr lang="uk-UA" sz="1400" dirty="0" smtClean="0">
                <a:latin typeface="Times New Roman" panose="02020603050405020304" pitchFamily="18" charset="0"/>
                <a:cs typeface="Times New Roman" panose="02020603050405020304" pitchFamily="18" charset="0"/>
              </a:rPr>
              <a:t>тривалості </a:t>
            </a:r>
            <a:r>
              <a:rPr lang="uk-UA" sz="1400" dirty="0">
                <a:latin typeface="Times New Roman" panose="02020603050405020304" pitchFamily="18" charset="0"/>
                <a:cs typeface="Times New Roman" panose="02020603050405020304" pitchFamily="18" charset="0"/>
              </a:rPr>
              <a:t>робіт), тобто – при розробленні стохастичних (ймовірнісних) </a:t>
            </a:r>
            <a:r>
              <a:rPr lang="uk-UA" sz="1400" dirty="0" smtClean="0">
                <a:latin typeface="Times New Roman" panose="02020603050405020304" pitchFamily="18" charset="0"/>
                <a:cs typeface="Times New Roman" panose="02020603050405020304" pitchFamily="18" charset="0"/>
              </a:rPr>
              <a:t>моделей </a:t>
            </a:r>
            <a:r>
              <a:rPr lang="uk-UA" sz="1400" dirty="0">
                <a:latin typeface="Times New Roman" panose="02020603050405020304" pitchFamily="18" charset="0"/>
                <a:cs typeface="Times New Roman" panose="02020603050405020304" pitchFamily="18" charset="0"/>
              </a:rPr>
              <a:t>проекту</a:t>
            </a:r>
            <a:r>
              <a:rPr lang="uk-UA" sz="1400" dirty="0" smtClean="0">
                <a:latin typeface="Times New Roman" panose="02020603050405020304" pitchFamily="18" charset="0"/>
                <a:cs typeface="Times New Roman" panose="02020603050405020304" pitchFamily="18" charset="0"/>
              </a:rPr>
              <a:t>.</a:t>
            </a:r>
          </a:p>
          <a:p>
            <a:pPr lvl="0" indent="450000" algn="just"/>
            <a:r>
              <a:rPr lang="uk-UA" sz="1400" b="1" dirty="0">
                <a:solidFill>
                  <a:prstClr val="black"/>
                </a:solidFill>
                <a:latin typeface="Times New Roman" panose="02020603050405020304" pitchFamily="18" charset="0"/>
                <a:cs typeface="Times New Roman" panose="02020603050405020304" pitchFamily="18" charset="0"/>
              </a:rPr>
              <a:t>Метод критичного шляху (СРМ) </a:t>
            </a:r>
            <a:r>
              <a:rPr lang="uk-UA" sz="1400" dirty="0">
                <a:solidFill>
                  <a:prstClr val="black"/>
                </a:solidFill>
                <a:latin typeface="Times New Roman" panose="02020603050405020304" pitchFamily="18" charset="0"/>
                <a:cs typeface="Times New Roman" panose="02020603050405020304" pitchFamily="18" charset="0"/>
              </a:rPr>
              <a:t>— це метод планування робіт в рамках проекту, включаючи управління цими роботами і складання графіку їхнього виконання. Ключовим моментом методу є поняття «критичного шляху».</a:t>
            </a:r>
          </a:p>
          <a:p>
            <a:pPr lvl="0" indent="450000" algn="just"/>
            <a:r>
              <a:rPr lang="uk-UA" sz="1400" dirty="0">
                <a:latin typeface="Times New Roman" panose="02020603050405020304" pitchFamily="18" charset="0"/>
                <a:cs typeface="Times New Roman" panose="02020603050405020304" pitchFamily="18" charset="0"/>
              </a:rPr>
              <a:t>Сам по собі критичний шлях — це найбільша кількість часу, яка знадобиться для завершення всього </a:t>
            </a:r>
            <a:r>
              <a:rPr lang="uk-UA" sz="1400" dirty="0" err="1">
                <a:latin typeface="Times New Roman" panose="02020603050405020304" pitchFamily="18" charset="0"/>
                <a:cs typeface="Times New Roman" panose="02020603050405020304" pitchFamily="18" charset="0"/>
              </a:rPr>
              <a:t>проєкту</a:t>
            </a:r>
            <a:r>
              <a:rPr lang="uk-UA" sz="1400" dirty="0">
                <a:latin typeface="Times New Roman" panose="02020603050405020304" pitchFamily="18" charset="0"/>
                <a:cs typeface="Times New Roman" panose="02020603050405020304" pitchFamily="18" charset="0"/>
              </a:rPr>
              <a:t>. Він дає вам уявлення про те, як найкраще структурувати графік </a:t>
            </a:r>
            <a:r>
              <a:rPr lang="uk-UA" sz="1400" dirty="0" err="1">
                <a:latin typeface="Times New Roman" panose="02020603050405020304" pitchFamily="18" charset="0"/>
                <a:cs typeface="Times New Roman" panose="02020603050405020304" pitchFamily="18" charset="0"/>
              </a:rPr>
              <a:t>проєкту</a:t>
            </a:r>
            <a:r>
              <a:rPr lang="uk-UA" sz="1400" dirty="0">
                <a:latin typeface="Times New Roman" panose="02020603050405020304" pitchFamily="18" charset="0"/>
                <a:cs typeface="Times New Roman" panose="02020603050405020304" pitchFamily="18" charset="0"/>
              </a:rPr>
              <a:t>, щоб забезпечити його виконання вчасно та з мінімальними витратами. Простіше кажучи, метод критичного шляху допомагає зрозуміти оптимальні терміни для завершення вашого </a:t>
            </a:r>
            <a:r>
              <a:rPr lang="uk-UA" sz="1400" dirty="0" err="1">
                <a:latin typeface="Times New Roman" panose="02020603050405020304" pitchFamily="18" charset="0"/>
                <a:cs typeface="Times New Roman" panose="02020603050405020304" pitchFamily="18" charset="0"/>
              </a:rPr>
              <a:t>проєкту</a:t>
            </a:r>
            <a:r>
              <a:rPr lang="uk-UA" sz="1400" dirty="0">
                <a:latin typeface="Times New Roman" panose="02020603050405020304" pitchFamily="18" charset="0"/>
                <a:cs typeface="Times New Roman" panose="02020603050405020304" pitchFamily="18" charset="0"/>
              </a:rPr>
              <a:t>.</a:t>
            </a:r>
            <a:endParaRPr lang="uk-UA" sz="1400" dirty="0">
              <a:solidFill>
                <a:prstClr val="black"/>
              </a:solidFill>
              <a:latin typeface="Times New Roman" panose="02020603050405020304" pitchFamily="18" charset="0"/>
              <a:cs typeface="Times New Roman" panose="02020603050405020304" pitchFamily="18" charset="0"/>
            </a:endParaRPr>
          </a:p>
          <a:p>
            <a:pPr indent="457200" algn="just"/>
            <a:endParaRPr lang="uk-UA" sz="1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664970" y="3379173"/>
            <a:ext cx="3143250" cy="1914525"/>
          </a:xfrm>
          <a:prstGeom prst="rect">
            <a:avLst/>
          </a:prstGeom>
        </p:spPr>
      </p:pic>
      <p:sp>
        <p:nvSpPr>
          <p:cNvPr id="4" name="Прямоугольник 3"/>
          <p:cNvSpPr/>
          <p:nvPr/>
        </p:nvSpPr>
        <p:spPr>
          <a:xfrm>
            <a:off x="5297424" y="3306591"/>
            <a:ext cx="6096000" cy="1877437"/>
          </a:xfrm>
          <a:prstGeom prst="rect">
            <a:avLst/>
          </a:prstGeom>
        </p:spPr>
        <p:txBody>
          <a:bodyPr>
            <a:spAutoFit/>
          </a:bodyPr>
          <a:lstStyle/>
          <a:p>
            <a:r>
              <a:rPr lang="uk-UA" b="1" dirty="0">
                <a:hlinkClick r:id="rId3"/>
              </a:rPr>
              <a:t>Метод критичного шляху від А до Я за посиланням:    </a:t>
            </a:r>
            <a:r>
              <a:rPr lang="cs-CZ" sz="1400" dirty="0" smtClean="0">
                <a:latin typeface="Times New Roman" panose="02020603050405020304" pitchFamily="18" charset="0"/>
                <a:cs typeface="Times New Roman" panose="02020603050405020304" pitchFamily="18" charset="0"/>
                <a:hlinkClick r:id="rId3"/>
              </a:rPr>
              <a:t>https</a:t>
            </a:r>
            <a:r>
              <a:rPr lang="cs-CZ" sz="1400" dirty="0">
                <a:latin typeface="Times New Roman" panose="02020603050405020304" pitchFamily="18" charset="0"/>
                <a:cs typeface="Times New Roman" panose="02020603050405020304" pitchFamily="18" charset="0"/>
                <a:hlinkClick r:id="rId3"/>
              </a:rPr>
              <a:t>://techukraine.net/%D0%B2%D1%96%D0%B4-%D0%B0-%D0%B4%D0%BE-%D1%8F-%D0%BF%D1%80%D0%BE-%D0%BC%D0%B5%D1%82%D0%BE%D0%B4-%D0%BA%D1%80%D0%B8%D1%82%D0%B8%D1%87%D0%BD%D0%BE%D0%B3%D0%BE-%D1%88%D0%BB%D1%8F%D1%85%D1%83-cpm-%D0%B4</a:t>
            </a:r>
            <a:r>
              <a:rPr lang="cs-CZ" sz="1400" dirty="0" smtClean="0">
                <a:latin typeface="Times New Roman" panose="02020603050405020304" pitchFamily="18" charset="0"/>
                <a:cs typeface="Times New Roman" panose="02020603050405020304" pitchFamily="18" charset="0"/>
                <a:hlinkClick r:id="rId3"/>
              </a:rPr>
              <a:t>/</a:t>
            </a:r>
            <a:endParaRPr lang="uk-UA" sz="1400" dirty="0" smtClean="0">
              <a:latin typeface="Times New Roman" panose="02020603050405020304" pitchFamily="18" charset="0"/>
              <a:cs typeface="Times New Roman" panose="02020603050405020304" pitchFamily="18" charset="0"/>
            </a:endParaRPr>
          </a:p>
          <a:p>
            <a:endParaRPr lang="uk-UA"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70176" y="5293698"/>
            <a:ext cx="6096000" cy="1169551"/>
          </a:xfrm>
          <a:prstGeom prst="rect">
            <a:avLst/>
          </a:prstGeom>
        </p:spPr>
        <p:txBody>
          <a:bodyPr>
            <a:spAutoFit/>
          </a:bodyPr>
          <a:lstStyle/>
          <a:p>
            <a:r>
              <a:rPr lang="cs-CZ" sz="1400" dirty="0">
                <a:solidFill>
                  <a:srgbClr val="0645AD"/>
                </a:solidFill>
                <a:latin typeface="Times New Roman" panose="02020603050405020304" pitchFamily="18" charset="0"/>
                <a:cs typeface="Times New Roman" panose="02020603050405020304" pitchFamily="18" charset="0"/>
                <a:hlinkClick r:id="rId4" tooltip="Техніка оцінювання та аналізу програм"/>
              </a:rPr>
              <a:t>PERT</a:t>
            </a:r>
            <a:r>
              <a:rPr lang="cs-CZ" sz="1400" dirty="0">
                <a:solidFill>
                  <a:srgbClr val="202122"/>
                </a:solidFill>
                <a:latin typeface="Times New Roman" panose="02020603050405020304" pitchFamily="18" charset="0"/>
                <a:cs typeface="Times New Roman" panose="02020603050405020304" pitchFamily="18" charset="0"/>
              </a:rPr>
              <a:t> </a:t>
            </a:r>
            <a:r>
              <a:rPr lang="uk-UA" sz="1400" dirty="0">
                <a:solidFill>
                  <a:srgbClr val="202122"/>
                </a:solidFill>
                <a:latin typeface="Times New Roman" panose="02020603050405020304" pitchFamily="18" charset="0"/>
                <a:cs typeface="Times New Roman" panose="02020603050405020304" pitchFamily="18" charset="0"/>
              </a:rPr>
              <a:t>чарт для </a:t>
            </a:r>
            <a:r>
              <a:rPr lang="uk-UA" sz="1400" dirty="0" err="1">
                <a:solidFill>
                  <a:srgbClr val="202122"/>
                </a:solidFill>
                <a:latin typeface="Times New Roman" panose="02020603050405020304" pitchFamily="18" charset="0"/>
                <a:cs typeface="Times New Roman" panose="02020603050405020304" pitchFamily="18" charset="0"/>
              </a:rPr>
              <a:t>проєкту</a:t>
            </a:r>
            <a:r>
              <a:rPr lang="uk-UA" sz="1400" dirty="0">
                <a:solidFill>
                  <a:srgbClr val="202122"/>
                </a:solidFill>
                <a:latin typeface="Times New Roman" panose="02020603050405020304" pitchFamily="18" charset="0"/>
                <a:cs typeface="Times New Roman" panose="02020603050405020304" pitchFamily="18" charset="0"/>
              </a:rPr>
              <a:t> із п'ятьма віхами (з 10 по 50) та шістьма </a:t>
            </a:r>
            <a:r>
              <a:rPr lang="uk-UA" sz="1400" dirty="0" err="1">
                <a:solidFill>
                  <a:srgbClr val="202122"/>
                </a:solidFill>
                <a:latin typeface="Times New Roman" panose="02020603050405020304" pitchFamily="18" charset="0"/>
                <a:cs typeface="Times New Roman" panose="02020603050405020304" pitchFamily="18" charset="0"/>
              </a:rPr>
              <a:t>діяльностями</a:t>
            </a:r>
            <a:r>
              <a:rPr lang="uk-UA" sz="1400" dirty="0">
                <a:solidFill>
                  <a:srgbClr val="202122"/>
                </a:solidFill>
                <a:latin typeface="Times New Roman" panose="02020603050405020304" pitchFamily="18" charset="0"/>
                <a:cs typeface="Times New Roman" panose="02020603050405020304" pitchFamily="18" charset="0"/>
              </a:rPr>
              <a:t> (з </a:t>
            </a:r>
            <a:r>
              <a:rPr lang="cs-CZ" sz="1400" dirty="0">
                <a:solidFill>
                  <a:srgbClr val="202122"/>
                </a:solidFill>
                <a:latin typeface="Times New Roman" panose="02020603050405020304" pitchFamily="18" charset="0"/>
                <a:cs typeface="Times New Roman" panose="02020603050405020304" pitchFamily="18" charset="0"/>
              </a:rPr>
              <a:t>A </a:t>
            </a:r>
            <a:r>
              <a:rPr lang="uk-UA" sz="1400" dirty="0">
                <a:solidFill>
                  <a:srgbClr val="202122"/>
                </a:solidFill>
                <a:latin typeface="Times New Roman" panose="02020603050405020304" pitchFamily="18" charset="0"/>
                <a:cs typeface="Times New Roman" panose="02020603050405020304" pitchFamily="18" charset="0"/>
              </a:rPr>
              <a:t>по </a:t>
            </a:r>
            <a:r>
              <a:rPr lang="cs-CZ" sz="1400" dirty="0">
                <a:solidFill>
                  <a:srgbClr val="202122"/>
                </a:solidFill>
                <a:latin typeface="Times New Roman" panose="02020603050405020304" pitchFamily="18" charset="0"/>
                <a:cs typeface="Times New Roman" panose="02020603050405020304" pitchFamily="18" charset="0"/>
              </a:rPr>
              <a:t>F). </a:t>
            </a:r>
            <a:r>
              <a:rPr lang="uk-UA" sz="1400" dirty="0" err="1">
                <a:solidFill>
                  <a:srgbClr val="202122"/>
                </a:solidFill>
                <a:latin typeface="Times New Roman" panose="02020603050405020304" pitchFamily="18" charset="0"/>
                <a:cs typeface="Times New Roman" panose="02020603050405020304" pitchFamily="18" charset="0"/>
              </a:rPr>
              <a:t>Проєкт</a:t>
            </a:r>
            <a:r>
              <a:rPr lang="uk-UA" sz="1400" dirty="0">
                <a:solidFill>
                  <a:srgbClr val="202122"/>
                </a:solidFill>
                <a:latin typeface="Times New Roman" panose="02020603050405020304" pitchFamily="18" charset="0"/>
                <a:cs typeface="Times New Roman" panose="02020603050405020304" pitchFamily="18" charset="0"/>
              </a:rPr>
              <a:t> має два критичних шляхи: діяльності </a:t>
            </a:r>
            <a:r>
              <a:rPr lang="cs-CZ" sz="1400" dirty="0">
                <a:solidFill>
                  <a:srgbClr val="202122"/>
                </a:solidFill>
                <a:latin typeface="Times New Roman" panose="02020603050405020304" pitchFamily="18" charset="0"/>
                <a:cs typeface="Times New Roman" panose="02020603050405020304" pitchFamily="18" charset="0"/>
              </a:rPr>
              <a:t>B </a:t>
            </a:r>
            <a:r>
              <a:rPr lang="uk-UA" sz="1400" dirty="0">
                <a:solidFill>
                  <a:srgbClr val="202122"/>
                </a:solidFill>
                <a:latin typeface="Times New Roman" panose="02020603050405020304" pitchFamily="18" charset="0"/>
                <a:cs typeface="Times New Roman" panose="02020603050405020304" pitchFamily="18" charset="0"/>
              </a:rPr>
              <a:t>та </a:t>
            </a:r>
            <a:r>
              <a:rPr lang="cs-CZ" sz="1400" dirty="0">
                <a:solidFill>
                  <a:srgbClr val="202122"/>
                </a:solidFill>
                <a:latin typeface="Times New Roman" panose="02020603050405020304" pitchFamily="18" charset="0"/>
                <a:cs typeface="Times New Roman" panose="02020603050405020304" pitchFamily="18" charset="0"/>
              </a:rPr>
              <a:t>C, </a:t>
            </a:r>
            <a:r>
              <a:rPr lang="uk-UA" sz="1400" dirty="0">
                <a:solidFill>
                  <a:srgbClr val="202122"/>
                </a:solidFill>
                <a:latin typeface="Times New Roman" panose="02020603050405020304" pitchFamily="18" charset="0"/>
                <a:cs typeface="Times New Roman" panose="02020603050405020304" pitchFamily="18" charset="0"/>
              </a:rPr>
              <a:t>або </a:t>
            </a:r>
            <a:r>
              <a:rPr lang="cs-CZ" sz="1400" dirty="0">
                <a:solidFill>
                  <a:srgbClr val="202122"/>
                </a:solidFill>
                <a:latin typeface="Times New Roman" panose="02020603050405020304" pitchFamily="18" charset="0"/>
                <a:cs typeface="Times New Roman" panose="02020603050405020304" pitchFamily="18" charset="0"/>
              </a:rPr>
              <a:t>A, D, </a:t>
            </a:r>
            <a:r>
              <a:rPr lang="uk-UA" sz="1400" dirty="0">
                <a:solidFill>
                  <a:srgbClr val="202122"/>
                </a:solidFill>
                <a:latin typeface="Times New Roman" panose="02020603050405020304" pitchFamily="18" charset="0"/>
                <a:cs typeface="Times New Roman" panose="02020603050405020304" pitchFamily="18" charset="0"/>
              </a:rPr>
              <a:t>та </a:t>
            </a:r>
            <a:r>
              <a:rPr lang="cs-CZ" sz="1400" dirty="0">
                <a:solidFill>
                  <a:srgbClr val="202122"/>
                </a:solidFill>
                <a:latin typeface="Times New Roman" panose="02020603050405020304" pitchFamily="18" charset="0"/>
                <a:cs typeface="Times New Roman" panose="02020603050405020304" pitchFamily="18" charset="0"/>
              </a:rPr>
              <a:t>F – </a:t>
            </a:r>
            <a:r>
              <a:rPr lang="uk-UA" sz="1400" dirty="0">
                <a:solidFill>
                  <a:srgbClr val="202122"/>
                </a:solidFill>
                <a:latin typeface="Times New Roman" panose="02020603050405020304" pitchFamily="18" charset="0"/>
                <a:cs typeface="Times New Roman" panose="02020603050405020304" pitchFamily="18" charset="0"/>
              </a:rPr>
              <a:t>що виділяє мінімальний </a:t>
            </a:r>
            <a:r>
              <a:rPr lang="uk-UA" sz="1400" dirty="0" err="1">
                <a:solidFill>
                  <a:srgbClr val="202122"/>
                </a:solidFill>
                <a:latin typeface="Times New Roman" panose="02020603050405020304" pitchFamily="18" charset="0"/>
                <a:cs typeface="Times New Roman" panose="02020603050405020304" pitchFamily="18" charset="0"/>
              </a:rPr>
              <a:t>проєктний</a:t>
            </a:r>
            <a:r>
              <a:rPr lang="uk-UA" sz="1400" dirty="0">
                <a:solidFill>
                  <a:srgbClr val="202122"/>
                </a:solidFill>
                <a:latin typeface="Times New Roman" panose="02020603050405020304" pitchFamily="18" charset="0"/>
                <a:cs typeface="Times New Roman" panose="02020603050405020304" pitchFamily="18" charset="0"/>
              </a:rPr>
              <a:t> час тривалістю 7 місяців з швидким відстеженням. Діяльність </a:t>
            </a:r>
            <a:r>
              <a:rPr lang="cs-CZ" sz="1400" dirty="0">
                <a:solidFill>
                  <a:srgbClr val="202122"/>
                </a:solidFill>
                <a:latin typeface="Times New Roman" panose="02020603050405020304" pitchFamily="18" charset="0"/>
                <a:cs typeface="Times New Roman" panose="02020603050405020304" pitchFamily="18" charset="0"/>
              </a:rPr>
              <a:t>E </a:t>
            </a:r>
            <a:r>
              <a:rPr lang="uk-UA" sz="1400" dirty="0">
                <a:solidFill>
                  <a:srgbClr val="202122"/>
                </a:solidFill>
                <a:latin typeface="Times New Roman" panose="02020603050405020304" pitchFamily="18" charset="0"/>
                <a:cs typeface="Times New Roman" panose="02020603050405020304" pitchFamily="18" charset="0"/>
              </a:rPr>
              <a:t>є </a:t>
            </a:r>
            <a:r>
              <a:rPr lang="uk-UA" sz="1400" dirty="0" err="1">
                <a:solidFill>
                  <a:srgbClr val="202122"/>
                </a:solidFill>
                <a:latin typeface="Times New Roman" panose="02020603050405020304" pitchFamily="18" charset="0"/>
                <a:cs typeface="Times New Roman" panose="02020603050405020304" pitchFamily="18" charset="0"/>
              </a:rPr>
              <a:t>суб</a:t>
            </a:r>
            <a:r>
              <a:rPr lang="uk-UA" sz="1400" dirty="0">
                <a:solidFill>
                  <a:srgbClr val="202122"/>
                </a:solidFill>
                <a:latin typeface="Times New Roman" panose="02020603050405020304" pitchFamily="18" charset="0"/>
                <a:cs typeface="Times New Roman" panose="02020603050405020304" pitchFamily="18" charset="0"/>
              </a:rPr>
              <a:t>-критичною, та може бути плаваючою у рамках 1 місяця.</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20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608" y="267355"/>
            <a:ext cx="10113264" cy="1323439"/>
          </a:xfrm>
          <a:prstGeom prst="rect">
            <a:avLst/>
          </a:prstGeom>
        </p:spPr>
        <p:txBody>
          <a:bodyPr wrap="square">
            <a:spAutoFit/>
          </a:bodyPr>
          <a:lstStyle/>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endParaRPr lang="cs-CZ" sz="1600" dirty="0">
              <a:latin typeface="Times New Roman" panose="02020603050405020304" pitchFamily="18" charset="0"/>
              <a:cs typeface="Times New Roman" panose="02020603050405020304" pitchFamily="18" charset="0"/>
            </a:endParaRPr>
          </a:p>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492240" y="3986784"/>
            <a:ext cx="4358068" cy="2002155"/>
          </a:xfrm>
          <a:prstGeom prst="rect">
            <a:avLst/>
          </a:prstGeom>
        </p:spPr>
      </p:pic>
      <p:sp>
        <p:nvSpPr>
          <p:cNvPr id="4" name="Прямоугольник 3"/>
          <p:cNvSpPr/>
          <p:nvPr/>
        </p:nvSpPr>
        <p:spPr>
          <a:xfrm>
            <a:off x="3675889" y="6131564"/>
            <a:ext cx="6096000" cy="584775"/>
          </a:xfrm>
          <a:prstGeom prst="rect">
            <a:avLst/>
          </a:prstGeom>
        </p:spPr>
        <p:txBody>
          <a:bodyPr>
            <a:spAutoFit/>
          </a:bodyPr>
          <a:lstStyle/>
          <a:p>
            <a:r>
              <a:rPr lang="uk-UA" sz="1600" dirty="0" smtClean="0">
                <a:latin typeface="Times New Roman" panose="02020603050405020304" pitchFamily="18" charset="0"/>
                <a:cs typeface="Times New Roman" panose="02020603050405020304" pitchFamily="18" charset="0"/>
              </a:rPr>
              <a:t>Сіткова </a:t>
            </a:r>
            <a:r>
              <a:rPr lang="uk-UA" sz="1600" dirty="0">
                <a:latin typeface="Times New Roman" panose="02020603050405020304" pitchFamily="18" charset="0"/>
                <a:cs typeface="Times New Roman" panose="02020603050405020304" pitchFamily="18" charset="0"/>
              </a:rPr>
              <a:t>діаграма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для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тривалістю в </a:t>
            </a:r>
            <a:r>
              <a:rPr lang="uk-UA" sz="1600" dirty="0" smtClean="0">
                <a:latin typeface="Times New Roman" panose="02020603050405020304" pitchFamily="18" charset="0"/>
                <a:cs typeface="Times New Roman" panose="02020603050405020304" pitchFamily="18" charset="0"/>
              </a:rPr>
              <a:t>сім місяців з </a:t>
            </a:r>
            <a:r>
              <a:rPr lang="uk-UA" sz="1600" dirty="0">
                <a:latin typeface="Times New Roman" panose="02020603050405020304" pitchFamily="18" charset="0"/>
                <a:cs typeface="Times New Roman" panose="02020603050405020304" pitchFamily="18" charset="0"/>
              </a:rPr>
              <a:t>п'ятьма віхами (від 10 до 50) і шістьма </a:t>
            </a:r>
            <a:r>
              <a:rPr lang="uk-UA" sz="1600" dirty="0" err="1">
                <a:latin typeface="Times New Roman" panose="02020603050405020304" pitchFamily="18" charset="0"/>
                <a:cs typeface="Times New Roman" panose="02020603050405020304" pitchFamily="18" charset="0"/>
              </a:rPr>
              <a:t>діяльностями</a:t>
            </a:r>
            <a:r>
              <a:rPr lang="uk-UA" sz="1600" dirty="0">
                <a:latin typeface="Times New Roman" panose="02020603050405020304" pitchFamily="18" charset="0"/>
                <a:cs typeface="Times New Roman" panose="02020603050405020304" pitchFamily="18" charset="0"/>
              </a:rPr>
              <a:t> (від </a:t>
            </a:r>
            <a:r>
              <a:rPr lang="cs-CZ" sz="1600" dirty="0">
                <a:latin typeface="Times New Roman" panose="02020603050405020304" pitchFamily="18" charset="0"/>
                <a:cs typeface="Times New Roman" panose="02020603050405020304" pitchFamily="18" charset="0"/>
              </a:rPr>
              <a:t>A </a:t>
            </a:r>
            <a:r>
              <a:rPr lang="uk-UA" sz="1600" dirty="0">
                <a:latin typeface="Times New Roman" panose="02020603050405020304" pitchFamily="18" charset="0"/>
                <a:cs typeface="Times New Roman" panose="02020603050405020304" pitchFamily="18" charset="0"/>
              </a:rPr>
              <a:t>до </a:t>
            </a:r>
            <a:r>
              <a:rPr lang="cs-CZ" sz="1600" dirty="0">
                <a:latin typeface="Times New Roman" panose="02020603050405020304" pitchFamily="18" charset="0"/>
                <a:cs typeface="Times New Roman" panose="02020603050405020304" pitchFamily="18" charset="0"/>
              </a:rPr>
              <a:t>F).</a:t>
            </a:r>
            <a:endParaRPr lang="uk-UA"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70034" y="42255"/>
            <a:ext cx="8467629" cy="4278094"/>
          </a:xfrm>
          <a:prstGeom prst="rect">
            <a:avLst/>
          </a:prstGeom>
        </p:spPr>
        <p:txBody>
          <a:bodyPr wrap="square">
            <a:spAutoFit/>
          </a:bodyPr>
          <a:lstStyle/>
          <a:p>
            <a:pPr lvl="0" indent="457200" algn="just"/>
            <a:r>
              <a:rPr lang="uk-UA" sz="1600" b="1" dirty="0">
                <a:solidFill>
                  <a:prstClr val="black"/>
                </a:solidFill>
                <a:latin typeface="Times New Roman" panose="02020603050405020304" pitchFamily="18" charset="0"/>
                <a:cs typeface="Times New Roman" panose="02020603050405020304" pitchFamily="18" charset="0"/>
              </a:rPr>
              <a:t>У методі </a:t>
            </a:r>
            <a:r>
              <a:rPr lang="cs-CZ" sz="1600" b="1" dirty="0">
                <a:solidFill>
                  <a:prstClr val="black"/>
                </a:solidFill>
                <a:latin typeface="Times New Roman" panose="02020603050405020304" pitchFamily="18" charset="0"/>
                <a:cs typeface="Times New Roman" panose="02020603050405020304" pitchFamily="18" charset="0"/>
              </a:rPr>
              <a:t>PERT</a:t>
            </a:r>
            <a:r>
              <a:rPr lang="cs-CZ" sz="1600" dirty="0">
                <a:solidFill>
                  <a:prstClr val="black"/>
                </a:solidFill>
                <a:latin typeface="Times New Roman" panose="02020603050405020304" pitchFamily="18" charset="0"/>
                <a:cs typeface="Times New Roman" panose="02020603050405020304" pitchFamily="18" charset="0"/>
              </a:rPr>
              <a:t> </a:t>
            </a:r>
            <a:r>
              <a:rPr lang="uk-UA" sz="1600" dirty="0">
                <a:solidFill>
                  <a:prstClr val="black"/>
                </a:solidFill>
                <a:latin typeface="Times New Roman" panose="02020603050405020304" pitchFamily="18" charset="0"/>
                <a:cs typeface="Times New Roman" panose="02020603050405020304" pitchFamily="18" charset="0"/>
              </a:rPr>
              <a:t>номенклатуру та послідовність робіт </a:t>
            </a:r>
            <a:r>
              <a:rPr lang="uk-UA" sz="1600" dirty="0" smtClean="0">
                <a:solidFill>
                  <a:prstClr val="black"/>
                </a:solidFill>
                <a:latin typeface="Times New Roman" panose="02020603050405020304" pitchFamily="18" charset="0"/>
                <a:cs typeface="Times New Roman" panose="02020603050405020304" pitchFamily="18" charset="0"/>
              </a:rPr>
              <a:t>задаються </a:t>
            </a:r>
            <a:r>
              <a:rPr lang="uk-UA" sz="1600" dirty="0">
                <a:solidFill>
                  <a:prstClr val="black"/>
                </a:solidFill>
                <a:latin typeface="Times New Roman" panose="02020603050405020304" pitchFamily="18" charset="0"/>
                <a:cs typeface="Times New Roman" panose="02020603050405020304" pitchFamily="18" charset="0"/>
              </a:rPr>
              <a:t>однозначно, а їх тривалість – у формі розподілу ймовірності, тобто враховують ризик зміни часу виконання кожної роботи, а відтак – і усього проекту.</a:t>
            </a:r>
          </a:p>
          <a:p>
            <a:pPr lvl="0" indent="457200" algn="just"/>
            <a:r>
              <a:rPr lang="uk-UA" sz="1600" dirty="0">
                <a:solidFill>
                  <a:prstClr val="black"/>
                </a:solidFill>
                <a:latin typeface="Times New Roman" panose="02020603050405020304" pitchFamily="18" charset="0"/>
                <a:cs typeface="Times New Roman" panose="02020603050405020304" pitchFamily="18" charset="0"/>
              </a:rPr>
              <a:t>Метод </a:t>
            </a:r>
            <a:r>
              <a:rPr lang="cs-CZ" sz="1600" dirty="0">
                <a:solidFill>
                  <a:prstClr val="black"/>
                </a:solidFill>
                <a:latin typeface="Times New Roman" panose="02020603050405020304" pitchFamily="18" charset="0"/>
                <a:cs typeface="Times New Roman" panose="02020603050405020304" pitchFamily="18" charset="0"/>
              </a:rPr>
              <a:t>PERT — </a:t>
            </a:r>
            <a:r>
              <a:rPr lang="uk-UA" sz="1600" dirty="0">
                <a:solidFill>
                  <a:prstClr val="black"/>
                </a:solidFill>
                <a:latin typeface="Times New Roman" panose="02020603050405020304" pitchFamily="18" charset="0"/>
                <a:cs typeface="Times New Roman" panose="02020603050405020304" pitchFamily="18" charset="0"/>
              </a:rPr>
              <a:t>це аналітичний розрахунковий метод, що дозволяє спрогнозувати найоптимістичніші, найпесимістичніші та найвірогідніші терміни виконання робіт (у ході аналізу будується середньозважена оцінка), виключає при цьому повторення одних і тих же робіт в один і той же час. Він не допускає опису робіт з невідомою кількістю ітерацій, але може враховувати невизначені величини для підрахунку вірогідності виконання як окремих завдань, так і всього проекту у відведені терміни. Для кожного зі сценаріїв задається своя оцінка тривалості виконання робіт.</a:t>
            </a:r>
          </a:p>
          <a:p>
            <a:pPr indent="450000" algn="just"/>
            <a:r>
              <a:rPr lang="cs-CZ" sz="1600" dirty="0" smtClean="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був розроблений головним чином для спрощення планування на папері та створення графіків великих і складних </a:t>
            </a:r>
            <a:r>
              <a:rPr lang="uk-UA" sz="1600" dirty="0" err="1">
                <a:latin typeface="Times New Roman" panose="02020603050405020304" pitchFamily="18" charset="0"/>
                <a:cs typeface="Times New Roman" panose="02020603050405020304" pitchFamily="18" charset="0"/>
              </a:rPr>
              <a:t>проєктів</a:t>
            </a:r>
            <a:r>
              <a:rPr lang="uk-UA" sz="16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призначений для масштабних, унікальних, складних, нерутинних </a:t>
            </a:r>
            <a:r>
              <a:rPr lang="uk-UA" sz="1600" dirty="0" err="1">
                <a:latin typeface="Times New Roman" panose="02020603050405020304" pitchFamily="18" charset="0"/>
                <a:cs typeface="Times New Roman" panose="02020603050405020304" pitchFamily="18" charset="0"/>
              </a:rPr>
              <a:t>проєктів</a:t>
            </a:r>
            <a:r>
              <a:rPr lang="uk-UA" sz="1600" dirty="0">
                <a:latin typeface="Times New Roman" panose="02020603050405020304" pitchFamily="18" charset="0"/>
                <a:cs typeface="Times New Roman" panose="02020603050405020304" pitchFamily="18" charset="0"/>
              </a:rPr>
              <a:t>. Метод передбачав наявність невизначеності, даючи можливість розробити робочий графік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без точного знання деталей і необхідного часу для всіх його складових.</a:t>
            </a:r>
          </a:p>
          <a:p>
            <a:pPr indent="450000" algn="just"/>
            <a:r>
              <a:rPr lang="uk-UA" sz="1600" dirty="0">
                <a:latin typeface="Times New Roman" panose="02020603050405020304" pitchFamily="18" charset="0"/>
                <a:cs typeface="Times New Roman" panose="02020603050405020304" pitchFamily="18" charset="0"/>
              </a:rPr>
              <a:t>Найпопулярнішою частиною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є Метод критичного шляху, що спирається на побудову </a:t>
            </a:r>
            <a:r>
              <a:rPr lang="uk-UA" sz="1600" dirty="0" smtClean="0">
                <a:latin typeface="Times New Roman" panose="02020603050405020304" pitchFamily="18" charset="0"/>
                <a:cs typeface="Times New Roman" panose="02020603050405020304" pitchFamily="18" charset="0"/>
              </a:rPr>
              <a:t>мережного (сіткового) </a:t>
            </a:r>
            <a:r>
              <a:rPr lang="uk-UA" sz="1600" dirty="0">
                <a:latin typeface="Times New Roman" panose="02020603050405020304" pitchFamily="18" charset="0"/>
                <a:cs typeface="Times New Roman" panose="02020603050405020304" pitchFamily="18" charset="0"/>
              </a:rPr>
              <a:t>графіку (мережеві діаграми </a:t>
            </a:r>
            <a:r>
              <a:rPr lang="cs-CZ" sz="1600" dirty="0">
                <a:latin typeface="Times New Roman" panose="02020603050405020304" pitchFamily="18" charset="0"/>
                <a:cs typeface="Times New Roman" panose="02020603050405020304" pitchFamily="18" charset="0"/>
              </a:rPr>
              <a:t>PERT).</a:t>
            </a:r>
          </a:p>
        </p:txBody>
      </p:sp>
    </p:spTree>
    <p:extLst>
      <p:ext uri="{BB962C8B-B14F-4D97-AF65-F5344CB8AC3E}">
        <p14:creationId xmlns:p14="http://schemas.microsoft.com/office/powerpoint/2010/main" val="50150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9616" y="58847"/>
            <a:ext cx="9912096" cy="5755422"/>
          </a:xfrm>
          <a:prstGeom prst="rect">
            <a:avLst/>
          </a:prstGeom>
        </p:spPr>
        <p:txBody>
          <a:bodyPr wrap="square">
            <a:spAutoFit/>
          </a:bodyPr>
          <a:lstStyle/>
          <a:p>
            <a:pPr algn="ctr"/>
            <a:endParaRPr lang="uk-UA" sz="1600" b="1" dirty="0" smtClean="0">
              <a:latin typeface="Times New Roman" panose="02020603050405020304" pitchFamily="18" charset="0"/>
              <a:cs typeface="Times New Roman" panose="02020603050405020304" pitchFamily="18" charset="0"/>
            </a:endParaRPr>
          </a:p>
          <a:p>
            <a:pPr indent="450000" algn="just"/>
            <a:r>
              <a:rPr lang="uk-UA" sz="1600" i="1" dirty="0">
                <a:latin typeface="Times New Roman" panose="02020603050405020304" pitchFamily="18" charset="0"/>
                <a:cs typeface="Times New Roman" panose="02020603050405020304" pitchFamily="18" charset="0"/>
              </a:rPr>
              <a:t>У своїх базових формах методи </a:t>
            </a:r>
            <a:r>
              <a:rPr lang="cs-CZ" sz="1600" i="1" dirty="0">
                <a:latin typeface="Times New Roman" panose="02020603050405020304" pitchFamily="18" charset="0"/>
                <a:cs typeface="Times New Roman" panose="02020603050405020304" pitchFamily="18" charset="0"/>
              </a:rPr>
              <a:t>PERT </a:t>
            </a:r>
            <a:r>
              <a:rPr lang="uk-UA" sz="1600" i="1" dirty="0">
                <a:latin typeface="Times New Roman" panose="02020603050405020304" pitchFamily="18" charset="0"/>
                <a:cs typeface="Times New Roman" panose="02020603050405020304" pitchFamily="18" charset="0"/>
              </a:rPr>
              <a:t>і СРМ </a:t>
            </a:r>
            <a:r>
              <a:rPr lang="uk-UA" sz="1600" u="sng" dirty="0">
                <a:latin typeface="Times New Roman" panose="02020603050405020304" pitchFamily="18" charset="0"/>
                <a:cs typeface="Times New Roman" panose="02020603050405020304" pitchFamily="18" charset="0"/>
              </a:rPr>
              <a:t>призначені </a:t>
            </a:r>
            <a:r>
              <a:rPr lang="uk-UA" sz="1600" dirty="0">
                <a:latin typeface="Times New Roman" panose="02020603050405020304" pitchFamily="18" charset="0"/>
                <a:cs typeface="Times New Roman" panose="02020603050405020304" pitchFamily="18" charset="0"/>
              </a:rPr>
              <a:t>для визначення найбільш тривалого за часом шляху в ланцюзі робіт, який стає основою при плануванні та контролі за ходом виконання проекту. Для графічного відображення цієї послідовності в обох методах застосовуються лінії зі стрілками і вузлами. Спочатку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і СРМ відрізнялися між собою тим, що в мережевому графіку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операція позначалася стрілкою, а в СРМ -вузлом (кружком). Існувало й ще одна відмінність: в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використовувалися три типи оцінки тривалості операцій (оптимістична,  песимістична і найбільш ймовірна), а в СРМ - тільки найкраща. Ці відмінності пояснюються тим, що метод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розроблявся для роботи зі складними проектами, які характеризуються високим ступенем невизначеності, а СРМ - для складання графіків рутинних операцій, пов'язаних із </a:t>
            </a:r>
            <a:r>
              <a:rPr lang="uk-UA" sz="1600" dirty="0" smtClean="0">
                <a:latin typeface="Times New Roman" panose="02020603050405020304" pitchFamily="18" charset="0"/>
                <a:cs typeface="Times New Roman" panose="02020603050405020304" pitchFamily="18" charset="0"/>
              </a:rPr>
              <a:t>виробничим </a:t>
            </a:r>
            <a:r>
              <a:rPr lang="uk-UA" sz="1600" dirty="0">
                <a:latin typeface="Times New Roman" panose="02020603050405020304" pitchFamily="18" charset="0"/>
                <a:cs typeface="Times New Roman" panose="02020603050405020304" pitchFamily="18" charset="0"/>
              </a:rPr>
              <a:t>технічним обслуговуванням. За довгі роки існування цих двох методів відмінності між ними стерлися, оскільки користувачі СРМ почали також застосовувати три оцінки тривалості операцій, а в </a:t>
            </a:r>
            <a:r>
              <a:rPr lang="uk-UA" sz="1600" dirty="0" smtClean="0">
                <a:latin typeface="Times New Roman" panose="02020603050405020304" pitchFamily="18" charset="0"/>
                <a:cs typeface="Times New Roman" panose="02020603050405020304" pitchFamily="18" charset="0"/>
              </a:rPr>
              <a:t>сіткових графіках </a:t>
            </a:r>
            <a:r>
              <a:rPr lang="cs-CZ" sz="1600" dirty="0">
                <a:latin typeface="Times New Roman" panose="02020603050405020304" pitchFamily="18" charset="0"/>
                <a:cs typeface="Times New Roman" panose="02020603050405020304" pitchFamily="18" charset="0"/>
              </a:rPr>
              <a:t>PERT </a:t>
            </a:r>
            <a:r>
              <a:rPr lang="uk-UA" sz="1600" dirty="0">
                <a:latin typeface="Times New Roman" panose="02020603050405020304" pitchFamily="18" charset="0"/>
                <a:cs typeface="Times New Roman" panose="02020603050405020304" pitchFamily="18" charset="0"/>
              </a:rPr>
              <a:t>нерідко позначаються вузлами.</a:t>
            </a:r>
          </a:p>
          <a:p>
            <a:pPr algn="ctr"/>
            <a:endParaRPr lang="uk-UA" sz="1600" b="1" dirty="0">
              <a:latin typeface="Times New Roman" panose="02020603050405020304" pitchFamily="18" charset="0"/>
              <a:cs typeface="Times New Roman" panose="02020603050405020304" pitchFamily="18" charset="0"/>
            </a:endParaRPr>
          </a:p>
          <a:p>
            <a:pPr algn="ctr"/>
            <a:endParaRPr lang="uk-UA" sz="1600" b="1" dirty="0" smtClean="0">
              <a:latin typeface="Times New Roman" panose="02020603050405020304" pitchFamily="18" charset="0"/>
              <a:cs typeface="Times New Roman" panose="02020603050405020304" pitchFamily="18" charset="0"/>
            </a:endParaRPr>
          </a:p>
          <a:p>
            <a:pPr algn="ctr"/>
            <a:r>
              <a:rPr lang="uk-UA" sz="1600" b="1" dirty="0" smtClean="0">
                <a:latin typeface="Times New Roman" panose="02020603050405020304" pitchFamily="18" charset="0"/>
                <a:cs typeface="Times New Roman" panose="02020603050405020304" pitchFamily="18" charset="0"/>
              </a:rPr>
              <a:t>Метод </a:t>
            </a:r>
            <a:r>
              <a:rPr lang="uk-UA" sz="1600" b="1" dirty="0">
                <a:latin typeface="Times New Roman" panose="02020603050405020304" pitchFamily="18" charset="0"/>
                <a:cs typeface="Times New Roman" panose="02020603050405020304" pitchFamily="18" charset="0"/>
              </a:rPr>
              <a:t>графічної оцінки і перегляду програм (Метод </a:t>
            </a:r>
            <a:r>
              <a:rPr lang="cs-CZ" sz="1600" b="1" dirty="0">
                <a:latin typeface="Times New Roman" panose="02020603050405020304" pitchFamily="18" charset="0"/>
                <a:cs typeface="Times New Roman" panose="02020603050405020304" pitchFamily="18" charset="0"/>
              </a:rPr>
              <a:t>GERT).</a:t>
            </a:r>
          </a:p>
          <a:p>
            <a:endParaRPr lang="uk-UA" sz="1600" dirty="0" smtClean="0">
              <a:latin typeface="Times New Roman" panose="02020603050405020304" pitchFamily="18" charset="0"/>
              <a:cs typeface="Times New Roman" panose="02020603050405020304" pitchFamily="18" charset="0"/>
            </a:endParaRPr>
          </a:p>
          <a:p>
            <a:pPr indent="450000" algn="just"/>
            <a:r>
              <a:rPr lang="uk-UA" sz="1600" dirty="0">
                <a:latin typeface="Times New Roman" panose="02020603050405020304" pitchFamily="18" charset="0"/>
                <a:cs typeface="Times New Roman" panose="02020603050405020304" pitchFamily="18" charset="0"/>
              </a:rPr>
              <a:t>Метод графічної оцінки й аналізу (</a:t>
            </a:r>
            <a:r>
              <a:rPr lang="uk-UA" sz="1600" dirty="0" err="1">
                <a:latin typeface="Times New Roman" panose="02020603050405020304" pitchFamily="18" charset="0"/>
                <a:cs typeface="Times New Roman" panose="02020603050405020304" pitchFamily="18" charset="0"/>
              </a:rPr>
              <a:t>англ</a:t>
            </a:r>
            <a:r>
              <a:rPr lang="uk-UA" sz="1600" dirty="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GERT, Graphical Evaluation and Review Technique) — </a:t>
            </a:r>
            <a:r>
              <a:rPr lang="uk-UA" sz="1600" dirty="0">
                <a:latin typeface="Times New Roman" panose="02020603050405020304" pitchFamily="18" charset="0"/>
                <a:cs typeface="Times New Roman" panose="02020603050405020304" pitchFamily="18" charset="0"/>
              </a:rPr>
              <a:t>альтернативний ймовірнісний метод </a:t>
            </a:r>
            <a:r>
              <a:rPr lang="uk-UA" sz="1600" dirty="0" smtClean="0">
                <a:latin typeface="Times New Roman" panose="02020603050405020304" pitchFamily="18" charset="0"/>
                <a:cs typeface="Times New Roman" panose="02020603050405020304" pitchFamily="18" charset="0"/>
              </a:rPr>
              <a:t>сіткового </a:t>
            </a:r>
            <a:r>
              <a:rPr lang="uk-UA" sz="1600" dirty="0">
                <a:latin typeface="Times New Roman" panose="02020603050405020304" pitchFamily="18" charset="0"/>
                <a:cs typeface="Times New Roman" panose="02020603050405020304" pitchFamily="18" charset="0"/>
              </a:rPr>
              <a:t>планування, застосовується у випадках організації робіт, коли наступні роботи можуть починатися після завершення тільки деякого числа з попередніх, причому не всі роботи, представлені на мережевій моделі, повинні бути виконані для завершення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Використовується, в основному, </a:t>
            </a:r>
            <a:r>
              <a:rPr lang="uk-UA" sz="1600" i="1" dirty="0">
                <a:latin typeface="Times New Roman" panose="02020603050405020304" pitchFamily="18" charset="0"/>
                <a:cs typeface="Times New Roman" panose="02020603050405020304" pitchFamily="18" charset="0"/>
              </a:rPr>
              <a:t>для планування інноваційних </a:t>
            </a:r>
            <a:r>
              <a:rPr lang="uk-UA" sz="1600" i="1" dirty="0" err="1">
                <a:latin typeface="Times New Roman" panose="02020603050405020304" pitchFamily="18" charset="0"/>
                <a:cs typeface="Times New Roman" panose="02020603050405020304" pitchFamily="18" charset="0"/>
              </a:rPr>
              <a:t>проєктів</a:t>
            </a:r>
            <a:r>
              <a:rPr lang="uk-UA" sz="1600" i="1" dirty="0">
                <a:latin typeface="Times New Roman" panose="02020603050405020304" pitchFamily="18" charset="0"/>
                <a:cs typeface="Times New Roman" panose="02020603050405020304" pitchFamily="18" charset="0"/>
              </a:rPr>
              <a:t>.</a:t>
            </a:r>
            <a:endParaRPr lang="uk-UA" sz="1600" i="1" dirty="0" smtClean="0">
              <a:latin typeface="Times New Roman" panose="02020603050405020304" pitchFamily="18" charset="0"/>
              <a:cs typeface="Times New Roman" panose="02020603050405020304" pitchFamily="18" charset="0"/>
            </a:endParaRPr>
          </a:p>
          <a:p>
            <a:endParaRPr lang="uk-UA" sz="1600" i="1"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54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1"/>
            <a:ext cx="10018713" cy="1056736"/>
          </a:xfrm>
        </p:spPr>
        <p:txBody>
          <a:bodyPr>
            <a:normAutofit/>
          </a:bodyPr>
          <a:lstStyle/>
          <a:p>
            <a:r>
              <a:rPr lang="uk-UA" sz="4400" b="1" dirty="0" smtClean="0">
                <a:latin typeface="Times New Roman" panose="02020603050405020304" pitchFamily="18" charset="0"/>
                <a:cs typeface="Times New Roman" panose="02020603050405020304" pitchFamily="18" charset="0"/>
              </a:rPr>
              <a:t>ПЛАН:</a:t>
            </a:r>
            <a:endParaRPr lang="uk-UA"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84310" y="1890621"/>
            <a:ext cx="10018713" cy="3124201"/>
          </a:xfrm>
        </p:spPr>
        <p:txBody>
          <a:bodyPr/>
          <a:lstStyle/>
          <a:p>
            <a:r>
              <a:rPr lang="uk-UA" sz="2800" dirty="0">
                <a:latin typeface="Times New Roman" panose="02020603050405020304" pitchFamily="18" charset="0"/>
                <a:cs typeface="Times New Roman" panose="02020603050405020304" pitchFamily="18" charset="0"/>
              </a:rPr>
              <a:t>1. Напрями структуризації </a:t>
            </a:r>
            <a:r>
              <a:rPr lang="uk-UA" sz="2800" dirty="0" smtClean="0">
                <a:latin typeface="Times New Roman" panose="02020603050405020304" pitchFamily="18" charset="0"/>
                <a:cs typeface="Times New Roman" panose="02020603050405020304" pitchFamily="18" charset="0"/>
              </a:rPr>
              <a:t>проекту</a:t>
            </a:r>
          </a:p>
          <a:p>
            <a:r>
              <a:rPr lang="uk-UA" sz="2800" dirty="0" smtClean="0">
                <a:latin typeface="Times New Roman" panose="02020603050405020304" pitchFamily="18" charset="0"/>
                <a:cs typeface="Times New Roman" panose="02020603050405020304" pitchFamily="18" charset="0"/>
              </a:rPr>
              <a:t>2</a:t>
            </a: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Система кодування</a:t>
            </a:r>
            <a:endParaRPr lang="uk-UA" sz="2800" dirty="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3</a:t>
            </a: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Сіткове планування. Сітковий графік</a:t>
            </a:r>
          </a:p>
          <a:p>
            <a:r>
              <a:rPr lang="uk-UA" sz="2800" dirty="0" smtClean="0">
                <a:latin typeface="Times New Roman" panose="02020603050405020304" pitchFamily="18" charset="0"/>
                <a:cs typeface="Times New Roman" panose="02020603050405020304" pitchFamily="18" charset="0"/>
              </a:rPr>
              <a:t>4.Календарне планування робіт.</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89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8760" y="149412"/>
            <a:ext cx="10552176" cy="6001643"/>
          </a:xfrm>
          <a:prstGeom prst="rect">
            <a:avLst/>
          </a:prstGeom>
        </p:spPr>
        <p:txBody>
          <a:bodyPr wrap="square">
            <a:spAutoFit/>
          </a:bodyPr>
          <a:lstStyle/>
          <a:p>
            <a:pPr indent="450000" algn="just"/>
            <a:r>
              <a:rPr lang="uk-UA" sz="1600" dirty="0">
                <a:latin typeface="Times New Roman" panose="02020603050405020304" pitchFamily="18" charset="0"/>
                <a:cs typeface="Times New Roman" panose="02020603050405020304" pitchFamily="18" charset="0"/>
              </a:rPr>
              <a:t>Основу застосування методу </a:t>
            </a:r>
            <a:r>
              <a:rPr lang="cs-CZ" sz="1600" dirty="0">
                <a:latin typeface="Times New Roman" panose="02020603050405020304" pitchFamily="18" charset="0"/>
                <a:cs typeface="Times New Roman" panose="02020603050405020304" pitchFamily="18" charset="0"/>
              </a:rPr>
              <a:t>GERT </a:t>
            </a:r>
            <a:r>
              <a:rPr lang="uk-UA" sz="1600" dirty="0">
                <a:latin typeface="Times New Roman" panose="02020603050405020304" pitchFamily="18" charset="0"/>
                <a:cs typeface="Times New Roman" panose="02020603050405020304" pitchFamily="18" charset="0"/>
              </a:rPr>
              <a:t>становить використання альтернативних мереж, званих </a:t>
            </a:r>
            <a:r>
              <a:rPr lang="cs-CZ" sz="1600" dirty="0">
                <a:latin typeface="Times New Roman" panose="02020603050405020304" pitchFamily="18" charset="0"/>
                <a:cs typeface="Times New Roman" panose="02020603050405020304" pitchFamily="18" charset="0"/>
              </a:rPr>
              <a:t>GERT-</a:t>
            </a:r>
            <a:r>
              <a:rPr lang="uk-UA" sz="1600" dirty="0">
                <a:latin typeface="Times New Roman" panose="02020603050405020304" pitchFamily="18" charset="0"/>
                <a:cs typeface="Times New Roman" panose="02020603050405020304" pitchFamily="18" charset="0"/>
              </a:rPr>
              <a:t>мережами. Вони дозволяють більш адекватно планувати складні процеси виробництва в тих випадках, коли важко або неможливо (з об'єктивних причин) однозначно визначити, які саме роботи і в якій послідовності повинні бути виконані для досягнення мети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(тобто існує багатоваріантність реалізації </a:t>
            </a:r>
            <a:r>
              <a:rPr lang="uk-UA" sz="1600" dirty="0" err="1">
                <a:latin typeface="Times New Roman" panose="02020603050405020304" pitchFamily="18" charset="0"/>
                <a:cs typeface="Times New Roman" panose="02020603050405020304" pitchFamily="18" charset="0"/>
              </a:rPr>
              <a:t>проєкту</a:t>
            </a:r>
            <a:r>
              <a:rPr lang="uk-UA" sz="1600" dirty="0">
                <a:latin typeface="Times New Roman" panose="02020603050405020304" pitchFamily="18" charset="0"/>
                <a:cs typeface="Times New Roman" panose="02020603050405020304" pitchFamily="18" charset="0"/>
              </a:rPr>
              <a:t>). Розрахунок </a:t>
            </a:r>
            <a:r>
              <a:rPr lang="cs-CZ" sz="1600" dirty="0">
                <a:latin typeface="Times New Roman" panose="02020603050405020304" pitchFamily="18" charset="0"/>
                <a:cs typeface="Times New Roman" panose="02020603050405020304" pitchFamily="18" charset="0"/>
              </a:rPr>
              <a:t>GERT-</a:t>
            </a:r>
            <a:r>
              <a:rPr lang="uk-UA" sz="1600" dirty="0">
                <a:latin typeface="Times New Roman" panose="02020603050405020304" pitchFamily="18" charset="0"/>
                <a:cs typeface="Times New Roman" panose="02020603050405020304" pitchFamily="18" charset="0"/>
              </a:rPr>
              <a:t>мереж, що моделюють реальні процеси, надзвичайно складний. Програмне забезпечення для обчислення </a:t>
            </a:r>
            <a:r>
              <a:rPr lang="uk-UA" sz="1600" dirty="0" smtClean="0">
                <a:latin typeface="Times New Roman" panose="02020603050405020304" pitchFamily="18" charset="0"/>
                <a:cs typeface="Times New Roman" panose="02020603050405020304" pitchFamily="18" charset="0"/>
              </a:rPr>
              <a:t>сіткових </a:t>
            </a:r>
            <a:r>
              <a:rPr lang="uk-UA" sz="1600" dirty="0">
                <a:latin typeface="Times New Roman" panose="02020603050405020304" pitchFamily="18" charset="0"/>
                <a:cs typeface="Times New Roman" panose="02020603050405020304" pitchFamily="18" charset="0"/>
              </a:rPr>
              <a:t>моделей такого типу в даний час не поширене</a:t>
            </a:r>
            <a:r>
              <a:rPr lang="uk-UA" sz="1600" dirty="0" smtClean="0">
                <a:latin typeface="Times New Roman" panose="02020603050405020304" pitchFamily="18" charset="0"/>
                <a:cs typeface="Times New Roman" panose="02020603050405020304" pitchFamily="18" charset="0"/>
              </a:rPr>
              <a:t>.</a:t>
            </a:r>
          </a:p>
          <a:p>
            <a:pPr indent="450000" algn="just"/>
            <a:r>
              <a:rPr lang="uk-UA" sz="1600" dirty="0" smtClean="0">
                <a:latin typeface="Times New Roman" panose="02020603050405020304" pitchFamily="18" charset="0"/>
                <a:cs typeface="Times New Roman" panose="02020603050405020304" pitchFamily="18" charset="0"/>
              </a:rPr>
              <a:t>Метод </a:t>
            </a:r>
            <a:r>
              <a:rPr lang="cs-CZ" sz="1600" dirty="0">
                <a:latin typeface="Times New Roman" panose="02020603050405020304" pitchFamily="18" charset="0"/>
                <a:cs typeface="Times New Roman" panose="02020603050405020304" pitchFamily="18" charset="0"/>
              </a:rPr>
              <a:t>GERT </a:t>
            </a:r>
            <a:r>
              <a:rPr lang="uk-UA" sz="1600" dirty="0">
                <a:latin typeface="Times New Roman" panose="02020603050405020304" pitchFamily="18" charset="0"/>
                <a:cs typeface="Times New Roman" panose="02020603050405020304" pitchFamily="18" charset="0"/>
              </a:rPr>
              <a:t>передбачає можливість моделювання сценаріїв проекту, які відрізняються як переліком робіт, так і їх послідовністю і тривалістю. Такий підхід імітує ситуацію невизначеності. </a:t>
            </a:r>
          </a:p>
          <a:p>
            <a:pPr indent="450000" algn="just"/>
            <a:r>
              <a:rPr lang="uk-UA" sz="1600" b="1" dirty="0">
                <a:latin typeface="Times New Roman" panose="02020603050405020304" pitchFamily="18" charset="0"/>
                <a:cs typeface="Times New Roman" panose="02020603050405020304" pitchFamily="18" charset="0"/>
              </a:rPr>
              <a:t>Метод критичних ланцюгів </a:t>
            </a:r>
            <a:r>
              <a:rPr lang="uk-UA" sz="1600" dirty="0">
                <a:latin typeface="Times New Roman" panose="02020603050405020304" pitchFamily="18" charset="0"/>
                <a:cs typeface="Times New Roman" panose="02020603050405020304" pitchFamily="18" charset="0"/>
              </a:rPr>
              <a:t>дозволяє ураховувати використання у проекті обмежених ресурсів і передбачає оптимізацію організації їх руху. Він є прикладом розвитку та удосконалення методів СРМ і </a:t>
            </a:r>
            <a:r>
              <a:rPr lang="cs-CZ" sz="1600" dirty="0">
                <a:latin typeface="Times New Roman" panose="02020603050405020304" pitchFamily="18" charset="0"/>
                <a:cs typeface="Times New Roman" panose="02020603050405020304" pitchFamily="18" charset="0"/>
              </a:rPr>
              <a:t>PERT</a:t>
            </a:r>
            <a:r>
              <a:rPr lang="cs-CZ" sz="1600" dirty="0" smtClean="0">
                <a:latin typeface="Times New Roman" panose="02020603050405020304" pitchFamily="18" charset="0"/>
                <a:cs typeface="Times New Roman" panose="02020603050405020304" pitchFamily="18" charset="0"/>
              </a:rPr>
              <a:t>.</a:t>
            </a:r>
            <a:endParaRPr lang="uk-UA" sz="1600" dirty="0" smtClean="0">
              <a:latin typeface="Times New Roman" panose="02020603050405020304" pitchFamily="18" charset="0"/>
              <a:cs typeface="Times New Roman" panose="02020603050405020304" pitchFamily="18" charset="0"/>
            </a:endParaRPr>
          </a:p>
          <a:p>
            <a:pPr indent="450000" algn="just"/>
            <a:r>
              <a:rPr lang="uk-UA" sz="1600" dirty="0" smtClean="0">
                <a:latin typeface="Times New Roman" panose="02020603050405020304" pitchFamily="18" charset="0"/>
                <a:cs typeface="Times New Roman" panose="02020603050405020304" pitchFamily="18" charset="0"/>
                <a:hlinkClick r:id="rId2"/>
              </a:rPr>
              <a:t>Метод критичного ланцюга</a:t>
            </a:r>
            <a:r>
              <a:rPr lang="uk-UA" sz="1600" dirty="0" smtClean="0">
                <a:latin typeface="Times New Roman" panose="02020603050405020304" pitchFamily="18" charset="0"/>
                <a:cs typeface="Times New Roman" panose="02020603050405020304" pitchFamily="18" charset="0"/>
              </a:rPr>
              <a:t> фокусується на проекті в цілому, а не на окремих завданнях. «Буфери завдань» (запаси безпеки, вбудовані в час виконання завдання, щоб захистити його від </a:t>
            </a:r>
            <a:r>
              <a:rPr lang="uk-UA" sz="1600" dirty="0" smtClean="0">
                <a:latin typeface="Times New Roman" panose="02020603050405020304" pitchFamily="18" charset="0"/>
                <a:cs typeface="Times New Roman" panose="02020603050405020304" pitchFamily="18" charset="0"/>
                <a:hlinkClick r:id="rId3"/>
              </a:rPr>
              <a:t>незахищеність</a:t>
            </a:r>
            <a:r>
              <a:rPr lang="uk-UA" sz="1600" dirty="0" smtClean="0">
                <a:latin typeface="Times New Roman" panose="02020603050405020304" pitchFamily="18" charset="0"/>
                <a:cs typeface="Times New Roman" panose="02020603050405020304" pitchFamily="18" charset="0"/>
              </a:rPr>
              <a:t>) тому об’єднуються, створюючи «буфер проекту» наприкінці проекту. Таким чином, загальний запас надійності стає і залишається видимим для керівника проекту та клієнта. Моніторинг буфера проекту – це зручний спосіб постійного моніторингу стану проекту.</a:t>
            </a:r>
          </a:p>
          <a:p>
            <a:pPr indent="450000"/>
            <a:r>
              <a:rPr lang="uk-UA" sz="1600" dirty="0" smtClean="0">
                <a:latin typeface="Times New Roman" panose="02020603050405020304" pitchFamily="18" charset="0"/>
                <a:cs typeface="Times New Roman" panose="02020603050405020304" pitchFamily="18" charset="0"/>
              </a:rPr>
              <a:t>"Критичний ланцюг - це найшвидший час, коли ми можемо завершити проект, враховуючи як залежність завдань, так і наявність потрібних ресурсів".</a:t>
            </a:r>
          </a:p>
          <a:p>
            <a:pPr indent="450000"/>
            <a:r>
              <a:rPr lang="uk-UA" sz="1600" dirty="0" smtClean="0">
                <a:latin typeface="Times New Roman" panose="02020603050405020304" pitchFamily="18" charset="0"/>
                <a:cs typeface="Times New Roman" panose="02020603050405020304" pitchFamily="18" charset="0"/>
              </a:rPr>
              <a:t>Крім того, цей метод розглядає не лише критичний шлях, але й критичні ресурси (залежно від завдання та співробітника проекту). Отже</a:t>
            </a:r>
            <a:r>
              <a:rPr lang="uk-UA" sz="1600" b="1" dirty="0" smtClean="0">
                <a:latin typeface="Times New Roman" panose="02020603050405020304" pitchFamily="18" charset="0"/>
                <a:cs typeface="Times New Roman" panose="02020603050405020304" pitchFamily="18" charset="0"/>
              </a:rPr>
              <a:t>, «критичний ланцюг»</a:t>
            </a:r>
            <a:r>
              <a:rPr lang="uk-UA" sz="1600" dirty="0" smtClean="0">
                <a:latin typeface="Times New Roman" panose="02020603050405020304" pitchFamily="18" charset="0"/>
                <a:cs typeface="Times New Roman" panose="02020603050405020304" pitchFamily="18" charset="0"/>
              </a:rPr>
              <a:t> - це поєднання критичного шляху та критичних ресурсів. Буфери проекту визначають цей ланцюжок таким чином, що, якщо щось трапляється, робота над критичним шляхом страждає якомога менше, і ми досягаємо запланованої дати завершення. Ми можемо розглядати цей метод як доповнення до інших методів управління проектами.</a:t>
            </a:r>
          </a:p>
          <a:p>
            <a:pPr indent="450000" algn="just"/>
            <a:endParaRPr lang="uk-UA" sz="1600" dirty="0" smtClean="0">
              <a:latin typeface="Times New Roman" panose="02020603050405020304" pitchFamily="18" charset="0"/>
              <a:cs typeface="Times New Roman" panose="02020603050405020304" pitchFamily="18" charset="0"/>
            </a:endParaRPr>
          </a:p>
          <a:p>
            <a:pPr indent="450000" algn="just"/>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92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2976" y="212080"/>
            <a:ext cx="9241536" cy="3539430"/>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Сітковий графік </a:t>
            </a:r>
            <a:r>
              <a:rPr lang="uk-UA" sz="1600" dirty="0" smtClean="0">
                <a:latin typeface="Times New Roman" panose="02020603050405020304" pitchFamily="18" charset="0"/>
                <a:cs typeface="Times New Roman" panose="02020603050405020304" pitchFamily="18" charset="0"/>
              </a:rPr>
              <a:t>базується на </a:t>
            </a:r>
            <a:r>
              <a:rPr lang="uk-UA" sz="1600" dirty="0">
                <a:latin typeface="Times New Roman" panose="02020603050405020304" pitchFamily="18" charset="0"/>
                <a:cs typeface="Times New Roman" panose="02020603050405020304" pitchFamily="18" charset="0"/>
              </a:rPr>
              <a:t>використанні математичної моделі — графа</a:t>
            </a:r>
            <a:r>
              <a:rPr lang="uk-UA" sz="1600" dirty="0" smtClean="0">
                <a:latin typeface="Times New Roman" panose="02020603050405020304" pitchFamily="18" charset="0"/>
                <a:cs typeface="Times New Roman" panose="02020603050405020304" pitchFamily="18" charset="0"/>
              </a:rPr>
              <a:t>.</a:t>
            </a:r>
          </a:p>
          <a:p>
            <a:pPr indent="457200" algn="just"/>
            <a:r>
              <a:rPr lang="uk-UA" sz="1600" dirty="0" smtClean="0">
                <a:latin typeface="Times New Roman" panose="02020603050405020304" pitchFamily="18" charset="0"/>
                <a:cs typeface="Times New Roman" panose="02020603050405020304" pitchFamily="18" charset="0"/>
              </a:rPr>
              <a:t> </a:t>
            </a:r>
            <a:r>
              <a:rPr lang="ar-AE" sz="1600" b="1"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Граф </a:t>
            </a:r>
            <a:r>
              <a:rPr lang="uk-UA" sz="1600" dirty="0">
                <a:latin typeface="Times New Roman" panose="02020603050405020304" pitchFamily="18" charset="0"/>
                <a:cs typeface="Times New Roman" panose="02020603050405020304" pitchFamily="18" charset="0"/>
              </a:rPr>
              <a:t>—геометрична фігура, що складається зі скінченної або нескінченної кількості точок і </a:t>
            </a:r>
            <a:r>
              <a:rPr lang="uk-UA" sz="1600" dirty="0" err="1">
                <a:latin typeface="Times New Roman" panose="02020603050405020304" pitchFamily="18" charset="0"/>
                <a:cs typeface="Times New Roman" panose="02020603050405020304" pitchFamily="18" charset="0"/>
              </a:rPr>
              <a:t>лінй</a:t>
            </a:r>
            <a:r>
              <a:rPr lang="uk-UA" sz="1600" dirty="0">
                <a:latin typeface="Times New Roman" panose="02020603050405020304" pitchFamily="18" charset="0"/>
                <a:cs typeface="Times New Roman" panose="02020603050405020304" pitchFamily="18" charset="0"/>
              </a:rPr>
              <a:t>, що їх </a:t>
            </a:r>
            <a:r>
              <a:rPr lang="uk-UA" sz="1600" dirty="0" err="1">
                <a:latin typeface="Times New Roman" panose="02020603050405020304" pitchFamily="18" charset="0"/>
                <a:cs typeface="Times New Roman" panose="02020603050405020304" pitchFamily="18" charset="0"/>
              </a:rPr>
              <a:t>з’єднуть</a:t>
            </a:r>
            <a:r>
              <a:rPr lang="uk-UA" sz="1600" dirty="0">
                <a:latin typeface="Times New Roman" panose="02020603050405020304" pitchFamily="18" charset="0"/>
                <a:cs typeface="Times New Roman" panose="02020603050405020304" pitchFamily="18" charset="0"/>
              </a:rPr>
              <a:t>. Точки називаються вершинами, а лінії – ребрами, якщо вони неорієнтовані, і дугами, якщо вони направлені. Якщо всі відрізки є направленими, граф називається орієнтованим, якщо ненаправленими — неорієнтованим. За допомогою такого графу створюється сітка робіт проекту. </a:t>
            </a:r>
            <a:r>
              <a:rPr lang="ar-AE" sz="1600" dirty="0">
                <a:latin typeface="Times New Roman" panose="02020603050405020304" pitchFamily="18" charset="0"/>
                <a:cs typeface="Times New Roman" panose="02020603050405020304" pitchFamily="18" charset="0"/>
              </a:rPr>
              <a:t>۩ </a:t>
            </a:r>
            <a:endParaRPr lang="uk-UA" sz="1600" dirty="0" smtClean="0">
              <a:latin typeface="Times New Roman" panose="02020603050405020304" pitchFamily="18" charset="0"/>
              <a:cs typeface="Times New Roman" panose="02020603050405020304" pitchFamily="18" charset="0"/>
            </a:endParaRPr>
          </a:p>
          <a:p>
            <a:pPr indent="457200" algn="just"/>
            <a:r>
              <a:rPr lang="uk-UA" sz="1600" b="1" dirty="0" smtClean="0">
                <a:latin typeface="Times New Roman" panose="02020603050405020304" pitchFamily="18" charset="0"/>
                <a:cs typeface="Times New Roman" panose="02020603050405020304" pitchFamily="18" charset="0"/>
              </a:rPr>
              <a:t>Сітковий </a:t>
            </a:r>
            <a:r>
              <a:rPr lang="uk-UA" sz="1600" b="1" dirty="0">
                <a:latin typeface="Times New Roman" panose="02020603050405020304" pitchFamily="18" charset="0"/>
                <a:cs typeface="Times New Roman" panose="02020603050405020304" pitchFamily="18" charset="0"/>
              </a:rPr>
              <a:t>графік </a:t>
            </a:r>
            <a:r>
              <a:rPr lang="uk-UA" sz="1600" dirty="0">
                <a:latin typeface="Times New Roman" panose="02020603050405020304" pitchFamily="18" charset="0"/>
                <a:cs typeface="Times New Roman" panose="02020603050405020304" pitchFamily="18" charset="0"/>
              </a:rPr>
              <a:t>— це графічне подання робіт проекту, яке відбиває їх послідовність та взаємозв’язок. Основним засобом візуалізації сіткового графіку проекту є діаграма Ганта (</a:t>
            </a:r>
            <a:r>
              <a:rPr lang="cs-CZ" sz="1600" dirty="0">
                <a:latin typeface="Times New Roman" panose="02020603050405020304" pitchFamily="18" charset="0"/>
                <a:cs typeface="Times New Roman" panose="02020603050405020304" pitchFamily="18" charset="0"/>
              </a:rPr>
              <a:t>Gantt Chart). </a:t>
            </a:r>
            <a:endParaRPr lang="uk-UA" sz="1600" dirty="0" smtClean="0">
              <a:latin typeface="Times New Roman" panose="02020603050405020304" pitchFamily="18" charset="0"/>
              <a:cs typeface="Times New Roman" panose="02020603050405020304" pitchFamily="18" charset="0"/>
            </a:endParaRPr>
          </a:p>
          <a:p>
            <a:pPr indent="457200" algn="just"/>
            <a:r>
              <a:rPr lang="uk-UA" sz="1600" b="1" dirty="0" smtClean="0">
                <a:latin typeface="Times New Roman" panose="02020603050405020304" pitchFamily="18" charset="0"/>
                <a:cs typeface="Times New Roman" panose="02020603050405020304" pitchFamily="18" charset="0"/>
              </a:rPr>
              <a:t>Діаграма Ганта </a:t>
            </a:r>
            <a:r>
              <a:rPr lang="uk-UA" sz="1600" dirty="0" smtClean="0">
                <a:latin typeface="Times New Roman" panose="02020603050405020304" pitchFamily="18" charset="0"/>
                <a:cs typeface="Times New Roman" panose="02020603050405020304" pitchFamily="18" charset="0"/>
              </a:rPr>
              <a:t>— це один з найбільш популярних способів сіткового графічного представлення плану проекту, вживаний в багатьох програмах управління проектами. Діаграма Ганта названа на честь американського інженера Генрі Ганта (1861–1919), соратника «батька наукового менеджменту» Фредеріка Тейлора (1856–1915).</a:t>
            </a:r>
          </a:p>
          <a:p>
            <a:pPr algn="just"/>
            <a:endParaRPr lang="uk-UA" sz="1600" dirty="0">
              <a:latin typeface="Times New Roman" panose="02020603050405020304" pitchFamily="18" charset="0"/>
              <a:cs typeface="Times New Roman" panose="02020603050405020304" pitchFamily="18" charset="0"/>
            </a:endParaRPr>
          </a:p>
          <a:p>
            <a:pPr algn="just"/>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821353" y="3052805"/>
            <a:ext cx="5914286" cy="3733333"/>
          </a:xfrm>
          <a:prstGeom prst="rect">
            <a:avLst/>
          </a:prstGeom>
        </p:spPr>
      </p:pic>
    </p:spTree>
    <p:extLst>
      <p:ext uri="{BB962C8B-B14F-4D97-AF65-F5344CB8AC3E}">
        <p14:creationId xmlns:p14="http://schemas.microsoft.com/office/powerpoint/2010/main" val="286461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929384" y="243509"/>
            <a:ext cx="8439912" cy="5837251"/>
          </a:xfrm>
          <a:prstGeom prst="rect">
            <a:avLst/>
          </a:prstGeom>
        </p:spPr>
      </p:pic>
    </p:spTree>
    <p:extLst>
      <p:ext uri="{BB962C8B-B14F-4D97-AF65-F5344CB8AC3E}">
        <p14:creationId xmlns:p14="http://schemas.microsoft.com/office/powerpoint/2010/main" val="302617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23346" y="363096"/>
            <a:ext cx="7561318" cy="3459095"/>
          </a:xfrm>
          <a:prstGeom prst="rect">
            <a:avLst/>
          </a:prstGeom>
        </p:spPr>
      </p:pic>
      <p:sp>
        <p:nvSpPr>
          <p:cNvPr id="3" name="Прямоугольник 2"/>
          <p:cNvSpPr/>
          <p:nvPr/>
        </p:nvSpPr>
        <p:spPr>
          <a:xfrm>
            <a:off x="2578204" y="4439746"/>
            <a:ext cx="6596679" cy="338554"/>
          </a:xfrm>
          <a:prstGeom prst="rect">
            <a:avLst/>
          </a:prstGeom>
        </p:spPr>
        <p:txBody>
          <a:bodyPr wrap="none">
            <a:spAutoFit/>
          </a:bodyPr>
          <a:lstStyle/>
          <a:p>
            <a:pPr indent="215900" algn="ctr">
              <a:spcAft>
                <a:spcPts val="0"/>
              </a:spcAft>
              <a:tabLst>
                <a:tab pos="1485900" algn="l"/>
              </a:tabLst>
            </a:pPr>
            <a:r>
              <a:rPr lang="uk-UA" sz="1600" b="1" i="1" dirty="0">
                <a:solidFill>
                  <a:srgbClr val="000000"/>
                </a:solidFill>
                <a:latin typeface="Times New Roman" panose="02020603050405020304" pitchFamily="18" charset="0"/>
                <a:ea typeface="HG Mincho Light J"/>
              </a:rPr>
              <a:t>Рис. </a:t>
            </a:r>
            <a:r>
              <a:rPr lang="uk-UA" sz="1600" b="1" i="1" dirty="0" smtClean="0">
                <a:solidFill>
                  <a:srgbClr val="000000"/>
                </a:solidFill>
                <a:latin typeface="Times New Roman" panose="02020603050405020304" pitchFamily="18" charset="0"/>
                <a:ea typeface="HG Mincho Light J"/>
              </a:rPr>
              <a:t>5.3</a:t>
            </a:r>
            <a:r>
              <a:rPr lang="uk-UA" sz="1600" b="1" i="1" dirty="0">
                <a:solidFill>
                  <a:srgbClr val="000000"/>
                </a:solidFill>
                <a:latin typeface="Times New Roman" panose="02020603050405020304" pitchFamily="18" charset="0"/>
                <a:ea typeface="HG Mincho Light J"/>
              </a:rPr>
              <a:t>.</a:t>
            </a:r>
            <a:r>
              <a:rPr lang="uk-UA" sz="1600" i="1" dirty="0">
                <a:solidFill>
                  <a:srgbClr val="000000"/>
                </a:solidFill>
                <a:latin typeface="Times New Roman" panose="02020603050405020304" pitchFamily="18" charset="0"/>
                <a:ea typeface="HG Mincho Light J"/>
              </a:rPr>
              <a:t> Сітковий графік процесу планування асортименту</a:t>
            </a:r>
            <a:r>
              <a:rPr lang="en-US" sz="1600" i="1" dirty="0">
                <a:solidFill>
                  <a:srgbClr val="000000"/>
                </a:solidFill>
                <a:latin typeface="Times New Roman" panose="02020603050405020304" pitchFamily="18" charset="0"/>
                <a:ea typeface="HG Mincho Light J"/>
              </a:rPr>
              <a:t> </a:t>
            </a:r>
            <a:r>
              <a:rPr lang="uk-UA" sz="1600" i="1" dirty="0">
                <a:solidFill>
                  <a:srgbClr val="000000"/>
                </a:solidFill>
                <a:latin typeface="Times New Roman" panose="02020603050405020304" pitchFamily="18" charset="0"/>
                <a:ea typeface="HG Mincho Light J"/>
              </a:rPr>
              <a:t>продукції</a:t>
            </a:r>
            <a:endParaRPr lang="uk-UA" sz="1600" dirty="0">
              <a:solidFill>
                <a:srgbClr val="000000"/>
              </a:solidFill>
              <a:effectLst/>
              <a:latin typeface="Times New Roman" panose="02020603050405020304" pitchFamily="18" charset="0"/>
              <a:ea typeface="HG Mincho Light J"/>
            </a:endParaRPr>
          </a:p>
        </p:txBody>
      </p:sp>
    </p:spTree>
    <p:extLst>
      <p:ext uri="{BB962C8B-B14F-4D97-AF65-F5344CB8AC3E}">
        <p14:creationId xmlns:p14="http://schemas.microsoft.com/office/powerpoint/2010/main" val="244181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77568" y="765417"/>
            <a:ext cx="9150096" cy="2923877"/>
          </a:xfrm>
          <a:prstGeom prst="rect">
            <a:avLst/>
          </a:prstGeom>
        </p:spPr>
        <p:txBody>
          <a:bodyPr wrap="square">
            <a:spAutoFit/>
          </a:bodyPr>
          <a:lstStyle/>
          <a:p>
            <a:pPr indent="215900" algn="just">
              <a:spcAft>
                <a:spcPts val="0"/>
              </a:spcAft>
            </a:pPr>
            <a:r>
              <a:rPr lang="uk-UA" sz="1600" dirty="0">
                <a:solidFill>
                  <a:srgbClr val="000000"/>
                </a:solidFill>
                <a:latin typeface="Times New Roman" panose="02020603050405020304" pitchFamily="18" charset="0"/>
                <a:ea typeface="HG Mincho Light J"/>
                <a:cs typeface="Times New Roman" panose="02020603050405020304" pitchFamily="18" charset="0"/>
              </a:rPr>
              <a:t>Взагалі існує три типи сіткових моделей, які використовуються для складних проектів, а саме:</a:t>
            </a:r>
          </a:p>
          <a:p>
            <a:pPr marL="342900" lvl="0" indent="-342900" algn="just">
              <a:spcAft>
                <a:spcPts val="0"/>
              </a:spcAft>
              <a:buFont typeface="Wingdings" panose="05000000000000000000" pitchFamily="2" charset="2"/>
              <a:buChar char=""/>
              <a:tabLst>
                <a:tab pos="467360" algn="l"/>
                <a:tab pos="449580" algn="l"/>
              </a:tabLst>
            </a:pPr>
            <a:r>
              <a:rPr lang="uk-UA" sz="1600" dirty="0">
                <a:solidFill>
                  <a:srgbClr val="000000"/>
                </a:solidFill>
                <a:latin typeface="Times New Roman" panose="02020603050405020304" pitchFamily="18" charset="0"/>
                <a:ea typeface="HG Mincho Light J"/>
                <a:cs typeface="Times New Roman" panose="02020603050405020304" pitchFamily="18" charset="0"/>
              </a:rPr>
              <a:t>моделі типу “вершини — роботи”. Роботи представлені у вигляді прямокутників, що пов’язані логічними </a:t>
            </a:r>
            <a:r>
              <a:rPr lang="uk-UA" sz="1600" dirty="0" err="1">
                <a:solidFill>
                  <a:srgbClr val="000000"/>
                </a:solidFill>
                <a:latin typeface="Times New Roman" panose="02020603050405020304" pitchFamily="18" charset="0"/>
                <a:ea typeface="HG Mincho Light J"/>
                <a:cs typeface="Times New Roman" panose="02020603050405020304" pitchFamily="18" charset="0"/>
              </a:rPr>
              <a:t>залежностями</a:t>
            </a:r>
            <a:r>
              <a:rPr lang="uk-UA" sz="1600" dirty="0">
                <a:solidFill>
                  <a:srgbClr val="000000"/>
                </a:solidFill>
                <a:latin typeface="Times New Roman" panose="02020603050405020304" pitchFamily="18" charset="0"/>
                <a:ea typeface="HG Mincho Light J"/>
                <a:cs typeface="Times New Roman" panose="02020603050405020304" pitchFamily="18" charset="0"/>
              </a:rPr>
              <a:t> (рис. </a:t>
            </a:r>
            <a:r>
              <a:rPr lang="uk-UA" sz="1600" dirty="0" smtClean="0">
                <a:solidFill>
                  <a:srgbClr val="000000"/>
                </a:solidFill>
                <a:latin typeface="Times New Roman" panose="02020603050405020304" pitchFamily="18" charset="0"/>
                <a:ea typeface="HG Mincho Light J"/>
                <a:cs typeface="Times New Roman" panose="02020603050405020304" pitchFamily="18" charset="0"/>
              </a:rPr>
              <a:t>5.4.);</a:t>
            </a:r>
          </a:p>
          <a:p>
            <a:pPr marL="342900" indent="-342900" algn="just">
              <a:buFont typeface="Wingdings" panose="05000000000000000000" pitchFamily="2" charset="2"/>
              <a:buChar char=""/>
              <a:tabLst>
                <a:tab pos="467360" algn="l"/>
                <a:tab pos="449580" algn="l"/>
              </a:tabLst>
            </a:pPr>
            <a:r>
              <a:rPr lang="uk-UA" sz="1600" dirty="0">
                <a:latin typeface="Times New Roman" panose="02020603050405020304" pitchFamily="18" charset="0"/>
                <a:cs typeface="Times New Roman" panose="02020603050405020304" pitchFamily="18" charset="0"/>
              </a:rPr>
              <a:t>моделі “вершини — події”(кожна робота визначається i</a:t>
            </a:r>
            <a:r>
              <a:rPr lang="uk-UA" sz="1600"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номером – початок – закінчення. Робота визначається стрілками між двома вузлами і визначається номерами вузлів, які вона пов’язує (</a:t>
            </a:r>
            <a:r>
              <a:rPr lang="uk-UA" sz="1600" dirty="0" smtClean="0">
                <a:latin typeface="Times New Roman" panose="02020603050405020304" pitchFamily="18" charset="0"/>
                <a:cs typeface="Times New Roman" panose="02020603050405020304" pitchFamily="18" charset="0"/>
              </a:rPr>
              <a:t>рис.5.5</a:t>
            </a:r>
            <a:r>
              <a:rPr lang="uk-UA" sz="16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tabLst>
                <a:tab pos="467360" algn="l"/>
                <a:tab pos="449580" algn="l"/>
              </a:tabLst>
            </a:pPr>
            <a:r>
              <a:rPr lang="uk-UA" sz="1600" dirty="0">
                <a:latin typeface="Times New Roman" panose="02020603050405020304" pitchFamily="18" charset="0"/>
                <a:cs typeface="Times New Roman" panose="02020603050405020304" pitchFamily="18" charset="0"/>
              </a:rPr>
              <a:t>змішані (робота представлена у вигляді прямокутника (вузла) або лінії (стрілки). Крім того, існують прямокутники та лінії, які не представляють роботу: одночасні події та логічні залежності. Лінії використовуються не для об’єднання прямокутників по початках та закінченнях, а для відображення моменту часу до, під час виконання або після виконання роботи. </a:t>
            </a:r>
            <a:endParaRPr lang="uk-UA" sz="1600" dirty="0" smtClean="0">
              <a:latin typeface="Times New Roman" panose="02020603050405020304" pitchFamily="18" charset="0"/>
              <a:cs typeface="Times New Roman" panose="02020603050405020304" pitchFamily="18" charset="0"/>
            </a:endParaRPr>
          </a:p>
          <a:p>
            <a:pPr algn="just">
              <a:tabLst>
                <a:tab pos="467360" algn="l"/>
                <a:tab pos="449580" algn="l"/>
              </a:tabLst>
            </a:pPr>
            <a:endParaRPr lang="uk-UA" sz="14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67360" algn="l"/>
                <a:tab pos="449580" algn="l"/>
              </a:tabLst>
            </a:pPr>
            <a:endParaRPr lang="uk-UA" sz="1000" dirty="0">
              <a:solidFill>
                <a:srgbClr val="000000"/>
              </a:solidFill>
              <a:effectLst/>
              <a:latin typeface="Times New Roman" panose="02020603050405020304" pitchFamily="18" charset="0"/>
              <a:ea typeface="HG Mincho Light J"/>
            </a:endParaRPr>
          </a:p>
        </p:txBody>
      </p:sp>
      <p:pic>
        <p:nvPicPr>
          <p:cNvPr id="7" name="Рисунок 6"/>
          <p:cNvPicPr>
            <a:picLocks noChangeAspect="1"/>
          </p:cNvPicPr>
          <p:nvPr/>
        </p:nvPicPr>
        <p:blipFill>
          <a:blip r:embed="rId2"/>
          <a:stretch>
            <a:fillRect/>
          </a:stretch>
        </p:blipFill>
        <p:spPr>
          <a:xfrm>
            <a:off x="1685980" y="4129758"/>
            <a:ext cx="3890989" cy="963684"/>
          </a:xfrm>
          <a:prstGeom prst="rect">
            <a:avLst/>
          </a:prstGeom>
        </p:spPr>
      </p:pic>
      <p:pic>
        <p:nvPicPr>
          <p:cNvPr id="8" name="Рисунок 7"/>
          <p:cNvPicPr>
            <a:picLocks noChangeAspect="1"/>
          </p:cNvPicPr>
          <p:nvPr/>
        </p:nvPicPr>
        <p:blipFill>
          <a:blip r:embed="rId3"/>
          <a:stretch>
            <a:fillRect/>
          </a:stretch>
        </p:blipFill>
        <p:spPr>
          <a:xfrm>
            <a:off x="6692537" y="4056682"/>
            <a:ext cx="3890989" cy="1109835"/>
          </a:xfrm>
          <a:prstGeom prst="rect">
            <a:avLst/>
          </a:prstGeom>
        </p:spPr>
      </p:pic>
    </p:spTree>
    <p:extLst>
      <p:ext uri="{BB962C8B-B14F-4D97-AF65-F5344CB8AC3E}">
        <p14:creationId xmlns:p14="http://schemas.microsoft.com/office/powerpoint/2010/main" val="764086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9888" y="245983"/>
            <a:ext cx="10497312" cy="6771084"/>
          </a:xfrm>
          <a:prstGeom prst="rect">
            <a:avLst/>
          </a:prstGeom>
        </p:spPr>
        <p:txBody>
          <a:bodyPr wrap="square">
            <a:spAutoFit/>
          </a:bodyPr>
          <a:lstStyle/>
          <a:p>
            <a:pPr indent="457200" algn="just">
              <a:spcAft>
                <a:spcPts val="0"/>
              </a:spcAft>
            </a:pPr>
            <a:r>
              <a:rPr lang="uk-UA" sz="1400" dirty="0">
                <a:solidFill>
                  <a:srgbClr val="000000"/>
                </a:solidFill>
                <a:latin typeface="Times New Roman" panose="02020603050405020304" pitchFamily="18" charset="0"/>
                <a:ea typeface="HG Mincho Light J"/>
              </a:rPr>
              <a:t>Усі види сіткових моделей забезпечують розрахунок раннього та пізнього початку й закінчення, резервів часу для кожної роботи проекту, у припущенні, що задані тривалості робіт і логічні залежності між ними. Основа цього є настільки потужною, що дозволяє відслідковувати різні варіанти і за формулою "ЩО-ЯКЩО", яка передбачає варіювання </a:t>
            </a:r>
            <a:r>
              <a:rPr lang="uk-UA" sz="1400" dirty="0" err="1">
                <a:solidFill>
                  <a:srgbClr val="000000"/>
                </a:solidFill>
                <a:latin typeface="Times New Roman" panose="02020603050405020304" pitchFamily="18" charset="0"/>
                <a:ea typeface="HG Mincho Light J"/>
              </a:rPr>
              <a:t>тривалостями</a:t>
            </a:r>
            <a:r>
              <a:rPr lang="uk-UA" sz="1400" dirty="0">
                <a:solidFill>
                  <a:srgbClr val="000000"/>
                </a:solidFill>
                <a:latin typeface="Times New Roman" panose="02020603050405020304" pitchFamily="18" charset="0"/>
                <a:ea typeface="HG Mincho Light J"/>
              </a:rPr>
              <a:t> і логічними </a:t>
            </a:r>
            <a:r>
              <a:rPr lang="uk-UA" sz="1400" dirty="0" err="1">
                <a:solidFill>
                  <a:srgbClr val="000000"/>
                </a:solidFill>
                <a:latin typeface="Times New Roman" panose="02020603050405020304" pitchFamily="18" charset="0"/>
                <a:ea typeface="HG Mincho Light J"/>
              </a:rPr>
              <a:t>залежностями</a:t>
            </a:r>
            <a:r>
              <a:rPr lang="uk-UA" sz="1400" dirty="0">
                <a:solidFill>
                  <a:srgbClr val="000000"/>
                </a:solidFill>
                <a:latin typeface="Times New Roman" panose="02020603050405020304" pitchFamily="18" charset="0"/>
                <a:ea typeface="HG Mincho Light J"/>
              </a:rPr>
              <a:t> між роботами. </a:t>
            </a:r>
          </a:p>
          <a:p>
            <a:pPr indent="457200" algn="just">
              <a:spcAft>
                <a:spcPts val="0"/>
              </a:spcAft>
            </a:pPr>
            <a:r>
              <a:rPr lang="uk-UA" sz="1400" b="1" dirty="0">
                <a:solidFill>
                  <a:srgbClr val="000000"/>
                </a:solidFill>
                <a:latin typeface="Times New Roman" panose="02020603050405020304" pitchFamily="18" charset="0"/>
                <a:ea typeface="HG Mincho Light J"/>
              </a:rPr>
              <a:t>Алгоритм розрахунку сіткової моделі. </a:t>
            </a:r>
            <a:endParaRPr lang="uk-UA" sz="1400" b="1" dirty="0" smtClean="0">
              <a:solidFill>
                <a:srgbClr val="000000"/>
              </a:solidFill>
              <a:latin typeface="Times New Roman" panose="02020603050405020304" pitchFamily="18" charset="0"/>
              <a:ea typeface="HG Mincho Light J"/>
            </a:endParaRPr>
          </a:p>
          <a:p>
            <a:pPr indent="457200" algn="just">
              <a:spcAft>
                <a:spcPts val="0"/>
              </a:spcAft>
            </a:pPr>
            <a:r>
              <a:rPr lang="uk-UA" sz="1400" dirty="0" smtClean="0">
                <a:solidFill>
                  <a:srgbClr val="000000"/>
                </a:solidFill>
                <a:latin typeface="Times New Roman" panose="02020603050405020304" pitchFamily="18" charset="0"/>
                <a:ea typeface="HG Mincho Light J"/>
              </a:rPr>
              <a:t>Тривалість</a:t>
            </a:r>
            <a:r>
              <a:rPr lang="uk-UA" sz="1400" dirty="0">
                <a:solidFill>
                  <a:srgbClr val="000000"/>
                </a:solidFill>
                <a:latin typeface="Times New Roman" panose="02020603050405020304" pitchFamily="18" charset="0"/>
                <a:ea typeface="HG Mincho Light J"/>
              </a:rPr>
              <a:t> </a:t>
            </a:r>
            <a:r>
              <a:rPr lang="uk-UA" sz="1400" dirty="0" smtClean="0">
                <a:solidFill>
                  <a:srgbClr val="000000"/>
                </a:solidFill>
                <a:latin typeface="Times New Roman" panose="02020603050405020304" pitchFamily="18" charset="0"/>
                <a:ea typeface="HG Mincho Light J"/>
              </a:rPr>
              <a:t>-</a:t>
            </a:r>
            <a:r>
              <a:rPr lang="uk-UA" sz="1400" dirty="0">
                <a:solidFill>
                  <a:srgbClr val="000000"/>
                </a:solidFill>
                <a:latin typeface="Times New Roman" panose="02020603050405020304" pitchFamily="18" charset="0"/>
                <a:ea typeface="HG Mincho Light J"/>
              </a:rPr>
              <a:t> час виконання роботи. </a:t>
            </a:r>
            <a:endParaRPr lang="uk-UA" sz="1400" dirty="0" smtClean="0">
              <a:solidFill>
                <a:srgbClr val="000000"/>
              </a:solidFill>
              <a:latin typeface="Times New Roman" panose="02020603050405020304" pitchFamily="18" charset="0"/>
              <a:ea typeface="HG Mincho Light J"/>
            </a:endParaRPr>
          </a:p>
          <a:p>
            <a:pPr indent="457200" algn="just">
              <a:spcAft>
                <a:spcPts val="0"/>
              </a:spcAft>
            </a:pPr>
            <a:r>
              <a:rPr lang="uk-UA" sz="1400" dirty="0" smtClean="0">
                <a:solidFill>
                  <a:srgbClr val="000000"/>
                </a:solidFill>
                <a:latin typeface="Times New Roman" panose="02020603050405020304" pitchFamily="18" charset="0"/>
                <a:ea typeface="HG Mincho Light J"/>
              </a:rPr>
              <a:t>Ранні </a:t>
            </a:r>
            <a:r>
              <a:rPr lang="uk-UA" sz="1400" dirty="0">
                <a:solidFill>
                  <a:srgbClr val="000000"/>
                </a:solidFill>
                <a:latin typeface="Times New Roman" panose="02020603050405020304" pitchFamily="18" charset="0"/>
                <a:ea typeface="HG Mincho Light J"/>
              </a:rPr>
              <a:t>й пізні дати. Ці дати можуть бути визначені на основі оціночних </a:t>
            </a:r>
            <a:r>
              <a:rPr lang="uk-UA" sz="1400" dirty="0" err="1">
                <a:solidFill>
                  <a:srgbClr val="000000"/>
                </a:solidFill>
                <a:latin typeface="Times New Roman" panose="02020603050405020304" pitchFamily="18" charset="0"/>
                <a:ea typeface="HG Mincho Light J"/>
              </a:rPr>
              <a:t>тривалостей</a:t>
            </a:r>
            <a:r>
              <a:rPr lang="uk-UA" sz="1400" dirty="0">
                <a:solidFill>
                  <a:srgbClr val="000000"/>
                </a:solidFill>
                <a:latin typeface="Times New Roman" panose="02020603050405020304" pitchFamily="18" charset="0"/>
                <a:ea typeface="HG Mincho Light J"/>
              </a:rPr>
              <a:t> всіх робіт. Початок і закінчення однієї роботи може залежати від закінчення іншої. Таким чином існує сама рання дата, коли робота може бути розпочата — дата раннього початку. Дата раннього початку та оціночна тривалість роботи складають дату раннього закінчення. Якщо дата пізнього початку відрізняється від дати раннього початку, то проміжок, під час якого робота може бути розпочата, </a:t>
            </a:r>
            <a:r>
              <a:rPr lang="uk-UA" sz="1400" i="1" dirty="0">
                <a:solidFill>
                  <a:srgbClr val="000000"/>
                </a:solidFill>
                <a:latin typeface="Times New Roman" panose="02020603050405020304" pitchFamily="18" charset="0"/>
                <a:ea typeface="HG Mincho Light J"/>
              </a:rPr>
              <a:t>називається</a:t>
            </a:r>
            <a:r>
              <a:rPr lang="uk-UA" sz="1400" b="1" i="1" dirty="0">
                <a:solidFill>
                  <a:srgbClr val="000000"/>
                </a:solidFill>
                <a:latin typeface="Times New Roman" panose="02020603050405020304" pitchFamily="18" charset="0"/>
                <a:ea typeface="HG Mincho Light J"/>
              </a:rPr>
              <a:t> резервом часу.</a:t>
            </a:r>
          </a:p>
          <a:p>
            <a:pPr indent="457200" algn="just">
              <a:spcAft>
                <a:spcPts val="0"/>
              </a:spcAft>
              <a:tabLst>
                <a:tab pos="467360" algn="l"/>
                <a:tab pos="571500" algn="l"/>
              </a:tabLst>
            </a:pPr>
            <a:r>
              <a:rPr lang="uk-UA" sz="1400" b="1" i="1" dirty="0">
                <a:solidFill>
                  <a:srgbClr val="000000"/>
                </a:solidFill>
                <a:latin typeface="Times New Roman" panose="02020603050405020304" pitchFamily="18" charset="0"/>
                <a:ea typeface="HG Mincho Light J"/>
              </a:rPr>
              <a:t>Ранні початок і закінчення розраховуються </a:t>
            </a:r>
            <a:r>
              <a:rPr lang="uk-UA" sz="1400" dirty="0">
                <a:solidFill>
                  <a:srgbClr val="000000"/>
                </a:solidFill>
                <a:latin typeface="Times New Roman" panose="02020603050405020304" pitchFamily="18" charset="0"/>
                <a:ea typeface="HG Mincho Light J"/>
              </a:rPr>
              <a:t>на етапі прямого проходу по сітці. Ранній початок першої роботи дорівнює 0, раннє закінчення розраховується додаванням значення тривалості роботи. Раннє закінчення перетворюється у наступній роботі у ранній початок відніманням випередження або додаванням запізнення, які передбачають залежність закінчення-початок. Для залежності "початок-закінчення" час початку перетворюється у закінчення. Якщо робота має дві чи більше попередніх робіт, то перетворюється робота з максимальним значенням раннього закінчення. Процес повторюється по всій сітці</a:t>
            </a:r>
            <a:r>
              <a:rPr lang="uk-UA" sz="1400" dirty="0" smtClean="0">
                <a:solidFill>
                  <a:srgbClr val="000000"/>
                </a:solidFill>
                <a:latin typeface="Times New Roman" panose="02020603050405020304" pitchFamily="18" charset="0"/>
                <a:ea typeface="HG Mincho Light J"/>
              </a:rPr>
              <a:t>.</a:t>
            </a:r>
          </a:p>
          <a:p>
            <a:pPr indent="457200" algn="just">
              <a:spcAft>
                <a:spcPts val="0"/>
              </a:spcAft>
              <a:tabLst>
                <a:tab pos="467360" algn="l"/>
                <a:tab pos="571500" algn="l"/>
              </a:tabLst>
            </a:pPr>
            <a:r>
              <a:rPr lang="uk-UA" sz="1400" b="1" i="1" dirty="0">
                <a:solidFill>
                  <a:srgbClr val="000000"/>
                </a:solidFill>
                <a:latin typeface="Times New Roman" panose="02020603050405020304" pitchFamily="18" charset="0"/>
                <a:ea typeface="HG Mincho Light J"/>
              </a:rPr>
              <a:t>Дати пізнього початку, пізнього закінчення, резерв часу</a:t>
            </a:r>
            <a:r>
              <a:rPr lang="uk-UA" sz="1400" dirty="0">
                <a:solidFill>
                  <a:srgbClr val="000000"/>
                </a:solidFill>
                <a:latin typeface="Times New Roman" panose="02020603050405020304" pitchFamily="18" charset="0"/>
                <a:ea typeface="HG Mincho Light J"/>
              </a:rPr>
              <a:t> розраховуються при виконанні зворотного проходу. Пізнє закінчення останньої роботи приймається рівним її ранньому закінченню. Шляхом віднімання тривалості роботи підраховується пізній початок. Пізній початок перетворюється у пізнє закінчення попередньої роботи. Перетворена дата початку або закінчення приймається у якості нового часу початку або закінчення у відповідності з типом залежності. Коли робота має дві чи більше попередніх роботи, вибирається робота з найменшим значенням часу початку (після віднімання запізнення й додавання випередження). Процес повторюється по всій сітці. Резерв часу у першої й останньої роботи повинен дорівнювати 0. </a:t>
            </a:r>
          </a:p>
          <a:p>
            <a:pPr indent="457200" algn="just">
              <a:spcAft>
                <a:spcPts val="0"/>
              </a:spcAft>
              <a:tabLst>
                <a:tab pos="467360" algn="l"/>
                <a:tab pos="571500" algn="l"/>
              </a:tabLst>
            </a:pPr>
            <a:r>
              <a:rPr lang="uk-UA" sz="1400" dirty="0">
                <a:solidFill>
                  <a:srgbClr val="000000"/>
                </a:solidFill>
                <a:latin typeface="Times New Roman" panose="02020603050405020304" pitchFamily="18" charset="0"/>
                <a:ea typeface="HG Mincho Light J"/>
              </a:rPr>
              <a:t>Визначення критичного шляху, критичної тривалості та критичних робіт.</a:t>
            </a:r>
          </a:p>
          <a:p>
            <a:pPr indent="457200" algn="just">
              <a:spcAft>
                <a:spcPts val="0"/>
              </a:spcAft>
              <a:tabLst>
                <a:tab pos="467360" algn="l"/>
                <a:tab pos="571500" algn="l"/>
              </a:tabLst>
            </a:pPr>
            <a:r>
              <a:rPr lang="uk-UA" sz="1400" dirty="0">
                <a:solidFill>
                  <a:srgbClr val="000000"/>
                </a:solidFill>
                <a:latin typeface="Times New Roman" panose="02020603050405020304" pitchFamily="18" charset="0"/>
                <a:ea typeface="HG Mincho Light J"/>
              </a:rPr>
              <a:t>Роботи з нульовим резервом часу називаються критичними; їх тривалість визначає тривалість проекту в цілому.</a:t>
            </a:r>
          </a:p>
          <a:p>
            <a:pPr indent="457200" algn="just">
              <a:spcAft>
                <a:spcPts val="0"/>
              </a:spcAft>
              <a:tabLst>
                <a:tab pos="467360" algn="l"/>
                <a:tab pos="571500" algn="l"/>
              </a:tabLst>
            </a:pPr>
            <a:r>
              <a:rPr lang="uk-UA" sz="1400" dirty="0">
                <a:solidFill>
                  <a:srgbClr val="000000"/>
                </a:solidFill>
                <a:latin typeface="Times New Roman" panose="02020603050405020304" pitchFamily="18" charset="0"/>
                <a:ea typeface="HG Mincho Light J"/>
              </a:rPr>
              <a:t>Розрахунки основних параметрів сіткових графіків повинні бути використані при аналізі й оптимізації сіткових стратегічних планів.</a:t>
            </a:r>
          </a:p>
          <a:p>
            <a:pPr indent="457200" algn="just">
              <a:spcAft>
                <a:spcPts val="0"/>
              </a:spcAft>
              <a:tabLst>
                <a:tab pos="467360" algn="l"/>
                <a:tab pos="571500" algn="l"/>
              </a:tabLst>
            </a:pPr>
            <a:r>
              <a:rPr lang="uk-UA" sz="1400" b="1" dirty="0" smtClean="0">
                <a:solidFill>
                  <a:srgbClr val="000000"/>
                </a:solidFill>
                <a:latin typeface="Times New Roman" panose="02020603050405020304" pitchFamily="18" charset="0"/>
                <a:ea typeface="HG Mincho Light J"/>
              </a:rPr>
              <a:t>Оптимізація </a:t>
            </a:r>
            <a:r>
              <a:rPr lang="uk-UA" sz="1400" b="1" dirty="0">
                <a:solidFill>
                  <a:srgbClr val="000000"/>
                </a:solidFill>
                <a:latin typeface="Times New Roman" panose="02020603050405020304" pitchFamily="18" charset="0"/>
                <a:ea typeface="HG Mincho Light J"/>
              </a:rPr>
              <a:t>сіткових графіків </a:t>
            </a:r>
            <a:r>
              <a:rPr lang="uk-UA" sz="1400" dirty="0">
                <a:solidFill>
                  <a:srgbClr val="000000"/>
                </a:solidFill>
                <a:latin typeface="Times New Roman" panose="02020603050405020304" pitchFamily="18" charset="0"/>
                <a:ea typeface="HG Mincho Light J"/>
              </a:rPr>
              <a:t>полягає у покращенні процесів планування, організації й управління комплексом робіт із метою скорочення витрат економічних ресурсів і підвищення фінансових результатів при заданих обмеженнях.</a:t>
            </a:r>
          </a:p>
          <a:p>
            <a:pPr indent="457200" algn="just">
              <a:spcAft>
                <a:spcPts val="0"/>
              </a:spcAft>
              <a:tabLst>
                <a:tab pos="467360" algn="l"/>
                <a:tab pos="571500" algn="l"/>
              </a:tabLst>
            </a:pPr>
            <a:r>
              <a:rPr lang="uk-UA" sz="1400" dirty="0" smtClean="0">
                <a:solidFill>
                  <a:srgbClr val="000000"/>
                </a:solidFill>
                <a:latin typeface="Times New Roman" panose="02020603050405020304" pitchFamily="18" charset="0"/>
                <a:ea typeface="HG Mincho Light J"/>
              </a:rPr>
              <a:t>На </a:t>
            </a:r>
            <a:r>
              <a:rPr lang="uk-UA" sz="1400" dirty="0">
                <a:solidFill>
                  <a:srgbClr val="000000"/>
                </a:solidFill>
                <a:latin typeface="Times New Roman" panose="02020603050405020304" pitchFamily="18" charset="0"/>
                <a:ea typeface="HG Mincho Light J"/>
              </a:rPr>
              <a:t>етапі оптимізації може виникнути необхідність у деяких змінах плану для задоволення тих чи інших критеріїв. Ці зміни можуть викликати необхідність повернення до попередніх етапів планування. В результаті отримується скоригований генеральний розклад проекту, який близький до оптимального.</a:t>
            </a:r>
          </a:p>
          <a:p>
            <a:pPr indent="457200" algn="just">
              <a:spcAft>
                <a:spcPts val="0"/>
              </a:spcAft>
              <a:tabLst>
                <a:tab pos="467360" algn="l"/>
                <a:tab pos="571500" algn="l"/>
              </a:tabLst>
            </a:pPr>
            <a:endParaRPr lang="uk-UA" sz="1400" dirty="0">
              <a:solidFill>
                <a:srgbClr val="000000"/>
              </a:solidFill>
              <a:effectLst/>
              <a:latin typeface="Times New Roman" panose="02020603050405020304" pitchFamily="18" charset="0"/>
              <a:ea typeface="HG Mincho Light J"/>
            </a:endParaRPr>
          </a:p>
        </p:txBody>
      </p:sp>
    </p:spTree>
    <p:extLst>
      <p:ext uri="{BB962C8B-B14F-4D97-AF65-F5344CB8AC3E}">
        <p14:creationId xmlns:p14="http://schemas.microsoft.com/office/powerpoint/2010/main" val="103847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360" y="218778"/>
            <a:ext cx="9674352" cy="2800767"/>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Для побудови моделі будь-якого виду необхідно: сформувати упорядкований перелік робіт (тобто – розробити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оцінити чи розрахувати тривалість кожної та встановити зв’язки між ними. </a:t>
            </a:r>
            <a:endParaRPr lang="uk-UA" sz="1600" dirty="0" smtClean="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Для кожної з робіт проекту менеджер повинний встановити час, необхідний для виконання цієї роботи. </a:t>
            </a:r>
          </a:p>
          <a:p>
            <a:pPr algn="ctr"/>
            <a:endParaRPr lang="uk-UA" sz="1600" b="1" dirty="0" smtClean="0">
              <a:latin typeface="Times New Roman" panose="02020603050405020304" pitchFamily="18" charset="0"/>
              <a:cs typeface="Times New Roman" panose="02020603050405020304" pitchFamily="18" charset="0"/>
            </a:endParaRPr>
          </a:p>
          <a:p>
            <a:pPr algn="ctr"/>
            <a:r>
              <a:rPr lang="uk-UA" sz="1600" b="1" dirty="0" smtClean="0">
                <a:latin typeface="Times New Roman" panose="02020603050405020304" pitchFamily="18" charset="0"/>
                <a:cs typeface="Times New Roman" panose="02020603050405020304" pitchFamily="18" charset="0"/>
              </a:rPr>
              <a:t>Побудова й обчислення параметрів сіткового графіка (графіка передування) </a:t>
            </a:r>
          </a:p>
          <a:p>
            <a:pPr algn="just"/>
            <a:r>
              <a:rPr lang="uk-UA" sz="1600" i="1" u="sng" dirty="0" smtClean="0">
                <a:latin typeface="Times New Roman" panose="02020603050405020304" pitchFamily="18" charset="0"/>
                <a:cs typeface="Times New Roman" panose="02020603050405020304" pitchFamily="18" charset="0"/>
              </a:rPr>
              <a:t>1-й крок. Визначення переліку й послідовності виконання робіт. </a:t>
            </a:r>
          </a:p>
          <a:p>
            <a:pPr algn="just"/>
            <a:r>
              <a:rPr lang="uk-UA" sz="1600" dirty="0" smtClean="0">
                <a:latin typeface="Times New Roman" panose="02020603050405020304" pitchFamily="18" charset="0"/>
                <a:cs typeface="Times New Roman" panose="02020603050405020304" pitchFamily="18" charset="0"/>
              </a:rPr>
              <a:t>Безпосередньо перелік робіт можна отримати з робочої структури проекту, проте WBS не показує, у якій послідовності мають виконуватися зазначені у ній роботи. Тому логічні зв’язки між ними повинен встановити сам менеджер.</a:t>
            </a:r>
          </a:p>
          <a:p>
            <a:pPr algn="just"/>
            <a:r>
              <a:rPr lang="uk-UA" sz="1600" i="1" u="sng" dirty="0" smtClean="0">
                <a:latin typeface="Times New Roman" panose="02020603050405020304" pitchFamily="18" charset="0"/>
                <a:cs typeface="Times New Roman" panose="02020603050405020304" pitchFamily="18" charset="0"/>
              </a:rPr>
              <a:t>2-й крок. Графічна побудова сіткового графіка.</a:t>
            </a:r>
          </a:p>
          <a:p>
            <a:pPr algn="just"/>
            <a:endParaRPr lang="uk-UA" sz="1600" i="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099603" y="2712625"/>
            <a:ext cx="4913802" cy="2182557"/>
          </a:xfrm>
          <a:prstGeom prst="rect">
            <a:avLst/>
          </a:prstGeom>
        </p:spPr>
      </p:pic>
    </p:spTree>
    <p:extLst>
      <p:ext uri="{BB962C8B-B14F-4D97-AF65-F5344CB8AC3E}">
        <p14:creationId xmlns:p14="http://schemas.microsoft.com/office/powerpoint/2010/main" val="3578577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5336" y="280107"/>
            <a:ext cx="9692640" cy="618630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Результатом другого кроку є сітковий графік з означенням робіт і логічних </a:t>
            </a:r>
            <a:r>
              <a:rPr lang="uk-UA" dirty="0" err="1">
                <a:latin typeface="Times New Roman" panose="02020603050405020304" pitchFamily="18" charset="0"/>
                <a:cs typeface="Times New Roman" panose="02020603050405020304" pitchFamily="18" charset="0"/>
              </a:rPr>
              <a:t>зв’язків</a:t>
            </a:r>
            <a:r>
              <a:rPr lang="uk-UA" dirty="0">
                <a:latin typeface="Times New Roman" panose="02020603050405020304" pitchFamily="18" charset="0"/>
                <a:cs typeface="Times New Roman" panose="02020603050405020304" pitchFamily="18" charset="0"/>
              </a:rPr>
              <a:t> між ними. </a:t>
            </a:r>
            <a:endParaRPr lang="uk-UA" dirty="0" smtClean="0">
              <a:latin typeface="Times New Roman" panose="02020603050405020304" pitchFamily="18" charset="0"/>
              <a:cs typeface="Times New Roman" panose="02020603050405020304" pitchFamily="18" charset="0"/>
            </a:endParaRPr>
          </a:p>
          <a:p>
            <a:pPr algn="just"/>
            <a:r>
              <a:rPr lang="uk-UA" i="1" dirty="0" smtClean="0">
                <a:latin typeface="Times New Roman" panose="02020603050405020304" pitchFamily="18" charset="0"/>
                <a:cs typeface="Times New Roman" panose="02020603050405020304" pitchFamily="18" charset="0"/>
              </a:rPr>
              <a:t>3-й </a:t>
            </a:r>
            <a:r>
              <a:rPr lang="uk-UA" i="1" dirty="0">
                <a:latin typeface="Times New Roman" panose="02020603050405020304" pitchFamily="18" charset="0"/>
                <a:cs typeface="Times New Roman" panose="02020603050405020304" pitchFamily="18" charset="0"/>
              </a:rPr>
              <a:t>крок. Означення тривалості робіт. </a:t>
            </a:r>
            <a:endParaRPr lang="uk-UA" i="1"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Найпридатнішим </a:t>
            </a:r>
            <a:r>
              <a:rPr lang="uk-UA" dirty="0">
                <a:latin typeface="Times New Roman" panose="02020603050405020304" pitchFamily="18" charset="0"/>
                <a:cs typeface="Times New Roman" panose="02020603050405020304" pitchFamily="18" charset="0"/>
              </a:rPr>
              <a:t>є метод ймовірних </a:t>
            </a:r>
            <a:r>
              <a:rPr lang="uk-UA" dirty="0" smtClean="0">
                <a:latin typeface="Times New Roman" panose="02020603050405020304" pitchFamily="18" charset="0"/>
                <a:cs typeface="Times New Roman" panose="02020603050405020304" pitchFamily="18" charset="0"/>
              </a:rPr>
              <a:t>оцінок (для роботи студентів). </a:t>
            </a:r>
          </a:p>
          <a:p>
            <a:pPr algn="just"/>
            <a:r>
              <a:rPr lang="uk-UA" i="1" dirty="0" smtClean="0">
                <a:latin typeface="Times New Roman" panose="02020603050405020304" pitchFamily="18" charset="0"/>
                <a:cs typeface="Times New Roman" panose="02020603050405020304" pitchFamily="18" charset="0"/>
              </a:rPr>
              <a:t>4-й </a:t>
            </a:r>
            <a:r>
              <a:rPr lang="uk-UA" i="1" dirty="0">
                <a:latin typeface="Times New Roman" panose="02020603050405020304" pitchFamily="18" charset="0"/>
                <a:cs typeface="Times New Roman" panose="02020603050405020304" pitchFamily="18" charset="0"/>
              </a:rPr>
              <a:t>крок. Визначення ранніх термінів початку і закінчення проектних робіт шляхом «прямого проходження». </a:t>
            </a:r>
            <a:endParaRPr lang="uk-UA" i="1" dirty="0" smtClean="0">
              <a:latin typeface="Times New Roman" panose="02020603050405020304" pitchFamily="18" charset="0"/>
              <a:cs typeface="Times New Roman" panose="02020603050405020304" pitchFamily="18" charset="0"/>
            </a:endParaRPr>
          </a:p>
          <a:p>
            <a:pPr algn="just"/>
            <a:r>
              <a:rPr lang="uk-UA" b="1" dirty="0" smtClean="0">
                <a:latin typeface="Times New Roman" panose="02020603050405020304" pitchFamily="18" charset="0"/>
                <a:cs typeface="Times New Roman" panose="02020603050405020304" pitchFamily="18" charset="0"/>
              </a:rPr>
              <a:t>Шлях</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це послідовність взаємопов’язаних робіт від початку до завершення виконання </a:t>
            </a:r>
            <a:r>
              <a:rPr lang="uk-UA" dirty="0" smtClean="0">
                <a:latin typeface="Times New Roman" panose="02020603050405020304" pitchFamily="18" charset="0"/>
                <a:cs typeface="Times New Roman" panose="02020603050405020304" pitchFamily="18" charset="0"/>
              </a:rPr>
              <a:t>проекту.</a:t>
            </a:r>
          </a:p>
          <a:p>
            <a:pPr algn="just"/>
            <a:r>
              <a:rPr lang="uk-UA" b="1" dirty="0">
                <a:latin typeface="Times New Roman" panose="02020603050405020304" pitchFamily="18" charset="0"/>
                <a:cs typeface="Times New Roman" panose="02020603050405020304" pitchFamily="18" charset="0"/>
              </a:rPr>
              <a:t>Ранній початок </a:t>
            </a:r>
            <a:r>
              <a:rPr lang="uk-UA"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ES — Early Start) — </a:t>
            </a:r>
            <a:r>
              <a:rPr lang="uk-UA" dirty="0">
                <a:latin typeface="Times New Roman" panose="02020603050405020304" pitchFamily="18" charset="0"/>
                <a:cs typeface="Times New Roman" panose="02020603050405020304" pitchFamily="18" charset="0"/>
              </a:rPr>
              <a:t>найбільш ранній можливий термін початку роботи</a:t>
            </a:r>
            <a:r>
              <a:rPr lang="uk-UA" dirty="0" smtClean="0">
                <a:latin typeface="Times New Roman" panose="02020603050405020304" pitchFamily="18" charset="0"/>
                <a:cs typeface="Times New Roman" panose="02020603050405020304" pitchFamily="18" charset="0"/>
              </a:rPr>
              <a:t>.</a:t>
            </a:r>
          </a:p>
          <a:p>
            <a:pPr algn="just"/>
            <a:r>
              <a:rPr lang="uk-UA" b="1" dirty="0" smtClean="0">
                <a:latin typeface="Times New Roman" panose="02020603050405020304" pitchFamily="18" charset="0"/>
                <a:cs typeface="Times New Roman" panose="02020603050405020304" pitchFamily="18" charset="0"/>
              </a:rPr>
              <a:t>Раннє </a:t>
            </a:r>
            <a:r>
              <a:rPr lang="uk-UA" b="1" dirty="0">
                <a:latin typeface="Times New Roman" panose="02020603050405020304" pitchFamily="18" charset="0"/>
                <a:cs typeface="Times New Roman" panose="02020603050405020304" pitchFamily="18" charset="0"/>
              </a:rPr>
              <a:t>закінчення </a:t>
            </a:r>
            <a:r>
              <a:rPr lang="uk-UA"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EF — Early Finish) — </a:t>
            </a:r>
            <a:r>
              <a:rPr lang="uk-UA" dirty="0">
                <a:latin typeface="Times New Roman" panose="02020603050405020304" pitchFamily="18" charset="0"/>
                <a:cs typeface="Times New Roman" panose="02020603050405020304" pitchFamily="18" charset="0"/>
              </a:rPr>
              <a:t>найбільш ранній можливий термін завершення роботи.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Ці </a:t>
            </a:r>
            <a:r>
              <a:rPr lang="uk-UA" dirty="0">
                <a:latin typeface="Times New Roman" panose="02020603050405020304" pitchFamily="18" charset="0"/>
                <a:cs typeface="Times New Roman" panose="02020603050405020304" pitchFamily="18" charset="0"/>
              </a:rPr>
              <a:t>параметри обчислюються за такими формулами</a:t>
            </a:r>
            <a:r>
              <a:rPr lang="uk-UA" dirty="0" smtClean="0">
                <a:latin typeface="Times New Roman" panose="02020603050405020304" pitchFamily="18" charset="0"/>
                <a:cs typeface="Times New Roman" panose="02020603050405020304" pitchFamily="18" charset="0"/>
              </a:rPr>
              <a:t>:</a:t>
            </a:r>
          </a:p>
          <a:p>
            <a:pPr algn="just"/>
            <a:r>
              <a:rPr lang="uk-UA"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EFi = ESi + ti ; </a:t>
            </a:r>
            <a:endParaRPr lang="uk-UA" dirty="0" smtClean="0">
              <a:latin typeface="Times New Roman" panose="02020603050405020304" pitchFamily="18" charset="0"/>
              <a:cs typeface="Times New Roman" panose="02020603050405020304" pitchFamily="18" charset="0"/>
            </a:endParaRPr>
          </a:p>
          <a:p>
            <a:pPr algn="just"/>
            <a:r>
              <a:rPr lang="cs-CZ"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ESi + 1 = EFi ,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де </a:t>
            </a:r>
            <a:r>
              <a:rPr lang="cs-CZ" dirty="0">
                <a:latin typeface="Times New Roman" panose="02020603050405020304" pitchFamily="18" charset="0"/>
                <a:cs typeface="Times New Roman" panose="02020603050405020304" pitchFamily="18" charset="0"/>
              </a:rPr>
              <a:t>EFi — </a:t>
            </a:r>
            <a:r>
              <a:rPr lang="uk-UA" dirty="0">
                <a:latin typeface="Times New Roman" panose="02020603050405020304" pitchFamily="18" charset="0"/>
                <a:cs typeface="Times New Roman" panose="02020603050405020304" pitchFamily="18" charset="0"/>
              </a:rPr>
              <a:t>ранній термін завершення і-ї роботи; </a:t>
            </a:r>
            <a:r>
              <a:rPr lang="cs-CZ" dirty="0">
                <a:latin typeface="Times New Roman" panose="02020603050405020304" pitchFamily="18" charset="0"/>
                <a:cs typeface="Times New Roman" panose="02020603050405020304" pitchFamily="18" charset="0"/>
              </a:rPr>
              <a:t>ESi — </a:t>
            </a:r>
            <a:r>
              <a:rPr lang="uk-UA" dirty="0">
                <a:latin typeface="Times New Roman" panose="02020603050405020304" pitchFamily="18" charset="0"/>
                <a:cs typeface="Times New Roman" panose="02020603050405020304" pitchFamily="18" charset="0"/>
              </a:rPr>
              <a:t>ранній термін початку і-ї роботи; </a:t>
            </a:r>
            <a:endParaRPr lang="uk-UA" dirty="0" smtClean="0">
              <a:latin typeface="Times New Roman" panose="02020603050405020304" pitchFamily="18" charset="0"/>
              <a:cs typeface="Times New Roman" panose="02020603050405020304" pitchFamily="18" charset="0"/>
            </a:endParaRPr>
          </a:p>
          <a:p>
            <a:pPr algn="just"/>
            <a:r>
              <a:rPr lang="cs-CZ" sz="1600" dirty="0">
                <a:latin typeface="Times New Roman" panose="02020603050405020304" pitchFamily="18" charset="0"/>
                <a:cs typeface="Times New Roman" panose="02020603050405020304" pitchFamily="18" charset="0"/>
              </a:rPr>
              <a:t>ti — </a:t>
            </a:r>
            <a:r>
              <a:rPr lang="uk-UA" sz="1600" dirty="0">
                <a:latin typeface="Times New Roman" panose="02020603050405020304" pitchFamily="18" charset="0"/>
                <a:cs typeface="Times New Roman" panose="02020603050405020304" pitchFamily="18" charset="0"/>
              </a:rPr>
              <a:t>тривалість і-ї роботи; </a:t>
            </a:r>
            <a:endParaRPr lang="uk-UA" sz="1600" dirty="0" smtClean="0">
              <a:latin typeface="Times New Roman" panose="02020603050405020304" pitchFamily="18" charset="0"/>
              <a:cs typeface="Times New Roman" panose="02020603050405020304" pitchFamily="18" charset="0"/>
            </a:endParaRPr>
          </a:p>
          <a:p>
            <a:pPr algn="just"/>
            <a:r>
              <a:rPr lang="cs-CZ" sz="1600" dirty="0" smtClean="0">
                <a:latin typeface="Times New Roman" panose="02020603050405020304" pitchFamily="18" charset="0"/>
                <a:cs typeface="Times New Roman" panose="02020603050405020304" pitchFamily="18" charset="0"/>
              </a:rPr>
              <a:t>ESi </a:t>
            </a:r>
            <a:r>
              <a:rPr lang="cs-CZ" sz="1600" dirty="0">
                <a:latin typeface="Times New Roman" panose="02020603050405020304" pitchFamily="18" charset="0"/>
                <a:cs typeface="Times New Roman" panose="02020603050405020304" pitchFamily="18" charset="0"/>
              </a:rPr>
              <a:t>+ 1 — </a:t>
            </a:r>
            <a:r>
              <a:rPr lang="uk-UA" sz="1600" dirty="0">
                <a:latin typeface="Times New Roman" panose="02020603050405020304" pitchFamily="18" charset="0"/>
                <a:cs typeface="Times New Roman" panose="02020603050405020304" pitchFamily="18" charset="0"/>
              </a:rPr>
              <a:t>ранній початок роботи і + 1</a:t>
            </a:r>
            <a:r>
              <a:rPr lang="uk-UA" sz="1600" dirty="0" smtClean="0">
                <a:latin typeface="Times New Roman" panose="02020603050405020304" pitchFamily="18" charset="0"/>
                <a:cs typeface="Times New Roman" panose="02020603050405020304" pitchFamily="18" charset="0"/>
              </a:rPr>
              <a:t>.</a:t>
            </a:r>
          </a:p>
          <a:p>
            <a:pPr algn="just"/>
            <a:r>
              <a:rPr lang="uk-UA" dirty="0" smtClean="0"/>
              <a:t> </a:t>
            </a:r>
            <a:r>
              <a:rPr lang="uk-UA" sz="1600" b="1" i="1" dirty="0">
                <a:latin typeface="Times New Roman" panose="02020603050405020304" pitchFamily="18" charset="0"/>
                <a:cs typeface="Times New Roman" panose="02020603050405020304" pitchFamily="18" charset="0"/>
              </a:rPr>
              <a:t>Правило:</a:t>
            </a:r>
            <a:r>
              <a:rPr lang="uk-UA" sz="1600" dirty="0">
                <a:latin typeface="Times New Roman" panose="02020603050405020304" pitchFamily="18" charset="0"/>
                <a:cs typeface="Times New Roman" panose="02020603050405020304" pitchFamily="18" charset="0"/>
              </a:rPr>
              <a:t> </a:t>
            </a:r>
            <a:r>
              <a:rPr lang="uk-UA" sz="1600" i="1" dirty="0">
                <a:latin typeface="Times New Roman" panose="02020603050405020304" pitchFamily="18" charset="0"/>
                <a:cs typeface="Times New Roman" panose="02020603050405020304" pitchFamily="18" charset="0"/>
              </a:rPr>
              <a:t>при проведенні обчислень ранніх термінів, якщо певна робота виконується після кількох попередніх, ранній термін початку цієї роботи визначається з огляду на найпізніший з ранніх термінів закінчення попередніх робіт.</a:t>
            </a:r>
          </a:p>
          <a:p>
            <a:pPr algn="just"/>
            <a:r>
              <a:rPr lang="uk-UA" sz="1600" dirty="0" smtClean="0">
                <a:latin typeface="Times New Roman" panose="02020603050405020304" pitchFamily="18" charset="0"/>
                <a:cs typeface="Times New Roman" panose="02020603050405020304" pitchFamily="18" charset="0"/>
              </a:rPr>
              <a:t>Цей </a:t>
            </a:r>
            <a:r>
              <a:rPr lang="uk-UA" sz="1600" dirty="0">
                <a:latin typeface="Times New Roman" panose="02020603050405020304" pitchFamily="18" charset="0"/>
                <a:cs typeface="Times New Roman" panose="02020603050405020304" pitchFamily="18" charset="0"/>
              </a:rPr>
              <a:t>крок дає можливість визначити тривалість усього проекту. Тривалість проекту визначається як найбільша величина з ранніх термінів завершення решти робіт. Завжди є дата старту проекту; для кожної операції існує найбільш рання дата старту (</a:t>
            </a:r>
            <a:r>
              <a:rPr lang="cs-CZ" sz="1600" dirty="0">
                <a:latin typeface="Times New Roman" panose="02020603050405020304" pitchFamily="18" charset="0"/>
                <a:cs typeface="Times New Roman" panose="02020603050405020304" pitchFamily="18" charset="0"/>
              </a:rPr>
              <a:t>ES). </a:t>
            </a:r>
            <a:r>
              <a:rPr lang="uk-UA" sz="1600" dirty="0">
                <a:latin typeface="Times New Roman" panose="02020603050405020304" pitchFamily="18" charset="0"/>
                <a:cs typeface="Times New Roman" panose="02020603050405020304" pitchFamily="18" charset="0"/>
              </a:rPr>
              <a:t>Всі операції проекту, які стартують в день початку проекту, мають </a:t>
            </a:r>
            <a:r>
              <a:rPr lang="cs-CZ" sz="1600" dirty="0">
                <a:latin typeface="Times New Roman" panose="02020603050405020304" pitchFamily="18" charset="0"/>
                <a:cs typeface="Times New Roman" panose="02020603050405020304" pitchFamily="18" charset="0"/>
              </a:rPr>
              <a:t>ES = 0 . </a:t>
            </a:r>
            <a:r>
              <a:rPr lang="uk-UA" sz="1600" dirty="0">
                <a:latin typeface="Times New Roman" panose="02020603050405020304" pitchFamily="18" charset="0"/>
                <a:cs typeface="Times New Roman" panose="02020603050405020304" pitchFamily="18" charset="0"/>
              </a:rPr>
              <a:t>У разі, коли операція стартує пізніше, ніж в «0», то вписується час запізнення. Наприклад: операція стартує на 6 днів пізніше, тоді </a:t>
            </a:r>
            <a:r>
              <a:rPr lang="cs-CZ" sz="1600" dirty="0">
                <a:latin typeface="Times New Roman" panose="02020603050405020304" pitchFamily="18" charset="0"/>
                <a:cs typeface="Times New Roman" panose="02020603050405020304" pitchFamily="18" charset="0"/>
              </a:rPr>
              <a:t>ES = 0 +6 = 6. </a:t>
            </a:r>
            <a:r>
              <a:rPr lang="uk-UA" sz="1600" dirty="0">
                <a:latin typeface="Times New Roman" panose="02020603050405020304" pitchFamily="18" charset="0"/>
                <a:cs typeface="Times New Roman" panose="02020603050405020304" pitchFamily="18" charset="0"/>
              </a:rPr>
              <a:t>Вписуємо в клітинку раннього старту «6».</a:t>
            </a:r>
          </a:p>
        </p:txBody>
      </p:sp>
    </p:spTree>
    <p:extLst>
      <p:ext uri="{BB962C8B-B14F-4D97-AF65-F5344CB8AC3E}">
        <p14:creationId xmlns:p14="http://schemas.microsoft.com/office/powerpoint/2010/main" val="89919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0784" y="174165"/>
            <a:ext cx="9582912" cy="6155531"/>
          </a:xfrm>
          <a:prstGeom prst="rect">
            <a:avLst/>
          </a:prstGeom>
        </p:spPr>
        <p:txBody>
          <a:bodyPr wrap="square">
            <a:spAutoFit/>
          </a:bodyPr>
          <a:lstStyle/>
          <a:p>
            <a:r>
              <a:rPr lang="uk-UA" sz="1600" i="1" dirty="0">
                <a:latin typeface="Times New Roman" panose="02020603050405020304" pitchFamily="18" charset="0"/>
                <a:cs typeface="Times New Roman" panose="02020603050405020304" pitchFamily="18" charset="0"/>
              </a:rPr>
              <a:t>5-й крок. Визначення пізніх термінів початку і завершення робіт «зворотним проходженням</a:t>
            </a:r>
            <a:r>
              <a:rPr lang="uk-UA" sz="1600" i="1" dirty="0" smtClean="0">
                <a:latin typeface="Times New Roman" panose="02020603050405020304" pitchFamily="18" charset="0"/>
                <a:cs typeface="Times New Roman" panose="02020603050405020304" pitchFamily="18" charset="0"/>
              </a:rPr>
              <a:t>».</a:t>
            </a:r>
          </a:p>
          <a:p>
            <a:r>
              <a:rPr lang="uk-UA" sz="1600" i="1"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Цей крок передбачає обчислення зазначених параметрів у зворотному порядку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від останньої роботи проекту до першої.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Пізній </a:t>
            </a:r>
            <a:r>
              <a:rPr lang="uk-UA" dirty="0">
                <a:latin typeface="Times New Roman" panose="02020603050405020304" pitchFamily="18" charset="0"/>
                <a:cs typeface="Times New Roman" panose="02020603050405020304" pitchFamily="18" charset="0"/>
              </a:rPr>
              <a:t>початок (</a:t>
            </a:r>
            <a:r>
              <a:rPr lang="cs-CZ" dirty="0">
                <a:latin typeface="Times New Roman" panose="02020603050405020304" pitchFamily="18" charset="0"/>
                <a:cs typeface="Times New Roman" panose="02020603050405020304" pitchFamily="18" charset="0"/>
              </a:rPr>
              <a:t>LS — Late Start) </a:t>
            </a:r>
            <a:r>
              <a:rPr lang="uk-UA"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найпізніший можливий термін початку роботи, після якого затримка вплине на строк завершення виконання усього проекту.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Пізнє </a:t>
            </a:r>
            <a:r>
              <a:rPr lang="uk-UA" dirty="0">
                <a:latin typeface="Times New Roman" panose="02020603050405020304" pitchFamily="18" charset="0"/>
                <a:cs typeface="Times New Roman" panose="02020603050405020304" pitchFamily="18" charset="0"/>
              </a:rPr>
              <a:t>закінчення (</a:t>
            </a:r>
            <a:r>
              <a:rPr lang="cs-CZ" dirty="0">
                <a:latin typeface="Times New Roman" panose="02020603050405020304" pitchFamily="18" charset="0"/>
                <a:cs typeface="Times New Roman" panose="02020603050405020304" pitchFamily="18" charset="0"/>
              </a:rPr>
              <a:t>LF — Late Finish) </a:t>
            </a:r>
            <a:r>
              <a:rPr lang="uk-UA"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найпізніший можливий термін завершення роботи. </a:t>
            </a:r>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Ці </a:t>
            </a:r>
            <a:r>
              <a:rPr lang="uk-UA" dirty="0">
                <a:latin typeface="Times New Roman" panose="02020603050405020304" pitchFamily="18" charset="0"/>
                <a:cs typeface="Times New Roman" panose="02020603050405020304" pitchFamily="18" charset="0"/>
              </a:rPr>
              <a:t>терміни обчислюються за такими формулами</a:t>
            </a:r>
            <a:r>
              <a:rPr lang="uk-UA" dirty="0" smtClean="0">
                <a:latin typeface="Times New Roman" panose="02020603050405020304" pitchFamily="18" charset="0"/>
                <a:cs typeface="Times New Roman" panose="02020603050405020304" pitchFamily="18" charset="0"/>
              </a:rPr>
              <a:t>:</a:t>
            </a:r>
          </a:p>
          <a:p>
            <a:r>
              <a:rPr lang="uk-UA"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LSi = LFi – ti ; </a:t>
            </a:r>
            <a:endParaRPr lang="uk-UA"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LFi </a:t>
            </a:r>
            <a:r>
              <a:rPr lang="cs-CZ" dirty="0">
                <a:latin typeface="Times New Roman" panose="02020603050405020304" pitchFamily="18" charset="0"/>
                <a:cs typeface="Times New Roman" panose="02020603050405020304" pitchFamily="18" charset="0"/>
              </a:rPr>
              <a:t>– 1 = LSi . </a:t>
            </a:r>
            <a:endParaRPr lang="uk-UA" dirty="0" smtClean="0">
              <a:latin typeface="Times New Roman" panose="02020603050405020304" pitchFamily="18" charset="0"/>
              <a:cs typeface="Times New Roman" panose="02020603050405020304" pitchFamily="18" charset="0"/>
            </a:endParaRPr>
          </a:p>
          <a:p>
            <a:r>
              <a:rPr lang="uk-UA" b="1" i="1" dirty="0" smtClean="0">
                <a:latin typeface="Times New Roman" panose="02020603050405020304" pitchFamily="18" charset="0"/>
                <a:cs typeface="Times New Roman" panose="02020603050405020304" pitchFamily="18" charset="0"/>
              </a:rPr>
              <a:t>Правило</a:t>
            </a:r>
            <a:r>
              <a:rPr lang="uk-UA" b="1" i="1"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якщо після певної роботи йдуть дві паралельні, то пізнє завершення цієї роботи визначається з огляду на найбільш ранній з пізніх початків наступних робіт</a:t>
            </a:r>
            <a:r>
              <a:rPr lang="uk-UA" i="1" dirty="0" smtClean="0">
                <a:latin typeface="Times New Roman" panose="02020603050405020304" pitchFamily="18" charset="0"/>
                <a:cs typeface="Times New Roman" panose="02020603050405020304" pitchFamily="18" charset="0"/>
              </a:rPr>
              <a:t>.</a:t>
            </a:r>
          </a:p>
          <a:p>
            <a:endParaRPr lang="uk-UA" i="1" dirty="0" smtClean="0">
              <a:latin typeface="Times New Roman" panose="02020603050405020304" pitchFamily="18" charset="0"/>
              <a:cs typeface="Times New Roman" panose="02020603050405020304" pitchFamily="18" charset="0"/>
            </a:endParaRPr>
          </a:p>
          <a:p>
            <a:r>
              <a:rPr lang="uk-UA" i="1" dirty="0" smtClean="0">
                <a:latin typeface="Times New Roman" panose="02020603050405020304" pitchFamily="18" charset="0"/>
                <a:cs typeface="Times New Roman" panose="02020603050405020304" pitchFamily="18" charset="0"/>
              </a:rPr>
              <a:t>6-й </a:t>
            </a:r>
            <a:r>
              <a:rPr lang="uk-UA" i="1" dirty="0">
                <a:latin typeface="Times New Roman" panose="02020603050405020304" pitchFamily="18" charset="0"/>
                <a:cs typeface="Times New Roman" panose="02020603050405020304" pitchFamily="18" charset="0"/>
              </a:rPr>
              <a:t>крок. Визначення критичного шляху і запасу часу по роботах. </a:t>
            </a:r>
            <a:endParaRPr lang="uk-UA" i="1"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Роботи</a:t>
            </a:r>
            <a:r>
              <a:rPr lang="uk-UA" dirty="0">
                <a:latin typeface="Times New Roman" panose="02020603050405020304" pitchFamily="18" charset="0"/>
                <a:cs typeface="Times New Roman" panose="02020603050405020304" pitchFamily="18" charset="0"/>
              </a:rPr>
              <a:t>, у яких ранні й пізні терміни початку і закінчення збігаються, називають </a:t>
            </a:r>
            <a:r>
              <a:rPr lang="uk-UA" b="1" dirty="0">
                <a:latin typeface="Times New Roman" panose="02020603050405020304" pitchFamily="18" charset="0"/>
                <a:cs typeface="Times New Roman" panose="02020603050405020304" pitchFamily="18" charset="0"/>
              </a:rPr>
              <a:t>критичними. </a:t>
            </a:r>
            <a:r>
              <a:rPr lang="uk-UA" dirty="0">
                <a:latin typeface="Times New Roman" panose="02020603050405020304" pitchFamily="18" charset="0"/>
                <a:cs typeface="Times New Roman" panose="02020603050405020304" pitchFamily="18" charset="0"/>
              </a:rPr>
              <a:t>Роботи, у яких ранні й пізні терміни початку і закінчення не збігаються, називають </a:t>
            </a:r>
            <a:r>
              <a:rPr lang="uk-UA" b="1" dirty="0">
                <a:latin typeface="Times New Roman" panose="02020603050405020304" pitchFamily="18" charset="0"/>
                <a:cs typeface="Times New Roman" panose="02020603050405020304" pitchFamily="18" charset="0"/>
              </a:rPr>
              <a:t>некритичними. </a:t>
            </a:r>
            <a:endParaRPr lang="uk-UA" b="1"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Критичний </a:t>
            </a:r>
            <a:r>
              <a:rPr lang="uk-UA" dirty="0">
                <a:latin typeface="Times New Roman" panose="02020603050405020304" pitchFamily="18" charset="0"/>
                <a:cs typeface="Times New Roman" panose="02020603050405020304" pitchFamily="18" charset="0"/>
              </a:rPr>
              <a:t>шлях утворюється послідовністю критичних робіт. Це найдовший з усіх існуючих у проекті шляхів, який показує найменший час, який потрібно, аби повністю виконати усі роботи за проектом. </a:t>
            </a:r>
            <a:endParaRPr lang="uk-UA" dirty="0" smtClean="0">
              <a:latin typeface="Times New Roman" panose="02020603050405020304" pitchFamily="18" charset="0"/>
              <a:cs typeface="Times New Roman" panose="02020603050405020304" pitchFamily="18" charset="0"/>
            </a:endParaRPr>
          </a:p>
          <a:p>
            <a:pPr algn="just"/>
            <a:r>
              <a:rPr lang="uk-UA" b="1" dirty="0" smtClean="0">
                <a:latin typeface="Times New Roman" panose="02020603050405020304" pitchFamily="18" charset="0"/>
                <a:cs typeface="Times New Roman" panose="02020603050405020304" pitchFamily="18" charset="0"/>
              </a:rPr>
              <a:t>Запас </a:t>
            </a:r>
            <a:r>
              <a:rPr lang="uk-UA" b="1" dirty="0">
                <a:latin typeface="Times New Roman" panose="02020603050405020304" pitchFamily="18" charset="0"/>
                <a:cs typeface="Times New Roman" panose="02020603050405020304" pitchFamily="18" charset="0"/>
              </a:rPr>
              <a:t>часу </a:t>
            </a:r>
            <a:r>
              <a:rPr lang="uk-UA"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F — Float) — </a:t>
            </a:r>
            <a:r>
              <a:rPr lang="uk-UA" dirty="0">
                <a:latin typeface="Times New Roman" panose="02020603050405020304" pitchFamily="18" charset="0"/>
                <a:cs typeface="Times New Roman" panose="02020603050405020304" pitchFamily="18" charset="0"/>
              </a:rPr>
              <a:t>це той максимальний час, на який можна відкласти початок некритичної роботи, щоб при цьому не змінилась тривалість реалізації усього проекту. Він обчислюється за формулами:</a:t>
            </a:r>
            <a:endParaRPr lang="uk-U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513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6232" y="991874"/>
            <a:ext cx="9409176" cy="2862322"/>
          </a:xfrm>
          <a:prstGeom prst="rect">
            <a:avLst/>
          </a:prstGeom>
        </p:spPr>
        <p:txBody>
          <a:bodyPr wrap="square">
            <a:spAutoFit/>
          </a:bodyPr>
          <a:lstStyle/>
          <a:p>
            <a:pPr algn="just"/>
            <a:r>
              <a:rPr lang="cs-CZ" dirty="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LS</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ES</a:t>
            </a:r>
            <a:r>
              <a:rPr lang="uk-UA" dirty="0">
                <a:latin typeface="Times New Roman" panose="02020603050405020304" pitchFamily="18" charset="0"/>
                <a:cs typeface="Times New Roman" panose="02020603050405020304" pitchFamily="18" charset="0"/>
              </a:rPr>
              <a:t>і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або </a:t>
            </a:r>
            <a:r>
              <a:rPr lang="cs-CZ" dirty="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EF</a:t>
            </a:r>
            <a:r>
              <a:rPr lang="uk-UA" dirty="0">
                <a:latin typeface="Times New Roman" panose="02020603050405020304" pitchFamily="18" charset="0"/>
                <a:cs typeface="Times New Roman" panose="02020603050405020304" pitchFamily="18" charset="0"/>
              </a:rPr>
              <a:t>і. </a:t>
            </a:r>
            <a:endParaRPr lang="uk-UA" dirty="0" smtClean="0">
              <a:latin typeface="Times New Roman" panose="02020603050405020304" pitchFamily="18" charset="0"/>
              <a:cs typeface="Times New Roman" panose="02020603050405020304" pitchFamily="18" charset="0"/>
            </a:endParaRPr>
          </a:p>
          <a:p>
            <a:pPr algn="just"/>
            <a:r>
              <a:rPr lang="uk-UA" b="1" dirty="0" smtClean="0">
                <a:latin typeface="Times New Roman" panose="02020603050405020304" pitchFamily="18" charset="0"/>
                <a:cs typeface="Times New Roman" panose="02020603050405020304" pitchFamily="18" charset="0"/>
              </a:rPr>
              <a:t>Запас </a:t>
            </a:r>
            <a:r>
              <a:rPr lang="uk-UA" b="1" dirty="0">
                <a:latin typeface="Times New Roman" panose="02020603050405020304" pitchFamily="18" charset="0"/>
                <a:cs typeface="Times New Roman" panose="02020603050405020304" pitchFamily="18" charset="0"/>
              </a:rPr>
              <a:t>часу (</a:t>
            </a:r>
            <a:r>
              <a:rPr lang="cs-CZ" b="1" dirty="0">
                <a:latin typeface="Times New Roman" panose="02020603050405020304" pitchFamily="18" charset="0"/>
                <a:cs typeface="Times New Roman" panose="02020603050405020304" pitchFamily="18" charset="0"/>
              </a:rPr>
              <a:t>F </a:t>
            </a:r>
            <a:r>
              <a:rPr lang="uk-UA" b="1" dirty="0" smtClean="0">
                <a:latin typeface="Times New Roman" panose="02020603050405020304" pitchFamily="18" charset="0"/>
                <a:cs typeface="Times New Roman" panose="02020603050405020304" pitchFamily="18" charset="0"/>
              </a:rPr>
              <a:t>-</a:t>
            </a:r>
            <a:r>
              <a:rPr lang="cs-CZ" b="1" dirty="0" smtClean="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Float) </a:t>
            </a:r>
            <a:r>
              <a:rPr lang="uk-UA" b="1" dirty="0">
                <a:latin typeface="Times New Roman" panose="02020603050405020304" pitchFamily="18" charset="0"/>
                <a:cs typeface="Times New Roman" panose="02020603050405020304" pitchFamily="18" charset="0"/>
              </a:rPr>
              <a:t>Загальний резерв (Запас часу (</a:t>
            </a:r>
            <a:r>
              <a:rPr lang="cs-CZ" b="1" dirty="0">
                <a:latin typeface="Times New Roman" panose="02020603050405020304" pitchFamily="18" charset="0"/>
                <a:cs typeface="Times New Roman" panose="02020603050405020304" pitchFamily="18" charset="0"/>
              </a:rPr>
              <a:t>F </a:t>
            </a:r>
            <a:r>
              <a:rPr lang="uk-UA" b="1" dirty="0" smtClean="0">
                <a:latin typeface="Times New Roman" panose="02020603050405020304" pitchFamily="18" charset="0"/>
                <a:cs typeface="Times New Roman" panose="02020603050405020304" pitchFamily="18" charset="0"/>
              </a:rPr>
              <a:t>-</a:t>
            </a:r>
            <a:r>
              <a:rPr lang="cs-CZ" b="1" dirty="0" smtClean="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Float)) </a:t>
            </a:r>
            <a:r>
              <a:rPr lang="uk-UA"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 той максимальний час, на який можна відкласти початок некритичної роботи, щоб при цьому не змінилась тривалість реалізації усього проекту.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Він </a:t>
            </a:r>
            <a:r>
              <a:rPr lang="uk-UA" dirty="0">
                <a:latin typeface="Times New Roman" panose="02020603050405020304" pitchFamily="18" charset="0"/>
                <a:cs typeface="Times New Roman" panose="02020603050405020304" pitchFamily="18" charset="0"/>
              </a:rPr>
              <a:t>обчислюється за формулами: </a:t>
            </a:r>
            <a:endParaRPr lang="uk-UA" dirty="0" smtClean="0">
              <a:latin typeface="Times New Roman" panose="02020603050405020304" pitchFamily="18" charset="0"/>
              <a:cs typeface="Times New Roman" panose="02020603050405020304" pitchFamily="18" charset="0"/>
            </a:endParaRPr>
          </a:p>
          <a:p>
            <a:pPr algn="just"/>
            <a:r>
              <a:rPr lang="cs-CZ" dirty="0" smtClean="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LS</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ES</a:t>
            </a:r>
            <a:r>
              <a:rPr lang="uk-UA" dirty="0" smtClean="0">
                <a:latin typeface="Times New Roman" panose="02020603050405020304" pitchFamily="18" charset="0"/>
                <a:cs typeface="Times New Roman" panose="02020603050405020304" pitchFamily="18" charset="0"/>
              </a:rPr>
              <a:t>і. </a:t>
            </a:r>
            <a:r>
              <a:rPr lang="uk-UA" dirty="0">
                <a:latin typeface="Times New Roman" panose="02020603050405020304" pitchFamily="18" charset="0"/>
                <a:cs typeface="Times New Roman" panose="02020603050405020304" pitchFamily="18" charset="0"/>
              </a:rPr>
              <a:t>або </a:t>
            </a:r>
            <a:r>
              <a:rPr lang="cs-CZ" dirty="0">
                <a:latin typeface="Times New Roman" panose="02020603050405020304" pitchFamily="18" charset="0"/>
                <a:cs typeface="Times New Roman" panose="02020603050405020304" pitchFamily="18" charset="0"/>
              </a:rPr>
              <a:t>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LF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EF</a:t>
            </a:r>
            <a:r>
              <a:rPr lang="uk-UA" dirty="0">
                <a:latin typeface="Times New Roman" panose="02020603050405020304" pitchFamily="18" charset="0"/>
                <a:cs typeface="Times New Roman" panose="02020603050405020304" pitchFamily="18" charset="0"/>
              </a:rPr>
              <a:t>і</a:t>
            </a:r>
            <a:r>
              <a:rPr lang="uk-UA" dirty="0" smtClean="0">
                <a:latin typeface="Times New Roman" panose="02020603050405020304" pitchFamily="18" charset="0"/>
                <a:cs typeface="Times New Roman" panose="02020603050405020304" pitchFamily="18" charset="0"/>
              </a:rPr>
              <a:t>.</a:t>
            </a:r>
          </a:p>
          <a:p>
            <a:pPr algn="just"/>
            <a:r>
              <a:rPr lang="uk-UA" dirty="0" smtClean="0">
                <a:latin typeface="Times New Roman" panose="02020603050405020304" pitchFamily="18" charset="0"/>
                <a:cs typeface="Times New Roman" panose="02020603050405020304" pitchFamily="18" charset="0"/>
              </a:rPr>
              <a:t>Вільний </a:t>
            </a:r>
            <a:r>
              <a:rPr lang="uk-UA" dirty="0">
                <a:latin typeface="Times New Roman" panose="02020603050405020304" pitchFamily="18" charset="0"/>
                <a:cs typeface="Times New Roman" panose="02020603050405020304" pitchFamily="18" charset="0"/>
              </a:rPr>
              <a:t>резерв – </a:t>
            </a:r>
            <a:r>
              <a:rPr lang="uk-UA" b="1" dirty="0">
                <a:latin typeface="Times New Roman" panose="02020603050405020304" pitchFamily="18" charset="0"/>
                <a:cs typeface="Times New Roman" panose="02020603050405020304" pitchFamily="18" charset="0"/>
              </a:rPr>
              <a:t>час, на який можна відкласти або продовжити операцію без наслідків для початку наступних операцій </a:t>
            </a:r>
            <a:endParaRPr lang="uk-UA" b="1" dirty="0" smtClean="0">
              <a:latin typeface="Times New Roman" panose="02020603050405020304" pitchFamily="18" charset="0"/>
              <a:cs typeface="Times New Roman" panose="02020603050405020304" pitchFamily="18" charset="0"/>
            </a:endParaRPr>
          </a:p>
          <a:p>
            <a:pPr algn="just"/>
            <a:r>
              <a:rPr lang="cs-CZ" dirty="0" smtClean="0">
                <a:latin typeface="Times New Roman" panose="02020603050405020304" pitchFamily="18" charset="0"/>
                <a:cs typeface="Times New Roman" panose="02020603050405020304" pitchFamily="18" charset="0"/>
              </a:rPr>
              <a:t>FF</a:t>
            </a:r>
            <a:r>
              <a:rPr lang="uk-UA" dirty="0">
                <a:latin typeface="Times New Roman" panose="02020603050405020304" pitchFamily="18" charset="0"/>
                <a:cs typeface="Times New Roman" panose="02020603050405020304" pitchFamily="18" charset="0"/>
              </a:rPr>
              <a:t>і = |</a:t>
            </a:r>
            <a:r>
              <a:rPr lang="cs-CZ" dirty="0">
                <a:latin typeface="Times New Roman" panose="02020603050405020304" pitchFamily="18" charset="0"/>
                <a:cs typeface="Times New Roman" panose="02020603050405020304" pitchFamily="18" charset="0"/>
              </a:rPr>
              <a:t>EFi – ES</a:t>
            </a:r>
            <a:r>
              <a:rPr lang="uk-UA" dirty="0">
                <a:latin typeface="Times New Roman" panose="02020603050405020304" pitchFamily="18" charset="0"/>
                <a:cs typeface="Times New Roman" panose="02020603050405020304" pitchFamily="18" charset="0"/>
              </a:rPr>
              <a:t>і+1| </a:t>
            </a:r>
          </a:p>
        </p:txBody>
      </p:sp>
    </p:spTree>
    <p:extLst>
      <p:ext uri="{BB962C8B-B14F-4D97-AF65-F5344CB8AC3E}">
        <p14:creationId xmlns:p14="http://schemas.microsoft.com/office/powerpoint/2010/main" val="206510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9072" y="768096"/>
            <a:ext cx="9546336" cy="5447645"/>
          </a:xfrm>
          <a:prstGeom prst="rect">
            <a:avLst/>
          </a:prstGeom>
        </p:spPr>
        <p:txBody>
          <a:bodyPr wrap="square">
            <a:spAutoFit/>
          </a:bodyPr>
          <a:lstStyle/>
          <a:p>
            <a:pPr marL="342900" indent="-342900" algn="ctr">
              <a:buAutoNum type="arabicPeriod"/>
            </a:pPr>
            <a:r>
              <a:rPr lang="uk-UA" sz="2400" b="1" dirty="0" smtClean="0">
                <a:latin typeface="Times New Roman" panose="02020603050405020304" pitchFamily="18" charset="0"/>
                <a:cs typeface="Times New Roman" panose="02020603050405020304" pitchFamily="18" charset="0"/>
              </a:rPr>
              <a:t>Напрями структуризації проекту </a:t>
            </a:r>
          </a:p>
          <a:p>
            <a:pPr algn="ctr"/>
            <a:endParaRPr lang="uk-UA" b="1" dirty="0" smtClean="0">
              <a:latin typeface="Arial" panose="020B0604020202020204" pitchFamily="34" charset="0"/>
              <a:cs typeface="Arial" panose="020B0604020202020204" pitchFamily="34" charset="0"/>
            </a:endParaRPr>
          </a:p>
          <a:p>
            <a:pPr indent="457200" algn="just"/>
            <a:r>
              <a:rPr lang="uk-UA" dirty="0" smtClean="0">
                <a:latin typeface="Times New Roman" panose="02020603050405020304" pitchFamily="18" charset="0"/>
                <a:cs typeface="Times New Roman" panose="02020603050405020304" pitchFamily="18" charset="0"/>
              </a:rPr>
              <a:t>Структуризація проекту може бути проведена в одному, двох або трьох напрямах. У наш час багато фірм застосовують «односпрямовану» систему для структуризації, управління, планування і контролю своїх проектів (тобто мова йде про структуризацію тільки обсягів робіт). </a:t>
            </a:r>
          </a:p>
          <a:p>
            <a:pPr indent="457200" algn="just"/>
            <a:r>
              <a:rPr lang="uk-UA" dirty="0" smtClean="0">
                <a:latin typeface="Times New Roman" panose="02020603050405020304" pitchFamily="18" charset="0"/>
                <a:cs typeface="Times New Roman" panose="02020603050405020304" pitchFamily="18" charset="0"/>
              </a:rPr>
              <a:t>Успіх у плануванні й контролі виконання проекту залежить від того, як швидко і точно буде визначено обсяги робіт. Це завдання вирішується за допомогою </a:t>
            </a:r>
            <a:r>
              <a:rPr lang="uk-UA" b="1" dirty="0" smtClean="0">
                <a:latin typeface="Times New Roman" panose="02020603050405020304" pitchFamily="18" charset="0"/>
                <a:cs typeface="Times New Roman" panose="02020603050405020304" pitchFamily="18" charset="0"/>
              </a:rPr>
              <a:t>WBS — робочої структури проекту. </a:t>
            </a:r>
            <a:r>
              <a:rPr lang="uk-UA" dirty="0" smtClean="0">
                <a:latin typeface="Times New Roman" panose="02020603050405020304" pitchFamily="18" charset="0"/>
                <a:cs typeface="Times New Roman" panose="02020603050405020304" pitchFamily="18" charset="0"/>
              </a:rPr>
              <a:t>В поняття структура розбиття робіт входять: </a:t>
            </a:r>
          </a:p>
          <a:p>
            <a:pPr marL="285750" indent="457200" algn="just">
              <a:buFontTx/>
              <a:buChar char="-"/>
            </a:pPr>
            <a:r>
              <a:rPr lang="uk-UA" i="1" dirty="0" smtClean="0">
                <a:latin typeface="Times New Roman" panose="02020603050405020304" pitchFamily="18" charset="0"/>
                <a:cs typeface="Times New Roman" panose="02020603050405020304" pitchFamily="18" charset="0"/>
              </a:rPr>
              <a:t>структура</a:t>
            </a:r>
            <a:r>
              <a:rPr lang="uk-UA" dirty="0" smtClean="0">
                <a:latin typeface="Times New Roman" panose="02020603050405020304" pitchFamily="18" charset="0"/>
                <a:cs typeface="Times New Roman" panose="02020603050405020304" pitchFamily="18" charset="0"/>
              </a:rPr>
              <a:t> – сукупність відношень між елементами системи, які необхідні та достатні для досягнення цілі проекту; </a:t>
            </a:r>
          </a:p>
          <a:p>
            <a:pPr marL="285750" indent="457200" algn="just">
              <a:buFontTx/>
              <a:buChar char="-"/>
            </a:pPr>
            <a:r>
              <a:rPr lang="uk-UA" i="1" dirty="0" smtClean="0">
                <a:latin typeface="Times New Roman" panose="02020603050405020304" pitchFamily="18" charset="0"/>
                <a:cs typeface="Times New Roman" panose="02020603050405020304" pitchFamily="18" charset="0"/>
              </a:rPr>
              <a:t>розбиття(декомпозиція) </a:t>
            </a:r>
            <a:r>
              <a:rPr lang="uk-UA" dirty="0" smtClean="0">
                <a:latin typeface="Times New Roman" panose="02020603050405020304" pitchFamily="18" charset="0"/>
                <a:cs typeface="Times New Roman" panose="02020603050405020304" pitchFamily="18" charset="0"/>
              </a:rPr>
              <a:t>– розділення на складові частини або категорії, на більш прості складові частини, декомпозиція; </a:t>
            </a:r>
          </a:p>
          <a:p>
            <a:pPr marL="285750" indent="-285750" algn="just">
              <a:buFontTx/>
              <a:buChar char="-"/>
            </a:pPr>
            <a:r>
              <a:rPr lang="uk-UA" i="1" dirty="0" smtClean="0">
                <a:latin typeface="Times New Roman" panose="02020603050405020304" pitchFamily="18" charset="0"/>
                <a:cs typeface="Times New Roman" panose="02020603050405020304" pitchFamily="18" charset="0"/>
              </a:rPr>
              <a:t>робота</a:t>
            </a:r>
            <a:r>
              <a:rPr lang="uk-UA" dirty="0" smtClean="0">
                <a:latin typeface="Times New Roman" panose="02020603050405020304" pitchFamily="18" charset="0"/>
                <a:cs typeface="Times New Roman" panose="02020603050405020304" pitchFamily="18" charset="0"/>
              </a:rPr>
              <a:t> – тривале фізичне або розумове зусилля, яке направлене на досягнення результату; діяльність, обов’язок, функція, операція, яка виконується співробітником або колективом; частина трудового процесу, яка вимагає затрат часу та ресурсів.</a:t>
            </a:r>
          </a:p>
          <a:p>
            <a:pPr algn="just"/>
            <a:r>
              <a:rPr lang="cs-CZ" b="1" dirty="0">
                <a:latin typeface="Times New Roman" panose="02020603050405020304" pitchFamily="18" charset="0"/>
                <a:cs typeface="Times New Roman" panose="02020603050405020304" pitchFamily="18" charset="0"/>
              </a:rPr>
              <a:t>WBS</a:t>
            </a:r>
            <a:r>
              <a:rPr lang="cs-CZ"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це ієрархічна структура, побудована з метою логічного розподілу усіх робіт з виконання проекту і подана у графічному вигляді. Це сукупність декількох рівнів, кожний з яких формується в результаті розподілу роботи попереднього рівня на її складові.</a:t>
            </a:r>
          </a:p>
        </p:txBody>
      </p:sp>
    </p:spTree>
    <p:extLst>
      <p:ext uri="{BB962C8B-B14F-4D97-AF65-F5344CB8AC3E}">
        <p14:creationId xmlns:p14="http://schemas.microsoft.com/office/powerpoint/2010/main" val="102410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6314" y="141732"/>
            <a:ext cx="5412123" cy="369332"/>
          </a:xfrm>
          <a:prstGeom prst="rect">
            <a:avLst/>
          </a:prstGeom>
        </p:spPr>
        <p:txBody>
          <a:bodyPr wrap="none">
            <a:spAutoFit/>
          </a:bodyPr>
          <a:lstStyle/>
          <a:p>
            <a:r>
              <a:rPr lang="uk-UA" i="1" dirty="0" smtClean="0">
                <a:latin typeface="Times New Roman" panose="02020603050405020304" pitchFamily="18" charset="0"/>
                <a:cs typeface="Times New Roman" panose="02020603050405020304" pitchFamily="18" charset="0"/>
              </a:rPr>
              <a:t>Проілюструємо застосування методики на прикладі </a:t>
            </a:r>
            <a:endParaRPr lang="uk-UA"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03176" y="511064"/>
            <a:ext cx="4184479" cy="369332"/>
          </a:xfrm>
          <a:prstGeom prst="rect">
            <a:avLst/>
          </a:prstGeom>
        </p:spPr>
        <p:txBody>
          <a:bodyPr wrap="none">
            <a:spAutoFit/>
          </a:bodyPr>
          <a:lstStyle/>
          <a:p>
            <a:pPr lvl="0"/>
            <a:r>
              <a:rPr lang="uk-UA" dirty="0">
                <a:solidFill>
                  <a:prstClr val="black"/>
                </a:solidFill>
                <a:latin typeface="Times New Roman" panose="02020603050405020304" pitchFamily="18" charset="0"/>
                <a:cs typeface="Times New Roman" panose="02020603050405020304" pitchFamily="18" charset="0"/>
              </a:rPr>
              <a:t>Проект - Виготовлення кулькової ручки </a:t>
            </a:r>
          </a:p>
        </p:txBody>
      </p:sp>
      <p:pic>
        <p:nvPicPr>
          <p:cNvPr id="4" name="Рисунок 3"/>
          <p:cNvPicPr>
            <a:picLocks noChangeAspect="1"/>
          </p:cNvPicPr>
          <p:nvPr/>
        </p:nvPicPr>
        <p:blipFill>
          <a:blip r:embed="rId2"/>
          <a:stretch>
            <a:fillRect/>
          </a:stretch>
        </p:blipFill>
        <p:spPr>
          <a:xfrm>
            <a:off x="857796" y="3498609"/>
            <a:ext cx="3045380" cy="1352662"/>
          </a:xfrm>
          <a:prstGeom prst="rect">
            <a:avLst/>
          </a:prstGeom>
        </p:spPr>
      </p:pic>
      <p:pic>
        <p:nvPicPr>
          <p:cNvPr id="5" name="Рисунок 4"/>
          <p:cNvPicPr>
            <a:picLocks noChangeAspect="1"/>
          </p:cNvPicPr>
          <p:nvPr/>
        </p:nvPicPr>
        <p:blipFill>
          <a:blip r:embed="rId3"/>
          <a:stretch>
            <a:fillRect/>
          </a:stretch>
        </p:blipFill>
        <p:spPr>
          <a:xfrm>
            <a:off x="1179576" y="880396"/>
            <a:ext cx="9015983" cy="2384012"/>
          </a:xfrm>
          <a:prstGeom prst="rect">
            <a:avLst/>
          </a:prstGeom>
        </p:spPr>
      </p:pic>
      <p:pic>
        <p:nvPicPr>
          <p:cNvPr id="7" name="Рисунок 6"/>
          <p:cNvPicPr>
            <a:picLocks noChangeAspect="1"/>
          </p:cNvPicPr>
          <p:nvPr/>
        </p:nvPicPr>
        <p:blipFill>
          <a:blip r:embed="rId4"/>
          <a:stretch>
            <a:fillRect/>
          </a:stretch>
        </p:blipFill>
        <p:spPr>
          <a:xfrm>
            <a:off x="3903176" y="3355848"/>
            <a:ext cx="7234216" cy="2990847"/>
          </a:xfrm>
          <a:prstGeom prst="rect">
            <a:avLst/>
          </a:prstGeom>
        </p:spPr>
      </p:pic>
      <p:sp>
        <p:nvSpPr>
          <p:cNvPr id="8" name="Прямоугольник 7"/>
          <p:cNvSpPr/>
          <p:nvPr/>
        </p:nvSpPr>
        <p:spPr>
          <a:xfrm>
            <a:off x="3738118" y="6396230"/>
            <a:ext cx="4525470" cy="369332"/>
          </a:xfrm>
          <a:prstGeom prst="rect">
            <a:avLst/>
          </a:prstGeom>
        </p:spPr>
        <p:txBody>
          <a:bodyPr wrap="none">
            <a:spAutoFit/>
          </a:bodyPr>
          <a:lstStyle/>
          <a:p>
            <a:r>
              <a:rPr lang="uk-UA" dirty="0" smtClean="0">
                <a:latin typeface="Times New Roman" panose="02020603050405020304" pitchFamily="18" charset="0"/>
                <a:cs typeface="Times New Roman" panose="02020603050405020304" pitchFamily="18" charset="0"/>
              </a:rPr>
              <a:t>Рис. Побудова графіку передування (зразок)</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292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4248" y="125069"/>
            <a:ext cx="8659368" cy="5509200"/>
          </a:xfrm>
          <a:prstGeom prst="rect">
            <a:avLst/>
          </a:prstGeom>
        </p:spPr>
        <p:txBody>
          <a:bodyPr wrap="square">
            <a:spAutoFit/>
          </a:bodyPr>
          <a:lstStyle/>
          <a:p>
            <a:pPr algn="ctr"/>
            <a:r>
              <a:rPr lang="uk-UA" sz="1600" b="1" dirty="0" smtClean="0">
                <a:latin typeface="Times New Roman" panose="02020603050405020304" pitchFamily="18" charset="0"/>
                <a:cs typeface="Times New Roman" panose="02020603050405020304" pitchFamily="18" charset="0"/>
              </a:rPr>
              <a:t>4. Календарне планування </a:t>
            </a:r>
          </a:p>
          <a:p>
            <a:pPr indent="457200" algn="just"/>
            <a:r>
              <a:rPr lang="ar-AE" sz="1600" dirty="0" smtClean="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Календарне планування </a:t>
            </a:r>
            <a:r>
              <a:rPr lang="uk-UA" sz="1600" dirty="0">
                <a:latin typeface="Times New Roman" panose="02020603050405020304" pitchFamily="18" charset="0"/>
                <a:cs typeface="Times New Roman" panose="02020603050405020304" pitchFamily="18" charset="0"/>
              </a:rPr>
              <a:t>– це складання та коригування розкладу, в </a:t>
            </a:r>
            <a:r>
              <a:rPr lang="uk-UA" sz="1600" dirty="0" smtClean="0">
                <a:latin typeface="Times New Roman" panose="02020603050405020304" pitchFamily="18" charset="0"/>
                <a:cs typeface="Times New Roman" panose="02020603050405020304" pitchFamily="18" charset="0"/>
              </a:rPr>
              <a:t>якому </a:t>
            </a:r>
            <a:r>
              <a:rPr lang="uk-UA" sz="1600" dirty="0">
                <a:latin typeface="Times New Roman" panose="02020603050405020304" pitchFamily="18" charset="0"/>
                <a:cs typeface="Times New Roman" panose="02020603050405020304" pitchFamily="18" charset="0"/>
              </a:rPr>
              <a:t>роботи, виконані різними організаціями-учасниками проекту, </a:t>
            </a:r>
            <a:r>
              <a:rPr lang="uk-UA" sz="1600" dirty="0" smtClean="0">
                <a:latin typeface="Times New Roman" panose="02020603050405020304" pitchFamily="18" charset="0"/>
                <a:cs typeface="Times New Roman" panose="02020603050405020304" pitchFamily="18" charset="0"/>
              </a:rPr>
              <a:t>погоджуються </a:t>
            </a:r>
            <a:r>
              <a:rPr lang="uk-UA" sz="1600" dirty="0">
                <a:latin typeface="Times New Roman" panose="02020603050405020304" pitchFamily="18" charset="0"/>
                <a:cs typeface="Times New Roman" panose="02020603050405020304" pitchFamily="18" charset="0"/>
              </a:rPr>
              <a:t>в часі між собою і з можливостями їхнього забезпечення </a:t>
            </a:r>
            <a:r>
              <a:rPr lang="uk-UA" sz="1600" dirty="0" smtClean="0">
                <a:latin typeface="Times New Roman" panose="02020603050405020304" pitchFamily="18" charset="0"/>
                <a:cs typeface="Times New Roman" panose="02020603050405020304" pitchFamily="18" charset="0"/>
              </a:rPr>
              <a:t>різними </a:t>
            </a:r>
            <a:r>
              <a:rPr lang="uk-UA" sz="1600" dirty="0">
                <a:latin typeface="Times New Roman" panose="02020603050405020304" pitchFamily="18" charset="0"/>
                <a:cs typeface="Times New Roman" panose="02020603050405020304" pitchFamily="18" charset="0"/>
              </a:rPr>
              <a:t>видами ресурсів. При цьому повинне бути забезпечене дотримання </a:t>
            </a:r>
            <a:r>
              <a:rPr lang="uk-UA" sz="1600" dirty="0" smtClean="0">
                <a:latin typeface="Times New Roman" panose="02020603050405020304" pitchFamily="18" charset="0"/>
                <a:cs typeface="Times New Roman" panose="02020603050405020304" pitchFamily="18" charset="0"/>
              </a:rPr>
              <a:t>заданих </a:t>
            </a:r>
            <a:r>
              <a:rPr lang="uk-UA" sz="1600" dirty="0">
                <a:latin typeface="Times New Roman" panose="02020603050405020304" pitchFamily="18" charset="0"/>
                <a:cs typeface="Times New Roman" panose="02020603050405020304" pitchFamily="18" charset="0"/>
              </a:rPr>
              <a:t>обмежень і оптимальний (за прийнятим критерієм) розподіл </a:t>
            </a:r>
            <a:r>
              <a:rPr lang="uk-UA" sz="1600" dirty="0" smtClean="0">
                <a:latin typeface="Times New Roman" panose="02020603050405020304" pitchFamily="18" charset="0"/>
                <a:cs typeface="Times New Roman" panose="02020603050405020304" pitchFamily="18" charset="0"/>
              </a:rPr>
              <a:t>ресурсів</a:t>
            </a:r>
            <a:r>
              <a:rPr lang="uk-UA" sz="1600" dirty="0">
                <a:latin typeface="Times New Roman" panose="02020603050405020304" pitchFamily="18" charset="0"/>
                <a:cs typeface="Times New Roman" panose="02020603050405020304" pitchFamily="18" charset="0"/>
              </a:rPr>
              <a:t>. </a:t>
            </a:r>
          </a:p>
          <a:p>
            <a:pPr indent="450000" algn="just"/>
            <a:r>
              <a:rPr lang="ar-AE" sz="1600"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Календарне планування проекту</a:t>
            </a:r>
            <a:r>
              <a:rPr lang="uk-UA" sz="1600" dirty="0">
                <a:latin typeface="Times New Roman" panose="02020603050405020304" pitchFamily="18" charset="0"/>
                <a:cs typeface="Times New Roman" panose="02020603050405020304" pitchFamily="18" charset="0"/>
              </a:rPr>
              <a:t> — це процес складання й </a:t>
            </a:r>
            <a:r>
              <a:rPr lang="uk-UA" sz="1600" dirty="0" smtClean="0">
                <a:latin typeface="Times New Roman" panose="02020603050405020304" pitchFamily="18" charset="0"/>
                <a:cs typeface="Times New Roman" panose="02020603050405020304" pitchFamily="18" charset="0"/>
              </a:rPr>
              <a:t>коригування </a:t>
            </a:r>
            <a:r>
              <a:rPr lang="uk-UA" sz="1600" dirty="0">
                <a:latin typeface="Times New Roman" panose="02020603050405020304" pitchFamily="18" charset="0"/>
                <a:cs typeface="Times New Roman" panose="02020603050405020304" pitchFamily="18" charset="0"/>
              </a:rPr>
              <a:t>розкладу проекту, що полягає у визначенні календарних дат </a:t>
            </a:r>
            <a:r>
              <a:rPr lang="uk-UA" sz="1600" dirty="0" smtClean="0">
                <a:latin typeface="Times New Roman" panose="02020603050405020304" pitchFamily="18" charset="0"/>
                <a:cs typeface="Times New Roman" panose="02020603050405020304" pitchFamily="18" charset="0"/>
              </a:rPr>
              <a:t>виконання </a:t>
            </a:r>
            <a:r>
              <a:rPr lang="uk-UA" sz="1600" dirty="0">
                <a:latin typeface="Times New Roman" panose="02020603050405020304" pitchFamily="18" charset="0"/>
                <a:cs typeface="Times New Roman" panose="02020603050405020304" pitchFamily="18" charset="0"/>
              </a:rPr>
              <a:t>всіх робіт.</a:t>
            </a:r>
          </a:p>
          <a:p>
            <a:pPr indent="450000" algn="just"/>
            <a:r>
              <a:rPr lang="ar-AE"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Календарний план – план проекту, поданий у форматі реального </a:t>
            </a:r>
            <a:r>
              <a:rPr lang="uk-UA" sz="1600" dirty="0" smtClean="0">
                <a:latin typeface="Times New Roman" panose="02020603050405020304" pitchFamily="18" charset="0"/>
                <a:cs typeface="Times New Roman" panose="02020603050405020304" pitchFamily="18" charset="0"/>
              </a:rPr>
              <a:t>часу </a:t>
            </a:r>
            <a:r>
              <a:rPr lang="uk-UA" sz="1600" dirty="0">
                <a:latin typeface="Times New Roman" panose="02020603050405020304" pitchFamily="18" charset="0"/>
                <a:cs typeface="Times New Roman" panose="02020603050405020304" pitchFamily="18" charset="0"/>
              </a:rPr>
              <a:t>(фактичних календарних дат).</a:t>
            </a:r>
          </a:p>
          <a:p>
            <a:pPr indent="450000" algn="just"/>
            <a:r>
              <a:rPr lang="uk-UA" sz="1600" dirty="0">
                <a:latin typeface="Times New Roman" panose="02020603050405020304" pitchFamily="18" charset="0"/>
                <a:cs typeface="Times New Roman" panose="02020603050405020304" pitchFamily="18" charset="0"/>
              </a:rPr>
              <a:t>Календарне планування здійснюється на всіх етапах життєвого шляху </a:t>
            </a:r>
            <a:r>
              <a:rPr lang="uk-UA" sz="1600" dirty="0" smtClean="0">
                <a:latin typeface="Times New Roman" panose="02020603050405020304" pitchFamily="18" charset="0"/>
                <a:cs typeface="Times New Roman" panose="02020603050405020304" pitchFamily="18" charset="0"/>
              </a:rPr>
              <a:t>проекту</a:t>
            </a:r>
            <a:r>
              <a:rPr lang="uk-UA" sz="1600" dirty="0">
                <a:latin typeface="Times New Roman" panose="02020603050405020304" pitchFamily="18" charset="0"/>
                <a:cs typeface="Times New Roman" panose="02020603050405020304" pitchFamily="18" charset="0"/>
              </a:rPr>
              <a:t>. Так, на етапі обрубування проекту розробляють укрупнений </a:t>
            </a:r>
            <a:r>
              <a:rPr lang="uk-UA" sz="1600" dirty="0" smtClean="0">
                <a:latin typeface="Times New Roman" panose="02020603050405020304" pitchFamily="18" charset="0"/>
                <a:cs typeface="Times New Roman" panose="02020603050405020304" pitchFamily="18" charset="0"/>
              </a:rPr>
              <a:t>стратегічний </a:t>
            </a:r>
            <a:r>
              <a:rPr lang="uk-UA" sz="1600" dirty="0">
                <a:latin typeface="Times New Roman" panose="02020603050405020304" pitchFamily="18" charset="0"/>
                <a:cs typeface="Times New Roman" panose="02020603050405020304" pitchFamily="18" charset="0"/>
              </a:rPr>
              <a:t>план, на етапі підготовки формують базовий (цільовий) </a:t>
            </a:r>
            <a:r>
              <a:rPr lang="uk-UA" sz="1600" dirty="0" smtClean="0">
                <a:latin typeface="Times New Roman" panose="02020603050405020304" pitchFamily="18" charset="0"/>
                <a:cs typeface="Times New Roman" panose="02020603050405020304" pitchFamily="18" charset="0"/>
              </a:rPr>
              <a:t>календарний </a:t>
            </a:r>
            <a:r>
              <a:rPr lang="uk-UA" sz="1600" dirty="0">
                <a:latin typeface="Times New Roman" panose="02020603050405020304" pitchFamily="18" charset="0"/>
                <a:cs typeface="Times New Roman" panose="02020603050405020304" pitchFamily="18" charset="0"/>
              </a:rPr>
              <a:t>план, а на етапі реалізації – детальні плани, які постійно </a:t>
            </a:r>
            <a:r>
              <a:rPr lang="uk-UA" sz="1600" dirty="0" smtClean="0">
                <a:latin typeface="Times New Roman" panose="02020603050405020304" pitchFamily="18" charset="0"/>
                <a:cs typeface="Times New Roman" panose="02020603050405020304" pitchFamily="18" charset="0"/>
              </a:rPr>
              <a:t>коректують </a:t>
            </a:r>
            <a:r>
              <a:rPr lang="uk-UA" sz="1600" dirty="0">
                <a:latin typeface="Times New Roman" panose="02020603050405020304" pitchFamily="18" charset="0"/>
                <a:cs typeface="Times New Roman" panose="02020603050405020304" pitchFamily="18" charset="0"/>
              </a:rPr>
              <a:t>з урахуванням фактичного виконання завдань проекту.</a:t>
            </a:r>
          </a:p>
          <a:p>
            <a:pPr indent="450000" algn="just"/>
            <a:r>
              <a:rPr lang="uk-UA" sz="1600" b="1" dirty="0">
                <a:latin typeface="Times New Roman" panose="02020603050405020304" pitchFamily="18" charset="0"/>
                <a:cs typeface="Times New Roman" panose="02020603050405020304" pitchFamily="18" charset="0"/>
              </a:rPr>
              <a:t>Процес календарного планування передбачає виконання таких кроків:</a:t>
            </a:r>
          </a:p>
          <a:p>
            <a:pPr indent="450000" algn="just"/>
            <a:r>
              <a:rPr lang="uk-UA" sz="1600" dirty="0">
                <a:latin typeface="Times New Roman" panose="02020603050405020304" pitchFamily="18" charset="0"/>
                <a:cs typeface="Times New Roman" panose="02020603050405020304" pitchFamily="18" charset="0"/>
              </a:rPr>
              <a:t>1. Ідентифікація проекту.</a:t>
            </a:r>
          </a:p>
          <a:p>
            <a:pPr indent="450000" algn="just"/>
            <a:r>
              <a:rPr lang="uk-UA" sz="1600" dirty="0">
                <a:latin typeface="Times New Roman" panose="02020603050405020304" pitchFamily="18" charset="0"/>
                <a:cs typeface="Times New Roman" panose="02020603050405020304" pitchFamily="18" charset="0"/>
              </a:rPr>
              <a:t>2. Структурування проекту.</a:t>
            </a:r>
          </a:p>
          <a:p>
            <a:pPr indent="450000" algn="just"/>
            <a:r>
              <a:rPr lang="uk-UA" sz="1600" dirty="0">
                <a:latin typeface="Times New Roman" panose="02020603050405020304" pitchFamily="18" charset="0"/>
                <a:cs typeface="Times New Roman" panose="02020603050405020304" pitchFamily="18" charset="0"/>
              </a:rPr>
              <a:t>3. Розроблення організаційно-технологічної моделі проекту</a:t>
            </a:r>
            <a:r>
              <a:rPr lang="uk-UA" sz="1600" dirty="0" smtClean="0">
                <a:latin typeface="Times New Roman" panose="02020603050405020304" pitchFamily="18" charset="0"/>
                <a:cs typeface="Times New Roman" panose="02020603050405020304" pitchFamily="18" charset="0"/>
              </a:rPr>
              <a:t>.</a:t>
            </a:r>
          </a:p>
          <a:p>
            <a:pPr indent="450000" algn="just"/>
            <a:r>
              <a:rPr lang="ru-RU" sz="1600" dirty="0">
                <a:latin typeface="Times New Roman" panose="02020603050405020304" pitchFamily="18" charset="0"/>
                <a:cs typeface="Times New Roman" panose="02020603050405020304" pitchFamily="18" charset="0"/>
              </a:rPr>
              <a:t>4. </a:t>
            </a:r>
            <a:r>
              <a:rPr lang="ru-RU" sz="1600" dirty="0" err="1" smtClean="0">
                <a:latin typeface="Times New Roman" panose="02020603050405020304" pitchFamily="18" charset="0"/>
                <a:cs typeface="Times New Roman" panose="02020603050405020304" pitchFamily="18" charset="0"/>
              </a:rPr>
              <a:t>Розроблення</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календарного плану </a:t>
            </a:r>
            <a:r>
              <a:rPr lang="ru-RU" sz="1600" dirty="0" err="1">
                <a:latin typeface="Times New Roman" panose="02020603050405020304" pitchFamily="18" charset="0"/>
                <a:cs typeface="Times New Roman" panose="02020603050405020304" pitchFamily="18" charset="0"/>
              </a:rPr>
              <a:t>виконання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робіт</a:t>
            </a:r>
            <a:r>
              <a:rPr lang="ru-RU" sz="1600" dirty="0">
                <a:latin typeface="Times New Roman" panose="02020603050405020304" pitchFamily="18" charset="0"/>
                <a:cs typeface="Times New Roman" panose="02020603050405020304" pitchFamily="18" charset="0"/>
              </a:rPr>
              <a:t> проекту.</a:t>
            </a:r>
          </a:p>
          <a:p>
            <a:pPr indent="450000" algn="just"/>
            <a:r>
              <a:rPr lang="ru-RU" sz="1600" dirty="0">
                <a:latin typeface="Times New Roman" panose="02020603050405020304" pitchFamily="18" charset="0"/>
                <a:cs typeface="Times New Roman" panose="02020603050405020304" pitchFamily="18" charset="0"/>
              </a:rPr>
              <a:t>5. </a:t>
            </a:r>
            <a:r>
              <a:rPr lang="ru-RU" sz="1600" dirty="0" err="1">
                <a:latin typeface="Times New Roman" panose="02020603050405020304" pitchFamily="18" charset="0"/>
                <a:cs typeface="Times New Roman" panose="02020603050405020304" pitchFamily="18" charset="0"/>
              </a:rPr>
              <a:t>Розроблення</a:t>
            </a:r>
            <a:r>
              <a:rPr lang="ru-RU" sz="1600" dirty="0">
                <a:latin typeface="Times New Roman" panose="02020603050405020304" pitchFamily="18" charset="0"/>
                <a:cs typeface="Times New Roman" panose="02020603050405020304" pitchFamily="18" charset="0"/>
              </a:rPr>
              <a:t> календарного плану </a:t>
            </a:r>
            <a:r>
              <a:rPr lang="ru-RU" sz="1600" dirty="0" err="1">
                <a:latin typeface="Times New Roman" panose="02020603050405020304" pitchFamily="18" charset="0"/>
                <a:cs typeface="Times New Roman" panose="02020603050405020304" pitchFamily="18" charset="0"/>
              </a:rPr>
              <a:t>управління</a:t>
            </a:r>
            <a:r>
              <a:rPr lang="ru-RU" sz="1600" dirty="0">
                <a:latin typeface="Times New Roman" panose="02020603050405020304" pitchFamily="18" charset="0"/>
                <a:cs typeface="Times New Roman" panose="02020603050405020304" pitchFamily="18" charset="0"/>
              </a:rPr>
              <a:t> проектом.</a:t>
            </a:r>
          </a:p>
          <a:p>
            <a:pPr indent="450000" algn="just"/>
            <a:r>
              <a:rPr lang="ru-RU" sz="1600" dirty="0">
                <a:latin typeface="Times New Roman" panose="02020603050405020304" pitchFamily="18" charset="0"/>
                <a:cs typeface="Times New Roman" panose="02020603050405020304" pitchFamily="18" charset="0"/>
              </a:rPr>
              <a:t>6. </a:t>
            </a:r>
            <a:r>
              <a:rPr lang="ru-RU" sz="1600" dirty="0" err="1">
                <a:latin typeface="Times New Roman" panose="02020603050405020304" pitchFamily="18" charset="0"/>
                <a:cs typeface="Times New Roman" panose="02020603050405020304" pitchFamily="18" charset="0"/>
              </a:rPr>
              <a:t>Вартісна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оцінка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елементів</a:t>
            </a:r>
            <a:r>
              <a:rPr lang="ru-RU" sz="1600" dirty="0">
                <a:latin typeface="Times New Roman" panose="02020603050405020304" pitchFamily="18" charset="0"/>
                <a:cs typeface="Times New Roman" panose="02020603050405020304" pitchFamily="18" charset="0"/>
              </a:rPr>
              <a:t> проекту, </a:t>
            </a:r>
            <a:r>
              <a:rPr lang="ru-RU" sz="1600" dirty="0" err="1">
                <a:latin typeface="Times New Roman" panose="02020603050405020304" pitchFamily="18" charset="0"/>
                <a:cs typeface="Times New Roman" panose="02020603050405020304" pitchFamily="18" charset="0"/>
              </a:rPr>
              <a:t>визначення</a:t>
            </a:r>
            <a:r>
              <a:rPr lang="ru-RU" sz="1600" dirty="0">
                <a:latin typeface="Times New Roman" panose="02020603050405020304" pitchFamily="18" charset="0"/>
                <a:cs typeface="Times New Roman" panose="02020603050405020304" pitchFamily="18" charset="0"/>
              </a:rPr>
              <a:t> бюджету проекту.</a:t>
            </a:r>
          </a:p>
          <a:p>
            <a:pPr indent="450000" algn="just"/>
            <a:r>
              <a:rPr lang="ru-RU" sz="1600" dirty="0">
                <a:latin typeface="Times New Roman" panose="02020603050405020304" pitchFamily="18" charset="0"/>
                <a:cs typeface="Times New Roman" panose="02020603050405020304" pitchFamily="18" charset="0"/>
              </a:rPr>
              <a:t>7. </a:t>
            </a:r>
            <a:r>
              <a:rPr lang="ru-RU" sz="1600" dirty="0" err="1">
                <a:latin typeface="Times New Roman" panose="02020603050405020304" pitchFamily="18" charset="0"/>
                <a:cs typeface="Times New Roman" panose="02020603050405020304" pitchFamily="18" charset="0"/>
              </a:rPr>
              <a:t>Оптимізація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планів</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вибраним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критерієм</a:t>
            </a:r>
            <a:r>
              <a:rPr lang="ru-RU" sz="1600" dirty="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9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40408" y="1611112"/>
            <a:ext cx="9351264" cy="3016210"/>
          </a:xfrm>
          <a:prstGeom prst="rect">
            <a:avLst/>
          </a:prstGeom>
        </p:spPr>
        <p:txBody>
          <a:bodyPr wrap="square">
            <a:spAutoFit/>
          </a:bodyPr>
          <a:lstStyle/>
          <a:p>
            <a:pPr indent="457200" algn="just"/>
            <a:r>
              <a:rPr lang="uk-UA" sz="1600" b="1" dirty="0">
                <a:latin typeface="Times New Roman" panose="02020603050405020304" pitchFamily="18" charset="0"/>
                <a:cs typeface="Times New Roman" panose="02020603050405020304" pitchFamily="18" charset="0"/>
              </a:rPr>
              <a:t>Параметри календарного плану </a:t>
            </a:r>
            <a:r>
              <a:rPr lang="uk-UA" sz="1600" dirty="0">
                <a:latin typeface="Times New Roman" panose="02020603050405020304" pitchFamily="18" charset="0"/>
                <a:cs typeface="Times New Roman" panose="02020603050405020304" pitchFamily="18" charset="0"/>
              </a:rPr>
              <a:t>– це дати початку та закінчення кожної роботи, їх тривалість та необхідні ресурси. Тривалість роботи – головний параметр планування, залежить від сумарної трудомісткості </a:t>
            </a:r>
            <a:r>
              <a:rPr lang="uk-UA" sz="1600" dirty="0" smtClean="0">
                <a:latin typeface="Times New Roman" panose="02020603050405020304" pitchFamily="18" charset="0"/>
                <a:cs typeface="Times New Roman" panose="02020603050405020304" pitchFamily="18" charset="0"/>
              </a:rPr>
              <a:t>та </a:t>
            </a:r>
            <a:r>
              <a:rPr lang="uk-UA" sz="1600" dirty="0">
                <a:latin typeface="Times New Roman" panose="02020603050405020304" pitchFamily="18" charset="0"/>
                <a:cs typeface="Times New Roman" panose="02020603050405020304" pitchFamily="18" charset="0"/>
              </a:rPr>
              <a:t>чисельності </a:t>
            </a:r>
            <a:r>
              <a:rPr lang="uk-UA" sz="1600" dirty="0" smtClean="0">
                <a:latin typeface="Times New Roman" panose="02020603050405020304" pitchFamily="18" charset="0"/>
                <a:cs typeface="Times New Roman" panose="02020603050405020304" pitchFamily="18" charset="0"/>
              </a:rPr>
              <a:t>працюючих. </a:t>
            </a:r>
          </a:p>
          <a:p>
            <a:pPr indent="457200" algn="just"/>
            <a:r>
              <a:rPr lang="uk-UA" sz="1600" b="1" i="1" dirty="0" smtClean="0">
                <a:latin typeface="Times New Roman" panose="02020603050405020304" pitchFamily="18" charset="0"/>
                <a:cs typeface="Times New Roman" panose="02020603050405020304" pitchFamily="18" charset="0"/>
              </a:rPr>
              <a:t>Критична </a:t>
            </a:r>
            <a:r>
              <a:rPr lang="uk-UA" sz="1600" b="1" i="1" dirty="0">
                <a:latin typeface="Times New Roman" panose="02020603050405020304" pitchFamily="18" charset="0"/>
                <a:cs typeface="Times New Roman" panose="02020603050405020304" pitchFamily="18" charset="0"/>
              </a:rPr>
              <a:t>тривалість </a:t>
            </a:r>
            <a:r>
              <a:rPr lang="uk-UA" sz="1600" dirty="0">
                <a:latin typeface="Times New Roman" panose="02020603050405020304" pitchFamily="18" charset="0"/>
                <a:cs typeface="Times New Roman" panose="02020603050405020304" pitchFamily="18" charset="0"/>
              </a:rPr>
              <a:t>– мінімальна тривалість, протягом якої може бути виконаний весь комплекс робіт по проекту. </a:t>
            </a:r>
            <a:r>
              <a:rPr lang="uk-UA" sz="1600" b="1" i="1" dirty="0">
                <a:latin typeface="Times New Roman" panose="02020603050405020304" pitchFamily="18" charset="0"/>
                <a:cs typeface="Times New Roman" panose="02020603050405020304" pitchFamily="18" charset="0"/>
              </a:rPr>
              <a:t>Критичний шлях </a:t>
            </a:r>
            <a:r>
              <a:rPr lang="uk-UA" sz="1600" dirty="0">
                <a:latin typeface="Times New Roman" panose="02020603050405020304" pitchFamily="18" charset="0"/>
                <a:cs typeface="Times New Roman" panose="02020603050405020304" pitchFamily="18" charset="0"/>
              </a:rPr>
              <a:t>– шлях у сітковій моделі, тривалість якого дорівнює критичній. При календарному плануванні обов’язково повинно враховуватись дотримання заданих обмежень (тривалість робіт, ліміти ресурсів тощо) та оптимальний розподіл ресурсів</a:t>
            </a:r>
            <a:r>
              <a:rPr lang="uk-UA" sz="1600" dirty="0" smtClean="0">
                <a:latin typeface="Times New Roman" panose="02020603050405020304" pitchFamily="18" charset="0"/>
                <a:cs typeface="Times New Roman" panose="02020603050405020304" pitchFamily="18" charset="0"/>
              </a:rPr>
              <a:t>.</a:t>
            </a:r>
          </a:p>
          <a:p>
            <a:pPr indent="457200" algn="just"/>
            <a:endParaRPr lang="uk-UA" sz="1600" dirty="0" smtClean="0">
              <a:latin typeface="Times New Roman" panose="02020603050405020304" pitchFamily="18" charset="0"/>
              <a:cs typeface="Times New Roman" panose="02020603050405020304" pitchFamily="18" charset="0"/>
            </a:endParaRPr>
          </a:p>
          <a:p>
            <a:pPr indent="457200" algn="just"/>
            <a:r>
              <a:rPr lang="uk-UA" sz="1600" b="1" dirty="0">
                <a:latin typeface="Times New Roman" panose="02020603050405020304" pitchFamily="18" charset="0"/>
                <a:cs typeface="Times New Roman" panose="02020603050405020304" pitchFamily="18" charset="0"/>
              </a:rPr>
              <a:t>Мета календарного плану </a:t>
            </a:r>
            <a:r>
              <a:rPr lang="uk-UA" sz="1600" dirty="0">
                <a:latin typeface="Times New Roman" panose="02020603050405020304" pitchFamily="18" charset="0"/>
                <a:cs typeface="Times New Roman" panose="02020603050405020304" pitchFamily="18" charset="0"/>
              </a:rPr>
              <a:t>- координація діяльності залучених до проекту виконавців для забезпечення його успішного завершення, створення умов задля реагування на ринкові можливості та вчасного надходження доходів, що гарантує ефективність інвестицій</a:t>
            </a:r>
            <a:r>
              <a:rPr lang="uk-UA" sz="1600" dirty="0" smtClean="0">
                <a:latin typeface="Times New Roman" panose="02020603050405020304" pitchFamily="18" charset="0"/>
                <a:cs typeface="Times New Roman" panose="02020603050405020304" pitchFamily="18" charset="0"/>
              </a:rPr>
              <a:t>.</a:t>
            </a:r>
          </a:p>
          <a:p>
            <a:pPr indent="457200" algn="just"/>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14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8256" y="640080"/>
            <a:ext cx="9052560" cy="6186309"/>
          </a:xfrm>
          <a:prstGeom prst="rect">
            <a:avLst/>
          </a:prstGeom>
        </p:spPr>
        <p:txBody>
          <a:bodyPr wrap="square">
            <a:spAutoFit/>
          </a:bodyPr>
          <a:lstStyle/>
          <a:p>
            <a:pPr indent="457200" algn="just"/>
            <a:r>
              <a:rPr lang="cs-CZ" i="1" dirty="0">
                <a:latin typeface="Times New Roman" panose="02020603050405020304" pitchFamily="18" charset="0"/>
                <a:cs typeface="Times New Roman" panose="02020603050405020304" pitchFamily="18" charset="0"/>
              </a:rPr>
              <a:t>WBS – </a:t>
            </a:r>
            <a:r>
              <a:rPr lang="uk-UA" i="1" dirty="0">
                <a:latin typeface="Times New Roman" panose="02020603050405020304" pitchFamily="18" charset="0"/>
                <a:cs typeface="Times New Roman" panose="02020603050405020304" pitchFamily="18" charset="0"/>
              </a:rPr>
              <a:t>необхідний інструмент для управління проектом, оскільки дозволяє</a:t>
            </a:r>
            <a:r>
              <a:rPr lang="uk-UA" i="1" dirty="0" smtClean="0">
                <a:latin typeface="Times New Roman" panose="02020603050405020304" pitchFamily="18" charset="0"/>
                <a:cs typeface="Times New Roman" panose="02020603050405020304" pitchFamily="18" charset="0"/>
              </a:rPr>
              <a:t>:</a:t>
            </a: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забезпечити досягнення цілей проекту шляхом їх порівняння з елементами дерева робіт різного рівня;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розкласти </a:t>
            </a:r>
            <a:r>
              <a:rPr lang="uk-UA" dirty="0">
                <a:latin typeface="Times New Roman" panose="02020603050405020304" pitchFamily="18" charset="0"/>
                <a:cs typeface="Times New Roman" panose="02020603050405020304" pitchFamily="18" charset="0"/>
              </a:rPr>
              <a:t>складний за змістом проект на більш прості та керовані складові</a:t>
            </a:r>
            <a:r>
              <a:rPr lang="uk-UA" dirty="0" smtClean="0">
                <a:latin typeface="Times New Roman" panose="02020603050405020304" pitchFamily="18" charset="0"/>
                <a:cs typeface="Times New Roman" panose="02020603050405020304" pitchFamily="18" charset="0"/>
              </a:rPr>
              <a:t>;</a:t>
            </a:r>
          </a:p>
          <a:p>
            <a:pPr indent="457200" algn="just">
              <a:buFontTx/>
              <a:buChar char="-"/>
            </a:pPr>
            <a:r>
              <a:rPr lang="uk-UA" dirty="0" smtClean="0">
                <a:latin typeface="Times New Roman" panose="02020603050405020304" pitchFamily="18" charset="0"/>
                <a:cs typeface="Times New Roman" panose="02020603050405020304" pitchFamily="18" charset="0"/>
              </a:rPr>
              <a:t>створити </a:t>
            </a:r>
            <a:r>
              <a:rPr lang="uk-UA" dirty="0">
                <a:latin typeface="Times New Roman" panose="02020603050405020304" pitchFamily="18" charset="0"/>
                <a:cs typeface="Times New Roman" panose="02020603050405020304" pitchFamily="18" charset="0"/>
              </a:rPr>
              <a:t>основу для сітьового моделювання, планування, розподілу відповідальності;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більш </a:t>
            </a:r>
            <a:r>
              <a:rPr lang="uk-UA" dirty="0">
                <a:latin typeface="Times New Roman" panose="02020603050405020304" pitchFamily="18" charset="0"/>
                <a:cs typeface="Times New Roman" panose="02020603050405020304" pitchFamily="18" charset="0"/>
              </a:rPr>
              <a:t>детально визначити вимоги до ресурсів, які необхідні для виконання робіт;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визначити </a:t>
            </a:r>
            <a:r>
              <a:rPr lang="uk-UA" dirty="0">
                <a:latin typeface="Times New Roman" panose="02020603050405020304" pitchFamily="18" charset="0"/>
                <a:cs typeface="Times New Roman" panose="02020603050405020304" pitchFamily="18" charset="0"/>
              </a:rPr>
              <a:t>структуру даних, необхідних для поточної оцінки вартості, тривалості та якості робіт; </a:t>
            </a:r>
            <a:endParaRPr lang="uk-UA" dirty="0" smtClean="0">
              <a:latin typeface="Times New Roman" panose="02020603050405020304" pitchFamily="18" charset="0"/>
              <a:cs typeface="Times New Roman" panose="02020603050405020304" pitchFamily="18" charset="0"/>
            </a:endParaRPr>
          </a:p>
          <a:p>
            <a:pPr indent="457200" algn="just">
              <a:buFontTx/>
              <a:buChar char="-"/>
            </a:pPr>
            <a:r>
              <a:rPr lang="uk-UA" dirty="0" smtClean="0">
                <a:latin typeface="Times New Roman" panose="02020603050405020304" pitchFamily="18" charset="0"/>
                <a:cs typeface="Times New Roman" panose="02020603050405020304" pitchFamily="18" charset="0"/>
              </a:rPr>
              <a:t>створити </a:t>
            </a:r>
            <a:r>
              <a:rPr lang="uk-UA" dirty="0">
                <a:latin typeface="Times New Roman" panose="02020603050405020304" pitchFamily="18" charset="0"/>
                <a:cs typeface="Times New Roman" panose="02020603050405020304" pitchFamily="18" charset="0"/>
              </a:rPr>
              <a:t>основу для управління ризиками проекту. </a:t>
            </a:r>
            <a:endParaRPr lang="uk-UA" dirty="0" smtClean="0">
              <a:latin typeface="Times New Roman" panose="02020603050405020304" pitchFamily="18" charset="0"/>
              <a:cs typeface="Times New Roman" panose="02020603050405020304" pitchFamily="18" charset="0"/>
            </a:endParaRPr>
          </a:p>
          <a:p>
            <a:pPr indent="457200" algn="just">
              <a:buFontTx/>
              <a:buChar char="-"/>
            </a:pPr>
            <a:endParaRPr lang="uk-UA" dirty="0">
              <a:latin typeface="Times New Roman" panose="02020603050405020304" pitchFamily="18" charset="0"/>
              <a:cs typeface="Times New Roman" panose="02020603050405020304" pitchFamily="18" charset="0"/>
            </a:endParaRPr>
          </a:p>
          <a:p>
            <a:pPr algn="ctr"/>
            <a:r>
              <a:rPr lang="uk-UA" b="1" dirty="0">
                <a:latin typeface="Times New Roman" panose="02020603050405020304" pitchFamily="18" charset="0"/>
                <a:cs typeface="Times New Roman" panose="02020603050405020304" pitchFamily="18" charset="0"/>
              </a:rPr>
              <a:t>Основні етапи розробки </a:t>
            </a:r>
            <a:r>
              <a:rPr lang="cs-CZ" b="1" dirty="0">
                <a:latin typeface="Times New Roman" panose="02020603050405020304" pitchFamily="18" charset="0"/>
                <a:cs typeface="Times New Roman" panose="02020603050405020304" pitchFamily="18" charset="0"/>
              </a:rPr>
              <a:t>WBS: </a:t>
            </a:r>
            <a:endParaRPr lang="uk-UA" b="1" dirty="0" smtClean="0">
              <a:latin typeface="Times New Roman" panose="02020603050405020304" pitchFamily="18" charset="0"/>
              <a:cs typeface="Times New Roman" panose="02020603050405020304" pitchFamily="18" charset="0"/>
            </a:endParaRPr>
          </a:p>
          <a:p>
            <a:pPr algn="ctr"/>
            <a:endParaRPr lang="uk-UA" b="1" dirty="0" smtClean="0">
              <a:latin typeface="Times New Roman" panose="02020603050405020304" pitchFamily="18" charset="0"/>
              <a:cs typeface="Times New Roman" panose="02020603050405020304" pitchFamily="18" charset="0"/>
            </a:endParaRPr>
          </a:p>
          <a:p>
            <a:pPr indent="457200" algn="just"/>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визначення ступеня деталізації проектних робіт (так, щоб вони піддавались оцінці);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визначення кількості рівнів (як правило три-чотири, для сучасних компаній </a:t>
            </a:r>
            <a:r>
              <a:rPr lang="uk-UA" dirty="0" smtClean="0">
                <a:latin typeface="Times New Roman" panose="02020603050405020304" pitchFamily="18" charset="0"/>
                <a:cs typeface="Times New Roman" panose="02020603050405020304" pitchFamily="18" charset="0"/>
              </a:rPr>
              <a:t>-чотири </a:t>
            </a:r>
            <a:r>
              <a:rPr lang="uk-UA" dirty="0">
                <a:latin typeface="Times New Roman" panose="02020603050405020304" pitchFamily="18" charset="0"/>
                <a:cs typeface="Times New Roman" panose="02020603050405020304" pitchFamily="18" charset="0"/>
              </a:rPr>
              <a:t>оптимально);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розробка структури кожного рівня (формуються горизонтальні рівні</a:t>
            </a:r>
            <a:r>
              <a:rPr lang="uk-UA" dirty="0" smtClean="0">
                <a:latin typeface="Times New Roman" panose="02020603050405020304" pitchFamily="18" charset="0"/>
                <a:cs typeface="Times New Roman" panose="02020603050405020304" pitchFamily="18" charset="0"/>
              </a:rPr>
              <a:t>);</a:t>
            </a:r>
          </a:p>
          <a:p>
            <a:pPr indent="457200"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підготовка опису елементів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стисла назва кожної складової </a:t>
            </a:r>
            <a:r>
              <a:rPr lang="cs-CZ" dirty="0">
                <a:latin typeface="Times New Roman" panose="02020603050405020304" pitchFamily="18" charset="0"/>
                <a:cs typeface="Times New Roman" panose="02020603050405020304" pitchFamily="18" charset="0"/>
              </a:rPr>
              <a:t>WBS); </a:t>
            </a:r>
            <a:endParaRPr lang="uk-UA" dirty="0" smtClean="0">
              <a:latin typeface="Times New Roman" panose="02020603050405020304" pitchFamily="18" charset="0"/>
              <a:cs typeface="Times New Roman" panose="02020603050405020304" pitchFamily="18" charset="0"/>
            </a:endParaRPr>
          </a:p>
          <a:p>
            <a:pPr indent="457200" algn="just"/>
            <a:r>
              <a:rPr lang="cs-CZ"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формування системи кодування (кодуються всі блоки); </a:t>
            </a:r>
            <a:endParaRPr lang="uk-UA" dirty="0" smtClean="0">
              <a:latin typeface="Times New Roman" panose="02020603050405020304" pitchFamily="18" charset="0"/>
              <a:cs typeface="Times New Roman" panose="02020603050405020304" pitchFamily="18" charset="0"/>
            </a:endParaRPr>
          </a:p>
          <a:p>
            <a:pPr indent="457200" algn="just"/>
            <a:r>
              <a:rPr lang="ru-RU"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проведення зворотних обчислень (затрати знизу догори за принципом: відділ локалізації — субпідрядник).</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6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7984" y="583430"/>
            <a:ext cx="9453715" cy="5632311"/>
          </a:xfrm>
          <a:prstGeom prst="rect">
            <a:avLst/>
          </a:prstGeom>
        </p:spPr>
        <p:txBody>
          <a:bodyPr wrap="square">
            <a:spAutoFit/>
          </a:bodyPr>
          <a:lstStyle/>
          <a:p>
            <a:pPr algn="ctr"/>
            <a:r>
              <a:rPr lang="uk-UA" b="1" dirty="0">
                <a:latin typeface="Times New Roman" panose="02020603050405020304" pitchFamily="18" charset="0"/>
                <a:cs typeface="Times New Roman" panose="02020603050405020304" pitchFamily="18" charset="0"/>
              </a:rPr>
              <a:t>Принципи формування рівнів </a:t>
            </a:r>
            <a:r>
              <a:rPr lang="cs-CZ" b="1" dirty="0" smtClean="0">
                <a:latin typeface="Times New Roman" panose="02020603050405020304" pitchFamily="18" charset="0"/>
                <a:cs typeface="Times New Roman" panose="02020603050405020304" pitchFamily="18" charset="0"/>
              </a:rPr>
              <a:t>WBS</a:t>
            </a:r>
            <a:endParaRPr lang="uk-UA" b="1" dirty="0" smtClean="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Розробка структури розбиття робіт може здійснюватися </a:t>
            </a:r>
            <a:r>
              <a:rPr lang="uk-UA" i="1" dirty="0">
                <a:latin typeface="Times New Roman" panose="02020603050405020304" pitchFamily="18" charset="0"/>
                <a:cs typeface="Times New Roman" panose="02020603050405020304" pitchFamily="18" charset="0"/>
              </a:rPr>
              <a:t>двома </a:t>
            </a:r>
            <a:r>
              <a:rPr lang="uk-UA" i="1" dirty="0" smtClean="0">
                <a:latin typeface="Times New Roman" panose="02020603050405020304" pitchFamily="18" charset="0"/>
                <a:cs typeface="Times New Roman" panose="02020603050405020304" pitchFamily="18" charset="0"/>
              </a:rPr>
              <a:t>основними </a:t>
            </a:r>
            <a:r>
              <a:rPr lang="uk-UA" i="1" dirty="0">
                <a:latin typeface="Times New Roman" panose="02020603050405020304" pitchFamily="18" charset="0"/>
                <a:cs typeface="Times New Roman" panose="02020603050405020304" pitchFamily="18" charset="0"/>
              </a:rPr>
              <a:t>методами </a:t>
            </a:r>
            <a:r>
              <a:rPr lang="uk-UA" dirty="0">
                <a:latin typeface="Times New Roman" panose="02020603050405020304" pitchFamily="18" charset="0"/>
                <a:cs typeface="Times New Roman" panose="02020603050405020304" pitchFamily="18" charset="0"/>
              </a:rPr>
              <a:t>– дедуктивним та індуктивним. При </a:t>
            </a:r>
            <a:r>
              <a:rPr lang="uk-UA" i="1" dirty="0">
                <a:latin typeface="Times New Roman" panose="02020603050405020304" pitchFamily="18" charset="0"/>
                <a:cs typeface="Times New Roman" panose="02020603050405020304" pitchFamily="18" charset="0"/>
              </a:rPr>
              <a:t>дедуктивній </a:t>
            </a:r>
            <a:r>
              <a:rPr lang="uk-UA" i="1" dirty="0" smtClean="0">
                <a:latin typeface="Times New Roman" panose="02020603050405020304" pitchFamily="18" charset="0"/>
                <a:cs typeface="Times New Roman" panose="02020603050405020304" pitchFamily="18" charset="0"/>
              </a:rPr>
              <a:t>структуризації </a:t>
            </a:r>
            <a:r>
              <a:rPr lang="uk-UA" dirty="0">
                <a:latin typeface="Times New Roman" panose="02020603050405020304" pitchFamily="18" charset="0"/>
                <a:cs typeface="Times New Roman" panose="02020603050405020304" pitchFamily="18" charset="0"/>
              </a:rPr>
              <a:t>проекту елементи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визначаються на основі підходу </a:t>
            </a:r>
            <a:r>
              <a:rPr lang="uk-UA" dirty="0" smtClean="0">
                <a:latin typeface="Times New Roman" panose="02020603050405020304" pitchFamily="18" charset="0"/>
                <a:cs typeface="Times New Roman" panose="02020603050405020304" pitchFamily="18" charset="0"/>
              </a:rPr>
              <a:t>зверху </a:t>
            </a:r>
            <a:r>
              <a:rPr lang="uk-UA" dirty="0">
                <a:latin typeface="Times New Roman" panose="02020603050405020304" pitchFamily="18" charset="0"/>
                <a:cs typeface="Times New Roman" panose="02020603050405020304" pitchFamily="18" charset="0"/>
              </a:rPr>
              <a:t>вниз (</a:t>
            </a:r>
            <a:r>
              <a:rPr lang="cs-CZ" dirty="0">
                <a:latin typeface="Times New Roman" panose="02020603050405020304" pitchFamily="18" charset="0"/>
                <a:cs typeface="Times New Roman" panose="02020603050405020304" pitchFamily="18" charset="0"/>
              </a:rPr>
              <a:t>top-down approach). </a:t>
            </a:r>
            <a:r>
              <a:rPr lang="uk-UA" dirty="0">
                <a:latin typeface="Times New Roman" panose="02020603050405020304" pitchFamily="18" charset="0"/>
                <a:cs typeface="Times New Roman" panose="02020603050405020304" pitchFamily="18" charset="0"/>
              </a:rPr>
              <a:t>При </a:t>
            </a:r>
            <a:r>
              <a:rPr lang="uk-UA" i="1" dirty="0">
                <a:latin typeface="Times New Roman" panose="02020603050405020304" pitchFamily="18" charset="0"/>
                <a:cs typeface="Times New Roman" panose="02020603050405020304" pitchFamily="18" charset="0"/>
              </a:rPr>
              <a:t>індуктивній структуризації</a:t>
            </a:r>
            <a:r>
              <a:rPr lang="uk-UA" dirty="0">
                <a:latin typeface="Times New Roman" panose="02020603050405020304" pitchFamily="18" charset="0"/>
                <a:cs typeface="Times New Roman" panose="02020603050405020304" pitchFamily="18" charset="0"/>
              </a:rPr>
              <a:t> проекту </a:t>
            </a:r>
            <a:r>
              <a:rPr lang="uk-UA" dirty="0" smtClean="0">
                <a:latin typeface="Times New Roman" panose="02020603050405020304" pitchFamily="18" charset="0"/>
                <a:cs typeface="Times New Roman" panose="02020603050405020304" pitchFamily="18" charset="0"/>
              </a:rPr>
              <a:t>елементи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складуються з елементів попереднього рівня на основ підходу </a:t>
            </a:r>
            <a:r>
              <a:rPr lang="uk-UA" dirty="0" smtClean="0">
                <a:latin typeface="Times New Roman" panose="02020603050405020304" pitchFamily="18" charset="0"/>
                <a:cs typeface="Times New Roman" panose="02020603050405020304" pitchFamily="18" charset="0"/>
              </a:rPr>
              <a:t>знизу </a:t>
            </a:r>
            <a:r>
              <a:rPr lang="uk-UA" dirty="0">
                <a:latin typeface="Times New Roman" panose="02020603050405020304" pitchFamily="18" charset="0"/>
                <a:cs typeface="Times New Roman" panose="02020603050405020304" pitchFamily="18" charset="0"/>
              </a:rPr>
              <a:t>верх (</a:t>
            </a:r>
            <a:r>
              <a:rPr lang="cs-CZ" dirty="0">
                <a:latin typeface="Times New Roman" panose="02020603050405020304" pitchFamily="18" charset="0"/>
                <a:cs typeface="Times New Roman" panose="02020603050405020304" pitchFamily="18" charset="0"/>
              </a:rPr>
              <a:t>bottom-up approach). </a:t>
            </a:r>
            <a:r>
              <a:rPr lang="uk-UA" dirty="0">
                <a:latin typeface="Times New Roman" panose="02020603050405020304" pitchFamily="18" charset="0"/>
                <a:cs typeface="Times New Roman" panose="02020603050405020304" pitchFamily="18" charset="0"/>
              </a:rPr>
              <a:t>Частіше всього обидва методи </a:t>
            </a:r>
            <a:r>
              <a:rPr lang="uk-UA" dirty="0" smtClean="0">
                <a:latin typeface="Times New Roman" panose="02020603050405020304" pitchFamily="18" charset="0"/>
                <a:cs typeface="Times New Roman" panose="02020603050405020304" pitchFamily="18" charset="0"/>
              </a:rPr>
              <a:t>використовуються </a:t>
            </a:r>
            <a:r>
              <a:rPr lang="uk-UA" dirty="0">
                <a:latin typeface="Times New Roman" panose="02020603050405020304" pitchFamily="18" charset="0"/>
                <a:cs typeface="Times New Roman" panose="02020603050405020304" pitchFamily="18" charset="0"/>
              </a:rPr>
              <a:t>поперемінно для одного і того ж проекту, тобто </a:t>
            </a:r>
            <a:r>
              <a:rPr lang="cs-CZ" dirty="0">
                <a:latin typeface="Times New Roman" panose="02020603050405020304" pitchFamily="18" charset="0"/>
                <a:cs typeface="Times New Roman" panose="02020603050405020304" pitchFamily="18" charset="0"/>
              </a:rPr>
              <a:t>WBS </a:t>
            </a:r>
            <a:r>
              <a:rPr lang="uk-UA" dirty="0" smtClean="0">
                <a:latin typeface="Times New Roman" panose="02020603050405020304" pitchFamily="18" charset="0"/>
                <a:cs typeface="Times New Roman" panose="02020603050405020304" pitchFamily="18" charset="0"/>
              </a:rPr>
              <a:t>може </a:t>
            </a:r>
            <a:r>
              <a:rPr lang="uk-UA" dirty="0">
                <a:latin typeface="Times New Roman" panose="02020603050405020304" pitchFamily="18" charset="0"/>
                <a:cs typeface="Times New Roman" panose="02020603050405020304" pitchFamily="18" charset="0"/>
              </a:rPr>
              <a:t>вважатися створеною, коли до неї використали обидва підходу</a:t>
            </a:r>
            <a:r>
              <a:rPr lang="uk-UA" dirty="0" smtClean="0">
                <a:latin typeface="Times New Roman" panose="02020603050405020304" pitchFamily="18" charset="0"/>
                <a:cs typeface="Times New Roman" panose="02020603050405020304" pitchFamily="18" charset="0"/>
              </a:rPr>
              <a:t>.</a:t>
            </a:r>
          </a:p>
          <a:p>
            <a:pPr indent="457200" algn="just"/>
            <a:endParaRPr lang="ru-RU" b="1" dirty="0" smtClean="0">
              <a:latin typeface="Times New Roman" panose="02020603050405020304" pitchFamily="18" charset="0"/>
              <a:cs typeface="Times New Roman" panose="02020603050405020304" pitchFamily="18" charset="0"/>
            </a:endParaRPr>
          </a:p>
          <a:p>
            <a:pPr indent="457200" algn="just"/>
            <a:r>
              <a:rPr lang="ru-RU" b="1" dirty="0" smtClean="0">
                <a:latin typeface="Times New Roman" panose="02020603050405020304" pitchFamily="18" charset="0"/>
                <a:cs typeface="Times New Roman" panose="02020603050405020304" pitchFamily="18" charset="0"/>
              </a:rPr>
              <a:t>Для </a:t>
            </a:r>
            <a:r>
              <a:rPr lang="ru-RU" b="1" dirty="0" err="1">
                <a:latin typeface="Times New Roman" panose="02020603050405020304" pitchFamily="18" charset="0"/>
                <a:cs typeface="Times New Roman" panose="02020603050405020304" pitchFamily="18" charset="0"/>
              </a:rPr>
              <a:t>створення</a:t>
            </a:r>
            <a:r>
              <a:rPr lang="ru-RU" b="1" dirty="0">
                <a:latin typeface="Times New Roman" panose="02020603050405020304" pitchFamily="18" charset="0"/>
                <a:cs typeface="Times New Roman" panose="02020603050405020304" pitchFamily="18" charset="0"/>
              </a:rPr>
              <a:t> WBS </a:t>
            </a:r>
            <a:r>
              <a:rPr lang="ru-RU" b="1" dirty="0" err="1">
                <a:latin typeface="Times New Roman" panose="02020603050405020304" pitchFamily="18" charset="0"/>
                <a:cs typeface="Times New Roman" panose="02020603050405020304" pitchFamily="18" charset="0"/>
              </a:rPr>
              <a:t>структуризація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може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провадитися</a:t>
            </a:r>
            <a:r>
              <a:rPr lang="ru-RU" b="1" dirty="0">
                <a:latin typeface="Times New Roman" panose="02020603050405020304" pitchFamily="18" charset="0"/>
                <a:cs typeface="Times New Roman" panose="02020603050405020304" pitchFamily="18" charset="0"/>
              </a:rPr>
              <a:t> по таких </a:t>
            </a:r>
            <a:r>
              <a:rPr lang="ru-RU" b="1" dirty="0" err="1">
                <a:latin typeface="Times New Roman" panose="02020603050405020304" pitchFamily="18" charset="0"/>
                <a:cs typeface="Times New Roman" panose="02020603050405020304" pitchFamily="18" charset="0"/>
              </a:rPr>
              <a:t>рівнях</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indent="457200" algn="just"/>
            <a:r>
              <a:rPr lang="ru-RU" dirty="0" err="1" smtClean="0"/>
              <a:t>рівень</a:t>
            </a:r>
            <a:r>
              <a:rPr lang="ru-RU" dirty="0" smtClean="0"/>
              <a:t> </a:t>
            </a:r>
            <a:r>
              <a:rPr lang="ru-RU" dirty="0"/>
              <a:t>1 — </a:t>
            </a:r>
            <a:r>
              <a:rPr lang="ru-RU" dirty="0" smtClean="0"/>
              <a:t>проект; </a:t>
            </a:r>
          </a:p>
          <a:p>
            <a:pPr indent="457200" algn="just"/>
            <a:r>
              <a:rPr lang="ru-RU" dirty="0" err="1" smtClean="0"/>
              <a:t>рівень</a:t>
            </a:r>
            <a:r>
              <a:rPr lang="ru-RU" dirty="0" smtClean="0"/>
              <a:t> </a:t>
            </a:r>
            <a:r>
              <a:rPr lang="ru-RU" dirty="0"/>
              <a:t>2 — </a:t>
            </a:r>
            <a:r>
              <a:rPr lang="ru-RU" dirty="0" err="1"/>
              <a:t>стадії</a:t>
            </a:r>
            <a:r>
              <a:rPr lang="ru-RU" dirty="0"/>
              <a:t> </a:t>
            </a:r>
            <a:r>
              <a:rPr lang="ru-RU" dirty="0" err="1"/>
              <a:t>або</a:t>
            </a:r>
            <a:r>
              <a:rPr lang="ru-RU" dirty="0"/>
              <a:t> </a:t>
            </a:r>
            <a:r>
              <a:rPr lang="ru-RU" dirty="0" err="1"/>
              <a:t>субпроекти</a:t>
            </a:r>
            <a:r>
              <a:rPr lang="ru-RU" dirty="0"/>
              <a:t>; </a:t>
            </a:r>
            <a:endParaRPr lang="ru-RU" dirty="0" smtClean="0"/>
          </a:p>
          <a:p>
            <a:pPr indent="457200" algn="just"/>
            <a:r>
              <a:rPr lang="ru-RU" dirty="0" err="1" smtClean="0"/>
              <a:t>рівень</a:t>
            </a:r>
            <a:r>
              <a:rPr lang="ru-RU" dirty="0" smtClean="0"/>
              <a:t> </a:t>
            </a:r>
            <a:r>
              <a:rPr lang="ru-RU" dirty="0"/>
              <a:t>3 — </a:t>
            </a:r>
            <a:r>
              <a:rPr lang="ru-RU" dirty="0" err="1"/>
              <a:t>системи</a:t>
            </a:r>
            <a:r>
              <a:rPr lang="ru-RU" dirty="0"/>
              <a:t> </a:t>
            </a:r>
            <a:r>
              <a:rPr lang="ru-RU" dirty="0" err="1"/>
              <a:t>або</a:t>
            </a:r>
            <a:r>
              <a:rPr lang="ru-RU" dirty="0"/>
              <a:t> блоки; </a:t>
            </a:r>
            <a:endParaRPr lang="ru-RU" dirty="0" smtClean="0"/>
          </a:p>
          <a:p>
            <a:pPr indent="457200" algn="just"/>
            <a:r>
              <a:rPr lang="uk-UA" dirty="0"/>
              <a:t>рівень 4 — робочі пакети. </a:t>
            </a:r>
            <a:endParaRPr lang="uk-UA" dirty="0" smtClean="0"/>
          </a:p>
          <a:p>
            <a:pPr indent="457200" algn="just"/>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Елемент </a:t>
            </a:r>
            <a:r>
              <a:rPr lang="uk-UA" dirty="0">
                <a:latin typeface="Times New Roman" panose="02020603050405020304" pitchFamily="18" charset="0"/>
                <a:cs typeface="Times New Roman" panose="02020603050405020304" pitchFamily="18" charset="0"/>
              </a:rPr>
              <a:t>найнижчого рівня - </a:t>
            </a:r>
            <a:r>
              <a:rPr lang="ar-AE"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робочий пакет (</a:t>
            </a:r>
            <a:r>
              <a:rPr lang="cs-CZ" b="1" i="1" dirty="0">
                <a:latin typeface="Times New Roman" panose="02020603050405020304" pitchFamily="18" charset="0"/>
                <a:cs typeface="Times New Roman" panose="02020603050405020304" pitchFamily="18" charset="0"/>
              </a:rPr>
              <a:t>work package) </a:t>
            </a:r>
            <a:r>
              <a:rPr lang="cs-CZ"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являє собою групу робіт чи операцій, які піддаються оцінці з погляду визначення затрат і наділення ресурсами, тривалості виконання та призначення відповідального і має такі характеристики: обсяг і перелік робіт, які треба виконати; відповідального за виконання робочого пакету; бюджет; потрібні ресурси; дати початку і кінця.</a:t>
            </a:r>
            <a:endParaRPr lang="uk-U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2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1328" y="197346"/>
            <a:ext cx="10259568" cy="2554545"/>
          </a:xfrm>
          <a:prstGeom prst="rect">
            <a:avLst/>
          </a:prstGeom>
        </p:spPr>
        <p:txBody>
          <a:bodyPr wrap="square">
            <a:spAutoFit/>
          </a:bodyPr>
          <a:lstStyle/>
          <a:p>
            <a:pPr indent="457200" algn="just"/>
            <a:r>
              <a:rPr lang="uk-UA" sz="1600" dirty="0" smtClean="0">
                <a:latin typeface="Times New Roman" panose="02020603050405020304" pitchFamily="18" charset="0"/>
                <a:cs typeface="Times New Roman" panose="02020603050405020304" pitchFamily="18" charset="0"/>
              </a:rPr>
              <a:t>На рис. наведено </a:t>
            </a:r>
            <a:r>
              <a:rPr lang="uk-UA" sz="1600" i="1" u="sng" dirty="0" smtClean="0">
                <a:latin typeface="Times New Roman" panose="02020603050405020304" pitchFamily="18" charset="0"/>
                <a:cs typeface="Times New Roman" panose="02020603050405020304" pitchFamily="18" charset="0"/>
              </a:rPr>
              <a:t>приклад </a:t>
            </a:r>
            <a:r>
              <a:rPr lang="uk-UA" sz="1600" i="1" u="sng" dirty="0" err="1" smtClean="0">
                <a:latin typeface="Times New Roman" panose="02020603050405020304" pitchFamily="18" charset="0"/>
                <a:cs typeface="Times New Roman" panose="02020603050405020304" pitchFamily="18" charset="0"/>
              </a:rPr>
              <a:t>трирівневої</a:t>
            </a:r>
            <a:r>
              <a:rPr lang="uk-UA" sz="1600" i="1" u="sng" dirty="0" smtClean="0">
                <a:latin typeface="Times New Roman" panose="02020603050405020304" pitchFamily="18" charset="0"/>
                <a:cs typeface="Times New Roman" panose="02020603050405020304" pitchFamily="18" charset="0"/>
              </a:rPr>
              <a:t> робочої структури проекту зі створення комп’ютерного центру в організації. </a:t>
            </a:r>
          </a:p>
          <a:p>
            <a:pPr indent="457200" algn="just"/>
            <a:r>
              <a:rPr lang="uk-UA" sz="1600" i="1" dirty="0" smtClean="0">
                <a:latin typeface="Times New Roman" panose="02020603050405020304" pitchFamily="18" charset="0"/>
                <a:cs typeface="Times New Roman" panose="02020603050405020304" pitchFamily="18" charset="0"/>
              </a:rPr>
              <a:t>Перший рівень </a:t>
            </a:r>
            <a:r>
              <a:rPr lang="uk-UA" sz="1600" dirty="0" smtClean="0">
                <a:latin typeface="Times New Roman" panose="02020603050405020304" pitchFamily="18" charset="0"/>
                <a:cs typeface="Times New Roman" panose="02020603050405020304" pitchFamily="18" charset="0"/>
              </a:rPr>
              <a:t>— це сам проект, </a:t>
            </a:r>
            <a:r>
              <a:rPr lang="uk-UA" sz="1600" i="1" dirty="0" smtClean="0">
                <a:latin typeface="Times New Roman" panose="02020603050405020304" pitchFamily="18" charset="0"/>
                <a:cs typeface="Times New Roman" panose="02020603050405020304" pitchFamily="18" charset="0"/>
              </a:rPr>
              <a:t>другий </a:t>
            </a:r>
            <a:r>
              <a:rPr lang="uk-UA" sz="1600" dirty="0" smtClean="0">
                <a:latin typeface="Times New Roman" panose="02020603050405020304" pitchFamily="18" charset="0"/>
                <a:cs typeface="Times New Roman" panose="02020603050405020304" pitchFamily="18" charset="0"/>
              </a:rPr>
              <a:t>— це </a:t>
            </a:r>
            <a:r>
              <a:rPr lang="uk-UA" sz="1600" dirty="0" err="1" smtClean="0">
                <a:latin typeface="Times New Roman" panose="02020603050405020304" pitchFamily="18" charset="0"/>
                <a:cs typeface="Times New Roman" panose="02020603050405020304" pitchFamily="18" charset="0"/>
              </a:rPr>
              <a:t>субпроекти</a:t>
            </a:r>
            <a:r>
              <a:rPr lang="uk-UA" sz="1600" dirty="0" smtClean="0">
                <a:latin typeface="Times New Roman" panose="02020603050405020304" pitchFamily="18" charset="0"/>
                <a:cs typeface="Times New Roman" panose="02020603050405020304" pitchFamily="18" charset="0"/>
              </a:rPr>
              <a:t>, сформовані за продуктовим принципом: забезпечення кадрами, технічне забезпечення, програмне забезпечення і управління проектом. </a:t>
            </a:r>
            <a:r>
              <a:rPr lang="uk-UA" sz="1600" i="1" dirty="0" smtClean="0">
                <a:latin typeface="Times New Roman" panose="02020603050405020304" pitchFamily="18" charset="0"/>
                <a:cs typeface="Times New Roman" panose="02020603050405020304" pitchFamily="18" charset="0"/>
              </a:rPr>
              <a:t>На третьому рівні </a:t>
            </a:r>
            <a:r>
              <a:rPr lang="uk-UA" sz="1600" dirty="0" smtClean="0">
                <a:latin typeface="Times New Roman" panose="02020603050405020304" pitchFamily="18" charset="0"/>
                <a:cs typeface="Times New Roman" panose="02020603050405020304" pitchFamily="18" charset="0"/>
              </a:rPr>
              <a:t>WBS перебувають робочі пакети для перших трьох </a:t>
            </a:r>
            <a:r>
              <a:rPr lang="uk-UA" sz="1600" dirty="0" err="1" smtClean="0">
                <a:latin typeface="Times New Roman" panose="02020603050405020304" pitchFamily="18" charset="0"/>
                <a:cs typeface="Times New Roman" panose="02020603050405020304" pitchFamily="18" charset="0"/>
              </a:rPr>
              <a:t>субпроектів</a:t>
            </a:r>
            <a:r>
              <a:rPr lang="uk-UA" sz="1600" dirty="0" smtClean="0">
                <a:latin typeface="Times New Roman" panose="02020603050405020304" pitchFamily="18" charset="0"/>
                <a:cs typeface="Times New Roman" panose="02020603050405020304" pitchFamily="18" charset="0"/>
              </a:rPr>
              <a:t>, а управління проектом не деталізується. Тобто слід підкреслити, що глибина розбивки за певними блоками може бути різною. WBS може застосовуватися для поєднання робіт, які необхідно виконати, організаційних структур і відповідальності за роботу з підсистемами планування, оцінки, розподілу витрат і ресурсів, аналізу, контролю і звіту в єдину взаємопов’язану інтегровану систему управління проектом.</a:t>
            </a:r>
          </a:p>
          <a:p>
            <a:pPr indent="457200" algn="just"/>
            <a:endParaRPr lang="uk-UA"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734056" y="2487168"/>
            <a:ext cx="7955280" cy="4370831"/>
          </a:xfrm>
          <a:prstGeom prst="rect">
            <a:avLst/>
          </a:prstGeom>
        </p:spPr>
      </p:pic>
    </p:spTree>
    <p:extLst>
      <p:ext uri="{BB962C8B-B14F-4D97-AF65-F5344CB8AC3E}">
        <p14:creationId xmlns:p14="http://schemas.microsoft.com/office/powerpoint/2010/main" val="228319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9344" y="131999"/>
            <a:ext cx="10085832" cy="4308872"/>
          </a:xfrm>
          <a:prstGeom prst="rect">
            <a:avLst/>
          </a:prstGeom>
        </p:spPr>
        <p:txBody>
          <a:bodyPr wrap="square">
            <a:spAutoFit/>
          </a:bodyPr>
          <a:lstStyle/>
          <a:p>
            <a:r>
              <a:rPr lang="uk-UA" sz="1600" dirty="0" smtClean="0">
                <a:latin typeface="Times New Roman" panose="02020603050405020304" pitchFamily="18" charset="0"/>
                <a:cs typeface="Times New Roman" panose="02020603050405020304" pitchFamily="18" charset="0"/>
              </a:rPr>
              <a:t>Дедалі </a:t>
            </a:r>
            <a:r>
              <a:rPr lang="uk-UA" sz="1600" dirty="0">
                <a:latin typeface="Times New Roman" panose="02020603050405020304" pitchFamily="18" charset="0"/>
                <a:cs typeface="Times New Roman" panose="02020603050405020304" pitchFamily="18" charset="0"/>
              </a:rPr>
              <a:t>частіше у проектах </a:t>
            </a:r>
            <a:r>
              <a:rPr lang="uk-UA" sz="1600" dirty="0" smtClean="0">
                <a:latin typeface="Times New Roman" panose="02020603050405020304" pitchFamily="18" charset="0"/>
                <a:cs typeface="Times New Roman" panose="02020603050405020304" pitchFamily="18" charset="0"/>
              </a:rPr>
              <a:t>використовується </a:t>
            </a:r>
            <a:r>
              <a:rPr lang="uk-UA" sz="1600" b="1" i="1" dirty="0" err="1">
                <a:latin typeface="Times New Roman" panose="02020603050405020304" pitchFamily="18" charset="0"/>
                <a:cs typeface="Times New Roman" panose="02020603050405020304" pitchFamily="18" charset="0"/>
              </a:rPr>
              <a:t>двоспрямована</a:t>
            </a:r>
            <a:r>
              <a:rPr lang="uk-UA" sz="1600" b="1" i="1" dirty="0">
                <a:latin typeface="Times New Roman" panose="02020603050405020304" pitchFamily="18" charset="0"/>
                <a:cs typeface="Times New Roman" panose="02020603050405020304" pitchFamily="18" charset="0"/>
              </a:rPr>
              <a:t> структуризація</a:t>
            </a:r>
            <a:r>
              <a:rPr lang="uk-UA" sz="1600" dirty="0">
                <a:latin typeface="Times New Roman" panose="02020603050405020304" pitchFamily="18" charset="0"/>
                <a:cs typeface="Times New Roman" panose="02020603050405020304" pitchFamily="18" charset="0"/>
              </a:rPr>
              <a:t>, яка поєднує робочу й </a:t>
            </a:r>
          </a:p>
          <a:p>
            <a:r>
              <a:rPr lang="uk-UA" sz="1600" dirty="0">
                <a:latin typeface="Times New Roman" panose="02020603050405020304" pitchFamily="18" charset="0"/>
                <a:cs typeface="Times New Roman" panose="02020603050405020304" pitchFamily="18" charset="0"/>
              </a:rPr>
              <a:t>організаційну структури і передбачає: </a:t>
            </a:r>
          </a:p>
          <a:p>
            <a:r>
              <a:rPr lang="uk-UA" sz="1600" dirty="0">
                <a:latin typeface="Times New Roman" panose="02020603050405020304" pitchFamily="18" charset="0"/>
                <a:cs typeface="Times New Roman" panose="02020603050405020304" pitchFamily="18" charset="0"/>
              </a:rPr>
              <a:t>- робочу структуру проекту (</a:t>
            </a:r>
            <a:r>
              <a:rPr lang="cs-CZ" sz="1600" dirty="0">
                <a:latin typeface="Times New Roman" panose="02020603050405020304" pitchFamily="18" charset="0"/>
                <a:cs typeface="Times New Roman" panose="02020603050405020304" pitchFamily="18" charset="0"/>
              </a:rPr>
              <a:t>WBS);</a:t>
            </a:r>
          </a:p>
          <a:p>
            <a:r>
              <a:rPr lang="cs-CZ"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організаційну структуру проекту (</a:t>
            </a:r>
            <a:r>
              <a:rPr lang="cs-CZ" sz="1600" dirty="0">
                <a:latin typeface="Times New Roman" panose="02020603050405020304" pitchFamily="18" charset="0"/>
                <a:cs typeface="Times New Roman" panose="02020603050405020304" pitchFamily="18" charset="0"/>
              </a:rPr>
              <a:t>OBS);</a:t>
            </a:r>
          </a:p>
          <a:p>
            <a:r>
              <a:rPr lang="cs-CZ"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облік затрат;</a:t>
            </a:r>
          </a:p>
          <a:p>
            <a:r>
              <a:rPr lang="uk-UA" sz="1600" dirty="0">
                <a:latin typeface="Times New Roman" panose="02020603050405020304" pitchFamily="18" charset="0"/>
                <a:cs typeface="Times New Roman" panose="02020603050405020304" pitchFamily="18" charset="0"/>
              </a:rPr>
              <a:t>- описання робочих пакетів (діяльності);</a:t>
            </a:r>
          </a:p>
          <a:p>
            <a:pPr marL="285750" indent="-285750">
              <a:buFontTx/>
              <a:buChar char="-"/>
            </a:pPr>
            <a:r>
              <a:rPr lang="uk-UA" sz="1600" dirty="0" smtClean="0">
                <a:latin typeface="Times New Roman" panose="02020603050405020304" pitchFamily="18" charset="0"/>
                <a:cs typeface="Times New Roman" panose="02020603050405020304" pitchFamily="18" charset="0"/>
              </a:rPr>
              <a:t>систему кодування;</a:t>
            </a:r>
          </a:p>
          <a:p>
            <a:pPr marL="285750" indent="-285750">
              <a:buFontTx/>
              <a:buChar char="-"/>
            </a:pPr>
            <a:r>
              <a:rPr lang="uk-UA" sz="1600" dirty="0" smtClean="0">
                <a:latin typeface="Times New Roman" panose="02020603050405020304" pitchFamily="18" charset="0"/>
                <a:cs typeface="Times New Roman" panose="02020603050405020304" pitchFamily="18" charset="0"/>
              </a:rPr>
              <a:t>словник </a:t>
            </a:r>
            <a:r>
              <a:rPr lang="uk-UA" sz="1600" dirty="0">
                <a:latin typeface="Times New Roman" panose="02020603050405020304" pitchFamily="18" charset="0"/>
                <a:cs typeface="Times New Roman" panose="02020603050405020304" pitchFamily="18" charset="0"/>
              </a:rPr>
              <a:t>використання </a:t>
            </a:r>
            <a:r>
              <a:rPr lang="cs-CZ" sz="1600" dirty="0">
                <a:latin typeface="Times New Roman" panose="02020603050405020304" pitchFamily="18" charset="0"/>
                <a:cs typeface="Times New Roman" panose="02020603050405020304" pitchFamily="18" charset="0"/>
              </a:rPr>
              <a:t>WBS (</a:t>
            </a:r>
            <a:r>
              <a:rPr lang="uk-UA" sz="1600" dirty="0">
                <a:latin typeface="Times New Roman" panose="02020603050405020304" pitchFamily="18" charset="0"/>
                <a:cs typeface="Times New Roman" panose="02020603050405020304" pitchFamily="18" charset="0"/>
              </a:rPr>
              <a:t>каталог </a:t>
            </a:r>
            <a:r>
              <a:rPr lang="cs-CZ" sz="1600" dirty="0">
                <a:latin typeface="Times New Roman" panose="02020603050405020304" pitchFamily="18" charset="0"/>
                <a:cs typeface="Times New Roman" panose="02020603050405020304" pitchFamily="18" charset="0"/>
              </a:rPr>
              <a:t>CTR «</a:t>
            </a:r>
            <a:r>
              <a:rPr lang="uk-UA" sz="1600" dirty="0">
                <a:latin typeface="Times New Roman" panose="02020603050405020304" pitchFamily="18" charset="0"/>
                <a:cs typeface="Times New Roman" panose="02020603050405020304" pitchFamily="18" charset="0"/>
              </a:rPr>
              <a:t>Витрати — час — ресурси</a:t>
            </a:r>
            <a:r>
              <a:rPr lang="uk-UA" sz="1600" dirty="0" smtClean="0">
                <a:latin typeface="Times New Roman" panose="02020603050405020304" pitchFamily="18" charset="0"/>
                <a:cs typeface="Times New Roman" panose="02020603050405020304" pitchFamily="18" charset="0"/>
              </a:rPr>
              <a:t>»).</a:t>
            </a:r>
          </a:p>
          <a:p>
            <a:endParaRPr lang="uk-UA" dirty="0"/>
          </a:p>
          <a:p>
            <a:r>
              <a:rPr lang="uk-UA" sz="1600" dirty="0" smtClean="0">
                <a:solidFill>
                  <a:srgbClr val="FF0000"/>
                </a:solidFill>
                <a:latin typeface="Times New Roman" panose="02020603050405020304" pitchFamily="18" charset="0"/>
                <a:cs typeface="Times New Roman" panose="02020603050405020304" pitchFamily="18" charset="0"/>
              </a:rPr>
              <a:t>Згадаємо!!! </a:t>
            </a:r>
            <a:r>
              <a:rPr lang="uk-UA" sz="1600" dirty="0" smtClean="0">
                <a:latin typeface="Times New Roman" panose="02020603050405020304" pitchFamily="18" charset="0"/>
                <a:cs typeface="Times New Roman" panose="02020603050405020304" pitchFamily="18" charset="0"/>
              </a:rPr>
              <a:t>Організаційна </a:t>
            </a:r>
            <a:r>
              <a:rPr lang="uk-UA" sz="1600" dirty="0">
                <a:latin typeface="Times New Roman" panose="02020603050405020304" pitchFamily="18" charset="0"/>
                <a:cs typeface="Times New Roman" panose="02020603050405020304" pitchFamily="18" charset="0"/>
              </a:rPr>
              <a:t>структура проекту стосується тільки внутрішньої </a:t>
            </a:r>
            <a:r>
              <a:rPr lang="uk-UA" sz="1600" dirty="0" smtClean="0">
                <a:latin typeface="Times New Roman" panose="02020603050405020304" pitchFamily="18" charset="0"/>
                <a:cs typeface="Times New Roman" panose="02020603050405020304" pitchFamily="18" charset="0"/>
              </a:rPr>
              <a:t>організаційної </a:t>
            </a:r>
            <a:r>
              <a:rPr lang="uk-UA" sz="1600" dirty="0">
                <a:latin typeface="Times New Roman" panose="02020603050405020304" pitchFamily="18" charset="0"/>
                <a:cs typeface="Times New Roman" panose="02020603050405020304" pitchFamily="18" charset="0"/>
              </a:rPr>
              <a:t>структури і не зачіпає відносин проектних груп чи учасників з </a:t>
            </a:r>
            <a:r>
              <a:rPr lang="uk-UA" sz="1600" dirty="0" smtClean="0">
                <a:latin typeface="Times New Roman" panose="02020603050405020304" pitchFamily="18" charset="0"/>
                <a:cs typeface="Times New Roman" panose="02020603050405020304" pitchFamily="18" charset="0"/>
              </a:rPr>
              <a:t>«батьківськими» </a:t>
            </a:r>
            <a:r>
              <a:rPr lang="uk-UA" sz="1600" dirty="0">
                <a:latin typeface="Times New Roman" panose="02020603050405020304" pitchFamily="18" charset="0"/>
                <a:cs typeface="Times New Roman" panose="02020603050405020304" pitchFamily="18" charset="0"/>
              </a:rPr>
              <a:t>організаціями. Будується О</a:t>
            </a:r>
            <a:r>
              <a:rPr lang="cs-CZ" sz="1600" dirty="0">
                <a:latin typeface="Times New Roman" panose="02020603050405020304" pitchFamily="18" charset="0"/>
                <a:cs typeface="Times New Roman" panose="02020603050405020304" pitchFamily="18" charset="0"/>
              </a:rPr>
              <a:t>BS </a:t>
            </a:r>
            <a:r>
              <a:rPr lang="uk-UA" sz="1600" dirty="0">
                <a:latin typeface="Times New Roman" panose="02020603050405020304" pitchFamily="18" charset="0"/>
                <a:cs typeface="Times New Roman" panose="02020603050405020304" pitchFamily="18" charset="0"/>
              </a:rPr>
              <a:t>аналогічно робочій структурі, а </a:t>
            </a:r>
            <a:r>
              <a:rPr lang="uk-UA" sz="1600" dirty="0" smtClean="0">
                <a:latin typeface="Times New Roman" panose="02020603050405020304" pitchFamily="18" charset="0"/>
                <a:cs typeface="Times New Roman" panose="02020603050405020304" pitchFamily="18" charset="0"/>
              </a:rPr>
              <a:t>саме</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 на першому рівні відображається організаційна структура як єдиний </a:t>
            </a:r>
            <a:r>
              <a:rPr lang="uk-UA" sz="1600" dirty="0" smtClean="0">
                <a:latin typeface="Times New Roman" panose="02020603050405020304" pitchFamily="18" charset="0"/>
                <a:cs typeface="Times New Roman" panose="02020603050405020304" pitchFamily="18" charset="0"/>
              </a:rPr>
              <a:t>елемент</a:t>
            </a:r>
            <a:r>
              <a:rPr lang="uk-UA" sz="1600" dirty="0">
                <a:latin typeface="Times New Roman" panose="02020603050405020304" pitchFamily="18" charset="0"/>
                <a:cs typeface="Times New Roman" panose="02020603050405020304" pitchFamily="18" charset="0"/>
              </a:rPr>
              <a:t>;</a:t>
            </a:r>
          </a:p>
          <a:p>
            <a:r>
              <a:rPr lang="uk-UA" sz="1600" dirty="0">
                <a:latin typeface="Times New Roman" panose="02020603050405020304" pitchFamily="18" charset="0"/>
                <a:cs typeface="Times New Roman" panose="02020603050405020304" pitchFamily="18" charset="0"/>
              </a:rPr>
              <a:t> на другому і нижчих рівнях триває поділ структури на основні </a:t>
            </a:r>
            <a:r>
              <a:rPr lang="uk-UA" sz="1600" dirty="0" smtClean="0">
                <a:latin typeface="Times New Roman" panose="02020603050405020304" pitchFamily="18" charset="0"/>
                <a:cs typeface="Times New Roman" panose="02020603050405020304" pitchFamily="18" charset="0"/>
              </a:rPr>
              <a:t>організаційні </a:t>
            </a:r>
            <a:r>
              <a:rPr lang="uk-UA" sz="1600" dirty="0">
                <a:latin typeface="Times New Roman" panose="02020603050405020304" pitchFamily="18" charset="0"/>
                <a:cs typeface="Times New Roman" panose="02020603050405020304" pitchFamily="18" charset="0"/>
              </a:rPr>
              <a:t>елементи</a:t>
            </a:r>
            <a:r>
              <a:rPr lang="uk-UA" sz="1600" dirty="0" smtClean="0">
                <a:latin typeface="Times New Roman" panose="02020603050405020304" pitchFamily="18" charset="0"/>
                <a:cs typeface="Times New Roman" panose="02020603050405020304" pitchFamily="18" charset="0"/>
              </a:rPr>
              <a:t>.</a:t>
            </a:r>
          </a:p>
          <a:p>
            <a:r>
              <a:rPr lang="uk-UA" sz="1600" dirty="0" smtClean="0">
                <a:latin typeface="Times New Roman" panose="02020603050405020304" pitchFamily="18" charset="0"/>
                <a:cs typeface="Times New Roman" panose="02020603050405020304" pitchFamily="18" charset="0"/>
              </a:rPr>
              <a:t>Кількість рівнів залежить від розміру проекту (таблиця 5.1) .</a:t>
            </a:r>
          </a:p>
          <a:p>
            <a:endParaRPr lang="uk-UA" sz="1600"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005140" y="3913632"/>
            <a:ext cx="5528748" cy="2703969"/>
          </a:xfrm>
          <a:prstGeom prst="rect">
            <a:avLst/>
          </a:prstGeom>
        </p:spPr>
      </p:pic>
    </p:spTree>
    <p:extLst>
      <p:ext uri="{BB962C8B-B14F-4D97-AF65-F5344CB8AC3E}">
        <p14:creationId xmlns:p14="http://schemas.microsoft.com/office/powerpoint/2010/main" val="108543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2184" y="196471"/>
            <a:ext cx="10049256" cy="1754326"/>
          </a:xfrm>
          <a:prstGeom prst="rect">
            <a:avLst/>
          </a:prstGeom>
        </p:spPr>
        <p:txBody>
          <a:bodyPr wrap="square">
            <a:spAutoFit/>
          </a:bodyPr>
          <a:lstStyle/>
          <a:p>
            <a:pPr indent="457200"/>
            <a:r>
              <a:rPr lang="uk-UA" dirty="0">
                <a:latin typeface="Times New Roman" panose="02020603050405020304" pitchFamily="18" charset="0"/>
                <a:cs typeface="Times New Roman" panose="02020603050405020304" pitchFamily="18" charset="0"/>
              </a:rPr>
              <a:t>Якщо зобразити </a:t>
            </a:r>
            <a:r>
              <a:rPr lang="cs-CZ" dirty="0">
                <a:latin typeface="Times New Roman" panose="02020603050405020304" pitchFamily="18" charset="0"/>
                <a:cs typeface="Times New Roman" panose="02020603050405020304" pitchFamily="18" charset="0"/>
              </a:rPr>
              <a:t>WBS </a:t>
            </a:r>
            <a:r>
              <a:rPr lang="uk-UA" dirty="0">
                <a:latin typeface="Times New Roman" panose="02020603050405020304" pitchFamily="18" charset="0"/>
                <a:cs typeface="Times New Roman" panose="02020603050405020304" pitchFamily="18" charset="0"/>
              </a:rPr>
              <a:t>по горизонтальній осі, а </a:t>
            </a:r>
            <a:r>
              <a:rPr lang="cs-CZ" dirty="0">
                <a:latin typeface="Times New Roman" panose="02020603050405020304" pitchFamily="18" charset="0"/>
                <a:cs typeface="Times New Roman" panose="02020603050405020304" pitchFamily="18" charset="0"/>
              </a:rPr>
              <a:t>OBS — </a:t>
            </a:r>
            <a:r>
              <a:rPr lang="uk-UA" dirty="0">
                <a:latin typeface="Times New Roman" panose="02020603050405020304" pitchFamily="18" charset="0"/>
                <a:cs typeface="Times New Roman" panose="02020603050405020304" pitchFamily="18" charset="0"/>
              </a:rPr>
              <a:t>по вертикальній, то на </a:t>
            </a:r>
            <a:r>
              <a:rPr lang="uk-UA" dirty="0" smtClean="0">
                <a:latin typeface="Times New Roman" panose="02020603050405020304" pitchFamily="18" charset="0"/>
                <a:cs typeface="Times New Roman" panose="02020603050405020304" pitchFamily="18" charset="0"/>
              </a:rPr>
              <a:t>перетині отримаємо </a:t>
            </a:r>
            <a:r>
              <a:rPr lang="uk-UA" dirty="0">
                <a:latin typeface="Times New Roman" panose="02020603050405020304" pitchFamily="18" charset="0"/>
                <a:cs typeface="Times New Roman" panose="02020603050405020304" pitchFamily="18" charset="0"/>
              </a:rPr>
              <a:t>елементи </a:t>
            </a:r>
            <a:r>
              <a:rPr lang="uk-UA" dirty="0" err="1">
                <a:latin typeface="Times New Roman" panose="02020603050405020304" pitchFamily="18" charset="0"/>
                <a:cs typeface="Times New Roman" panose="02020603050405020304" pitchFamily="18" charset="0"/>
              </a:rPr>
              <a:t>двоспрямованої</a:t>
            </a:r>
            <a:r>
              <a:rPr lang="uk-UA" dirty="0">
                <a:latin typeface="Times New Roman" panose="02020603050405020304" pitchFamily="18" charset="0"/>
                <a:cs typeface="Times New Roman" panose="02020603050405020304" pitchFamily="18" charset="0"/>
              </a:rPr>
              <a:t> структури (рис</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тобто певні </a:t>
            </a:r>
            <a:r>
              <a:rPr lang="uk-UA" dirty="0" smtClean="0">
                <a:latin typeface="Times New Roman" panose="02020603050405020304" pitchFamily="18" charset="0"/>
                <a:cs typeface="Times New Roman" panose="02020603050405020304" pitchFamily="18" charset="0"/>
              </a:rPr>
              <a:t>роботи</a:t>
            </a:r>
            <a:r>
              <a:rPr lang="uk-UA" dirty="0">
                <a:latin typeface="Times New Roman" panose="02020603050405020304" pitchFamily="18" charset="0"/>
                <a:cs typeface="Times New Roman" panose="02020603050405020304" pitchFamily="18" charset="0"/>
              </a:rPr>
              <a:t>, які виконуються відповідними підрозділами проектної команди. Кожний </a:t>
            </a:r>
            <a:r>
              <a:rPr lang="uk-UA" dirty="0" smtClean="0">
                <a:latin typeface="Times New Roman" panose="02020603050405020304" pitchFamily="18" charset="0"/>
                <a:cs typeface="Times New Roman" panose="02020603050405020304" pitchFamily="18" charset="0"/>
              </a:rPr>
              <a:t>з </a:t>
            </a:r>
            <a:r>
              <a:rPr lang="uk-UA" dirty="0">
                <a:latin typeface="Times New Roman" panose="02020603050405020304" pitchFamily="18" charset="0"/>
                <a:cs typeface="Times New Roman" panose="02020603050405020304" pitchFamily="18" charset="0"/>
              </a:rPr>
              <a:t>них має свої ресурси і свій бюджет, що створює систему обліку затрат. За це </a:t>
            </a:r>
            <a:r>
              <a:rPr lang="uk-UA" dirty="0" smtClean="0">
                <a:latin typeface="Times New Roman" panose="02020603050405020304" pitchFamily="18" charset="0"/>
                <a:cs typeface="Times New Roman" panose="02020603050405020304" pitchFamily="18" charset="0"/>
              </a:rPr>
              <a:t>відповідає </a:t>
            </a:r>
            <a:r>
              <a:rPr lang="uk-UA" dirty="0">
                <a:latin typeface="Times New Roman" panose="02020603050405020304" pitchFamily="18" charset="0"/>
                <a:cs typeface="Times New Roman" panose="02020603050405020304" pitchFamily="18" charset="0"/>
              </a:rPr>
              <a:t>менеджер-обліковець, який входить до складу адміністративної групи</a:t>
            </a:r>
            <a:r>
              <a:rPr lang="uk-UA" dirty="0" smtClean="0">
                <a:latin typeface="Times New Roman" panose="02020603050405020304" pitchFamily="18" charset="0"/>
                <a:cs typeface="Times New Roman" panose="02020603050405020304" pitchFamily="18" charset="0"/>
              </a:rPr>
              <a:t>.</a:t>
            </a:r>
          </a:p>
          <a:p>
            <a:pPr indent="457200"/>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874520" y="1645920"/>
            <a:ext cx="8357615" cy="4919472"/>
          </a:xfrm>
          <a:prstGeom prst="rect">
            <a:avLst/>
          </a:prstGeom>
        </p:spPr>
      </p:pic>
    </p:spTree>
    <p:extLst>
      <p:ext uri="{BB962C8B-B14F-4D97-AF65-F5344CB8AC3E}">
        <p14:creationId xmlns:p14="http://schemas.microsoft.com/office/powerpoint/2010/main" val="377782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0472" y="891183"/>
            <a:ext cx="10323576" cy="4524315"/>
          </a:xfrm>
          <a:prstGeom prst="rect">
            <a:avLst/>
          </a:prstGeom>
        </p:spPr>
        <p:txBody>
          <a:bodyPr wrap="square">
            <a:spAutoFit/>
          </a:bodyPr>
          <a:lstStyle/>
          <a:p>
            <a:pPr indent="457200"/>
            <a:r>
              <a:rPr lang="cs-CZ" dirty="0">
                <a:latin typeface="Times New Roman" panose="02020603050405020304" pitchFamily="18" charset="0"/>
                <a:cs typeface="Times New Roman" panose="02020603050405020304" pitchFamily="18" charset="0"/>
              </a:rPr>
              <a:t>WBS, OBS </a:t>
            </a:r>
            <a:r>
              <a:rPr lang="uk-UA" dirty="0">
                <a:latin typeface="Times New Roman" panose="02020603050405020304" pitchFamily="18" charset="0"/>
                <a:cs typeface="Times New Roman" panose="02020603050405020304" pitchFamily="18" charset="0"/>
              </a:rPr>
              <a:t>і облік затрат встановлюють </a:t>
            </a:r>
            <a:r>
              <a:rPr lang="uk-UA" b="1" i="1" dirty="0">
                <a:latin typeface="Times New Roman" panose="02020603050405020304" pitchFamily="18" charset="0"/>
                <a:cs typeface="Times New Roman" panose="02020603050405020304" pitchFamily="18" charset="0"/>
              </a:rPr>
              <a:t>каркас системи управління </a:t>
            </a:r>
            <a:r>
              <a:rPr lang="uk-UA" b="1" i="1" dirty="0" smtClean="0">
                <a:latin typeface="Times New Roman" panose="02020603050405020304" pitchFamily="18" charset="0"/>
                <a:cs typeface="Times New Roman" panose="02020603050405020304" pitchFamily="18" charset="0"/>
              </a:rPr>
              <a:t>проектом</a:t>
            </a:r>
            <a:r>
              <a:rPr lang="uk-UA" b="1" i="1" dirty="0">
                <a:latin typeface="Times New Roman" panose="02020603050405020304" pitchFamily="18" charset="0"/>
                <a:cs typeface="Times New Roman" panose="02020603050405020304" pitchFamily="18" charset="0"/>
              </a:rPr>
              <a:t>. </a:t>
            </a:r>
          </a:p>
          <a:p>
            <a:pPr indent="457200"/>
            <a:r>
              <a:rPr lang="uk-UA" dirty="0">
                <a:latin typeface="Times New Roman" panose="02020603050405020304" pitchFamily="18" charset="0"/>
                <a:cs typeface="Times New Roman" panose="02020603050405020304" pitchFamily="18" charset="0"/>
              </a:rPr>
              <a:t>Облік витрат кожної роботи полягає у її визначенні, плануванні ресурсів і </a:t>
            </a:r>
            <a:r>
              <a:rPr lang="uk-UA" dirty="0" smtClean="0">
                <a:latin typeface="Times New Roman" panose="02020603050405020304" pitchFamily="18" charset="0"/>
                <a:cs typeface="Times New Roman" panose="02020603050405020304" pitchFamily="18" charset="0"/>
              </a:rPr>
              <a:t>бюджету</a:t>
            </a:r>
            <a:r>
              <a:rPr lang="uk-UA" dirty="0">
                <a:latin typeface="Times New Roman" panose="02020603050405020304" pitchFamily="18" charset="0"/>
                <a:cs typeface="Times New Roman" panose="02020603050405020304" pitchFamily="18" charset="0"/>
              </a:rPr>
              <a:t>; ці набори планів є фундаментальними блоками, або найнижчим </a:t>
            </a:r>
            <a:r>
              <a:rPr lang="uk-UA" dirty="0" smtClean="0">
                <a:latin typeface="Times New Roman" panose="02020603050405020304" pitchFamily="18" charset="0"/>
                <a:cs typeface="Times New Roman" panose="02020603050405020304" pitchFamily="18" charset="0"/>
              </a:rPr>
              <a:t>рівнем </a:t>
            </a:r>
            <a:r>
              <a:rPr lang="uk-UA" dirty="0">
                <a:latin typeface="Times New Roman" panose="02020603050405020304" pitchFamily="18" charset="0"/>
                <a:cs typeface="Times New Roman" panose="02020603050405020304" pitchFamily="18" charset="0"/>
              </a:rPr>
              <a:t>у ієрархічній системі </a:t>
            </a:r>
            <a:r>
              <a:rPr lang="uk-UA" dirty="0" err="1">
                <a:latin typeface="Times New Roman" panose="02020603050405020304" pitchFamily="18" charset="0"/>
                <a:cs typeface="Times New Roman" panose="02020603050405020304" pitchFamily="18" charset="0"/>
              </a:rPr>
              <a:t>двоспрямованої</a:t>
            </a:r>
            <a:r>
              <a:rPr lang="uk-UA" dirty="0">
                <a:latin typeface="Times New Roman" panose="02020603050405020304" pitchFamily="18" charset="0"/>
                <a:cs typeface="Times New Roman" panose="02020603050405020304" pitchFamily="18" charset="0"/>
              </a:rPr>
              <a:t> системи планування і контролю.</a:t>
            </a:r>
          </a:p>
          <a:p>
            <a:pPr indent="457200"/>
            <a:r>
              <a:rPr lang="uk-UA" b="1" i="1" dirty="0">
                <a:latin typeface="Times New Roman" panose="02020603050405020304" pitchFamily="18" charset="0"/>
                <a:cs typeface="Times New Roman" panose="02020603050405020304" pitchFamily="18" charset="0"/>
              </a:rPr>
              <a:t>Облік затрат будується на таких принципах:</a:t>
            </a:r>
          </a:p>
          <a:p>
            <a:pPr indent="457200"/>
            <a:r>
              <a:rPr lang="uk-UA" dirty="0">
                <a:latin typeface="Times New Roman" panose="02020603050405020304" pitchFamily="18" charset="0"/>
                <a:cs typeface="Times New Roman" panose="02020603050405020304" pitchFamily="18" charset="0"/>
              </a:rPr>
              <a:t>1. Одна особа відповідає за них.</a:t>
            </a:r>
          </a:p>
          <a:p>
            <a:pPr indent="457200"/>
            <a:r>
              <a:rPr lang="uk-UA" dirty="0">
                <a:latin typeface="Times New Roman" panose="02020603050405020304" pitchFamily="18" charset="0"/>
                <a:cs typeface="Times New Roman" panose="02020603050405020304" pitchFamily="18" charset="0"/>
              </a:rPr>
              <a:t>2. Провадиться ретельне визначення робіт, які виконуються й оцінюються.</a:t>
            </a:r>
          </a:p>
          <a:p>
            <a:pPr indent="457200"/>
            <a:r>
              <a:rPr lang="uk-UA" dirty="0">
                <a:latin typeface="Times New Roman" panose="02020603050405020304" pitchFamily="18" charset="0"/>
                <a:cs typeface="Times New Roman" panose="02020603050405020304" pitchFamily="18" charset="0"/>
              </a:rPr>
              <a:t>3. По кожному робочому пакету існують плани, як-то: календарний графік; </a:t>
            </a:r>
          </a:p>
          <a:p>
            <a:pPr indent="457200"/>
            <a:r>
              <a:rPr lang="uk-UA" dirty="0">
                <a:latin typeface="Times New Roman" panose="02020603050405020304" pitchFamily="18" charset="0"/>
                <a:cs typeface="Times New Roman" panose="02020603050405020304" pitchFamily="18" charset="0"/>
              </a:rPr>
              <a:t>ресурси; бюджет витрат.</a:t>
            </a:r>
          </a:p>
          <a:p>
            <a:pPr indent="457200"/>
            <a:r>
              <a:rPr lang="uk-UA" dirty="0">
                <a:latin typeface="Times New Roman" panose="02020603050405020304" pitchFamily="18" charset="0"/>
                <a:cs typeface="Times New Roman" panose="02020603050405020304" pitchFamily="18" charset="0"/>
              </a:rPr>
              <a:t>4. Виконується аналіз і складаються звіти</a:t>
            </a:r>
            <a:r>
              <a:rPr lang="uk-UA" dirty="0" smtClean="0">
                <a:latin typeface="Times New Roman" panose="02020603050405020304" pitchFamily="18" charset="0"/>
                <a:cs typeface="Times New Roman" panose="02020603050405020304" pitchFamily="18" charset="0"/>
              </a:rPr>
              <a:t>.</a:t>
            </a:r>
          </a:p>
          <a:p>
            <a:pPr indent="457200"/>
            <a:endParaRPr lang="uk-UA"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Обсяг робіт, ресурси і витрати, необхідні для виконання усього проекту або його складових, визначаються знизу догори — додаванням величини показників по вертикальній осі, тобто від найнижчого — до вищого рівня </a:t>
            </a:r>
            <a:r>
              <a:rPr lang="cs-CZ" dirty="0">
                <a:latin typeface="Times New Roman" panose="02020603050405020304" pitchFamily="18" charset="0"/>
                <a:cs typeface="Times New Roman" panose="02020603050405020304" pitchFamily="18" charset="0"/>
              </a:rPr>
              <a:t>WBS.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Аналогічно </a:t>
            </a:r>
            <a:r>
              <a:rPr lang="uk-UA" dirty="0">
                <a:latin typeface="Times New Roman" panose="02020603050405020304" pitchFamily="18" charset="0"/>
                <a:cs typeface="Times New Roman" panose="02020603050405020304" pitchFamily="18" charset="0"/>
              </a:rPr>
              <a:t>по функціональних групах організаційної структури це визначається по горизонталі: для кожного вищого рівня витрати визначаються додаванням по нижчих рівнях.</a:t>
            </a:r>
          </a:p>
        </p:txBody>
      </p:sp>
    </p:spTree>
    <p:extLst>
      <p:ext uri="{BB962C8B-B14F-4D97-AF65-F5344CB8AC3E}">
        <p14:creationId xmlns:p14="http://schemas.microsoft.com/office/powerpoint/2010/main" val="1085333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TotalTime>
  <Words>5075</Words>
  <Application>Microsoft Office PowerPoint</Application>
  <PresentationFormat>Широкий екран</PresentationFormat>
  <Paragraphs>254</Paragraphs>
  <Slides>32</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32</vt:i4>
      </vt:variant>
    </vt:vector>
  </HeadingPairs>
  <TitlesOfParts>
    <vt:vector size="40" baseType="lpstr">
      <vt:lpstr>Arial</vt:lpstr>
      <vt:lpstr>Calibri</vt:lpstr>
      <vt:lpstr>Corbel</vt:lpstr>
      <vt:lpstr>HG Mincho Light J</vt:lpstr>
      <vt:lpstr>Tahoma</vt:lpstr>
      <vt:lpstr>Times New Roman</vt:lpstr>
      <vt:lpstr>Wingdings</vt:lpstr>
      <vt:lpstr>Параллакс</vt:lpstr>
      <vt:lpstr>ТЕМА 6. МЕТОДИЧНІ ІНСТУМЕНТИ ПЛАНУВАННЯ І КОНТРОЛЮ ПРОЕКТІВ </vt:lpstr>
      <vt:lpstr>ПЛАН:</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МЕТОДИЧНІ ОСНОВИ ПЛАНУВАННЯ І КОНТРОЛЮ ПРОЕКТІВ</dc:title>
  <dc:creator>Нищук О А</dc:creator>
  <cp:lastModifiedBy>User</cp:lastModifiedBy>
  <cp:revision>50</cp:revision>
  <dcterms:created xsi:type="dcterms:W3CDTF">2020-12-07T11:26:42Z</dcterms:created>
  <dcterms:modified xsi:type="dcterms:W3CDTF">2025-09-18T20:57:09Z</dcterms:modified>
</cp:coreProperties>
</file>