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71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‹№›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‹№›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5%D0%BC%D0%B1%D0%BE%D0%BB%D1%96%D1%8F" TargetMode="External"/><Relationship Id="rId2" Type="http://schemas.openxmlformats.org/officeDocument/2006/relationships/hyperlink" Target="https://uk.wikipedia.org/wiki/%D0%A1%D0%B5%D1%80%D1%86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uk.wikipedia.org/wiki/%D0%94%D0%B6%D0%B3%D1%83%D1%82" TargetMode="External"/><Relationship Id="rId4" Type="http://schemas.openxmlformats.org/officeDocument/2006/relationships/hyperlink" Target="https://uk.wikipedia.org/wiki/%D0%9B%D0%B5%D0%B3%D0%B5%D0%BD%D1%9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hyperlink" Target="https://uk.wikipedia.org/wiki/%D0%9F%D0%BE%D0%B2'%D1%8F%D0%B7%D0%BA%D0%B0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hyperlink" Target="https://uk.wikipedia.org/wiki/%D0%A0%D0%B0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5%D1%96%D1%80%D1%83%D1%80%D0%B3%D1%96%D1%87%D0%BD%D0%B8%D0%B9_%D0%B7%D0%B0%D1%82%D0%B8%D1%81%D0%BA%D0%B0%D1%87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uk.wikipedia.org/wiki/%D0%A2%D1%83%D1%80%D0%BD%D1%96%D0%BA%D0%B5%D1%82_(%D0%BC%D0%B5%D0%B4%D0%B8%D1%86%D0%B8%D0%BD%D0%B0)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uk.wikipedia.org/wiki/%D0%94%D0%B6%D0%B3%D1%83%D1%82" TargetMode="Externa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uk.wikipedia.org/wiki/%D0%A5%D1%96%D1%80%D1%83%D1%80%D0%B3%D1%96%D1%87%D0%BD%D0%B8%D0%B9_%D0%B7%D0%B0%D1%82%D0%B8%D1%81%D0%BA%D0%B0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A2%D1%80%D0%B0%D0%BD%D0%B5%D0%BA%D1%81%D0%B0%D0%BC%D0%BE%D0%B2%D0%B0_%D0%BA%D0%B8%D1%81%D0%BB%D0%BE%D1%82%D0%B0&amp;action=edit&amp;redlink=1" TargetMode="External"/><Relationship Id="rId13" Type="http://schemas.openxmlformats.org/officeDocument/2006/relationships/image" Target="../media/image32.png"/><Relationship Id="rId3" Type="http://schemas.openxmlformats.org/officeDocument/2006/relationships/hyperlink" Target="https://uk.wikipedia.org/wiki/%D0%90%D0%B4%D1%80%D0%B5%D0%BD%D0%B0%D0%BB%D1%96%D0%BD" TargetMode="External"/><Relationship Id="rId7" Type="http://schemas.openxmlformats.org/officeDocument/2006/relationships/hyperlink" Target="https://uk.wikipedia.org/wiki/%D0%9D%D1%96%D1%82%D1%80%D0%B0%D1%82_%D1%81%D1%80%D1%96%D0%B1%D0%BB%D0%B0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5%D1%80%D0%BC%D0%B0%D0%BD%D0%B3%D0%B0%D0%BD%D0%B0%D1%82_%D0%BA%D0%B0%D0%BB%D1%96%D1%8E" TargetMode="External"/><Relationship Id="rId11" Type="http://schemas.openxmlformats.org/officeDocument/2006/relationships/hyperlink" Target="https://uk.wikipedia.org/w/index.php?title=%D0%95%D1%82%D0%B0%D0%BC%D0%B7%D0%B8%D0%BB%D0%B0%D1%82_%D0%BD%D0%B0%D1%82%D1%80%D1%96%D1%8E&amp;action=edit&amp;redlink=1" TargetMode="External"/><Relationship Id="rId5" Type="http://schemas.openxmlformats.org/officeDocument/2006/relationships/hyperlink" Target="https://uk.wikipedia.org/wiki/%D0%9F%D0%B5%D1%80%D0%B5%D0%BA%D0%B8%D1%81_%D0%B2%D0%BE%D0%B4%D0%BD%D1%8E" TargetMode="External"/><Relationship Id="rId15" Type="http://schemas.openxmlformats.org/officeDocument/2006/relationships/image" Target="../media/image34.png"/><Relationship Id="rId10" Type="http://schemas.openxmlformats.org/officeDocument/2006/relationships/hyperlink" Target="https://uk.wikipedia.org/wiki/%D0%92%D1%96%D1%82%D0%B0%D0%BC%D1%96%D0%BD_K" TargetMode="External"/><Relationship Id="rId4" Type="http://schemas.openxmlformats.org/officeDocument/2006/relationships/hyperlink" Target="https://uk.wikipedia.org/wiki/%D0%9D%D0%BE%D1%80%D0%B0%D0%B4%D1%80%D0%B5%D0%BD%D0%B0%D0%BB%D1%96%D0%BD" TargetMode="External"/><Relationship Id="rId9" Type="http://schemas.openxmlformats.org/officeDocument/2006/relationships/hyperlink" Target="https://uk.wikipedia.org/wiki/%D0%90%D0%BC%D1%96%D0%BD%D0%BE%D0%BA%D0%B0%D0%BF%D1%80%D0%BE%D0%BD%D0%BE%D0%B2%D0%B0_%D0%BA%D0%B8%D1%81%D0%BB%D0%BE%D1%82%D0%B0" TargetMode="External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5%D0%BA%D1%81%D1%82%D1%80%D0%B5%D0%BD%D0%B8%D0%B9_%D0%BC%D0%B5%D0%B4%D0%B8%D1%87%D0%BD%D0%B8%D0%B9_%D1%80%D0%B5%D0%B0%D0%B3%D1%83%D0%B2%D0%B0%D0%BB%D1%8C%D0%BD%D0%B8%D0%BA" TargetMode="External"/><Relationship Id="rId2" Type="http://schemas.openxmlformats.org/officeDocument/2006/relationships/hyperlink" Target="https://uk.wikipedia.org/wiki/%D0%9C%D0%B5%D0%B4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uk.wikipedia.org/wiki/%D0%9C%D0%9D%D0%A1" TargetMode="External"/><Relationship Id="rId4" Type="http://schemas.openxmlformats.org/officeDocument/2006/relationships/hyperlink" Target="https://uk.wikipedia.org/wiki/%D0%9F%D0%BE%D0%BB%D1%96%D1%86%D1%96%D1%8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E%D1%80%D1%82%D0%B0" TargetMode="External"/><Relationship Id="rId2" Type="http://schemas.openxmlformats.org/officeDocument/2006/relationships/hyperlink" Target="https://uk.wikipedia.org/wiki/%D0%90%D1%80%D1%82%D0%B5%D1%80%D1%9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uk.wikipedia.org/wiki/%D0%86%D0%BD%D1%84%D0%B5%D0%BA%D1%86%D1%96%D1%8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uk.wikipedia.org/wiki/%D0%91%D0%B8%D0%BD%D1%8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uk.wikipedia.org/wiki/%D0%A0%D1%83%D0%BA%D0%B0%D0%B2%D0%B8%D1%87%D0%BA%D0%B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6%D0%B3%D1%83%D1%82#%D0%A2%D1%83%D1%80%D0%BD%D1%96%D0%BA%D0%B5%D1%82" TargetMode="External"/><Relationship Id="rId2" Type="http://schemas.openxmlformats.org/officeDocument/2006/relationships/hyperlink" Target="https://uk.wikipedia.org/wiki/%D0%94%D0%B6%D0%B3%D1%83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uk.wikipedia.org/wiki/%D0%9A%D1%80%D0%BE%D0%B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uk.wikipedia.org/wiki/%D0%A0%D0%B0%D0%BD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k.wikipedia.org/wiki/%D0%9F%D0%BE%D0%B2'%D1%8F%D0%B7%D0%BA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332" y="1098388"/>
            <a:ext cx="11613930" cy="4394988"/>
          </a:xfrm>
        </p:spPr>
        <p:txBody>
          <a:bodyPr/>
          <a:lstStyle/>
          <a:p>
            <a:r>
              <a:rPr lang="ru-RU" sz="6600" dirty="0" err="1"/>
              <a:t>Способи</a:t>
            </a:r>
            <a:r>
              <a:rPr lang="ru-RU" sz="6600" dirty="0"/>
              <a:t> </a:t>
            </a:r>
            <a:r>
              <a:rPr lang="ru-RU" sz="6600" dirty="0" err="1"/>
              <a:t>зупинки</a:t>
            </a:r>
            <a:r>
              <a:rPr lang="ru-RU" sz="6600" dirty="0"/>
              <a:t>  </a:t>
            </a:r>
            <a:r>
              <a:rPr lang="ru-RU" sz="6600" dirty="0" err="1"/>
              <a:t>зовнішньої</a:t>
            </a:r>
            <a:r>
              <a:rPr lang="ru-RU" sz="6600" dirty="0"/>
              <a:t> та </a:t>
            </a:r>
            <a:r>
              <a:rPr lang="ru-RU" sz="6600" dirty="0" err="1"/>
              <a:t>внутрішньої</a:t>
            </a:r>
            <a:r>
              <a:rPr lang="ru-RU" sz="6600" dirty="0"/>
              <a:t> </a:t>
            </a:r>
            <a:r>
              <a:rPr lang="ru-RU" sz="6600" dirty="0" err="1"/>
              <a:t>кровотечі</a:t>
            </a:r>
            <a:r>
              <a:rPr lang="ru-RU" sz="6600" dirty="0"/>
              <a:t>. </a:t>
            </a:r>
            <a:r>
              <a:rPr lang="ru-RU" sz="6600" dirty="0" err="1"/>
              <a:t>Місця</a:t>
            </a:r>
            <a:r>
              <a:rPr lang="ru-RU" sz="6600" dirty="0"/>
              <a:t> </a:t>
            </a:r>
            <a:r>
              <a:rPr lang="ru-RU" sz="6600" dirty="0" err="1"/>
              <a:t>зтиснення</a:t>
            </a:r>
            <a:r>
              <a:rPr lang="ru-RU" sz="6600" dirty="0"/>
              <a:t> </a:t>
            </a:r>
            <a:r>
              <a:rPr lang="ru-RU" sz="6600" dirty="0" err="1"/>
              <a:t>артерій</a:t>
            </a:r>
            <a:r>
              <a:rPr lang="ru-RU" sz="6600" dirty="0"/>
              <a:t>.</a:t>
            </a:r>
            <a:endParaRPr lang="en-US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/>
              <a:t>Долгачова</a:t>
            </a:r>
            <a:r>
              <a:rPr lang="uk-UA" dirty="0"/>
              <a:t> О.А.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3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9476" y="742766"/>
            <a:ext cx="5354858" cy="4293475"/>
          </a:xfrm>
        </p:spPr>
        <p:txBody>
          <a:bodyPr>
            <a:noAutofit/>
          </a:bodyPr>
          <a:lstStyle/>
          <a:p>
            <a:r>
              <a:rPr lang="ru-RU" sz="2400" dirty="0" err="1"/>
              <a:t>Пухирці</a:t>
            </a:r>
            <a:r>
              <a:rPr lang="ru-RU" sz="2400" dirty="0"/>
              <a:t> </a:t>
            </a:r>
            <a:r>
              <a:rPr lang="ru-RU" sz="2400" dirty="0" err="1"/>
              <a:t>повітря</a:t>
            </a:r>
            <a:r>
              <a:rPr lang="ru-RU" sz="2400" dirty="0"/>
              <a:t>, </a:t>
            </a:r>
            <a:r>
              <a:rPr lang="ru-RU" sz="2400" dirty="0" err="1"/>
              <a:t>проникаючи</a:t>
            </a:r>
            <a:r>
              <a:rPr lang="ru-RU" sz="2400" dirty="0"/>
              <a:t> з потоком </a:t>
            </a:r>
            <a:r>
              <a:rPr lang="ru-RU" sz="2400" dirty="0" err="1"/>
              <a:t>крові</a:t>
            </a:r>
            <a:r>
              <a:rPr lang="ru-RU" sz="2400" dirty="0"/>
              <a:t> в </a:t>
            </a:r>
            <a:r>
              <a:rPr lang="ru-RU" sz="2400" dirty="0" err="1">
                <a:hlinkClick r:id="rId2" tooltip="Серце"/>
              </a:rPr>
              <a:t>серце</a:t>
            </a:r>
            <a:r>
              <a:rPr lang="ru-RU" sz="2400" dirty="0"/>
              <a:t>,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викликати</a:t>
            </a:r>
            <a:r>
              <a:rPr lang="ru-RU" sz="2400" dirty="0"/>
              <a:t> </a:t>
            </a:r>
            <a:r>
              <a:rPr lang="ru-RU" sz="2400" dirty="0" err="1"/>
              <a:t>повітряну</a:t>
            </a:r>
            <a:r>
              <a:rPr lang="ru-RU" sz="2400" dirty="0"/>
              <a:t> </a:t>
            </a:r>
            <a:r>
              <a:rPr lang="ru-RU" sz="2400" dirty="0" err="1">
                <a:hlinkClick r:id="rId3" tooltip="Емболія"/>
              </a:rPr>
              <a:t>емболію</a:t>
            </a:r>
            <a:r>
              <a:rPr lang="ru-RU" sz="2400" dirty="0"/>
              <a:t> — закупорку </a:t>
            </a:r>
            <a:r>
              <a:rPr lang="ru-RU" sz="2400" dirty="0" err="1"/>
              <a:t>кровоносних</a:t>
            </a:r>
            <a:r>
              <a:rPr lang="ru-RU" sz="2400" dirty="0"/>
              <a:t> </a:t>
            </a:r>
            <a:r>
              <a:rPr lang="ru-RU" sz="2400" dirty="0" err="1"/>
              <a:t>судин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 </a:t>
            </a:r>
            <a:r>
              <a:rPr lang="ru-RU" sz="2400" dirty="0" err="1">
                <a:hlinkClick r:id="rId2" tooltip="Серце"/>
              </a:rPr>
              <a:t>серця</a:t>
            </a:r>
            <a:r>
              <a:rPr lang="ru-RU" sz="2400" dirty="0"/>
              <a:t>, </a:t>
            </a:r>
            <a:r>
              <a:rPr lang="ru-RU" sz="2400" dirty="0" err="1">
                <a:hlinkClick r:id="rId4" tooltip="Легені"/>
              </a:rPr>
              <a:t>легень</a:t>
            </a:r>
            <a:r>
              <a:rPr lang="ru-RU" sz="2400" dirty="0"/>
              <a:t>)та стати причиною </a:t>
            </a:r>
            <a:r>
              <a:rPr lang="ru-RU" sz="2400" dirty="0" err="1"/>
              <a:t>смерті</a:t>
            </a:r>
            <a:r>
              <a:rPr lang="ru-RU" sz="2400" dirty="0"/>
              <a:t>. В </a:t>
            </a:r>
            <a:r>
              <a:rPr lang="ru-RU" sz="2400" dirty="0" err="1"/>
              <a:t>даній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</a:t>
            </a:r>
            <a:r>
              <a:rPr lang="ru-RU" sz="2400" dirty="0" err="1"/>
              <a:t>припинити</a:t>
            </a:r>
            <a:r>
              <a:rPr lang="ru-RU" sz="2400" dirty="0"/>
              <a:t> </a:t>
            </a:r>
            <a:r>
              <a:rPr lang="ru-RU" sz="2400" dirty="0" err="1"/>
              <a:t>кровотечу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способом пальцевого </a:t>
            </a:r>
            <a:r>
              <a:rPr lang="ru-RU" sz="2400" dirty="0" err="1"/>
              <a:t>перетискання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накладання</a:t>
            </a:r>
            <a:r>
              <a:rPr lang="ru-RU" sz="2400" dirty="0"/>
              <a:t> венозного </a:t>
            </a:r>
            <a:r>
              <a:rPr lang="ru-RU" sz="2400" dirty="0" err="1">
                <a:hlinkClick r:id="rId5" tooltip="Джгут"/>
              </a:rPr>
              <a:t>джгута</a:t>
            </a:r>
            <a:r>
              <a:rPr lang="ru-RU" sz="2400" dirty="0"/>
              <a:t> </a:t>
            </a:r>
            <a:r>
              <a:rPr lang="ru-RU" sz="2400" i="1" dirty="0" err="1"/>
              <a:t>нижче</a:t>
            </a:r>
            <a:r>
              <a:rPr lang="ru-RU" sz="2400" i="1" dirty="0"/>
              <a:t> </a:t>
            </a:r>
            <a:r>
              <a:rPr lang="ru-RU" sz="2400" i="1" dirty="0" err="1"/>
              <a:t>місця</a:t>
            </a:r>
            <a:r>
              <a:rPr lang="ru-RU" sz="2400" i="1" dirty="0"/>
              <a:t> </a:t>
            </a:r>
            <a:r>
              <a:rPr lang="ru-RU" sz="2400" i="1" dirty="0" err="1"/>
              <a:t>поранення</a:t>
            </a:r>
            <a:r>
              <a:rPr lang="ru-RU" sz="2400" dirty="0"/>
              <a:t>. Методика </a:t>
            </a:r>
            <a:r>
              <a:rPr lang="ru-RU" sz="2400" dirty="0" err="1"/>
              <a:t>накладання</a:t>
            </a:r>
            <a:r>
              <a:rPr lang="ru-RU" sz="2400" dirty="0"/>
              <a:t> </a:t>
            </a:r>
            <a:r>
              <a:rPr lang="ru-RU" sz="2400" dirty="0" err="1"/>
              <a:t>джгута</a:t>
            </a:r>
            <a:r>
              <a:rPr lang="ru-RU" sz="2400" dirty="0"/>
              <a:t> </a:t>
            </a:r>
            <a:r>
              <a:rPr lang="ru-RU" sz="2400" dirty="0" err="1"/>
              <a:t>така</a:t>
            </a:r>
            <a:r>
              <a:rPr lang="ru-RU" sz="2400" dirty="0"/>
              <a:t> ж сама, як і при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накладанні</a:t>
            </a:r>
            <a:r>
              <a:rPr lang="ru-RU" sz="2400" dirty="0"/>
              <a:t> у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артеріальної</a:t>
            </a:r>
            <a:r>
              <a:rPr lang="ru-RU" sz="2400" dirty="0"/>
              <a:t> </a:t>
            </a:r>
            <a:r>
              <a:rPr lang="ru-RU" sz="2400" dirty="0" err="1"/>
              <a:t>кровотечі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80" y="1261241"/>
            <a:ext cx="5531396" cy="41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Капілярна</a:t>
            </a:r>
            <a:r>
              <a:rPr lang="ru-RU" b="1" dirty="0"/>
              <a:t> </a:t>
            </a:r>
            <a:r>
              <a:rPr lang="ru-RU" b="1" dirty="0" err="1"/>
              <a:t>кровотеча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0097" y="1618593"/>
            <a:ext cx="4219903" cy="426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Даний тип </a:t>
            </a:r>
            <a:r>
              <a:rPr lang="ru-RU" sz="2400" dirty="0" err="1"/>
              <a:t>кровотеч</a:t>
            </a:r>
            <a:r>
              <a:rPr lang="ru-RU" sz="2400" dirty="0"/>
              <a:t> </a:t>
            </a:r>
            <a:r>
              <a:rPr lang="ru-RU" sz="2400" dirty="0" err="1"/>
              <a:t>спостерігається</a:t>
            </a:r>
            <a:r>
              <a:rPr lang="ru-RU" sz="2400" dirty="0"/>
              <a:t> при </a:t>
            </a:r>
            <a:r>
              <a:rPr lang="ru-RU" sz="2400" dirty="0" err="1"/>
              <a:t>неглибоких</a:t>
            </a:r>
            <a:r>
              <a:rPr lang="ru-RU" sz="2400" dirty="0"/>
              <a:t> </a:t>
            </a:r>
            <a:r>
              <a:rPr lang="ru-RU" sz="2400" dirty="0" err="1"/>
              <a:t>порізах</a:t>
            </a:r>
            <a:r>
              <a:rPr lang="ru-RU" sz="2400" dirty="0"/>
              <a:t> </a:t>
            </a:r>
            <a:r>
              <a:rPr lang="ru-RU" sz="2400" dirty="0" err="1"/>
              <a:t>шкіри</a:t>
            </a:r>
            <a:r>
              <a:rPr lang="ru-RU" sz="2400" dirty="0"/>
              <a:t>, </a:t>
            </a:r>
            <a:r>
              <a:rPr lang="ru-RU" sz="2400" dirty="0" err="1"/>
              <a:t>саднах</a:t>
            </a:r>
            <a:r>
              <a:rPr lang="ru-RU" sz="2400" dirty="0"/>
              <a:t>.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зсіданню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 </a:t>
            </a:r>
            <a:r>
              <a:rPr lang="ru-RU" sz="2400" dirty="0" err="1"/>
              <a:t>капілярна</a:t>
            </a:r>
            <a:r>
              <a:rPr lang="ru-RU" sz="2400" dirty="0"/>
              <a:t> </a:t>
            </a:r>
            <a:r>
              <a:rPr lang="ru-RU" sz="2400" dirty="0" err="1"/>
              <a:t>кровотеча</a:t>
            </a:r>
            <a:r>
              <a:rPr lang="ru-RU" sz="2400" dirty="0"/>
              <a:t> </a:t>
            </a:r>
            <a:r>
              <a:rPr lang="ru-RU" sz="2400" dirty="0" err="1"/>
              <a:t>припиняється</a:t>
            </a:r>
            <a:r>
              <a:rPr lang="ru-RU" sz="2400" dirty="0"/>
              <a:t> </a:t>
            </a:r>
            <a:r>
              <a:rPr lang="ru-RU" sz="2400" dirty="0" err="1"/>
              <a:t>самостійно</a:t>
            </a:r>
            <a:r>
              <a:rPr lang="ru-RU" sz="2400" dirty="0"/>
              <a:t>. </a:t>
            </a: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використати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антисептичні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з </a:t>
            </a:r>
            <a:r>
              <a:rPr lang="ru-RU" sz="2400" dirty="0" err="1"/>
              <a:t>вмістом</a:t>
            </a:r>
            <a:r>
              <a:rPr lang="ru-RU" sz="2400" dirty="0"/>
              <a:t> спирту для </a:t>
            </a:r>
            <a:r>
              <a:rPr lang="ru-RU" sz="2400" dirty="0" err="1"/>
              <a:t>дезінфекції</a:t>
            </a:r>
            <a:r>
              <a:rPr lang="ru-RU" sz="2400" dirty="0"/>
              <a:t> </a:t>
            </a:r>
            <a:r>
              <a:rPr lang="ru-RU" sz="2400" dirty="0" err="1"/>
              <a:t>ушкодженої</a:t>
            </a:r>
            <a:r>
              <a:rPr lang="ru-RU" sz="2400" dirty="0"/>
              <a:t> </a:t>
            </a:r>
            <a:r>
              <a:rPr lang="ru-RU" sz="2400" dirty="0" err="1"/>
              <a:t>ділянки</a:t>
            </a:r>
            <a:r>
              <a:rPr lang="ru-RU" sz="2400" dirty="0"/>
              <a:t> </a:t>
            </a:r>
            <a:r>
              <a:rPr lang="ru-RU" sz="2400" dirty="0" err="1"/>
              <a:t>покриву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89" y="1618593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6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Паренхіматозна</a:t>
            </a:r>
            <a:r>
              <a:rPr lang="ru-RU" b="1" dirty="0"/>
              <a:t> </a:t>
            </a:r>
            <a:r>
              <a:rPr lang="ru-RU" b="1" dirty="0" err="1"/>
              <a:t>кровотеча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40" y="1343403"/>
            <a:ext cx="4834760" cy="4355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Паренхіматозна</a:t>
            </a:r>
            <a:r>
              <a:rPr lang="ru-RU" sz="2400" dirty="0"/>
              <a:t> </a:t>
            </a:r>
            <a:r>
              <a:rPr lang="ru-RU" sz="2400" dirty="0" err="1"/>
              <a:t>кровотеча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в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пошкодження</a:t>
            </a:r>
            <a:r>
              <a:rPr lang="ru-RU" sz="2400" dirty="0"/>
              <a:t> </a:t>
            </a:r>
            <a:r>
              <a:rPr lang="ru-RU" sz="2400" dirty="0" err="1"/>
              <a:t>печінки</a:t>
            </a:r>
            <a:r>
              <a:rPr lang="ru-RU" sz="2400" dirty="0"/>
              <a:t>, </a:t>
            </a:r>
            <a:r>
              <a:rPr lang="ru-RU" sz="2400" dirty="0" err="1"/>
              <a:t>нирок</a:t>
            </a:r>
            <a:r>
              <a:rPr lang="ru-RU" sz="2400" dirty="0"/>
              <a:t>, </a:t>
            </a:r>
            <a:r>
              <a:rPr lang="ru-RU" sz="2400" dirty="0" err="1"/>
              <a:t>селезінки</a:t>
            </a:r>
            <a:r>
              <a:rPr lang="ru-RU" sz="2400" dirty="0"/>
              <a:t> і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небезпечна</a:t>
            </a:r>
            <a:r>
              <a:rPr lang="ru-RU" sz="2400" dirty="0"/>
              <a:t> для </a:t>
            </a:r>
            <a:r>
              <a:rPr lang="ru-RU" sz="2400" dirty="0" err="1"/>
              <a:t>життя</a:t>
            </a:r>
            <a:r>
              <a:rPr lang="ru-RU" sz="2400" dirty="0"/>
              <a:t>. </a:t>
            </a:r>
            <a:r>
              <a:rPr lang="ru-RU" sz="2400" dirty="0" err="1"/>
              <a:t>Самостійної</a:t>
            </a:r>
            <a:r>
              <a:rPr lang="ru-RU" sz="2400" dirty="0"/>
              <a:t> </a:t>
            </a:r>
            <a:r>
              <a:rPr lang="ru-RU" sz="2400" dirty="0" err="1"/>
              <a:t>зупинки</a:t>
            </a:r>
            <a:r>
              <a:rPr lang="ru-RU" sz="2400" dirty="0"/>
              <a:t> </a:t>
            </a:r>
            <a:r>
              <a:rPr lang="ru-RU" sz="2400" dirty="0" err="1"/>
              <a:t>кровотечі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ніколи</a:t>
            </a:r>
            <a:r>
              <a:rPr lang="ru-RU" sz="2400" dirty="0"/>
              <a:t> не </a:t>
            </a:r>
            <a:r>
              <a:rPr lang="ru-RU" sz="2400" dirty="0" err="1"/>
              <a:t>відбувається</a:t>
            </a:r>
            <a:r>
              <a:rPr lang="ru-RU" sz="2400" dirty="0"/>
              <a:t>. 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випадках</a:t>
            </a:r>
            <a:r>
              <a:rPr lang="ru-RU" sz="2400" dirty="0"/>
              <a:t> </a:t>
            </a:r>
            <a:r>
              <a:rPr lang="ru-RU" sz="2400" dirty="0" err="1"/>
              <a:t>кровотеча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стати </a:t>
            </a:r>
            <a:r>
              <a:rPr lang="ru-RU" sz="2400" dirty="0" err="1"/>
              <a:t>небезпечною</a:t>
            </a:r>
            <a:r>
              <a:rPr lang="ru-RU" sz="2400" dirty="0"/>
              <a:t> не через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яка </a:t>
            </a:r>
            <a:r>
              <a:rPr lang="ru-RU" sz="2400" dirty="0" err="1"/>
              <a:t>витікає</a:t>
            </a:r>
            <a:r>
              <a:rPr lang="ru-RU" sz="2400" dirty="0"/>
              <a:t> з </a:t>
            </a:r>
            <a:r>
              <a:rPr lang="ru-RU" sz="2400" dirty="0" err="1"/>
              <a:t>ушкодженої</a:t>
            </a:r>
            <a:r>
              <a:rPr lang="ru-RU" sz="2400" dirty="0"/>
              <a:t> </a:t>
            </a:r>
            <a:r>
              <a:rPr lang="ru-RU" sz="2400" dirty="0" err="1"/>
              <a:t>судини</a:t>
            </a:r>
            <a:r>
              <a:rPr lang="ru-RU" sz="2400" dirty="0"/>
              <a:t>, а </a:t>
            </a:r>
            <a:r>
              <a:rPr lang="ru-RU" sz="2400" dirty="0" err="1"/>
              <a:t>внаслідок</a:t>
            </a:r>
            <a:r>
              <a:rPr lang="ru-RU" sz="2400" dirty="0"/>
              <a:t> того, </a:t>
            </a:r>
            <a:r>
              <a:rPr lang="ru-RU" sz="2400" dirty="0" err="1"/>
              <a:t>що</a:t>
            </a:r>
            <a:r>
              <a:rPr lang="ru-RU" sz="2400" dirty="0"/>
              <a:t> кров </a:t>
            </a:r>
            <a:r>
              <a:rPr lang="ru-RU" sz="2400" dirty="0" err="1"/>
              <a:t>викликає</a:t>
            </a:r>
            <a:r>
              <a:rPr lang="ru-RU" sz="2400" dirty="0"/>
              <a:t> </a:t>
            </a:r>
            <a:r>
              <a:rPr lang="ru-RU" sz="2400" dirty="0" err="1"/>
              <a:t>стискування</a:t>
            </a:r>
            <a:r>
              <a:rPr lang="ru-RU" sz="2400" dirty="0"/>
              <a:t> </a:t>
            </a:r>
            <a:r>
              <a:rPr lang="ru-RU" sz="2400" dirty="0" err="1"/>
              <a:t>життєво</a:t>
            </a:r>
            <a:r>
              <a:rPr lang="ru-RU" sz="2400" dirty="0"/>
              <a:t>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. </a:t>
            </a:r>
            <a:endParaRPr lang="en-US" sz="2400" dirty="0"/>
          </a:p>
        </p:txBody>
      </p:sp>
      <p:pic>
        <p:nvPicPr>
          <p:cNvPr id="2050" name="Picture 2" descr="Основні клінічні синдроми в гастроентерології - PDF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7" y="1343403"/>
            <a:ext cx="4802281" cy="532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8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3144" y="1250731"/>
            <a:ext cx="5186855" cy="462886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Так,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в </a:t>
            </a:r>
            <a:r>
              <a:rPr lang="ru-RU" dirty="0" err="1"/>
              <a:t>ендокарді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привести до </a:t>
            </a:r>
            <a:r>
              <a:rPr lang="ru-RU" dirty="0" err="1"/>
              <a:t>стискування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(</a:t>
            </a:r>
            <a:r>
              <a:rPr lang="ru-RU" dirty="0" err="1"/>
              <a:t>тампонаді</a:t>
            </a:r>
            <a:r>
              <a:rPr lang="ru-RU" dirty="0"/>
              <a:t>)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зупинці</a:t>
            </a:r>
            <a:r>
              <a:rPr lang="ru-RU" dirty="0"/>
              <a:t>, а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в </a:t>
            </a:r>
            <a:r>
              <a:rPr lang="ru-RU" dirty="0" err="1"/>
              <a:t>порожнині</a:t>
            </a:r>
            <a:r>
              <a:rPr lang="ru-RU" dirty="0"/>
              <a:t> черепа </a:t>
            </a:r>
            <a:r>
              <a:rPr lang="ru-RU" dirty="0" err="1"/>
              <a:t>приведе</a:t>
            </a:r>
            <a:r>
              <a:rPr lang="ru-RU" dirty="0"/>
              <a:t> до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й </a:t>
            </a:r>
            <a:r>
              <a:rPr lang="ru-RU" dirty="0" err="1"/>
              <a:t>смерті</a:t>
            </a:r>
            <a:r>
              <a:rPr lang="ru-RU" dirty="0"/>
              <a:t>. При </a:t>
            </a:r>
            <a:r>
              <a:rPr lang="ru-RU" dirty="0" err="1"/>
              <a:t>крововиливах</a:t>
            </a:r>
            <a:r>
              <a:rPr lang="ru-RU" dirty="0"/>
              <a:t> у </a:t>
            </a:r>
            <a:r>
              <a:rPr lang="ru-RU" dirty="0" err="1"/>
              <a:t>міжтканинні</a:t>
            </a:r>
            <a:r>
              <a:rPr lang="ru-RU" dirty="0"/>
              <a:t> </a:t>
            </a:r>
            <a:r>
              <a:rPr lang="ru-RU" dirty="0" err="1"/>
              <a:t>простори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гематоми</a:t>
            </a:r>
            <a:r>
              <a:rPr lang="ru-RU" dirty="0"/>
              <a:t>.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циркулюючої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погіршується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киснем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(</a:t>
            </a:r>
            <a:r>
              <a:rPr lang="ru-RU" dirty="0" err="1"/>
              <a:t>мозок</a:t>
            </a:r>
            <a:r>
              <a:rPr lang="ru-RU" dirty="0"/>
              <a:t>,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нирок</a:t>
            </a:r>
            <a:r>
              <a:rPr lang="ru-RU" dirty="0"/>
              <a:t>, </a:t>
            </a:r>
            <a:r>
              <a:rPr lang="ru-RU" dirty="0" err="1"/>
              <a:t>печінки</a:t>
            </a:r>
            <a:r>
              <a:rPr lang="ru-RU" dirty="0"/>
              <a:t>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прискорює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термінальних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51" y="1250731"/>
            <a:ext cx="5181989" cy="437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0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зупинки</a:t>
            </a:r>
            <a:r>
              <a:rPr lang="ru-RU" dirty="0"/>
              <a:t> </a:t>
            </a:r>
            <a:r>
              <a:rPr lang="ru-RU" dirty="0" err="1"/>
              <a:t>кровотеч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3752" y="2186153"/>
            <a:ext cx="5586248" cy="3693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err="1"/>
              <a:t>Тимчасові</a:t>
            </a:r>
            <a:r>
              <a:rPr lang="ru-RU" sz="2800" b="1" i="1" dirty="0"/>
              <a:t> </a:t>
            </a:r>
            <a:r>
              <a:rPr lang="ru-RU" sz="2800" b="1" i="1" dirty="0" err="1"/>
              <a:t>методи</a:t>
            </a:r>
            <a:r>
              <a:rPr lang="ru-RU" sz="2800" b="1" dirty="0"/>
              <a:t> </a:t>
            </a:r>
            <a:r>
              <a:rPr lang="ru-RU" sz="2800" dirty="0" err="1"/>
              <a:t>простіше</a:t>
            </a:r>
            <a:r>
              <a:rPr lang="ru-RU" sz="2800" dirty="0"/>
              <a:t> і </a:t>
            </a:r>
            <a:r>
              <a:rPr lang="ru-RU" sz="2800" dirty="0" err="1"/>
              <a:t>швидше</a:t>
            </a:r>
            <a:r>
              <a:rPr lang="ru-RU" sz="2800" dirty="0"/>
              <a:t> </a:t>
            </a:r>
            <a:r>
              <a:rPr lang="ru-RU" sz="2800" dirty="0" err="1"/>
              <a:t>застосувати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сповільнити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зупинити</a:t>
            </a:r>
            <a:r>
              <a:rPr lang="ru-RU" sz="2800" dirty="0"/>
              <a:t> </a:t>
            </a:r>
            <a:r>
              <a:rPr lang="ru-RU" sz="2800" dirty="0" err="1"/>
              <a:t>кровотечу</a:t>
            </a:r>
            <a:r>
              <a:rPr lang="ru-RU" sz="2800" dirty="0"/>
              <a:t>, </a:t>
            </a:r>
            <a:r>
              <a:rPr lang="ru-RU" sz="2800" dirty="0" err="1"/>
              <a:t>проте</a:t>
            </a:r>
            <a:r>
              <a:rPr lang="ru-RU" sz="2800" dirty="0"/>
              <a:t>,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sz="2800" dirty="0"/>
              <a:t> </a:t>
            </a:r>
            <a:r>
              <a:rPr lang="ru-RU" sz="2800" dirty="0" err="1"/>
              <a:t>неприйнятні</a:t>
            </a:r>
            <a:r>
              <a:rPr lang="ru-RU" sz="2800" dirty="0"/>
              <a:t> для </a:t>
            </a:r>
            <a:r>
              <a:rPr lang="ru-RU" sz="2800" dirty="0" err="1"/>
              <a:t>тривалого</a:t>
            </a:r>
            <a:r>
              <a:rPr lang="ru-RU" sz="2800" dirty="0"/>
              <a:t> </a:t>
            </a:r>
            <a:r>
              <a:rPr lang="ru-RU" sz="2800" dirty="0" err="1"/>
              <a:t>застосування</a:t>
            </a:r>
            <a:r>
              <a:rPr lang="ru-RU" sz="2800" dirty="0"/>
              <a:t>, так як </a:t>
            </a:r>
            <a:r>
              <a:rPr lang="ru-RU" sz="2800" dirty="0" err="1"/>
              <a:t>можуть</a:t>
            </a:r>
            <a:r>
              <a:rPr lang="ru-RU" sz="2800" dirty="0"/>
              <a:t> негативно </a:t>
            </a:r>
            <a:r>
              <a:rPr lang="ru-RU" sz="2800" dirty="0" err="1"/>
              <a:t>впливати</a:t>
            </a:r>
            <a:r>
              <a:rPr lang="ru-RU" sz="2800" dirty="0"/>
              <a:t> на </a:t>
            </a:r>
            <a:r>
              <a:rPr lang="ru-RU" sz="2800" dirty="0" err="1"/>
              <a:t>організм</a:t>
            </a:r>
            <a:r>
              <a:rPr lang="ru-RU" sz="2800" dirty="0"/>
              <a:t> </a:t>
            </a:r>
            <a:r>
              <a:rPr lang="ru-RU" sz="2800" dirty="0" err="1"/>
              <a:t>створюючи</a:t>
            </a:r>
            <a:r>
              <a:rPr lang="ru-RU" sz="2800" dirty="0"/>
              <a:t>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загрози</a:t>
            </a:r>
            <a:r>
              <a:rPr lang="ru-RU" sz="2800" dirty="0"/>
              <a:t> для </a:t>
            </a:r>
            <a:r>
              <a:rPr lang="ru-RU" sz="2800" dirty="0" err="1"/>
              <a:t>здоров'я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186153"/>
            <a:ext cx="4387289" cy="38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 </a:t>
            </a:r>
            <a:r>
              <a:rPr lang="ru-RU" i="1" dirty="0" err="1"/>
              <a:t>тимчасових</a:t>
            </a:r>
            <a:r>
              <a:rPr lang="ru-RU" dirty="0"/>
              <a:t>   </a:t>
            </a:r>
            <a:r>
              <a:rPr lang="ru-RU" dirty="0" err="1"/>
              <a:t>методів</a:t>
            </a:r>
            <a:r>
              <a:rPr lang="ru-RU" dirty="0"/>
              <a:t> належать: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503" y="1702676"/>
            <a:ext cx="10410497" cy="506598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Пальцеве</a:t>
            </a:r>
            <a:r>
              <a:rPr lang="ru-RU" dirty="0"/>
              <a:t> </a:t>
            </a:r>
            <a:r>
              <a:rPr lang="ru-RU" dirty="0" err="1"/>
              <a:t>притискання</a:t>
            </a:r>
            <a:r>
              <a:rPr lang="ru-RU" dirty="0"/>
              <a:t> (</a:t>
            </a:r>
            <a:r>
              <a:rPr lang="ru-RU" dirty="0" err="1"/>
              <a:t>перетискання</a:t>
            </a:r>
            <a:r>
              <a:rPr lang="ru-RU" dirty="0"/>
              <a:t>):</a:t>
            </a:r>
          </a:p>
          <a:p>
            <a:pPr lvl="1"/>
            <a:r>
              <a:rPr lang="ru-RU" dirty="0"/>
              <a:t>в </a:t>
            </a:r>
            <a:r>
              <a:rPr lang="ru-RU" dirty="0" err="1">
                <a:hlinkClick r:id="rId2" tooltip="Рана"/>
              </a:rPr>
              <a:t>рані</a:t>
            </a:r>
            <a:endParaRPr lang="ru-RU" dirty="0"/>
          </a:p>
          <a:p>
            <a:pPr lvl="1"/>
            <a:r>
              <a:rPr lang="ru-RU" dirty="0" err="1"/>
              <a:t>судини</a:t>
            </a:r>
            <a:r>
              <a:rPr lang="ru-RU" dirty="0"/>
              <a:t> «</a:t>
            </a:r>
            <a:r>
              <a:rPr lang="ru-RU" dirty="0" err="1"/>
              <a:t>протягом</a:t>
            </a:r>
            <a:r>
              <a:rPr lang="ru-RU" dirty="0"/>
              <a:t>» («</a:t>
            </a:r>
            <a:r>
              <a:rPr lang="ru-RU" dirty="0" err="1"/>
              <a:t>біля</a:t>
            </a:r>
            <a:r>
              <a:rPr lang="ru-RU" dirty="0"/>
              <a:t> рани»)</a:t>
            </a:r>
          </a:p>
          <a:p>
            <a:pPr lvl="1"/>
            <a:r>
              <a:rPr lang="ru-RU" dirty="0" err="1"/>
              <a:t>магістральної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(</a:t>
            </a:r>
            <a:r>
              <a:rPr lang="ru-RU" dirty="0" err="1"/>
              <a:t>артерії</a:t>
            </a:r>
            <a:r>
              <a:rPr lang="ru-RU" dirty="0"/>
              <a:t>)</a:t>
            </a:r>
          </a:p>
          <a:p>
            <a:r>
              <a:rPr lang="ru-RU" dirty="0" err="1"/>
              <a:t>Підвищене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(</a:t>
            </a:r>
            <a:r>
              <a:rPr lang="ru-RU" dirty="0" err="1"/>
              <a:t>кінцівки</a:t>
            </a:r>
            <a:r>
              <a:rPr lang="ru-RU" dirty="0"/>
              <a:t>),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endParaRPr lang="ru-RU" dirty="0"/>
          </a:p>
          <a:p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згинання</a:t>
            </a:r>
            <a:r>
              <a:rPr lang="ru-RU" dirty="0"/>
              <a:t> (в </a:t>
            </a:r>
            <a:r>
              <a:rPr lang="ru-RU" dirty="0" err="1"/>
              <a:t>суглобах</a:t>
            </a:r>
            <a:r>
              <a:rPr lang="ru-RU" dirty="0"/>
              <a:t>, з вставками)</a:t>
            </a:r>
          </a:p>
          <a:p>
            <a:r>
              <a:rPr lang="ru-RU" dirty="0" err="1"/>
              <a:t>Стискальна</a:t>
            </a:r>
            <a:r>
              <a:rPr lang="ru-RU" dirty="0"/>
              <a:t> </a:t>
            </a:r>
            <a:r>
              <a:rPr lang="ru-RU" dirty="0" err="1">
                <a:hlinkClick r:id="rId3" tooltip="Пов'язка"/>
              </a:rPr>
              <a:t>пов'язка</a:t>
            </a:r>
            <a:endParaRPr lang="ru-RU" dirty="0"/>
          </a:p>
          <a:p>
            <a:r>
              <a:rPr lang="ru-RU" dirty="0" err="1"/>
              <a:t>Щільне</a:t>
            </a:r>
            <a:r>
              <a:rPr lang="ru-RU" dirty="0"/>
              <a:t> </a:t>
            </a:r>
            <a:r>
              <a:rPr lang="ru-RU" dirty="0" err="1"/>
              <a:t>тампонування</a:t>
            </a:r>
            <a:r>
              <a:rPr lang="ru-RU" dirty="0"/>
              <a:t> рани («туга тампонада</a:t>
            </a:r>
          </a:p>
          <a:p>
            <a:r>
              <a:rPr lang="ru-RU" dirty="0" err="1"/>
              <a:t>Накладання</a:t>
            </a:r>
            <a:r>
              <a:rPr lang="ru-RU" dirty="0"/>
              <a:t> </a:t>
            </a:r>
            <a:r>
              <a:rPr lang="ru-RU" dirty="0" err="1">
                <a:hlinkClick r:id="rId4" tooltip="Джгут"/>
              </a:rPr>
              <a:t>джгута</a:t>
            </a:r>
            <a:r>
              <a:rPr lang="ru-RU" dirty="0"/>
              <a:t>/</a:t>
            </a:r>
            <a:r>
              <a:rPr lang="ru-RU" dirty="0" err="1">
                <a:hlinkClick r:id="rId5" tooltip="Турнікет (медицина)"/>
              </a:rPr>
              <a:t>турнікета</a:t>
            </a:r>
            <a:r>
              <a:rPr lang="ru-RU" dirty="0"/>
              <a:t>:</a:t>
            </a:r>
          </a:p>
          <a:p>
            <a:pPr lvl="1"/>
            <a:r>
              <a:rPr lang="ru-RU" dirty="0" err="1"/>
              <a:t>артеріального</a:t>
            </a:r>
            <a:endParaRPr lang="ru-RU" dirty="0"/>
          </a:p>
          <a:p>
            <a:pPr lvl="1"/>
            <a:r>
              <a:rPr lang="ru-RU" dirty="0"/>
              <a:t>венозного (при </a:t>
            </a:r>
            <a:r>
              <a:rPr lang="ru-RU" dirty="0" err="1"/>
              <a:t>невідкладній</a:t>
            </a:r>
            <a:r>
              <a:rPr lang="ru-RU" dirty="0"/>
              <a:t> </a:t>
            </a:r>
            <a:r>
              <a:rPr lang="ru-RU" dirty="0" err="1"/>
              <a:t>допомозі</a:t>
            </a:r>
            <a:r>
              <a:rPr lang="ru-RU" dirty="0"/>
              <a:t> при </a:t>
            </a:r>
            <a:r>
              <a:rPr lang="ru-RU" dirty="0" err="1"/>
              <a:t>кровотечах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використовують</a:t>
            </a:r>
            <a:r>
              <a:rPr lang="ru-RU" dirty="0"/>
              <a:t>)</a:t>
            </a:r>
          </a:p>
          <a:p>
            <a:r>
              <a:rPr lang="ru-RU" dirty="0" err="1"/>
              <a:t>Накладання</a:t>
            </a:r>
            <a:r>
              <a:rPr lang="ru-RU" dirty="0"/>
              <a:t> </a:t>
            </a:r>
            <a:r>
              <a:rPr lang="ru-RU" dirty="0" err="1"/>
              <a:t>імпровізованого</a:t>
            </a:r>
            <a:r>
              <a:rPr lang="ru-RU" dirty="0"/>
              <a:t> </a:t>
            </a:r>
            <a:r>
              <a:rPr lang="ru-RU" dirty="0" err="1"/>
              <a:t>джгута</a:t>
            </a:r>
            <a:r>
              <a:rPr lang="ru-RU" dirty="0"/>
              <a:t> («закрутки»)</a:t>
            </a:r>
          </a:p>
          <a:p>
            <a:r>
              <a:rPr lang="ru-RU" dirty="0" err="1"/>
              <a:t>Накладання</a:t>
            </a:r>
            <a:r>
              <a:rPr lang="ru-RU" dirty="0"/>
              <a:t> </a:t>
            </a:r>
            <a:r>
              <a:rPr lang="ru-RU" dirty="0" err="1">
                <a:hlinkClick r:id="rId6" tooltip="Хірургічний затискач"/>
              </a:rPr>
              <a:t>кровоспинного</a:t>
            </a:r>
            <a:r>
              <a:rPr lang="ru-RU" dirty="0">
                <a:hlinkClick r:id="rId6" tooltip="Хірургічний затискач"/>
              </a:rPr>
              <a:t> </a:t>
            </a:r>
            <a:r>
              <a:rPr lang="ru-RU" dirty="0" err="1">
                <a:hlinkClick r:id="rId6" tooltip="Хірургічний затискач"/>
              </a:rPr>
              <a:t>затискача</a:t>
            </a:r>
            <a:r>
              <a:rPr lang="ru-RU" dirty="0"/>
              <a:t> на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ушкодженої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endParaRPr lang="ru-RU" dirty="0"/>
          </a:p>
          <a:p>
            <a:r>
              <a:rPr lang="ru-RU" dirty="0" err="1"/>
              <a:t>Закручування</a:t>
            </a:r>
            <a:r>
              <a:rPr lang="ru-RU" dirty="0"/>
              <a:t> </a:t>
            </a:r>
            <a:r>
              <a:rPr lang="ru-RU" dirty="0" err="1"/>
              <a:t>кінців</a:t>
            </a:r>
            <a:r>
              <a:rPr lang="ru-RU" dirty="0"/>
              <a:t> </a:t>
            </a:r>
            <a:r>
              <a:rPr lang="ru-RU" dirty="0" err="1"/>
              <a:t>ушкодженої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зупинка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»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9731" y="268890"/>
            <a:ext cx="2042443" cy="3066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1943" y="1549157"/>
            <a:ext cx="2237791" cy="1285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2083" y="2092543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7863" y="3194808"/>
            <a:ext cx="1238198" cy="1353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1230" y="3863128"/>
            <a:ext cx="2007804" cy="1812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8182" y="5271793"/>
            <a:ext cx="2442619" cy="13044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65" y="5738054"/>
            <a:ext cx="842140" cy="7555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61" y="4453694"/>
            <a:ext cx="842140" cy="7555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23" y="3086072"/>
            <a:ext cx="842140" cy="7555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75" y="2786311"/>
            <a:ext cx="842140" cy="7555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59" y="1340965"/>
            <a:ext cx="842140" cy="7555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32" y="349799"/>
            <a:ext cx="842140" cy="75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 </a:t>
            </a:r>
            <a:r>
              <a:rPr lang="ru-RU" dirty="0" err="1"/>
              <a:t>кінцевих</a:t>
            </a:r>
            <a:r>
              <a:rPr lang="ru-RU" dirty="0"/>
              <a:t>  </a:t>
            </a:r>
            <a:r>
              <a:rPr lang="ru-RU" dirty="0" err="1"/>
              <a:t>методів</a:t>
            </a:r>
            <a:r>
              <a:rPr lang="ru-RU" dirty="0"/>
              <a:t> належать: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3124" y="1426842"/>
            <a:ext cx="4176941" cy="4005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Механічні</a:t>
            </a:r>
            <a:r>
              <a:rPr lang="ru-RU" sz="2800" dirty="0"/>
              <a:t>:</a:t>
            </a:r>
          </a:p>
          <a:p>
            <a:r>
              <a:rPr lang="ru-RU" sz="2800" dirty="0" err="1"/>
              <a:t>накладання</a:t>
            </a:r>
            <a:r>
              <a:rPr lang="ru-RU" sz="2800" dirty="0"/>
              <a:t> </a:t>
            </a:r>
            <a:r>
              <a:rPr lang="ru-RU" sz="2800" dirty="0" err="1">
                <a:hlinkClick r:id="rId2" tooltip="Хірургічний затискач"/>
              </a:rPr>
              <a:t>затискача</a:t>
            </a:r>
            <a:r>
              <a:rPr lang="ru-RU" sz="2800" dirty="0"/>
              <a:t> та </a:t>
            </a:r>
            <a:r>
              <a:rPr lang="ru-RU" sz="2800" dirty="0" err="1"/>
              <a:t>лігатури</a:t>
            </a:r>
            <a:r>
              <a:rPr lang="ru-RU" sz="2800" dirty="0"/>
              <a:t>;</a:t>
            </a:r>
          </a:p>
          <a:p>
            <a:r>
              <a:rPr lang="ru-RU" sz="2800" dirty="0" err="1"/>
              <a:t>прошивання</a:t>
            </a:r>
            <a:r>
              <a:rPr lang="ru-RU" sz="2800" dirty="0"/>
              <a:t> </a:t>
            </a:r>
            <a:r>
              <a:rPr lang="ru-RU" sz="2800" dirty="0" err="1"/>
              <a:t>судини</a:t>
            </a:r>
            <a:r>
              <a:rPr lang="ru-RU" sz="2800" dirty="0"/>
              <a:t> в </a:t>
            </a:r>
            <a:r>
              <a:rPr lang="ru-RU" sz="2800" dirty="0" err="1"/>
              <a:t>рані</a:t>
            </a:r>
            <a:r>
              <a:rPr lang="ru-RU" sz="2800" dirty="0"/>
              <a:t>;</a:t>
            </a:r>
          </a:p>
          <a:p>
            <a:r>
              <a:rPr lang="ru-RU" sz="2800" dirty="0" err="1"/>
              <a:t>накладання</a:t>
            </a:r>
            <a:r>
              <a:rPr lang="ru-RU" sz="2800" dirty="0"/>
              <a:t> </a:t>
            </a:r>
            <a:r>
              <a:rPr lang="ru-RU" sz="2800" dirty="0" err="1"/>
              <a:t>лігатури</a:t>
            </a:r>
            <a:r>
              <a:rPr lang="ru-RU" sz="2800" dirty="0"/>
              <a:t> на </a:t>
            </a:r>
            <a:r>
              <a:rPr lang="ru-RU" sz="2800" dirty="0" err="1"/>
              <a:t>відстані</a:t>
            </a:r>
            <a:r>
              <a:rPr lang="ru-RU" sz="2800" dirty="0"/>
              <a:t>;</a:t>
            </a:r>
          </a:p>
          <a:p>
            <a:r>
              <a:rPr lang="ru-RU" sz="2800" dirty="0" err="1"/>
              <a:t>накладання</a:t>
            </a:r>
            <a:r>
              <a:rPr lang="ru-RU" sz="2800" dirty="0"/>
              <a:t> </a:t>
            </a:r>
            <a:r>
              <a:rPr lang="ru-RU" sz="2800" dirty="0" err="1"/>
              <a:t>судинного</a:t>
            </a:r>
            <a:r>
              <a:rPr lang="ru-RU" sz="2800" dirty="0"/>
              <a:t> шва (</a:t>
            </a:r>
            <a:r>
              <a:rPr lang="ru-RU" sz="2800" dirty="0" err="1"/>
              <a:t>судинна</a:t>
            </a:r>
            <a:r>
              <a:rPr lang="ru-RU" sz="2800" dirty="0"/>
              <a:t> пластика).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355014"/>
            <a:ext cx="6489019" cy="3637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725" y="4984242"/>
            <a:ext cx="6079577" cy="1790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1" y="2076407"/>
            <a:ext cx="859028" cy="770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707" y="1520190"/>
            <a:ext cx="859611" cy="768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784" y="5051921"/>
            <a:ext cx="85961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9379" y="528473"/>
            <a:ext cx="4519448" cy="3773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Фізичні</a:t>
            </a:r>
            <a:r>
              <a:rPr lang="ru-RU" sz="2800" dirty="0"/>
              <a:t>:</a:t>
            </a:r>
          </a:p>
          <a:p>
            <a:r>
              <a:rPr lang="ru-RU" sz="2800" dirty="0"/>
              <a:t>холод (</a:t>
            </a:r>
            <a:r>
              <a:rPr lang="ru-RU" sz="2800" dirty="0" err="1"/>
              <a:t>використовують</a:t>
            </a:r>
            <a:r>
              <a:rPr lang="ru-RU" sz="2800" dirty="0"/>
              <a:t> при </a:t>
            </a:r>
            <a:r>
              <a:rPr lang="ru-RU" sz="2800" dirty="0" err="1"/>
              <a:t>першій</a:t>
            </a:r>
            <a:r>
              <a:rPr lang="ru-RU" sz="2800" dirty="0"/>
              <a:t> </a:t>
            </a:r>
            <a:r>
              <a:rPr lang="ru-RU" sz="2800" dirty="0" err="1"/>
              <a:t>медичній</a:t>
            </a:r>
            <a:r>
              <a:rPr lang="ru-RU" sz="2800" dirty="0"/>
              <a:t> </a:t>
            </a:r>
            <a:r>
              <a:rPr lang="ru-RU" sz="2800" dirty="0" err="1"/>
              <a:t>допомозі</a:t>
            </a:r>
            <a:r>
              <a:rPr lang="ru-RU" sz="2800" dirty="0"/>
              <a:t>, </a:t>
            </a:r>
            <a:r>
              <a:rPr lang="ru-RU" sz="2800" dirty="0" err="1"/>
              <a:t>незважаючи</a:t>
            </a:r>
            <a:r>
              <a:rPr lang="ru-RU" sz="2800" dirty="0"/>
              <a:t> на те,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даний</a:t>
            </a:r>
            <a:r>
              <a:rPr lang="ru-RU" sz="2800" dirty="0"/>
              <a:t> метод </a:t>
            </a:r>
            <a:r>
              <a:rPr lang="ru-RU" sz="2800" dirty="0" err="1"/>
              <a:t>відносять</a:t>
            </a:r>
            <a:r>
              <a:rPr lang="ru-RU" sz="2800" dirty="0"/>
              <a:t> до </a:t>
            </a:r>
            <a:r>
              <a:rPr lang="ru-RU" sz="2800" i="1" dirty="0" err="1"/>
              <a:t>кінцевих</a:t>
            </a:r>
            <a:r>
              <a:rPr lang="ru-RU" sz="2800" dirty="0"/>
              <a:t>);</a:t>
            </a:r>
          </a:p>
          <a:p>
            <a:r>
              <a:rPr lang="ru-RU" sz="2800" dirty="0" err="1"/>
              <a:t>електрокоагуляція</a:t>
            </a:r>
            <a:r>
              <a:rPr lang="ru-RU" sz="2800" dirty="0"/>
              <a:t>;</a:t>
            </a:r>
          </a:p>
          <a:p>
            <a:r>
              <a:rPr lang="ru-RU" sz="2800" dirty="0" err="1"/>
              <a:t>інтраопераційне</a:t>
            </a:r>
            <a:r>
              <a:rPr lang="ru-RU" sz="2800" dirty="0"/>
              <a:t> </a:t>
            </a:r>
            <a:r>
              <a:rPr lang="ru-RU" sz="2800" dirty="0" err="1"/>
              <a:t>зварювання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54" y="830317"/>
            <a:ext cx="5542455" cy="3563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900" y="3999843"/>
            <a:ext cx="5260224" cy="2858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009" y="3999843"/>
            <a:ext cx="3232736" cy="2957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36" y="4229468"/>
            <a:ext cx="716017" cy="642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900" y="3747092"/>
            <a:ext cx="713294" cy="64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568" y="5820388"/>
            <a:ext cx="71329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642630"/>
            <a:ext cx="4483986" cy="32153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0690" y="599090"/>
            <a:ext cx="6032938" cy="55494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7300" dirty="0" err="1">
                <a:solidFill>
                  <a:schemeClr val="tx1"/>
                </a:solidFill>
              </a:rPr>
              <a:t>Хімічні</a:t>
            </a:r>
            <a:r>
              <a:rPr lang="ru-RU" sz="43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ru-RU" sz="2900" dirty="0" err="1">
                <a:solidFill>
                  <a:schemeClr val="tx1"/>
                </a:solidFill>
              </a:rPr>
              <a:t>медикаменти</a:t>
            </a:r>
            <a:r>
              <a:rPr lang="ru-RU" sz="2900" dirty="0">
                <a:solidFill>
                  <a:schemeClr val="tx1"/>
                </a:solidFill>
              </a:rPr>
              <a:t>, </a:t>
            </a:r>
            <a:r>
              <a:rPr lang="ru-RU" sz="2900" dirty="0" err="1">
                <a:solidFill>
                  <a:schemeClr val="tx1"/>
                </a:solidFill>
              </a:rPr>
              <a:t>що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звужують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просвіт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судин</a:t>
            </a:r>
            <a:r>
              <a:rPr lang="ru-RU" sz="2900" dirty="0">
                <a:solidFill>
                  <a:schemeClr val="tx1"/>
                </a:solidFill>
              </a:rPr>
              <a:t> (</a:t>
            </a:r>
            <a:r>
              <a:rPr lang="ru-RU" sz="2900" dirty="0" err="1">
                <a:solidFill>
                  <a:schemeClr val="tx1"/>
                </a:solidFill>
                <a:hlinkClick r:id="rId3" tooltip="Адреналін"/>
              </a:rPr>
              <a:t>адреналін</a:t>
            </a:r>
            <a:r>
              <a:rPr lang="ru-RU" sz="2900" dirty="0">
                <a:solidFill>
                  <a:schemeClr val="tx1"/>
                </a:solidFill>
              </a:rPr>
              <a:t>, </a:t>
            </a:r>
            <a:r>
              <a:rPr lang="ru-RU" sz="2900" dirty="0" err="1">
                <a:solidFill>
                  <a:schemeClr val="tx1"/>
                </a:solidFill>
                <a:hlinkClick r:id="rId4" tooltip="Норадреналін"/>
              </a:rPr>
              <a:t>норадреналін</a:t>
            </a:r>
            <a:r>
              <a:rPr lang="ru-RU" sz="2900" dirty="0">
                <a:solidFill>
                  <a:schemeClr val="tx1"/>
                </a:solidFill>
              </a:rPr>
              <a:t> та </a:t>
            </a:r>
            <a:r>
              <a:rPr lang="ru-RU" sz="2900" dirty="0" err="1">
                <a:solidFill>
                  <a:schemeClr val="tx1"/>
                </a:solidFill>
              </a:rPr>
              <a:t>інш</a:t>
            </a:r>
            <a:r>
              <a:rPr lang="ru-RU" sz="2900" dirty="0">
                <a:solidFill>
                  <a:schemeClr val="tx1"/>
                </a:solidFill>
              </a:rPr>
              <a:t>.)</a:t>
            </a:r>
          </a:p>
          <a:p>
            <a:pPr lvl="1"/>
            <a:r>
              <a:rPr lang="ru-RU" sz="2900" dirty="0" err="1">
                <a:solidFill>
                  <a:schemeClr val="tx1"/>
                </a:solidFill>
              </a:rPr>
              <a:t>медикаменти</a:t>
            </a:r>
            <a:r>
              <a:rPr lang="ru-RU" sz="2900" dirty="0">
                <a:solidFill>
                  <a:schemeClr val="tx1"/>
                </a:solidFill>
              </a:rPr>
              <a:t>, </a:t>
            </a:r>
            <a:r>
              <a:rPr lang="ru-RU" sz="2900" dirty="0" err="1">
                <a:solidFill>
                  <a:schemeClr val="tx1"/>
                </a:solidFill>
              </a:rPr>
              <a:t>що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впливають</a:t>
            </a:r>
            <a:r>
              <a:rPr lang="ru-RU" sz="2900" dirty="0">
                <a:solidFill>
                  <a:schemeClr val="tx1"/>
                </a:solidFill>
              </a:rPr>
              <a:t> на </a:t>
            </a:r>
            <a:r>
              <a:rPr lang="ru-RU" sz="2900" dirty="0" err="1">
                <a:solidFill>
                  <a:schemeClr val="tx1"/>
                </a:solidFill>
              </a:rPr>
              <a:t>згортання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крові</a:t>
            </a:r>
            <a:r>
              <a:rPr lang="ru-RU" sz="2900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ru-RU" sz="2900" dirty="0" err="1">
                <a:solidFill>
                  <a:schemeClr val="tx1"/>
                </a:solidFill>
              </a:rPr>
              <a:t>місцеві</a:t>
            </a:r>
            <a:r>
              <a:rPr lang="ru-RU" sz="2900" dirty="0">
                <a:solidFill>
                  <a:schemeClr val="tx1"/>
                </a:solidFill>
              </a:rPr>
              <a:t> (</a:t>
            </a:r>
            <a:r>
              <a:rPr lang="ru-RU" sz="2900" dirty="0">
                <a:solidFill>
                  <a:schemeClr val="tx1"/>
                </a:solidFill>
                <a:hlinkClick r:id="rId5" tooltip="Перекис водню"/>
              </a:rPr>
              <a:t>перекис </a:t>
            </a:r>
            <a:r>
              <a:rPr lang="ru-RU" sz="2900" dirty="0" err="1">
                <a:solidFill>
                  <a:schemeClr val="tx1"/>
                </a:solidFill>
                <a:hlinkClick r:id="rId5" tooltip="Перекис водню"/>
              </a:rPr>
              <a:t>водню</a:t>
            </a:r>
            <a:r>
              <a:rPr lang="ru-RU" sz="2900" dirty="0">
                <a:solidFill>
                  <a:schemeClr val="tx1"/>
                </a:solidFill>
              </a:rPr>
              <a:t> 3 %, </a:t>
            </a:r>
            <a:r>
              <a:rPr lang="ru-RU" sz="2900" dirty="0" err="1">
                <a:solidFill>
                  <a:schemeClr val="tx1"/>
                </a:solidFill>
              </a:rPr>
              <a:t>водний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розчин</a:t>
            </a:r>
            <a:r>
              <a:rPr lang="ru-RU" sz="2900" dirty="0">
                <a:solidFill>
                  <a:schemeClr val="tx1"/>
                </a:solidFill>
              </a:rPr>
              <a:t> </a:t>
            </a:r>
            <a:r>
              <a:rPr lang="ru-RU" sz="2900" dirty="0" err="1">
                <a:solidFill>
                  <a:schemeClr val="tx1"/>
                </a:solidFill>
                <a:hlinkClick r:id="rId6" tooltip="Перманганат калію"/>
              </a:rPr>
              <a:t>калію</a:t>
            </a:r>
            <a:r>
              <a:rPr lang="ru-RU" sz="2900" dirty="0">
                <a:solidFill>
                  <a:schemeClr val="tx1"/>
                </a:solidFill>
                <a:hlinkClick r:id="rId6" tooltip="Перманганат калію"/>
              </a:rPr>
              <a:t> перманганату</a:t>
            </a:r>
            <a:r>
              <a:rPr lang="ru-RU" sz="2900" dirty="0">
                <a:solidFill>
                  <a:schemeClr val="tx1"/>
                </a:solidFill>
              </a:rPr>
              <a:t> 5-7 %, </a:t>
            </a:r>
            <a:r>
              <a:rPr lang="ru-RU" sz="2900" dirty="0" err="1">
                <a:solidFill>
                  <a:schemeClr val="tx1"/>
                </a:solidFill>
                <a:hlinkClick r:id="rId7" tooltip="Нітрат срібла"/>
              </a:rPr>
              <a:t>нітрат</a:t>
            </a:r>
            <a:r>
              <a:rPr lang="ru-RU" sz="2900" dirty="0">
                <a:solidFill>
                  <a:schemeClr val="tx1"/>
                </a:solidFill>
                <a:hlinkClick r:id="rId7" tooltip="Нітрат срібла"/>
              </a:rPr>
              <a:t> </a:t>
            </a:r>
            <a:r>
              <a:rPr lang="ru-RU" sz="2900" dirty="0" err="1">
                <a:solidFill>
                  <a:schemeClr val="tx1"/>
                </a:solidFill>
                <a:hlinkClick r:id="rId7" tooltip="Нітрат срібла"/>
              </a:rPr>
              <a:t>срібла</a:t>
            </a:r>
            <a:r>
              <a:rPr lang="ru-RU" sz="2900" dirty="0">
                <a:solidFill>
                  <a:schemeClr val="tx1"/>
                </a:solidFill>
              </a:rPr>
              <a:t> («</a:t>
            </a:r>
            <a:r>
              <a:rPr lang="ru-RU" sz="2900" dirty="0" err="1">
                <a:solidFill>
                  <a:schemeClr val="tx1"/>
                </a:solidFill>
              </a:rPr>
              <a:t>срібний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олівець</a:t>
            </a:r>
            <a:r>
              <a:rPr lang="ru-RU" sz="2900" dirty="0">
                <a:solidFill>
                  <a:schemeClr val="tx1"/>
                </a:solidFill>
              </a:rPr>
              <a:t>») та </a:t>
            </a:r>
            <a:r>
              <a:rPr lang="ru-RU" sz="2900" dirty="0" err="1">
                <a:solidFill>
                  <a:schemeClr val="tx1"/>
                </a:solidFill>
              </a:rPr>
              <a:t>інш</a:t>
            </a:r>
            <a:r>
              <a:rPr lang="ru-RU" sz="2900" dirty="0">
                <a:solidFill>
                  <a:schemeClr val="tx1"/>
                </a:solidFill>
              </a:rPr>
              <a:t>.)</a:t>
            </a:r>
          </a:p>
          <a:p>
            <a:pPr lvl="2"/>
            <a:r>
              <a:rPr lang="ru-RU" sz="2900" dirty="0" err="1">
                <a:solidFill>
                  <a:schemeClr val="tx1"/>
                </a:solidFill>
              </a:rPr>
              <a:t>загальні</a:t>
            </a:r>
            <a:r>
              <a:rPr lang="ru-RU" sz="2900" dirty="0">
                <a:solidFill>
                  <a:schemeClr val="tx1"/>
                </a:solidFill>
              </a:rPr>
              <a:t>:</a:t>
            </a:r>
          </a:p>
          <a:p>
            <a:pPr lvl="3"/>
            <a:r>
              <a:rPr lang="ru-RU" sz="2900" dirty="0" err="1">
                <a:solidFill>
                  <a:schemeClr val="tx1"/>
                </a:solidFill>
              </a:rPr>
              <a:t>уповільнюють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руйнування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тромбів</a:t>
            </a:r>
            <a:r>
              <a:rPr lang="ru-RU" sz="2900" dirty="0">
                <a:solidFill>
                  <a:schemeClr val="tx1"/>
                </a:solidFill>
              </a:rPr>
              <a:t> (</a:t>
            </a:r>
            <a:r>
              <a:rPr lang="ru-RU" sz="2900" dirty="0" err="1">
                <a:solidFill>
                  <a:schemeClr val="tx1"/>
                </a:solidFill>
                <a:hlinkClick r:id="rId8" tooltip="Транексамова кислота (ще не написана)"/>
              </a:rPr>
              <a:t>транексамова</a:t>
            </a:r>
            <a:r>
              <a:rPr lang="ru-RU" sz="2900" dirty="0">
                <a:solidFill>
                  <a:schemeClr val="tx1"/>
                </a:solidFill>
                <a:hlinkClick r:id="rId8" tooltip="Транексамова кислота (ще не написана)"/>
              </a:rPr>
              <a:t> кислота</a:t>
            </a:r>
            <a:r>
              <a:rPr lang="en-US" sz="2900" dirty="0">
                <a:solidFill>
                  <a:schemeClr val="tx1"/>
                </a:solidFill>
              </a:rPr>
              <a:t>, </a:t>
            </a:r>
            <a:r>
              <a:rPr lang="ru-RU" sz="2900" dirty="0" err="1">
                <a:solidFill>
                  <a:schemeClr val="tx1"/>
                </a:solidFill>
                <a:hlinkClick r:id="rId9" tooltip="Амінокапронова кислота"/>
              </a:rPr>
              <a:t>амінокапронова</a:t>
            </a:r>
            <a:r>
              <a:rPr lang="ru-RU" sz="2900" dirty="0">
                <a:solidFill>
                  <a:schemeClr val="tx1"/>
                </a:solidFill>
                <a:hlinkClick r:id="rId9" tooltip="Амінокапронова кислота"/>
              </a:rPr>
              <a:t> кислота</a:t>
            </a:r>
            <a:r>
              <a:rPr lang="ru-RU" sz="2900" dirty="0">
                <a:solidFill>
                  <a:schemeClr val="tx1"/>
                </a:solidFill>
              </a:rPr>
              <a:t>)</a:t>
            </a:r>
          </a:p>
          <a:p>
            <a:pPr lvl="3"/>
            <a:r>
              <a:rPr lang="ru-RU" sz="2900" dirty="0" err="1">
                <a:solidFill>
                  <a:schemeClr val="tx1"/>
                </a:solidFill>
              </a:rPr>
              <a:t>сприяють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утворенню</a:t>
            </a:r>
            <a:r>
              <a:rPr lang="ru-RU" sz="2900" dirty="0">
                <a:solidFill>
                  <a:schemeClr val="tx1"/>
                </a:solidFill>
              </a:rPr>
              <a:t> </a:t>
            </a:r>
            <a:r>
              <a:rPr lang="ru-RU" sz="2900" dirty="0" err="1">
                <a:solidFill>
                  <a:schemeClr val="tx1"/>
                </a:solidFill>
                <a:hlinkClick r:id="rId10" tooltip="Вітамін K"/>
              </a:rPr>
              <a:t>вітамін</a:t>
            </a:r>
            <a:r>
              <a:rPr lang="ru-RU" sz="2900" dirty="0">
                <a:solidFill>
                  <a:schemeClr val="tx1"/>
                </a:solidFill>
                <a:hlinkClick r:id="rId10" tooltip="Вітамін K"/>
              </a:rPr>
              <a:t> К-</a:t>
            </a:r>
            <a:r>
              <a:rPr lang="ru-RU" sz="2900" dirty="0" err="1">
                <a:solidFill>
                  <a:schemeClr val="tx1"/>
                </a:solidFill>
                <a:hlinkClick r:id="rId10" tooltip="Вітамін K"/>
              </a:rPr>
              <a:t>залежних</a:t>
            </a:r>
            <a:r>
              <a:rPr lang="ru-RU" sz="2900" dirty="0">
                <a:solidFill>
                  <a:schemeClr val="tx1"/>
                </a:solidFill>
              </a:rPr>
              <a:t> </a:t>
            </a:r>
            <a:r>
              <a:rPr lang="ru-RU" sz="2900" dirty="0" err="1">
                <a:solidFill>
                  <a:schemeClr val="tx1"/>
                </a:solidFill>
              </a:rPr>
              <a:t>факторів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згортання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крові</a:t>
            </a:r>
            <a:r>
              <a:rPr lang="ru-RU" sz="2900" dirty="0">
                <a:solidFill>
                  <a:schemeClr val="tx1"/>
                </a:solidFill>
              </a:rPr>
              <a:t> (</a:t>
            </a:r>
            <a:r>
              <a:rPr lang="ru-RU" sz="2900" dirty="0" err="1">
                <a:solidFill>
                  <a:schemeClr val="tx1"/>
                </a:solidFill>
              </a:rPr>
              <a:t>Фітоменадіон</a:t>
            </a:r>
            <a:r>
              <a:rPr lang="ru-RU" sz="2900" dirty="0">
                <a:solidFill>
                  <a:schemeClr val="tx1"/>
                </a:solidFill>
              </a:rPr>
              <a:t> (</a:t>
            </a:r>
            <a:r>
              <a:rPr lang="ru-RU" sz="2900" dirty="0" err="1">
                <a:solidFill>
                  <a:schemeClr val="tx1"/>
                </a:solidFill>
              </a:rPr>
              <a:t>вітамін</a:t>
            </a:r>
            <a:r>
              <a:rPr lang="ru-RU" sz="2900" dirty="0">
                <a:solidFill>
                  <a:schemeClr val="tx1"/>
                </a:solidFill>
              </a:rPr>
              <a:t> К1), </a:t>
            </a:r>
            <a:r>
              <a:rPr lang="ru-RU" sz="2900" dirty="0" err="1">
                <a:solidFill>
                  <a:schemeClr val="tx1"/>
                </a:solidFill>
              </a:rPr>
              <a:t>менадіон</a:t>
            </a:r>
            <a:r>
              <a:rPr lang="ru-RU" sz="2900" dirty="0">
                <a:solidFill>
                  <a:schemeClr val="tx1"/>
                </a:solidFill>
              </a:rPr>
              <a:t> (</a:t>
            </a:r>
            <a:r>
              <a:rPr lang="ru-RU" sz="2900" dirty="0" err="1">
                <a:solidFill>
                  <a:schemeClr val="tx1"/>
                </a:solidFill>
              </a:rPr>
              <a:t>вітамін</a:t>
            </a:r>
            <a:r>
              <a:rPr lang="ru-RU" sz="2900" dirty="0">
                <a:solidFill>
                  <a:schemeClr val="tx1"/>
                </a:solidFill>
              </a:rPr>
              <a:t> К3) - </a:t>
            </a:r>
            <a:r>
              <a:rPr lang="ru-RU" sz="2900" dirty="0" err="1">
                <a:solidFill>
                  <a:schemeClr val="tx1"/>
                </a:solidFill>
              </a:rPr>
              <a:t>діють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із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затримкою</a:t>
            </a:r>
            <a:endParaRPr lang="ru-RU" sz="2900" dirty="0">
              <a:solidFill>
                <a:schemeClr val="tx1"/>
              </a:solidFill>
            </a:endParaRPr>
          </a:p>
          <a:p>
            <a:pPr lvl="3"/>
            <a:r>
              <a:rPr lang="ru-RU" sz="2900" dirty="0" err="1">
                <a:solidFill>
                  <a:schemeClr val="tx1"/>
                </a:solidFill>
              </a:rPr>
              <a:t>впливають</a:t>
            </a:r>
            <a:r>
              <a:rPr lang="ru-RU" sz="2900" dirty="0">
                <a:solidFill>
                  <a:schemeClr val="tx1"/>
                </a:solidFill>
              </a:rPr>
              <a:t> на </a:t>
            </a:r>
            <a:r>
              <a:rPr lang="ru-RU" sz="2900" dirty="0" err="1">
                <a:solidFill>
                  <a:schemeClr val="tx1"/>
                </a:solidFill>
              </a:rPr>
              <a:t>функцію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тромбоцитів</a:t>
            </a:r>
            <a:r>
              <a:rPr lang="ru-RU" sz="2900" dirty="0">
                <a:solidFill>
                  <a:schemeClr val="tx1"/>
                </a:solidFill>
              </a:rPr>
              <a:t> та </a:t>
            </a:r>
            <a:r>
              <a:rPr lang="ru-RU" sz="2900" dirty="0" err="1">
                <a:solidFill>
                  <a:schemeClr val="tx1"/>
                </a:solidFill>
              </a:rPr>
              <a:t>ендотелію</a:t>
            </a:r>
            <a:r>
              <a:rPr lang="ru-RU" sz="2900" dirty="0">
                <a:solidFill>
                  <a:schemeClr val="tx1"/>
                </a:solidFill>
              </a:rPr>
              <a:t> (</a:t>
            </a:r>
            <a:r>
              <a:rPr lang="ru-RU" sz="2900" dirty="0" err="1">
                <a:solidFill>
                  <a:schemeClr val="tx1"/>
                </a:solidFill>
                <a:hlinkClick r:id="rId11" tooltip="Етамзилат натрію (ще не написана)"/>
              </a:rPr>
              <a:t>етамзилат</a:t>
            </a:r>
            <a:r>
              <a:rPr lang="ru-RU" sz="2900" dirty="0">
                <a:solidFill>
                  <a:schemeClr val="tx1"/>
                </a:solidFill>
                <a:hlinkClick r:id="rId11" tooltip="Етамзилат натрію (ще не написана)"/>
              </a:rPr>
              <a:t> </a:t>
            </a:r>
            <a:r>
              <a:rPr lang="ru-RU" sz="2900" dirty="0" err="1">
                <a:solidFill>
                  <a:schemeClr val="tx1"/>
                </a:solidFill>
                <a:hlinkClick r:id="rId11" tooltip="Етамзилат натрію (ще не написана)"/>
              </a:rPr>
              <a:t>натрію</a:t>
            </a:r>
            <a:r>
              <a:rPr lang="ru-RU" sz="2900" dirty="0">
                <a:solidFill>
                  <a:schemeClr val="tx1"/>
                </a:solidFill>
              </a:rPr>
              <a:t> — </a:t>
            </a:r>
            <a:r>
              <a:rPr lang="ru-RU" sz="2900" dirty="0" err="1">
                <a:solidFill>
                  <a:schemeClr val="tx1"/>
                </a:solidFill>
              </a:rPr>
              <a:t>дія</a:t>
            </a:r>
            <a:r>
              <a:rPr lang="ru-RU" sz="2900" dirty="0">
                <a:solidFill>
                  <a:schemeClr val="tx1"/>
                </a:solidFill>
              </a:rPr>
              <a:t> остаточно не </a:t>
            </a:r>
            <a:r>
              <a:rPr lang="ru-RU" sz="2900" dirty="0" err="1">
                <a:solidFill>
                  <a:schemeClr val="tx1"/>
                </a:solidFill>
              </a:rPr>
              <a:t>з’ясована</a:t>
            </a:r>
            <a:r>
              <a:rPr lang="ru-RU" sz="2900" dirty="0">
                <a:solidFill>
                  <a:schemeClr val="tx1"/>
                </a:solidFill>
              </a:rPr>
              <a:t>, </a:t>
            </a:r>
            <a:r>
              <a:rPr lang="ru-RU" sz="2900" dirty="0" err="1">
                <a:solidFill>
                  <a:schemeClr val="tx1"/>
                </a:solidFill>
              </a:rPr>
              <a:t>докази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ефективності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сумнівні</a:t>
            </a:r>
            <a:r>
              <a:rPr lang="ru-RU" sz="29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092" y="130888"/>
            <a:ext cx="1789122" cy="2202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818" y="2333297"/>
            <a:ext cx="2313810" cy="2313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818" y="4535706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4582" y="301573"/>
            <a:ext cx="2143125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14041" y="1613409"/>
            <a:ext cx="2029221" cy="20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err="1"/>
              <a:t>Тимчасові</a:t>
            </a:r>
            <a:r>
              <a:rPr lang="ru-RU" i="1" dirty="0"/>
              <a:t> </a:t>
            </a:r>
            <a:r>
              <a:rPr lang="ru-RU" i="1" dirty="0" err="1"/>
              <a:t>методи</a:t>
            </a:r>
            <a:r>
              <a:rPr lang="ru-RU" i="1"/>
              <a:t>  </a:t>
            </a:r>
            <a:r>
              <a:rPr lang="ru-RU" dirty="0"/>
              <a:t> 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 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0303" y="1450429"/>
            <a:ext cx="4009696" cy="4429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hlinkClick r:id="rId2" tooltip="Медик"/>
              </a:rPr>
              <a:t>медики</a:t>
            </a:r>
            <a:r>
              <a:rPr lang="ru-RU" sz="2800" dirty="0">
                <a:solidFill>
                  <a:schemeClr val="tx1"/>
                </a:solidFill>
              </a:rPr>
              <a:t>, а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  <a:hlinkClick r:id="rId3" tooltip="Екстрений медичний реагувальник"/>
              </a:rPr>
              <a:t>люди, </a:t>
            </a:r>
            <a:r>
              <a:rPr lang="ru-RU" sz="2800" dirty="0" err="1">
                <a:solidFill>
                  <a:schemeClr val="tx1"/>
                </a:solidFill>
                <a:hlinkClick r:id="rId3" tooltip="Екстрений медичний реагувальник"/>
              </a:rPr>
              <a:t>які</a:t>
            </a:r>
            <a:r>
              <a:rPr lang="ru-RU" sz="2800" dirty="0">
                <a:solidFill>
                  <a:schemeClr val="tx1"/>
                </a:solidFill>
                <a:hlinkClick r:id="rId3" tooltip="Екстрений медичний реагувальник"/>
              </a:rPr>
              <a:t> </a:t>
            </a:r>
            <a:r>
              <a:rPr lang="ru-RU" sz="2800" dirty="0" err="1">
                <a:solidFill>
                  <a:schemeClr val="tx1"/>
                </a:solidFill>
                <a:hlinkClick r:id="rId3" tooltip="Екстрений медичний реагувальник"/>
              </a:rPr>
              <a:t>отримали</a:t>
            </a:r>
            <a:r>
              <a:rPr lang="ru-RU" sz="2800" dirty="0">
                <a:solidFill>
                  <a:schemeClr val="tx1"/>
                </a:solidFill>
                <a:hlinkClick r:id="rId3" tooltip="Екстрений медичний реагувальник"/>
              </a:rPr>
              <a:t> </a:t>
            </a:r>
            <a:r>
              <a:rPr lang="ru-RU" sz="2800" dirty="0" err="1">
                <a:solidFill>
                  <a:schemeClr val="tx1"/>
                </a:solidFill>
                <a:hlinkClick r:id="rId3" tooltip="Екстрений медичний реагувальник"/>
              </a:rPr>
              <a:t>необхідні</a:t>
            </a:r>
            <a:r>
              <a:rPr lang="ru-RU" sz="2800" dirty="0">
                <a:solidFill>
                  <a:schemeClr val="tx1"/>
                </a:solidFill>
                <a:hlinkClick r:id="rId3" tooltip="Екстрений медичний реагувальник"/>
              </a:rPr>
              <a:t> </a:t>
            </a:r>
            <a:r>
              <a:rPr lang="ru-RU" sz="2800" dirty="0" err="1">
                <a:solidFill>
                  <a:schemeClr val="tx1"/>
                </a:solidFill>
                <a:hlinkClick r:id="rId3" tooltip="Екстрений медичний реагувальник"/>
              </a:rPr>
              <a:t>знання</a:t>
            </a:r>
            <a:r>
              <a:rPr lang="ru-RU" sz="2800" dirty="0">
                <a:solidFill>
                  <a:schemeClr val="tx1"/>
                </a:solidFill>
                <a:hlinkClick r:id="rId3" tooltip="Екстрений медичний реагувальник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hlinkClick r:id="rId3" tooltip="Екстрений медичний реагувальник"/>
              </a:rPr>
              <a:t>практичні</a:t>
            </a:r>
            <a:r>
              <a:rPr lang="ru-RU" sz="2800" dirty="0">
                <a:solidFill>
                  <a:schemeClr val="tx1"/>
                </a:solidFill>
                <a:hlinkClick r:id="rId3" tooltip="Екстрений медичний реагувальник"/>
              </a:rPr>
              <a:t> </a:t>
            </a:r>
            <a:r>
              <a:rPr lang="ru-RU" sz="2800" dirty="0" err="1">
                <a:solidFill>
                  <a:schemeClr val="tx1"/>
                </a:solidFill>
                <a:hlinkClick r:id="rId3" tooltip="Екстрений медичний реагувальник"/>
              </a:rPr>
              <a:t>навички</a:t>
            </a:r>
            <a:r>
              <a:rPr lang="ru-RU" sz="2800" dirty="0">
                <a:solidFill>
                  <a:schemeClr val="tx1"/>
                </a:solidFill>
                <a:hlinkClick r:id="rId3" tooltip="Екстрений медичний реагувальник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hlinkClick r:id="rId3" tooltip="Екстрений медичний реагувальник"/>
              </a:rPr>
              <a:t>спеціальних</a:t>
            </a:r>
            <a:r>
              <a:rPr lang="ru-RU" sz="2800" dirty="0">
                <a:solidFill>
                  <a:schemeClr val="tx1"/>
                </a:solidFill>
                <a:hlinkClick r:id="rId3" tooltip="Екстрений медичний реагувальник"/>
              </a:rPr>
              <a:t> курсах</a:t>
            </a:r>
            <a:r>
              <a:rPr lang="ru-RU" sz="2800" dirty="0">
                <a:solidFill>
                  <a:schemeClr val="tx1"/>
                </a:solidFill>
              </a:rPr>
              <a:t> (</a:t>
            </a:r>
            <a:r>
              <a:rPr lang="ru-RU" sz="2800" dirty="0" err="1">
                <a:solidFill>
                  <a:schemeClr val="tx1"/>
                </a:solidFill>
              </a:rPr>
              <a:t>працівники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err="1">
                <a:solidFill>
                  <a:schemeClr val="tx1"/>
                </a:solidFill>
                <a:hlinkClick r:id="rId4" tooltip="Поліція"/>
              </a:rPr>
              <a:t>поліції</a:t>
            </a:r>
            <a:r>
              <a:rPr lang="ru-RU" sz="2800" dirty="0">
                <a:solidFill>
                  <a:schemeClr val="tx1"/>
                </a:solidFill>
              </a:rPr>
              <a:t>, </a:t>
            </a:r>
            <a:r>
              <a:rPr lang="ru-RU" sz="2800" dirty="0">
                <a:solidFill>
                  <a:schemeClr val="tx1"/>
                </a:solidFill>
                <a:hlinkClick r:id="rId5" tooltip="МНС"/>
              </a:rPr>
              <a:t>МНС</a:t>
            </a:r>
            <a:r>
              <a:rPr lang="ru-RU" sz="2800" dirty="0">
                <a:solidFill>
                  <a:schemeClr val="tx1"/>
                </a:solidFill>
              </a:rPr>
              <a:t> та </a:t>
            </a:r>
            <a:r>
              <a:rPr lang="ru-RU" sz="2800" dirty="0" err="1">
                <a:solidFill>
                  <a:schemeClr val="tx1"/>
                </a:solidFill>
              </a:rPr>
              <a:t>інш</a:t>
            </a:r>
            <a:r>
              <a:rPr lang="ru-RU" sz="2800" dirty="0">
                <a:solidFill>
                  <a:schemeClr val="tx1"/>
                </a:solidFill>
              </a:rPr>
              <a:t>.), як при само-, так і при </a:t>
            </a:r>
            <a:r>
              <a:rPr lang="ru-RU" sz="2800" dirty="0" err="1">
                <a:solidFill>
                  <a:schemeClr val="tx1"/>
                </a:solidFill>
              </a:rPr>
              <a:t>взаємодопомозі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034" y="1888444"/>
            <a:ext cx="5270938" cy="41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кровотеча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8482" y="2286001"/>
            <a:ext cx="2811517" cy="3200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витікання</a:t>
            </a:r>
            <a:r>
              <a:rPr lang="ru-RU" sz="2800" dirty="0"/>
              <a:t> </a:t>
            </a:r>
            <a:r>
              <a:rPr lang="ru-RU" sz="2800" dirty="0" err="1"/>
              <a:t>крові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кровоносних</a:t>
            </a:r>
            <a:r>
              <a:rPr lang="ru-RU" sz="2800" dirty="0"/>
              <a:t> </a:t>
            </a:r>
            <a:r>
              <a:rPr lang="ru-RU" sz="2800" dirty="0" err="1"/>
              <a:t>судин</a:t>
            </a:r>
            <a:r>
              <a:rPr lang="ru-RU" sz="2800" dirty="0"/>
              <a:t> при </a:t>
            </a:r>
            <a:r>
              <a:rPr lang="ru-RU" sz="2800" dirty="0" err="1"/>
              <a:t>порушенні</a:t>
            </a:r>
            <a:r>
              <a:rPr lang="ru-RU" sz="2800" dirty="0"/>
              <a:t> </a:t>
            </a:r>
            <a:r>
              <a:rPr lang="ru-RU" sz="2800" dirty="0" err="1"/>
              <a:t>їхньої</a:t>
            </a:r>
            <a:r>
              <a:rPr lang="ru-RU" sz="2800" dirty="0"/>
              <a:t> </a:t>
            </a:r>
            <a:r>
              <a:rPr lang="ru-RU" sz="2800" dirty="0" err="1"/>
              <a:t>цілісності</a:t>
            </a:r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98" y="1874517"/>
            <a:ext cx="7594668" cy="42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49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Пальцеве притискання в рані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5551" y="1345324"/>
            <a:ext cx="5394449" cy="5297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/>
              <a:t>Пальцеве</a:t>
            </a:r>
            <a:r>
              <a:rPr lang="ru-RU" b="1" i="1" dirty="0"/>
              <a:t> </a:t>
            </a:r>
            <a:r>
              <a:rPr lang="ru-RU" b="1" i="1" dirty="0" err="1"/>
              <a:t>притискання</a:t>
            </a:r>
            <a:r>
              <a:rPr lang="ru-RU" b="1" i="1" dirty="0"/>
              <a:t> в </a:t>
            </a:r>
            <a:r>
              <a:rPr lang="ru-RU" b="1" i="1" dirty="0" err="1"/>
              <a:t>рані</a:t>
            </a:r>
            <a:r>
              <a:rPr lang="ru-RU" dirty="0"/>
              <a:t> (</a:t>
            </a:r>
            <a:r>
              <a:rPr lang="ru-RU" dirty="0" err="1"/>
              <a:t>наприклад</a:t>
            </a:r>
            <a:r>
              <a:rPr lang="ru-RU" dirty="0"/>
              <a:t>, при </a:t>
            </a:r>
            <a:r>
              <a:rPr lang="ru-RU" dirty="0" err="1"/>
              <a:t>пораненні</a:t>
            </a:r>
            <a:r>
              <a:rPr lang="ru-RU" dirty="0"/>
              <a:t> </a:t>
            </a:r>
            <a:r>
              <a:rPr lang="ru-RU" dirty="0" err="1"/>
              <a:t>пальця</a:t>
            </a:r>
            <a:r>
              <a:rPr lang="ru-RU" dirty="0"/>
              <a:t> руки </a:t>
            </a:r>
            <a:r>
              <a:rPr lang="ru-RU" dirty="0" err="1"/>
              <a:t>людина</a:t>
            </a:r>
            <a:r>
              <a:rPr lang="ru-RU" dirty="0"/>
              <a:t> автоматично </a:t>
            </a:r>
            <a:r>
              <a:rPr lang="ru-RU" dirty="0" err="1"/>
              <a:t>згинає</a:t>
            </a:r>
            <a:r>
              <a:rPr lang="ru-RU" dirty="0"/>
              <a:t> руку в </a:t>
            </a:r>
            <a:r>
              <a:rPr lang="ru-RU" dirty="0" err="1"/>
              <a:t>лікті</a:t>
            </a:r>
            <a:r>
              <a:rPr lang="ru-RU" dirty="0"/>
              <a:t> та </a:t>
            </a:r>
            <a:r>
              <a:rPr lang="ru-RU" dirty="0" err="1"/>
              <a:t>притискає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пальцями</a:t>
            </a:r>
            <a:r>
              <a:rPr lang="ru-RU" dirty="0"/>
              <a:t>, таким чином </a:t>
            </a:r>
            <a:r>
              <a:rPr lang="ru-RU" dirty="0" err="1"/>
              <a:t>застосовуючи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три </a:t>
            </a:r>
            <a:r>
              <a:rPr lang="ru-RU" dirty="0" err="1"/>
              <a:t>методи</a:t>
            </a:r>
            <a:r>
              <a:rPr lang="ru-RU" dirty="0"/>
              <a:t>: </a:t>
            </a:r>
            <a:r>
              <a:rPr lang="ru-RU" dirty="0" err="1"/>
              <a:t>підвищене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згинання</a:t>
            </a:r>
            <a:r>
              <a:rPr lang="ru-RU" dirty="0"/>
              <a:t> та </a:t>
            </a:r>
            <a:r>
              <a:rPr lang="ru-RU" dirty="0" err="1"/>
              <a:t>пальцеве</a:t>
            </a:r>
            <a:r>
              <a:rPr lang="ru-RU" dirty="0"/>
              <a:t> </a:t>
            </a:r>
            <a:r>
              <a:rPr lang="ru-RU" dirty="0" err="1"/>
              <a:t>притискання</a:t>
            </a:r>
            <a:r>
              <a:rPr lang="ru-RU" dirty="0"/>
              <a:t>). При </a:t>
            </a:r>
            <a:r>
              <a:rPr lang="ru-RU" dirty="0" err="1"/>
              <a:t>пораненнях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діаметра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 буде </a:t>
            </a:r>
            <a:r>
              <a:rPr lang="ru-RU" dirty="0" err="1"/>
              <a:t>пальцеве</a:t>
            </a:r>
            <a:r>
              <a:rPr lang="ru-RU" dirty="0"/>
              <a:t> </a:t>
            </a:r>
            <a:r>
              <a:rPr lang="ru-RU" dirty="0" err="1"/>
              <a:t>притискання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«</a:t>
            </a:r>
            <a:r>
              <a:rPr lang="ru-RU" dirty="0" err="1"/>
              <a:t>протягом</a:t>
            </a:r>
            <a:r>
              <a:rPr lang="ru-RU" dirty="0"/>
              <a:t>» (в </a:t>
            </a:r>
            <a:r>
              <a:rPr lang="ru-RU" dirty="0" err="1"/>
              <a:t>побуті</a:t>
            </a:r>
            <a:r>
              <a:rPr lang="ru-RU" dirty="0"/>
              <a:t> просто — «тисни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рани»). При </a:t>
            </a:r>
            <a:r>
              <a:rPr lang="ru-RU" dirty="0" err="1"/>
              <a:t>кровотечі</a:t>
            </a:r>
            <a:r>
              <a:rPr lang="ru-RU" dirty="0"/>
              <a:t> з </a:t>
            </a:r>
            <a:r>
              <a:rPr lang="ru-RU" dirty="0" err="1"/>
              <a:t>магістральних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(</a:t>
            </a:r>
            <a:r>
              <a:rPr lang="ru-RU" dirty="0" err="1">
                <a:hlinkClick r:id="rId2" tooltip="Артерія"/>
              </a:rPr>
              <a:t>артерій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 </a:t>
            </a:r>
            <a:r>
              <a:rPr lang="ru-RU" dirty="0" err="1">
                <a:hlinkClick r:id="rId3" tooltip="Аорта"/>
              </a:rPr>
              <a:t>аорти</a:t>
            </a:r>
            <a:r>
              <a:rPr lang="ru-RU" dirty="0"/>
              <a:t>) —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притискати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 у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раною та </a:t>
            </a:r>
            <a:r>
              <a:rPr lang="ru-RU" dirty="0" err="1"/>
              <a:t>серцем</a:t>
            </a:r>
            <a:r>
              <a:rPr lang="ru-RU" dirty="0"/>
              <a:t> 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294" y="1184107"/>
            <a:ext cx="3710250" cy="52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7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7971" y="793917"/>
            <a:ext cx="2811517" cy="4959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Тривалість</a:t>
            </a:r>
            <a:r>
              <a:rPr lang="ru-RU" dirty="0"/>
              <a:t> пальцевого </a:t>
            </a:r>
            <a:r>
              <a:rPr lang="ru-RU" dirty="0" err="1"/>
              <a:t>притискання</a:t>
            </a:r>
            <a:r>
              <a:rPr lang="ru-RU" dirty="0"/>
              <a:t> (в </a:t>
            </a:r>
            <a:r>
              <a:rPr lang="ru-RU" dirty="0" err="1"/>
              <a:t>ідеальних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) не </a:t>
            </a:r>
            <a:r>
              <a:rPr lang="ru-RU" dirty="0" err="1"/>
              <a:t>перевищує</a:t>
            </a:r>
            <a:r>
              <a:rPr lang="ru-RU" dirty="0"/>
              <a:t> 15 </a:t>
            </a:r>
            <a:r>
              <a:rPr lang="ru-RU" dirty="0" err="1"/>
              <a:t>хв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настає</a:t>
            </a:r>
            <a:r>
              <a:rPr lang="ru-RU" dirty="0"/>
              <a:t> </a:t>
            </a:r>
            <a:r>
              <a:rPr lang="ru-RU" dirty="0" err="1"/>
              <a:t>втома</a:t>
            </a:r>
            <a:r>
              <a:rPr lang="ru-RU" dirty="0"/>
              <a:t> і </a:t>
            </a:r>
            <a:r>
              <a:rPr lang="ru-RU" dirty="0" err="1"/>
              <a:t>притискати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, а </a:t>
            </a:r>
            <a:r>
              <a:rPr lang="ru-RU" dirty="0" err="1"/>
              <a:t>ослаблення</a:t>
            </a:r>
            <a:r>
              <a:rPr lang="ru-RU" dirty="0"/>
              <a:t> </a:t>
            </a:r>
            <a:r>
              <a:rPr lang="ru-RU" dirty="0" err="1"/>
              <a:t>притискання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. </a:t>
            </a:r>
            <a:r>
              <a:rPr lang="ru-RU" dirty="0" err="1"/>
              <a:t>Іншим</a:t>
            </a:r>
            <a:r>
              <a:rPr lang="ru-RU" dirty="0"/>
              <a:t> фактором </a:t>
            </a:r>
            <a:r>
              <a:rPr lang="ru-RU" dirty="0" err="1"/>
              <a:t>небезпеки</a:t>
            </a:r>
            <a:r>
              <a:rPr lang="ru-RU" dirty="0"/>
              <a:t> при </a:t>
            </a:r>
            <a:r>
              <a:rPr lang="ru-RU" dirty="0" err="1"/>
              <a:t>застосуванні</a:t>
            </a:r>
            <a:r>
              <a:rPr lang="ru-RU" dirty="0"/>
              <a:t> такого методу є </a:t>
            </a:r>
            <a:r>
              <a:rPr lang="ru-RU" dirty="0" err="1">
                <a:hlinkClick r:id="rId2" tooltip="Інфекція"/>
              </a:rPr>
              <a:t>інфекції</a:t>
            </a:r>
            <a:r>
              <a:rPr lang="ru-RU" dirty="0"/>
              <a:t>, особливо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через кров. 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48" y="920041"/>
            <a:ext cx="7539403" cy="42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Стискальна</a:t>
            </a:r>
            <a:r>
              <a:rPr lang="ru-RU" b="1" dirty="0"/>
              <a:t> </a:t>
            </a:r>
            <a:r>
              <a:rPr lang="ru-RU" b="1" dirty="0" err="1"/>
              <a:t>пов'язка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5490" y="1103587"/>
            <a:ext cx="5344510" cy="524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/>
              <a:t>накладається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 </a:t>
            </a:r>
            <a:r>
              <a:rPr lang="ru-RU" dirty="0">
                <a:hlinkClick r:id="rId2" tooltip="Бинт"/>
              </a:rPr>
              <a:t>бинта</a:t>
            </a:r>
            <a:r>
              <a:rPr lang="ru-RU" dirty="0"/>
              <a:t> при </a:t>
            </a:r>
            <a:r>
              <a:rPr lang="ru-RU" dirty="0" err="1"/>
              <a:t>венозних</a:t>
            </a:r>
            <a:r>
              <a:rPr lang="ru-RU" dirty="0"/>
              <a:t> </a:t>
            </a:r>
            <a:r>
              <a:rPr lang="ru-RU" dirty="0" err="1"/>
              <a:t>кровотечах</a:t>
            </a:r>
            <a:r>
              <a:rPr lang="ru-RU" dirty="0"/>
              <a:t> та </a:t>
            </a:r>
            <a:r>
              <a:rPr lang="ru-RU" dirty="0" err="1"/>
              <a:t>кровотечах</a:t>
            </a:r>
            <a:r>
              <a:rPr lang="ru-RU" dirty="0"/>
              <a:t> з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артерій</a:t>
            </a:r>
            <a:r>
              <a:rPr lang="ru-RU" dirty="0"/>
              <a:t>.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(</a:t>
            </a:r>
            <a:r>
              <a:rPr lang="ru-RU" dirty="0" err="1"/>
              <a:t>поранення</a:t>
            </a:r>
            <a:r>
              <a:rPr lang="ru-RU" dirty="0"/>
              <a:t>) </a:t>
            </a:r>
            <a:r>
              <a:rPr lang="ru-RU" dirty="0" err="1"/>
              <a:t>накривають</a:t>
            </a:r>
            <a:r>
              <a:rPr lang="ru-RU" dirty="0"/>
              <a:t> 5-10 шарами </a:t>
            </a:r>
            <a:r>
              <a:rPr lang="ru-RU" dirty="0" err="1"/>
              <a:t>марлі</a:t>
            </a:r>
            <a:r>
              <a:rPr lang="ru-RU" dirty="0"/>
              <a:t> (бинту,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стерильними</a:t>
            </a:r>
            <a:r>
              <a:rPr lang="ru-RU" dirty="0"/>
              <a:t>), </a:t>
            </a:r>
            <a:r>
              <a:rPr lang="ru-RU" dirty="0" err="1"/>
              <a:t>зверху</a:t>
            </a:r>
            <a:r>
              <a:rPr lang="ru-RU" dirty="0"/>
              <a:t> </a:t>
            </a:r>
            <a:r>
              <a:rPr lang="ru-RU" dirty="0" err="1"/>
              <a:t>товстий</a:t>
            </a:r>
            <a:r>
              <a:rPr lang="ru-RU" dirty="0"/>
              <a:t> </a:t>
            </a:r>
            <a:r>
              <a:rPr lang="ru-RU" dirty="0" err="1"/>
              <a:t>прошарок</a:t>
            </a:r>
            <a:r>
              <a:rPr lang="ru-RU" dirty="0"/>
              <a:t> </a:t>
            </a:r>
            <a:r>
              <a:rPr lang="ru-RU" dirty="0" err="1"/>
              <a:t>вати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є </a:t>
            </a:r>
            <a:r>
              <a:rPr lang="ru-RU" dirty="0" err="1"/>
              <a:t>можливість</a:t>
            </a:r>
            <a:r>
              <a:rPr lang="ru-RU" dirty="0"/>
              <a:t>) та </a:t>
            </a:r>
            <a:r>
              <a:rPr lang="ru-RU" dirty="0" err="1"/>
              <a:t>коловими</a:t>
            </a:r>
            <a:r>
              <a:rPr lang="ru-RU" dirty="0"/>
              <a:t> </a:t>
            </a:r>
            <a:r>
              <a:rPr lang="ru-RU" dirty="0" err="1"/>
              <a:t>стискальними</a:t>
            </a:r>
            <a:r>
              <a:rPr lang="ru-RU" dirty="0"/>
              <a:t> турами бинта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фіксують</a:t>
            </a:r>
            <a:r>
              <a:rPr lang="ru-RU" dirty="0"/>
              <a:t> до </a:t>
            </a:r>
            <a:r>
              <a:rPr lang="ru-RU" dirty="0" err="1"/>
              <a:t>тіла</a:t>
            </a:r>
            <a:r>
              <a:rPr lang="ru-RU" dirty="0"/>
              <a:t>. При </a:t>
            </a:r>
            <a:r>
              <a:rPr lang="ru-RU" dirty="0" err="1"/>
              <a:t>довготривалому</a:t>
            </a:r>
            <a:r>
              <a:rPr lang="ru-RU" dirty="0"/>
              <a:t> </a:t>
            </a:r>
            <a:r>
              <a:rPr lang="ru-RU" dirty="0" err="1"/>
              <a:t>застосуванні</a:t>
            </a:r>
            <a:r>
              <a:rPr lang="ru-RU" dirty="0"/>
              <a:t> (2-6 год)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пов'язки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темніти</a:t>
            </a:r>
            <a:r>
              <a:rPr lang="ru-RU" dirty="0"/>
              <a:t> та </a:t>
            </a:r>
            <a:r>
              <a:rPr lang="ru-RU" dirty="0" err="1"/>
              <a:t>набувати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відтінків</a:t>
            </a:r>
            <a:r>
              <a:rPr lang="ru-RU" dirty="0"/>
              <a:t> темно-</a:t>
            </a:r>
            <a:r>
              <a:rPr lang="ru-RU" dirty="0" err="1"/>
              <a:t>синього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темно-</a:t>
            </a:r>
            <a:r>
              <a:rPr lang="ru-RU" dirty="0" err="1"/>
              <a:t>фіолетового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, при </a:t>
            </a:r>
            <a:r>
              <a:rPr lang="ru-RU" dirty="0" err="1"/>
              <a:t>застосуванні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12 годин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наростати</a:t>
            </a:r>
            <a:r>
              <a:rPr lang="ru-RU" dirty="0"/>
              <a:t> набряк.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97" y="1506824"/>
            <a:ext cx="49434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2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Щільне</a:t>
            </a:r>
            <a:r>
              <a:rPr lang="ru-RU" b="1" dirty="0"/>
              <a:t> </a:t>
            </a:r>
            <a:r>
              <a:rPr lang="ru-RU" b="1" dirty="0" err="1"/>
              <a:t>тампонування</a:t>
            </a:r>
            <a:r>
              <a:rPr lang="ru-RU" b="1" dirty="0"/>
              <a:t> рани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6524" y="1569309"/>
            <a:ext cx="4675460" cy="43102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/>
              <a:t>використовують</a:t>
            </a:r>
            <a:r>
              <a:rPr lang="ru-RU" dirty="0"/>
              <a:t> при </a:t>
            </a:r>
            <a:r>
              <a:rPr lang="ru-RU" dirty="0" err="1"/>
              <a:t>глибоких</a:t>
            </a:r>
            <a:r>
              <a:rPr lang="ru-RU" dirty="0"/>
              <a:t> ранах —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err="1"/>
              <a:t>стерильний</a:t>
            </a:r>
            <a:r>
              <a:rPr lang="ru-RU" dirty="0"/>
              <a:t> бинт (</a:t>
            </a:r>
            <a:r>
              <a:rPr lang="ru-RU" dirty="0" err="1"/>
              <a:t>можна</a:t>
            </a:r>
            <a:r>
              <a:rPr lang="ru-RU" dirty="0"/>
              <a:t> з 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кровоспинним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) і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пінцета</a:t>
            </a:r>
            <a:r>
              <a:rPr lang="ru-RU" dirty="0"/>
              <a:t> (</a:t>
            </a:r>
            <a:r>
              <a:rPr lang="ru-RU" dirty="0" err="1"/>
              <a:t>чи</a:t>
            </a:r>
            <a:r>
              <a:rPr lang="ru-RU" dirty="0"/>
              <a:t> рук у </a:t>
            </a:r>
            <a:r>
              <a:rPr lang="ru-RU" dirty="0" err="1">
                <a:hlinkClick r:id="rId2" tooltip="Рукавички"/>
              </a:rPr>
              <a:t>хірургічних</a:t>
            </a:r>
            <a:r>
              <a:rPr lang="ru-RU" dirty="0">
                <a:hlinkClick r:id="rId2" tooltip="Рукавички"/>
              </a:rPr>
              <a:t> рукавичках</a:t>
            </a:r>
            <a:r>
              <a:rPr lang="ru-RU" dirty="0"/>
              <a:t>)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виповнюють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сильних</a:t>
            </a:r>
            <a:r>
              <a:rPr lang="ru-RU" dirty="0"/>
              <a:t> «</a:t>
            </a:r>
            <a:r>
              <a:rPr lang="ru-RU" dirty="0" err="1"/>
              <a:t>розпираючих</a:t>
            </a:r>
            <a:r>
              <a:rPr lang="ru-RU" dirty="0"/>
              <a:t>» </a:t>
            </a:r>
            <a:r>
              <a:rPr lang="ru-RU" dirty="0" err="1"/>
              <a:t>больових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 у </a:t>
            </a:r>
            <a:r>
              <a:rPr lang="ru-RU" dirty="0" err="1"/>
              <a:t>постраждалого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,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 бинту,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рани. </a:t>
            </a:r>
            <a:r>
              <a:rPr lang="ru-RU" dirty="0" err="1"/>
              <a:t>Зверху</a:t>
            </a:r>
            <a:r>
              <a:rPr lang="ru-RU" dirty="0"/>
              <a:t> </a:t>
            </a:r>
            <a:r>
              <a:rPr lang="ru-RU" dirty="0" err="1"/>
              <a:t>накладають</a:t>
            </a:r>
            <a:r>
              <a:rPr lang="ru-RU" dirty="0"/>
              <a:t> </a:t>
            </a:r>
            <a:r>
              <a:rPr lang="ru-RU" dirty="0" err="1"/>
              <a:t>стискальну</a:t>
            </a:r>
            <a:r>
              <a:rPr lang="ru-RU" dirty="0"/>
              <a:t> </a:t>
            </a:r>
            <a:r>
              <a:rPr lang="ru-RU" dirty="0" err="1"/>
              <a:t>пов'язку</a:t>
            </a:r>
            <a:r>
              <a:rPr lang="ru-RU" dirty="0"/>
              <a:t> та 1-2 </a:t>
            </a:r>
            <a:r>
              <a:rPr lang="ru-RU" dirty="0" err="1"/>
              <a:t>хв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притискають</a:t>
            </a:r>
            <a:r>
              <a:rPr lang="ru-RU" dirty="0"/>
              <a:t> руками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94" y="1569309"/>
            <a:ext cx="6266829" cy="43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08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Накладання</a:t>
            </a:r>
            <a:r>
              <a:rPr lang="ru-RU" b="1" dirty="0"/>
              <a:t> </a:t>
            </a:r>
            <a:r>
              <a:rPr lang="ru-RU" b="1" dirty="0" err="1">
                <a:hlinkClick r:id="rId2" tooltip="Джгут"/>
              </a:rPr>
              <a:t>джгута</a:t>
            </a:r>
            <a:r>
              <a:rPr lang="ru-RU" b="1" dirty="0"/>
              <a:t>/</a:t>
            </a:r>
            <a:r>
              <a:rPr lang="ru-RU" b="1" dirty="0" err="1">
                <a:hlinkClick r:id="rId3" tooltip="Джгут"/>
              </a:rPr>
              <a:t>турнікета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6717" y="1492469"/>
            <a:ext cx="5113282" cy="4955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турнікетів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безпечне</a:t>
            </a:r>
            <a:r>
              <a:rPr lang="ru-RU" dirty="0"/>
              <a:t>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гумовими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силіконовими</a:t>
            </a:r>
            <a:r>
              <a:rPr lang="ru-RU" dirty="0"/>
              <a:t> </a:t>
            </a:r>
            <a:r>
              <a:rPr lang="ru-RU" dirty="0" err="1"/>
              <a:t>джгутами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накладають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протипоказання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, при </a:t>
            </a:r>
            <a:r>
              <a:rPr lang="ru-RU" dirty="0" err="1"/>
              <a:t>артеріальних</a:t>
            </a:r>
            <a:r>
              <a:rPr lang="ru-RU" dirty="0"/>
              <a:t> </a:t>
            </a:r>
            <a:r>
              <a:rPr lang="ru-RU" dirty="0" err="1"/>
              <a:t>кровотечах</a:t>
            </a:r>
            <a:r>
              <a:rPr lang="ru-RU" dirty="0"/>
              <a:t>, </a:t>
            </a:r>
            <a:r>
              <a:rPr lang="ru-RU" dirty="0" err="1"/>
              <a:t>кровотечах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вдалось </a:t>
            </a:r>
            <a:r>
              <a:rPr lang="ru-RU" dirty="0" err="1"/>
              <a:t>зупинити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методами, та при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Джгут</a:t>
            </a:r>
            <a:r>
              <a:rPr lang="ru-RU" dirty="0"/>
              <a:t>/</a:t>
            </a:r>
            <a:r>
              <a:rPr lang="ru-RU" dirty="0" err="1"/>
              <a:t>турнікет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знаходитися</a:t>
            </a:r>
            <a:r>
              <a:rPr lang="ru-RU" dirty="0"/>
              <a:t> на </a:t>
            </a:r>
            <a:r>
              <a:rPr lang="ru-RU" dirty="0" err="1"/>
              <a:t>тілі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годин, </a:t>
            </a:r>
            <a:r>
              <a:rPr lang="ru-RU" dirty="0" err="1"/>
              <a:t>одтак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на </a:t>
            </a:r>
            <a:r>
              <a:rPr lang="ru-RU" dirty="0" err="1"/>
              <a:t>бирці</a:t>
            </a:r>
            <a:r>
              <a:rPr lang="ru-RU" dirty="0"/>
              <a:t>, </a:t>
            </a:r>
            <a:r>
              <a:rPr lang="ru-RU" dirty="0" err="1"/>
              <a:t>закріпленій</a:t>
            </a:r>
            <a:r>
              <a:rPr lang="ru-RU" dirty="0"/>
              <a:t> на </a:t>
            </a:r>
            <a:r>
              <a:rPr lang="ru-RU" dirty="0" err="1"/>
              <a:t>турнікеті</a:t>
            </a:r>
            <a:r>
              <a:rPr lang="ru-RU" dirty="0"/>
              <a:t> </a:t>
            </a:r>
            <a:r>
              <a:rPr lang="ru-RU" dirty="0" err="1"/>
              <a:t>вказувати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накладання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67" y="1294412"/>
            <a:ext cx="4794525" cy="51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2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Медикаментозне</a:t>
            </a:r>
            <a:r>
              <a:rPr lang="ru-RU" b="1" dirty="0"/>
              <a:t> </a:t>
            </a:r>
            <a:r>
              <a:rPr lang="ru-RU" b="1" dirty="0" err="1"/>
              <a:t>припікання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799" y="1652148"/>
            <a:ext cx="3936598" cy="4460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медикаменти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порошків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пасти, </a:t>
            </a:r>
            <a:r>
              <a:rPr lang="ru-RU" dirty="0" err="1"/>
              <a:t>які</a:t>
            </a:r>
            <a:r>
              <a:rPr lang="ru-RU" dirty="0"/>
              <a:t> при </a:t>
            </a:r>
            <a:r>
              <a:rPr lang="ru-RU" dirty="0" err="1"/>
              <a:t>контакті</a:t>
            </a:r>
            <a:r>
              <a:rPr lang="ru-RU" dirty="0"/>
              <a:t> з </a:t>
            </a:r>
            <a:r>
              <a:rPr lang="ru-RU" dirty="0" err="1">
                <a:hlinkClick r:id="rId2" tooltip="Кров"/>
              </a:rPr>
              <a:t>кров'ю</a:t>
            </a:r>
            <a:r>
              <a:rPr lang="ru-RU" dirty="0"/>
              <a:t> </a:t>
            </a:r>
            <a:r>
              <a:rPr lang="ru-RU" dirty="0" err="1"/>
              <a:t>вступають</a:t>
            </a:r>
            <a:r>
              <a:rPr lang="ru-RU" dirty="0"/>
              <a:t> в </a:t>
            </a:r>
            <a:r>
              <a:rPr lang="ru-RU" dirty="0" err="1"/>
              <a:t>екзогенну</a:t>
            </a:r>
            <a:r>
              <a:rPr lang="ru-RU" dirty="0"/>
              <a:t> </a:t>
            </a:r>
            <a:r>
              <a:rPr lang="ru-RU" dirty="0" err="1"/>
              <a:t>гемостатичну</a:t>
            </a:r>
            <a:r>
              <a:rPr lang="ru-RU" dirty="0"/>
              <a:t> </a:t>
            </a:r>
            <a:r>
              <a:rPr lang="ru-RU" dirty="0" err="1"/>
              <a:t>хімічну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нагрівання</a:t>
            </a:r>
            <a:r>
              <a:rPr lang="ru-RU" dirty="0"/>
              <a:t> і «</a:t>
            </a:r>
            <a:r>
              <a:rPr lang="ru-RU" dirty="0" err="1"/>
              <a:t>запікання</a:t>
            </a:r>
            <a:r>
              <a:rPr lang="ru-RU" dirty="0"/>
              <a:t>» рани. </a:t>
            </a:r>
            <a:r>
              <a:rPr lang="ru-RU" dirty="0" err="1"/>
              <a:t>Однак</a:t>
            </a:r>
            <a:r>
              <a:rPr lang="ru-RU" dirty="0"/>
              <a:t> «</a:t>
            </a:r>
            <a:r>
              <a:rPr lang="ru-RU" dirty="0" err="1"/>
              <a:t>запечені</a:t>
            </a:r>
            <a:r>
              <a:rPr lang="ru-RU" dirty="0"/>
              <a:t>»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погано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лікуванню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4" y="1652148"/>
            <a:ext cx="6894312" cy="38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9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864" y="2831295"/>
            <a:ext cx="6872819" cy="1492132"/>
          </a:xfrm>
        </p:spPr>
        <p:txBody>
          <a:bodyPr/>
          <a:lstStyle/>
          <a:p>
            <a:r>
              <a:rPr lang="uk-UA" dirty="0"/>
              <a:t>Дякую за  увагу 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5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5" y="-31531"/>
            <a:ext cx="5936374" cy="42873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кровотеч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3135" y="1128451"/>
            <a:ext cx="3912057" cy="460784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Анатомічна</a:t>
            </a:r>
            <a:r>
              <a:rPr lang="ru-RU" b="1" dirty="0"/>
              <a:t> (тип </a:t>
            </a:r>
            <a:r>
              <a:rPr lang="ru-RU" b="1" dirty="0" err="1"/>
              <a:t>ушкодженої</a:t>
            </a:r>
            <a:r>
              <a:rPr lang="ru-RU" b="1" dirty="0"/>
              <a:t> </a:t>
            </a:r>
            <a:r>
              <a:rPr lang="ru-RU" b="1" dirty="0" err="1"/>
              <a:t>судини</a:t>
            </a:r>
            <a:r>
              <a:rPr lang="ru-RU" b="1" dirty="0"/>
              <a:t>): </a:t>
            </a:r>
            <a:r>
              <a:rPr lang="ru-RU" dirty="0" err="1"/>
              <a:t>артеріальна</a:t>
            </a:r>
            <a:r>
              <a:rPr lang="ru-RU" dirty="0"/>
              <a:t>, </a:t>
            </a:r>
            <a:r>
              <a:rPr lang="ru-RU" dirty="0" err="1"/>
              <a:t>венозна</a:t>
            </a:r>
            <a:r>
              <a:rPr lang="ru-RU" dirty="0"/>
              <a:t>, </a:t>
            </a:r>
            <a:r>
              <a:rPr lang="ru-RU" dirty="0" err="1"/>
              <a:t>капілярна</a:t>
            </a:r>
            <a:r>
              <a:rPr lang="ru-RU" dirty="0"/>
              <a:t>, </a:t>
            </a:r>
            <a:r>
              <a:rPr lang="ru-RU" dirty="0" err="1"/>
              <a:t>паренхіматозна</a:t>
            </a:r>
            <a:r>
              <a:rPr lang="ru-RU" dirty="0"/>
              <a:t>, </a:t>
            </a:r>
            <a:r>
              <a:rPr lang="ru-RU" dirty="0" err="1"/>
              <a:t>комбінована</a:t>
            </a:r>
            <a:r>
              <a:rPr lang="ru-RU" dirty="0"/>
              <a:t> (</a:t>
            </a:r>
            <a:r>
              <a:rPr lang="ru-RU" dirty="0" err="1"/>
              <a:t>поєднана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b="1" dirty="0" err="1"/>
              <a:t>Стосовно</a:t>
            </a:r>
            <a:r>
              <a:rPr lang="ru-RU" b="1" dirty="0"/>
              <a:t> </a:t>
            </a:r>
            <a:r>
              <a:rPr lang="ru-RU" b="1" dirty="0" err="1"/>
              <a:t>зовнішнього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dirty="0"/>
              <a:t>: </a:t>
            </a:r>
            <a:r>
              <a:rPr lang="ru-RU" dirty="0" err="1"/>
              <a:t>зовнішні</a:t>
            </a:r>
            <a:r>
              <a:rPr lang="ru-RU" dirty="0"/>
              <a:t>, </a:t>
            </a:r>
            <a:r>
              <a:rPr lang="ru-RU" dirty="0" err="1"/>
              <a:t>внутрішні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Клінічна</a:t>
            </a:r>
            <a:r>
              <a:rPr lang="ru-RU" b="1" dirty="0"/>
              <a:t> (за </a:t>
            </a:r>
            <a:r>
              <a:rPr lang="ru-RU" b="1" dirty="0" err="1"/>
              <a:t>проявами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інтенсивності</a:t>
            </a:r>
            <a:r>
              <a:rPr lang="ru-RU" b="1" dirty="0"/>
              <a:t> </a:t>
            </a:r>
            <a:r>
              <a:rPr lang="ru-RU" b="1" dirty="0" err="1"/>
              <a:t>кровотечі</a:t>
            </a:r>
            <a:r>
              <a:rPr lang="ru-RU" b="1" dirty="0"/>
              <a:t> та </a:t>
            </a:r>
            <a:r>
              <a:rPr lang="ru-RU" b="1" dirty="0" err="1"/>
              <a:t>об'єму</a:t>
            </a:r>
            <a:r>
              <a:rPr lang="ru-RU" b="1" dirty="0"/>
              <a:t> </a:t>
            </a:r>
            <a:r>
              <a:rPr lang="ru-RU" b="1" dirty="0" err="1"/>
              <a:t>крововтрати</a:t>
            </a:r>
            <a:r>
              <a:rPr lang="ru-RU" b="1" dirty="0"/>
              <a:t> ): </a:t>
            </a:r>
            <a:r>
              <a:rPr lang="ru-RU" dirty="0"/>
              <a:t>легка, </a:t>
            </a:r>
            <a:r>
              <a:rPr lang="ru-RU" dirty="0" err="1"/>
              <a:t>середня</a:t>
            </a:r>
            <a:r>
              <a:rPr lang="ru-RU" dirty="0"/>
              <a:t>, </a:t>
            </a:r>
            <a:r>
              <a:rPr lang="ru-RU" dirty="0" err="1"/>
              <a:t>важка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85" y="3251334"/>
            <a:ext cx="6206542" cy="3103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149" y="3251334"/>
            <a:ext cx="3181899" cy="322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7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Причини кровотечі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5806" y="1331528"/>
            <a:ext cx="4514194" cy="5300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Причиною </a:t>
            </a:r>
            <a:r>
              <a:rPr lang="ru-RU" sz="2800" dirty="0" err="1"/>
              <a:t>кровотечі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бути </a:t>
            </a:r>
            <a:r>
              <a:rPr lang="ru-RU" sz="2800" dirty="0" err="1"/>
              <a:t>ушкодження</a:t>
            </a:r>
            <a:r>
              <a:rPr lang="ru-RU" sz="2800" dirty="0"/>
              <a:t> </a:t>
            </a:r>
            <a:r>
              <a:rPr lang="ru-RU" sz="2800" dirty="0" err="1"/>
              <a:t>судин</a:t>
            </a:r>
            <a:r>
              <a:rPr lang="ru-RU" sz="2800" dirty="0"/>
              <a:t>: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травмування</a:t>
            </a:r>
            <a:r>
              <a:rPr lang="ru-RU" sz="2800" dirty="0"/>
              <a:t> (укол, </a:t>
            </a:r>
            <a:r>
              <a:rPr lang="ru-RU" sz="2800" dirty="0" err="1"/>
              <a:t>поріз</a:t>
            </a:r>
            <a:r>
              <a:rPr lang="ru-RU" sz="2800" dirty="0"/>
              <a:t>, удар, </a:t>
            </a:r>
            <a:r>
              <a:rPr lang="ru-RU" sz="2800" dirty="0" err="1"/>
              <a:t>розрив-відрив</a:t>
            </a:r>
            <a:r>
              <a:rPr lang="ru-RU" sz="2800" dirty="0"/>
              <a:t>, "</a:t>
            </a:r>
            <a:r>
              <a:rPr lang="ru-RU" sz="2800" dirty="0" err="1"/>
              <a:t>ушкоджуючий</a:t>
            </a:r>
            <a:r>
              <a:rPr lang="ru-RU" sz="2800" dirty="0"/>
              <a:t>" </a:t>
            </a:r>
            <a:r>
              <a:rPr lang="ru-RU" sz="2800" dirty="0" err="1"/>
              <a:t>вплив</a:t>
            </a:r>
            <a:r>
              <a:rPr lang="ru-RU" sz="2800" dirty="0"/>
              <a:t> </a:t>
            </a:r>
            <a:r>
              <a:rPr lang="ru-RU" sz="2800" dirty="0" err="1"/>
              <a:t>хімічних</a:t>
            </a:r>
            <a:r>
              <a:rPr lang="ru-RU" sz="2800" dirty="0"/>
              <a:t> та </a:t>
            </a:r>
            <a:r>
              <a:rPr lang="ru-RU" sz="2800" dirty="0" err="1"/>
              <a:t>фізичних</a:t>
            </a:r>
            <a:r>
              <a:rPr lang="ru-RU" sz="2800" dirty="0"/>
              <a:t> </a:t>
            </a:r>
            <a:r>
              <a:rPr lang="ru-RU" sz="2800" dirty="0" err="1"/>
              <a:t>факторів</a:t>
            </a:r>
            <a:r>
              <a:rPr lang="ru-RU" sz="2800" dirty="0"/>
              <a:t>),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захворювань</a:t>
            </a:r>
            <a:r>
              <a:rPr lang="ru-RU" sz="2800" dirty="0"/>
              <a:t> (</a:t>
            </a:r>
            <a:r>
              <a:rPr lang="ru-RU" sz="2800" dirty="0" err="1"/>
              <a:t>виразкова</a:t>
            </a:r>
            <a:r>
              <a:rPr lang="ru-RU" sz="2800" dirty="0"/>
              <a:t> хвороба, </a:t>
            </a:r>
            <a:r>
              <a:rPr lang="ru-RU" sz="2800" dirty="0" err="1"/>
              <a:t>артеріальна</a:t>
            </a:r>
            <a:r>
              <a:rPr lang="ru-RU" sz="2800" dirty="0"/>
              <a:t> </a:t>
            </a:r>
            <a:r>
              <a:rPr lang="ru-RU" sz="2800" dirty="0" err="1"/>
              <a:t>гіпертензія</a:t>
            </a:r>
            <a:r>
              <a:rPr lang="ru-RU" sz="2800" dirty="0"/>
              <a:t>, і т.д.);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49" y="1580492"/>
            <a:ext cx="5760046" cy="40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5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Артеріальна</a:t>
            </a:r>
            <a:r>
              <a:rPr lang="ru-RU" b="1" dirty="0"/>
              <a:t> </a:t>
            </a:r>
            <a:r>
              <a:rPr lang="ru-RU" b="1" dirty="0" err="1"/>
              <a:t>кровотеча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8273" y="1128451"/>
            <a:ext cx="3294993" cy="287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При </a:t>
            </a:r>
            <a:r>
              <a:rPr lang="ru-RU" sz="2800" dirty="0" err="1"/>
              <a:t>даному</a:t>
            </a:r>
            <a:r>
              <a:rPr lang="ru-RU" sz="2800" dirty="0"/>
              <a:t> </a:t>
            </a:r>
            <a:r>
              <a:rPr lang="ru-RU" sz="2800" dirty="0" err="1"/>
              <a:t>виді</a:t>
            </a:r>
            <a:r>
              <a:rPr lang="ru-RU" sz="2800" dirty="0"/>
              <a:t> </a:t>
            </a:r>
            <a:r>
              <a:rPr lang="ru-RU" sz="2800" dirty="0" err="1"/>
              <a:t>кровотеч</a:t>
            </a:r>
            <a:r>
              <a:rPr lang="ru-RU" sz="2800" dirty="0"/>
              <a:t> кров </a:t>
            </a:r>
            <a:r>
              <a:rPr lang="ru-RU" sz="2800" dirty="0" err="1"/>
              <a:t>яскраво-червоного</a:t>
            </a:r>
            <a:r>
              <a:rPr lang="ru-RU" sz="2800" dirty="0"/>
              <a:t> </a:t>
            </a:r>
            <a:r>
              <a:rPr lang="ru-RU" sz="2800" dirty="0" err="1"/>
              <a:t>кольору</a:t>
            </a:r>
            <a:r>
              <a:rPr lang="ru-RU" sz="2800" dirty="0"/>
              <a:t>, </a:t>
            </a:r>
            <a:r>
              <a:rPr lang="ru-RU" sz="2800" dirty="0" err="1"/>
              <a:t>викидається</a:t>
            </a:r>
            <a:r>
              <a:rPr lang="ru-RU" sz="2800" dirty="0"/>
              <a:t> з </a:t>
            </a:r>
            <a:r>
              <a:rPr lang="ru-RU" sz="2800" dirty="0">
                <a:hlinkClick r:id="rId2" tooltip="Рана"/>
              </a:rPr>
              <a:t>рани</a:t>
            </a:r>
            <a:r>
              <a:rPr lang="ru-RU" sz="2800" dirty="0"/>
              <a:t> </a:t>
            </a:r>
            <a:r>
              <a:rPr lang="ru-RU" sz="2800" dirty="0" err="1"/>
              <a:t>сильним</a:t>
            </a:r>
            <a:r>
              <a:rPr lang="ru-RU" sz="2800" dirty="0"/>
              <a:t> </a:t>
            </a:r>
            <a:r>
              <a:rPr lang="ru-RU" sz="2800" dirty="0" err="1"/>
              <a:t>пульсуючим</a:t>
            </a:r>
            <a:r>
              <a:rPr lang="ru-RU" sz="2800" dirty="0"/>
              <a:t> </a:t>
            </a:r>
            <a:r>
              <a:rPr lang="ru-RU" sz="2800" dirty="0" err="1"/>
              <a:t>струменем</a:t>
            </a:r>
            <a:r>
              <a:rPr lang="ru-RU" sz="2800" dirty="0"/>
              <a:t>. </a:t>
            </a:r>
            <a:r>
              <a:rPr lang="ru-RU" sz="2800" dirty="0" err="1"/>
              <a:t>Ця</a:t>
            </a:r>
            <a:r>
              <a:rPr lang="ru-RU" sz="2800" dirty="0"/>
              <a:t> </a:t>
            </a:r>
            <a:r>
              <a:rPr lang="ru-RU" sz="2800" dirty="0" err="1"/>
              <a:t>кровотеча</a:t>
            </a:r>
            <a:r>
              <a:rPr lang="ru-RU" sz="2800" dirty="0"/>
              <a:t> </a:t>
            </a:r>
            <a:r>
              <a:rPr lang="ru-RU" sz="2800" dirty="0" err="1"/>
              <a:t>найнебезпечніша</a:t>
            </a:r>
            <a:r>
              <a:rPr lang="ru-RU" sz="2800" dirty="0"/>
              <a:t> і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інтенсивна</a:t>
            </a:r>
            <a:r>
              <a:rPr lang="ru-RU" sz="2800" dirty="0"/>
              <a:t>. </a:t>
            </a:r>
            <a:endParaRPr lang="en-US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61" y="1128451"/>
            <a:ext cx="7232577" cy="51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8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865" y="1513490"/>
            <a:ext cx="3274958" cy="2224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В </a:t>
            </a:r>
            <a:r>
              <a:rPr lang="ru-RU" sz="2800" dirty="0" err="1"/>
              <a:t>такій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 </a:t>
            </a:r>
            <a:r>
              <a:rPr lang="ru-RU" sz="2800" dirty="0" err="1"/>
              <a:t>зупинити</a:t>
            </a:r>
            <a:r>
              <a:rPr lang="ru-RU" sz="2800" dirty="0"/>
              <a:t> кров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способом </a:t>
            </a:r>
            <a:r>
              <a:rPr lang="ru-RU" sz="2800" dirty="0" err="1"/>
              <a:t>накладання</a:t>
            </a:r>
            <a:r>
              <a:rPr lang="ru-RU" sz="2800" dirty="0"/>
              <a:t> </a:t>
            </a:r>
            <a:r>
              <a:rPr lang="ru-RU" sz="2800" dirty="0" err="1"/>
              <a:t>артеріального</a:t>
            </a:r>
            <a:r>
              <a:rPr lang="ru-RU" sz="2800" dirty="0"/>
              <a:t> </a:t>
            </a:r>
            <a:r>
              <a:rPr lang="ru-RU" sz="2800" dirty="0" err="1"/>
              <a:t>джгута</a:t>
            </a:r>
            <a:r>
              <a:rPr lang="ru-RU" sz="2800" dirty="0"/>
              <a:t> </a:t>
            </a:r>
            <a:r>
              <a:rPr lang="ru-RU" sz="2800" i="1" dirty="0" err="1"/>
              <a:t>вище</a:t>
            </a:r>
            <a:r>
              <a:rPr lang="ru-RU" sz="2800" i="1" dirty="0"/>
              <a:t> </a:t>
            </a:r>
            <a:r>
              <a:rPr lang="ru-RU" sz="2800" i="1" dirty="0" err="1"/>
              <a:t>місця</a:t>
            </a:r>
            <a:r>
              <a:rPr lang="ru-RU" sz="2800" i="1" dirty="0"/>
              <a:t> </a:t>
            </a:r>
            <a:r>
              <a:rPr lang="ru-RU" sz="2800" i="1" dirty="0" err="1"/>
              <a:t>поранення</a:t>
            </a:r>
            <a:r>
              <a:rPr lang="ru-RU" sz="2800" dirty="0"/>
              <a:t>. 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03" y="0"/>
            <a:ext cx="7334250" cy="5495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1303" y="0"/>
            <a:ext cx="7513911" cy="6516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15" y="1074338"/>
            <a:ext cx="7046278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5612" y="1135118"/>
            <a:ext cx="3831021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Є </a:t>
            </a:r>
            <a:r>
              <a:rPr lang="ru-RU" sz="2800" dirty="0" err="1"/>
              <a:t>місця</a:t>
            </a:r>
            <a:r>
              <a:rPr lang="ru-RU" sz="2800" dirty="0"/>
              <a:t>, де </a:t>
            </a:r>
            <a:r>
              <a:rPr lang="ru-RU" sz="2800" dirty="0" err="1"/>
              <a:t>накласти</a:t>
            </a:r>
            <a:r>
              <a:rPr lang="ru-RU" sz="2800" dirty="0"/>
              <a:t> </a:t>
            </a:r>
            <a:r>
              <a:rPr lang="ru-RU" sz="2800" dirty="0" err="1"/>
              <a:t>джгут</a:t>
            </a:r>
            <a:r>
              <a:rPr lang="ru-RU" sz="2800" dirty="0"/>
              <a:t> </a:t>
            </a:r>
            <a:r>
              <a:rPr lang="ru-RU" sz="2800" dirty="0" err="1"/>
              <a:t>неможливо</a:t>
            </a:r>
            <a:r>
              <a:rPr lang="ru-RU" sz="2800" dirty="0"/>
              <a:t>, в таких </a:t>
            </a:r>
            <a:r>
              <a:rPr lang="ru-RU" sz="2800" dirty="0" err="1"/>
              <a:t>випадках</a:t>
            </a:r>
            <a:r>
              <a:rPr lang="ru-RU" sz="2800" dirty="0"/>
              <a:t> </a:t>
            </a:r>
            <a:r>
              <a:rPr lang="ru-RU" sz="2800" dirty="0" err="1"/>
              <a:t>використовують</a:t>
            </a:r>
            <a:r>
              <a:rPr lang="ru-RU" sz="2800" dirty="0"/>
              <a:t>, </a:t>
            </a:r>
            <a:r>
              <a:rPr lang="ru-RU" sz="2800" dirty="0" err="1"/>
              <a:t>пальцеве</a:t>
            </a:r>
            <a:r>
              <a:rPr lang="ru-RU" sz="2800" dirty="0"/>
              <a:t> </a:t>
            </a:r>
            <a:r>
              <a:rPr lang="ru-RU" sz="2800" dirty="0" err="1"/>
              <a:t>перетискання</a:t>
            </a:r>
            <a:r>
              <a:rPr lang="ru-RU" sz="2800" dirty="0"/>
              <a:t>, тампонаду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стискальну</a:t>
            </a:r>
            <a:r>
              <a:rPr lang="ru-RU" sz="2800" dirty="0"/>
              <a:t> </a:t>
            </a:r>
            <a:r>
              <a:rPr lang="ru-RU" sz="2800" dirty="0" err="1">
                <a:hlinkClick r:id="rId2" tooltip="Пов'язка"/>
              </a:rPr>
              <a:t>пов'язку</a:t>
            </a:r>
            <a:r>
              <a:rPr lang="ru-RU" sz="2800" dirty="0"/>
              <a:t>. 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51" y="1006365"/>
            <a:ext cx="6516895" cy="51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4525" y="777658"/>
            <a:ext cx="2879835" cy="4860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Варто</a:t>
            </a:r>
            <a:r>
              <a:rPr lang="ru-RU" sz="2400" dirty="0"/>
              <a:t> не </a:t>
            </a:r>
            <a:r>
              <a:rPr lang="ru-RU" sz="2400" dirty="0" err="1"/>
              <a:t>забувати</a:t>
            </a:r>
            <a:r>
              <a:rPr lang="ru-RU" sz="2400" dirty="0"/>
              <a:t> про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джгут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підкладати</a:t>
            </a:r>
            <a:r>
              <a:rPr lang="ru-RU" sz="2400" dirty="0"/>
              <a:t> шматок </a:t>
            </a:r>
            <a:r>
              <a:rPr lang="ru-RU" sz="2400" dirty="0" err="1"/>
              <a:t>м'якої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запобігти</a:t>
            </a:r>
            <a:r>
              <a:rPr lang="ru-RU" sz="2400" dirty="0"/>
              <a:t> </a:t>
            </a:r>
            <a:r>
              <a:rPr lang="ru-RU" sz="2400" dirty="0" err="1"/>
              <a:t>пошкодженню</a:t>
            </a:r>
            <a:r>
              <a:rPr lang="ru-RU" sz="2400" dirty="0"/>
              <a:t> </a:t>
            </a:r>
            <a:r>
              <a:rPr lang="ru-RU" sz="2400" dirty="0" err="1"/>
              <a:t>шкірного</a:t>
            </a:r>
            <a:r>
              <a:rPr lang="ru-RU" sz="2400" dirty="0"/>
              <a:t> </a:t>
            </a:r>
            <a:r>
              <a:rPr lang="ru-RU" sz="2400" dirty="0" err="1"/>
              <a:t>покриву</a:t>
            </a:r>
            <a:r>
              <a:rPr lang="ru-RU" sz="2400" dirty="0"/>
              <a:t> та </a:t>
            </a:r>
            <a:r>
              <a:rPr lang="ru-RU" sz="2400" dirty="0" err="1"/>
              <a:t>обов'язково</a:t>
            </a:r>
            <a:r>
              <a:rPr lang="ru-RU" sz="2400" dirty="0"/>
              <a:t> </a:t>
            </a:r>
            <a:r>
              <a:rPr lang="ru-RU" sz="2400" dirty="0" err="1"/>
              <a:t>занотувати</a:t>
            </a:r>
            <a:r>
              <a:rPr lang="ru-RU" sz="2400" dirty="0"/>
              <a:t> </a:t>
            </a:r>
            <a:r>
              <a:rPr lang="ru-RU" sz="2400" dirty="0" err="1"/>
              <a:t>аркуш</a:t>
            </a:r>
            <a:r>
              <a:rPr lang="ru-RU" sz="2400" dirty="0"/>
              <a:t> з точно </a:t>
            </a:r>
            <a:r>
              <a:rPr lang="ru-RU" sz="2400" dirty="0" err="1"/>
              <a:t>вказаним</a:t>
            </a:r>
            <a:r>
              <a:rPr lang="ru-RU" sz="2400" dirty="0"/>
              <a:t> часом (год. </a:t>
            </a:r>
            <a:r>
              <a:rPr lang="ru-RU" sz="2400" dirty="0" err="1"/>
              <a:t>хв</a:t>
            </a:r>
            <a:r>
              <a:rPr lang="ru-RU" sz="2400" dirty="0"/>
              <a:t>.) </a:t>
            </a:r>
            <a:r>
              <a:rPr lang="ru-RU" sz="2400" dirty="0" err="1"/>
              <a:t>накладання</a:t>
            </a:r>
            <a:r>
              <a:rPr lang="ru-RU" sz="2400" dirty="0"/>
              <a:t> </a:t>
            </a:r>
            <a:r>
              <a:rPr lang="ru-RU" sz="2400" dirty="0" err="1"/>
              <a:t>джгута</a:t>
            </a:r>
            <a:r>
              <a:rPr lang="ru-RU" sz="2400" dirty="0"/>
              <a:t>. 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62" y="1152662"/>
            <a:ext cx="7247047" cy="50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9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Венозна</a:t>
            </a:r>
            <a:r>
              <a:rPr lang="ru-RU" b="1" dirty="0"/>
              <a:t> </a:t>
            </a:r>
            <a:r>
              <a:rPr lang="ru-RU" b="1" dirty="0" err="1"/>
              <a:t>кровотеча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8454" y="1208690"/>
            <a:ext cx="4398579" cy="4218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При </a:t>
            </a:r>
            <a:r>
              <a:rPr lang="ru-RU" sz="2800" dirty="0" err="1"/>
              <a:t>даному</a:t>
            </a:r>
            <a:r>
              <a:rPr lang="ru-RU" sz="2800" dirty="0"/>
              <a:t> </a:t>
            </a:r>
            <a:r>
              <a:rPr lang="ru-RU" sz="2800" dirty="0" err="1"/>
              <a:t>виді</a:t>
            </a:r>
            <a:r>
              <a:rPr lang="ru-RU" sz="2800" dirty="0"/>
              <a:t> </a:t>
            </a:r>
            <a:r>
              <a:rPr lang="ru-RU" sz="2800" dirty="0" err="1"/>
              <a:t>кровотеч</a:t>
            </a:r>
            <a:r>
              <a:rPr lang="ru-RU" sz="2800" dirty="0"/>
              <a:t> кров, темно-вишневого </a:t>
            </a:r>
            <a:r>
              <a:rPr lang="ru-RU" sz="2800" dirty="0" err="1"/>
              <a:t>кольору</a:t>
            </a:r>
            <a:r>
              <a:rPr lang="ru-RU" sz="2800" dirty="0"/>
              <a:t>, </a:t>
            </a:r>
            <a:r>
              <a:rPr lang="ru-RU" sz="2800" dirty="0" err="1"/>
              <a:t>витікає</a:t>
            </a:r>
            <a:r>
              <a:rPr lang="ru-RU" sz="2800" dirty="0"/>
              <a:t> </a:t>
            </a:r>
            <a:r>
              <a:rPr lang="ru-RU" sz="2800" dirty="0" err="1"/>
              <a:t>менш</a:t>
            </a:r>
            <a:r>
              <a:rPr lang="ru-RU" sz="2800" dirty="0"/>
              <a:t> </a:t>
            </a:r>
            <a:r>
              <a:rPr lang="ru-RU" sz="2800" dirty="0" err="1"/>
              <a:t>інтенсивно</a:t>
            </a:r>
            <a:r>
              <a:rPr lang="ru-RU" sz="2800" dirty="0"/>
              <a:t>, </a:t>
            </a:r>
            <a:r>
              <a:rPr lang="ru-RU" sz="2800" dirty="0" err="1"/>
              <a:t>рідко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загрозливий</a:t>
            </a:r>
            <a:r>
              <a:rPr lang="ru-RU" sz="2800" dirty="0"/>
              <a:t> характер. </a:t>
            </a:r>
            <a:r>
              <a:rPr lang="ru-RU" sz="2800" dirty="0" err="1"/>
              <a:t>Однак</a:t>
            </a:r>
            <a:r>
              <a:rPr lang="ru-RU" sz="2800" dirty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пам'ятати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при </a:t>
            </a:r>
            <a:r>
              <a:rPr lang="ru-RU" sz="2800" dirty="0" err="1"/>
              <a:t>пораненні</a:t>
            </a:r>
            <a:r>
              <a:rPr lang="ru-RU" sz="2800" dirty="0"/>
              <a:t> вен </a:t>
            </a:r>
            <a:r>
              <a:rPr lang="ru-RU" sz="2800" dirty="0" err="1"/>
              <a:t>шиї</a:t>
            </a:r>
            <a:r>
              <a:rPr lang="ru-RU" sz="2800" dirty="0"/>
              <a:t> і </a:t>
            </a:r>
            <a:r>
              <a:rPr lang="ru-RU" sz="2800" dirty="0" err="1"/>
              <a:t>грудної</a:t>
            </a:r>
            <a:r>
              <a:rPr lang="ru-RU" sz="2800" dirty="0"/>
              <a:t> </a:t>
            </a:r>
            <a:r>
              <a:rPr lang="ru-RU" sz="2800" dirty="0" err="1"/>
              <a:t>клітки</a:t>
            </a:r>
            <a:r>
              <a:rPr lang="ru-RU" sz="2800" dirty="0"/>
              <a:t> є </a:t>
            </a:r>
            <a:r>
              <a:rPr lang="ru-RU" sz="2800" dirty="0" err="1"/>
              <a:t>небезпека</a:t>
            </a:r>
            <a:r>
              <a:rPr lang="ru-RU" sz="2800" dirty="0"/>
              <a:t> </a:t>
            </a:r>
            <a:r>
              <a:rPr lang="ru-RU" sz="2800" dirty="0" err="1"/>
              <a:t>виникнення</a:t>
            </a:r>
            <a:r>
              <a:rPr lang="ru-RU" sz="2800" dirty="0"/>
              <a:t> в </a:t>
            </a:r>
            <a:r>
              <a:rPr lang="ru-RU" sz="2800" dirty="0" err="1"/>
              <a:t>судинах</a:t>
            </a:r>
            <a:r>
              <a:rPr lang="ru-RU" sz="2800" dirty="0"/>
              <a:t> негативного </a:t>
            </a:r>
            <a:r>
              <a:rPr lang="ru-RU" sz="2800" dirty="0" err="1"/>
              <a:t>тиску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глибокого</a:t>
            </a:r>
            <a:r>
              <a:rPr lang="ru-RU" sz="2800" dirty="0"/>
              <a:t> </a:t>
            </a:r>
            <a:r>
              <a:rPr lang="ru-RU" sz="2800" dirty="0" err="1"/>
              <a:t>вдиху</a:t>
            </a:r>
            <a:r>
              <a:rPr lang="ru-RU" sz="2800" dirty="0"/>
              <a:t>. 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19" y="1208690"/>
            <a:ext cx="4227616" cy="507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4294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369</TotalTime>
  <Words>1236</Words>
  <Application>Microsoft Office PowerPoint</Application>
  <PresentationFormat>Широкий екран</PresentationFormat>
  <Paragraphs>76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Corbel</vt:lpstr>
      <vt:lpstr>Gill Sans MT</vt:lpstr>
      <vt:lpstr>Impact</vt:lpstr>
      <vt:lpstr>Badge</vt:lpstr>
      <vt:lpstr>Способи зупинки  зовнішньої та внутрішньої кровотечі. Місця зтиснення артерій.</vt:lpstr>
      <vt:lpstr>кровотеча</vt:lpstr>
      <vt:lpstr>Види кровотеч </vt:lpstr>
      <vt:lpstr>Причини кровотечі</vt:lpstr>
      <vt:lpstr>Артеріальна кровотеча </vt:lpstr>
      <vt:lpstr>Презентація PowerPoint</vt:lpstr>
      <vt:lpstr>Презентація PowerPoint</vt:lpstr>
      <vt:lpstr>Презентація PowerPoint</vt:lpstr>
      <vt:lpstr>Венозна кровотеча </vt:lpstr>
      <vt:lpstr>Презентація PowerPoint</vt:lpstr>
      <vt:lpstr>Капілярна кровотеча</vt:lpstr>
      <vt:lpstr>Паренхіматозна кровотеча</vt:lpstr>
      <vt:lpstr>Презентація PowerPoint</vt:lpstr>
      <vt:lpstr>Методи зупинки кровотеч поділяють на дві групи:</vt:lpstr>
      <vt:lpstr>До тимчасових   методів належать:</vt:lpstr>
      <vt:lpstr>До кінцевих  методів належать:</vt:lpstr>
      <vt:lpstr>Презентація PowerPoint</vt:lpstr>
      <vt:lpstr>Презентація PowerPoint</vt:lpstr>
      <vt:lpstr>Тимчасові методи   можуть використовувати </vt:lpstr>
      <vt:lpstr>Пальцеве притискання в рані</vt:lpstr>
      <vt:lpstr>Презентація PowerPoint</vt:lpstr>
      <vt:lpstr>Стискальна пов'язка</vt:lpstr>
      <vt:lpstr>Щільне тампонування рани</vt:lpstr>
      <vt:lpstr>Накладання джгута/турнікета</vt:lpstr>
      <vt:lpstr>Медикаментозне припікання</vt:lpstr>
      <vt:lpstr>Дякую за  увагу 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Способи зупинки  зовнішньої та внутрішньої кровотечі. Місця зтиснення артерій.</dc:title>
  <dc:creator>Lenovo</dc:creator>
  <cp:lastModifiedBy>Максим Биляченко</cp:lastModifiedBy>
  <cp:revision>24</cp:revision>
  <dcterms:created xsi:type="dcterms:W3CDTF">2021-01-20T06:51:05Z</dcterms:created>
  <dcterms:modified xsi:type="dcterms:W3CDTF">2025-05-08T12:23:08Z</dcterms:modified>
</cp:coreProperties>
</file>