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1" r:id="rId6"/>
    <p:sldId id="297" r:id="rId7"/>
    <p:sldId id="298" r:id="rId8"/>
    <p:sldId id="290" r:id="rId9"/>
    <p:sldId id="270" r:id="rId10"/>
    <p:sldId id="299" r:id="rId11"/>
    <p:sldId id="268" r:id="rId12"/>
    <p:sldId id="273" r:id="rId13"/>
    <p:sldId id="276" r:id="rId14"/>
    <p:sldId id="292" r:id="rId15"/>
    <p:sldId id="285" r:id="rId16"/>
    <p:sldId id="300" r:id="rId17"/>
    <p:sldId id="294" r:id="rId18"/>
    <p:sldId id="277" r:id="rId19"/>
    <p:sldId id="286" r:id="rId20"/>
    <p:sldId id="278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338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9.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 маніпулювання масовою свідомістю.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Маніпуляція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визначення, основні ознаки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Механізми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маніпулювання масовою свідомістю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Основні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шляхи протистояння маніпулятивному впливу.</a:t>
            </a: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68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образів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kor.ill.in.ua/m/610x385/2754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215158"/>
            <a:ext cx="4536504" cy="28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2.goloskarpat.info/images/doc/3/4/34dbe91----------------------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5250851" cy="35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76672"/>
            <a:ext cx="8136904" cy="17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Комікси</a:t>
            </a: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Геніальним винаходом для передачі повідомлень людям, що не звикли читати, стали комікси – короткі спрощені тексти, кожен фрагмент яких доповнюється ілюстрацією. Ставши важливою частиною масової культури США, комікси в той же час були, аж до появи телебачення, могутнім інструментом ідеології.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омікс «Воля. The Will. Том 1. Розширене видання» купити в Україні, Києві,  Харкові, Львові, Одесі, Дніпрі та ін. — інтернет-магазин Cosmic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3291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країнський Marvel: від Ґрута до Росомах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2265280"/>
            <a:ext cx="2808312" cy="42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Зорові образи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і слова, володіють сугестивним значенням і породжують ланцюгову реакцію уяви. ХХ ст. показало немислимі раніше можливості знакових систем як засобу влади. Особливе місце зайняли зорові образи. </a:t>
            </a:r>
          </a:p>
        </p:txBody>
      </p:sp>
      <p:pic>
        <p:nvPicPr>
          <p:cNvPr id="4102" name="Picture 6" descr="Кубань – це Україна. Як Росія забрала собі давній козацький край | Артефак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65" y="1979794"/>
            <a:ext cx="6377667" cy="45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знакові системи</a:t>
            </a: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чисел. У числі, як і в слові, закладені множинні змісти.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Число, як і слово, було споконвічно пов’язане з річчю.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В оцінці кількості населення Дубілета виявили фальсифікацію. Або в Україні  сталося статистичне диво — Тексти.org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97" y="2348880"/>
            <a:ext cx="5436603" cy="39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Акусфера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Інша важлива знакова система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акусфера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світ звукових форм культури. У програмуванні поведінки звуки, що впливають в основному не на розум, а на почуття, завжди займали важливе місце. Сприйняття слова значною мірою залежить від того, яким голосом воно вимовлено. 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На сприйняття повідомлення впливає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тембр голосу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безліч інших параметрів читання. Тому диктор повинен майстерно володіти декількома «голосовими інструментами», щоб в досконалості зачитати й повідомлення з галузі медицини, і на сільськогосподарську тему – бо вони вимагають різного аранжування. 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Інтонації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повинні відповідати змісту.</a:t>
            </a:r>
          </a:p>
        </p:txBody>
      </p:sp>
      <p:pic>
        <p:nvPicPr>
          <p:cNvPr id="6156" name="Picture 12" descr="Моніторинг спільного телемарафону «Єдині новини» та Першого каналу  Суспільного за 3-4 лютого 2025 року - Детектор меді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41" y="3677187"/>
            <a:ext cx="5081115" cy="27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музики на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свідомість.</a:t>
            </a:r>
            <a:endParaRPr lang="uk-UA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ПІСНІ ВОЄННОГО ЧАСУ - ЧАСТИНА 1 (АНДРІЙ ХЛИВНЮК, MELOVIN, ХРИСТИНА СОЛОВІЙ,  MONATIK, TEMBER BLANCH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3" y="1340768"/>
            <a:ext cx="7261304" cy="40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Демократія шуму.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такого звукового (і шумового) оформлення навколишнього простору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людина практично не має достатніх проміжків тиші, щоб зосередитися і додумати до кінця думку.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bolekhiv-rada.gov.ua/uploads/posts/2023-03/1677844837_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8" y="2420888"/>
            <a:ext cx="7229414" cy="40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почуттів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еальний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невротичний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Як подолати ірраціональний стр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7" y="2420888"/>
            <a:ext cx="6093295" cy="40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Основні шляхи протистояння маніпулятивному впливу.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Пасивний захист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правило, пасивний захист застосовують у двох випадках: коли об'єкт маніпулювання не знає, як вчинити, або не хоче псувати стосунки з маніпулятором. 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 пасивного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реакції на слова маніпулятора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("не розчув", "не звернув уваги", "не помітив" тощо);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тактовне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стримане й несподіване для маніпулятора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мовчання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в "тупуватість"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"не зрозумів", "не второпав", "не збагнув" і т. ін.;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формалізація спілкування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зведення спілкування з маніпулятором до формальних процедур (говорити тільки стандартні фрази; покликатися на начальство й на порядки, заведені в організації; довго заповнювати документи, примушувати співбесідника розписуватися в кожному; дати візитку й показати, що розмову закінчено);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повне або часткове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ігнорування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слів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маніпулятора.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15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прийоми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 від маніпулятивного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впливу: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Розглядання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позицією спостерігача. Вона передбачає оцінювання ситуації ніби згори (або збоку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(Моделі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візуалізації: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масштабів)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Мистецтво тримати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паузу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аніпуляція у психології. Що це таке, визначення, види, дослід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21" y="2852936"/>
            <a:ext cx="5324351" cy="35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157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Маніпуляція: визначення, основні ознаки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Маніпуляція - програмування думок і прагнень мас, їхніх настроїв і навіть психічного стану з метою забезпечити таку їхню поведінку, яка потрібна тим, хто володіє засобами маніпуляції.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Що таке 25-й кадр і чи реально з його допомогою впливати на лю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905127" cy="28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Активний захист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активного захисту є викриття маніпулятора й завдання йому удару у відповідь. На практиці активний захист часто становить логічне продовження пасивного. Основні фази активного захисту такі: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факту маніпуляції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Полягає в аналізі змін у ситуаціях взаємодії, поведінці адресата маніпулятивного впливу.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ситуації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Виокремлюють фактори та обставини, які сприяють чи заважають маніпулятивному впливу.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 змісту маніпуляції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З'ясовують причини, мотиви, цілі, форми й методи маніпулятивного впливу.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Установлення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контролю за емоціями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Вдаються до прийомів управління власними емоціями.</a:t>
            </a: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Збивання темпу й ритму маніпулятивного впливу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Досягають шляхом демонстративного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мовного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фізичного виходу з контакту.</a:t>
            </a:r>
          </a:p>
        </p:txBody>
      </p:sp>
    </p:spTree>
    <p:extLst>
      <p:ext uri="{BB962C8B-B14F-4D97-AF65-F5344CB8AC3E}">
        <p14:creationId xmlns:p14="http://schemas.microsoft.com/office/powerpoint/2010/main" val="4213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759187"/>
            <a:ext cx="8136904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Відновлення силового балансу стосунків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вміння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 "ні", діяти без пояснень і поступок;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екларування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чіткої позиції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питанні, яке є предметом маніпуляції. Опонентові не дають змоги обирати (висувати) альтернативу; ігнорують факти й аргументи, які наводить маніпулятор на підтвердження своїх думок; симулюють і демонструють гнів та нетерпіння.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 маніпулятора зі стану емоційної рівноваги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Змістом цієї фази активного захисту є перенесення вістря критики аргументів опонента на його персону; виголошення насмішок, звинувачень, докорів; застосування щодо опонента некоректної аргументації й т.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ін.</a:t>
            </a: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Провокування маніпулятора до "самовикриття", тобто озвучення мети маніпуляції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вимагання чіткої відповіді на пряме питання: "Чого ви конкретно бажаєте?", "Чого ви від мене добиваєтесь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?".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Викриття факту маніпуляції та розкриття її суті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Родові ознаки маніпуляції.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Маніпуляція це – різновид духовного, психологічного впливу (а не фізичне насильство або погроза насильства). Мішенню дій маніпулятора є психічні структури людської особистості.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Маніпуляція – це прихований вплив, факт якого не повинний бути помічений об’єктом маніпуляції.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Маніпуляція – це вплив, що вимагає значної майстерності і знань.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Маніпуляція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це частина технології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влади.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5. Будь-яка маніпуляція свідомістю є взаємодією. Жертвою маніпуляції людина може стати лише в тому випадку, якщо вона виступає як її співавтор, співучасник.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(і, ймовірно,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головна)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 успішної маніпуляції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в тому, що в переважній більшості випадків переважна більшість громадян не бажає витрачати ні душевних і розумових сил, ні часу на те, щоб просто засумніватися в повідомленнях.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чому це відбувається тому, що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пасивно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зануритися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потік інформації набагато легше, ніж критично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переробляти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сигнал. </a:t>
            </a:r>
          </a:p>
          <a:p>
            <a:pPr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прихованого змісту – психологічно важкий процес.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Трансактний</a:t>
            </a: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конфліктів.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трансактного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аналізу була розроблена американським вченим-психологом Еріхом Берном у 60-х роках ХХ століття («Ігри і люди»). Основні положення цієї теорії широко використовуються зараз психологами для корекції поведінки людини, а також у практиці прогнозування і попередження конфліктів у міжособистісних стосунках.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«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трансактний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аналіз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означає аналіз взаємодій. Центральною категорією цієї теорії є 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трансакція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одиниця взаємодії партнерів, яка супроводжується визначенням їх позицій.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Берн помітив, що люди у різних ситуаціях займають різні позиції відносно один до одного, що знаходить своє відображення у певних конфліктних взаємодіях (трансакціях). При цьому визначаються три основні позиції, які Е. Берн умовно позначив: “Батько”, “ Дорослий”, “Дитина”.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виявляє почуття (образи, страху, провини та ін.), підкоряється, шкодить, виявляє безпорадність, ставить питання: “Чому?”, “За що?”, “Звідки?”, вибачається у відповідь тощо.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вимагає, оцінює (засуджує і схвалює), вчить, керує, захищає.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працює з інформацією, розмірковує, аналізує, уточнює ситуацію, розмовляє на рівних, апелює до розуму, логіки тощо.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1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трансактного аналізу можна представити у наступній схемі.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457200" algn="just">
              <a:spcAft>
                <a:spcPts val="0"/>
              </a:spcAft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матриці трансактного аналізу з визначенням суб’єктів міжособистісної взаємодії (ініціатор, мішень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04" y="1556792"/>
            <a:ext cx="5722590" cy="1438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309378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З’ясування позицій суб’єктів міжособистісної взаємодії («батько», «дорослий», «дитина»).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З’ясування напрямку позицій кожного суб’єкту (позначити стрілками у матриці).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Визначення суми розбіжностей у позиціях опонентів.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Зробити висновок: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сума розбіжностей дорівнює нулю – відсутність конфліктної ситуації;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сума розбіжностей від одного до чотирьох – наявність конфліктної ситуації (чим більше сума, тим більший рівень конфліктності).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1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 переговорах одна сторона повідомляє іншій: «Ви зірвали нам поставки, внаслідок чого ми понесли значні збитки». Інша сторона відповідає: «Ні, це ви винні тому, що затримали передплату».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09378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Сума розбіжностей дорівнює чотирьом, що свідчить про наявність серйозної конфліктної ситуації між учасниками переговорів.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приклад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студент звертається до екзаменатора: «Чому ви поставили мені трійку, а не четвірку?» Екзаменатор відповідає: «Давайте розберемося». І, використовуючи аргументи обґрунтовано доводить правильність поставленої оцінки. У цьому випадку матриця трансактного аналізу матиме наступний вигляд.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1" y="1540252"/>
            <a:ext cx="5705636" cy="1456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2" y="4940126"/>
            <a:ext cx="5705636" cy="1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маніпулятивних засобів </a:t>
            </a: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професійному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спілкуванні: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щоб маніпулювати іншими, потрібно навчитись розпізнавати їх маніпуляції;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маніпулювання слід застосовувати лише тоді, коли інші засоби досягнення мети виявились неефективними;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	потрібно знати, які маніпулятивні прийоми застосовують представники злочинного світу, але це не означає, що ними можна користуватись самому;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	перед тим, як маніпулювати співбесідником, продумайте можливі варіанти «виходу з ситуації».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191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Механізми маніпулювання масовою свідомістю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складові маніпуляції масовою свідомістю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 слів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 образів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знакові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Неологізми: коли бракувало слів, письменники створювали нові – Українська  мова та літер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3" y="3068960"/>
            <a:ext cx="5082992" cy="33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2577772"/>
            <a:ext cx="168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 слів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645</TotalTime>
  <Words>1149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74</cp:revision>
  <dcterms:created xsi:type="dcterms:W3CDTF">2020-04-26T10:49:07Z</dcterms:created>
  <dcterms:modified xsi:type="dcterms:W3CDTF">2025-05-05T12:49:03Z</dcterms:modified>
</cp:coreProperties>
</file>