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EAAFF-AAE6-4BE5-A3EF-A2BDCE898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10F4B79-8F32-4834-813D-000342CC5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0E0BA9-18F3-43E8-9F07-3BFA3490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94AC4C-27AB-4F0C-B53C-2BA9FBE0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2325DA-5F1E-44D9-B622-3C7FFB84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134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0B5BE-640D-4916-AD48-864AD4CB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DA8150-D38A-4EA6-93A8-597663A30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0FADAA-0CEA-4BFF-A4C5-FDBD5A6F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30D23F-F19F-4150-9027-0D7E4CE6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DA6B3F-2E86-4BF3-AE82-1EC555FA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37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E27628D-6C5B-40DC-9673-B71ED0F9E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2163819-CDE4-45C7-8488-53E2373A9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E323FD-429D-4BCF-903D-AC3679D8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F6241F-AB94-429E-A577-AEB3283A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784EAAD-77BF-4B7C-806F-F5F63BFB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C3227-C4BB-4CFF-9844-397A9B49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4A452E-B109-4AFB-B8BA-0A588C82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B1BF58-0BC1-4D60-8EFF-05134E88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CD8C68-8894-4651-9451-AC1F04A5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D4D10D-3C1B-4726-A9A9-FDA9161D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4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D920E-96DE-4754-986C-7245B0A9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BCACC5-CACB-434B-AF57-CFB96B8A6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B55BFB-E962-444E-80A4-4E4B135B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E08A90-882E-4B6D-B0DC-ADD043C4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4B49BF-2735-4E51-8EE1-8F6C3E48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45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1EDEA-6962-4CD1-8718-146E830C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002A9E-41E5-457C-92C8-06583BAF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2DA606D-358C-411E-9BF9-D3954FF52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FB742F-A598-42D0-A9E7-B2A340C3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3B8331-B3D4-4B0A-8C64-6657AF83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EB83B1-211E-4B1F-86C5-492C9096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18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D2FF2-0F04-46A8-BADD-BA66840A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A87557-A14C-4402-9CBE-D367E1F0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5FED6D-1343-4A39-894B-AE8E65AC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F2360C-4499-4E67-9C36-F7AAD6BF0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22D0FFB-20C7-406D-8F5E-D954BD3CC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C797A94-40EA-4D3E-9B8C-6EB896E5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FC2DC4F-4D99-4F1B-8F82-803D3119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F8E9BD6-F0B4-4AE9-86E6-B11B6A10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29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198A3-D3BF-4369-BE34-49BDB4D8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CD3D571-C1BA-46A1-9CF5-971E7881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314D5C0-C967-46B6-9247-1667483B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EC53F0-EB0F-4C9F-9A6B-55A49B4B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899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8C16342-A9BA-488E-8630-08E769A3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BA6A777-1049-4CEF-AC1A-38398703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E2EF4A0-6468-49AD-A8FE-FE0CC3D3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50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5E8C4-C113-4767-BB04-3382D27D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7F528A-E1CE-498A-B6B0-06B206C22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872F97-50BF-4891-A8A0-32D5C8F7D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9E8507-2682-4082-960C-3FA03F2D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5C333D-1454-4785-BB58-EAB3A5A3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B915D8-BC2F-4721-82D5-2919DF0D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39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BD083-4235-40B1-A92A-59BED0C8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0989C68-A319-409C-945B-6FAF607AA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5B44CA-04B7-4E51-A7E5-88E04D37A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6F2875-649D-4B2D-ACB0-B3000139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EB2114-34C2-4204-A48E-C70C0AFF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7C450C5-2269-46DB-B8CC-EF772881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754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8AF1ACA-217D-4ACA-9DCF-F25D8BAE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611101-580F-4EDB-832D-0360B25EB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83AD77-5292-4238-A625-107853C11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A67A-69F4-4C80-9C30-5EBAD195171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4B54DC-232A-4C2E-A6D3-3718963E3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F131A8-6A21-40DE-98CC-D81505159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48BA-4848-490D-B82D-7A3B9DB1805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592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4%D0%BE%D0%BA%D1%83%D0%BC%D0%B5%D0%BD%D1%82" TargetMode="External"/><Relationship Id="rId13" Type="http://schemas.openxmlformats.org/officeDocument/2006/relationships/hyperlink" Target="https://uk.wikipedia.org/wiki/%D0%9A%D0%BE%D0%B3%D0%BD%D1%96%D1%82%D0%B8%D0%B2%D0%BD%D0%B0_%D0%BF%D1%81%D0%B8%D1%85%D0%BE%D0%BB%D0%BE%D0%B3%D1%96%D1%8F" TargetMode="External"/><Relationship Id="rId18" Type="http://schemas.openxmlformats.org/officeDocument/2006/relationships/hyperlink" Target="https://uk.wikipedia.org/wiki/%D0%91%D1%96%D0%B1%D0%BB%D1%96%D0%BE%D1%82%D0%B5%D1%87%D0%BD%D0%B0_%D1%81%D0%BF%D1%80%D0%B0%D0%B2%D0%B0" TargetMode="External"/><Relationship Id="rId3" Type="http://schemas.openxmlformats.org/officeDocument/2006/relationships/hyperlink" Target="https://uk.wikipedia.org/wiki/%D0%86%D0%BD%D1%84%D0%BE%D1%80%D0%BC%D0%B0%D1%86%D1%96%D0%B9%D0%BD%D0%B8%D0%B9_%D0%BF%D0%BE%D1%88%D1%83%D0%BA" TargetMode="External"/><Relationship Id="rId7" Type="http://schemas.openxmlformats.org/officeDocument/2006/relationships/hyperlink" Target="https://uk.wikipedia.org/wiki/%D0%86%D0%BD%D1%84%D0%BE%D1%80%D0%BC%D0%B0%D1%86%D1%96%D1%8F" TargetMode="External"/><Relationship Id="rId12" Type="http://schemas.openxmlformats.org/officeDocument/2006/relationships/hyperlink" Target="https://uk.wikipedia.org/wiki/%D0%86%D0%BD%D1%82%D1%80%D0%B0%D0%BD%D0%B5%D1%82" TargetMode="External"/><Relationship Id="rId17" Type="http://schemas.openxmlformats.org/officeDocument/2006/relationships/hyperlink" Target="https://uk.wikipedia.org/wiki/%D0%A1%D0%B5%D0%BC%D1%96%D0%BE%D1%82%D0%B8%D0%BA%D0%B0" TargetMode="External"/><Relationship Id="rId2" Type="http://schemas.openxmlformats.org/officeDocument/2006/relationships/hyperlink" Target="https://uk.wikipedia.org/wiki/%D0%9A%D0%BB%D0%B0%D1%81%D0%B8%D1%84%D1%96%D0%BA%D0%B0%D1%86%D1%96%D1%8F_%D0%B4%D0%BE%D0%BA%D1%83%D0%BC%D0%B5%D0%BD%D1%82%D1%96%D0%B2" TargetMode="External"/><Relationship Id="rId16" Type="http://schemas.openxmlformats.org/officeDocument/2006/relationships/hyperlink" Target="https://uk.wikipedia.org/wiki/%D0%9B%D1%96%D0%BD%D0%B3%D0%B2%D1%96%D1%81%D1%82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E%D1%88%D1%83%D0%BA" TargetMode="External"/><Relationship Id="rId11" Type="http://schemas.openxmlformats.org/officeDocument/2006/relationships/hyperlink" Target="https://uk.wikipedia.org/wiki/%D0%86%D0%BD%D1%82%D0%B5%D1%80%D0%BD%D0%B5%D1%82" TargetMode="External"/><Relationship Id="rId5" Type="http://schemas.openxmlformats.org/officeDocument/2006/relationships/hyperlink" Target="https://uk.wikipedia.org/wiki/%D0%9D%D0%B0%D1%83%D0%BA%D0%B0" TargetMode="External"/><Relationship Id="rId15" Type="http://schemas.openxmlformats.org/officeDocument/2006/relationships/hyperlink" Target="https://uk.wikipedia.org/wiki/%D0%86%D0%BD%D1%84%D0%BE%D1%80%D0%BC%D0%B0%D1%86%D1%96%D0%B9%D0%BD%D0%B8%D0%B9_%D0%B4%D0%B8%D0%B7%D0%B0%D0%B9%D0%BD" TargetMode="External"/><Relationship Id="rId10" Type="http://schemas.openxmlformats.org/officeDocument/2006/relationships/hyperlink" Target="https://uk.wikipedia.org/wiki/%D0%91%D0%B0%D0%B7%D0%B0_%D0%B4%D0%B0%D0%BD%D0%B8%D1%85" TargetMode="External"/><Relationship Id="rId19" Type="http://schemas.openxmlformats.org/officeDocument/2006/relationships/hyperlink" Target="https://uk.wikipedia.org/wiki/%D0%A1%D1%82%D0%B0%D1%82%D0%B8%D1%81%D1%82%D0%B8%D0%BA%D0%B0" TargetMode="External"/><Relationship Id="rId4" Type="http://schemas.openxmlformats.org/officeDocument/2006/relationships/hyperlink" Target="https://uk.wikipedia.org/wiki/%D0%90%D0%BD%D0%B3%D0%BB%D1%96%D0%B9%D1%81%D1%8C%D0%BA%D0%B0_%D0%BC%D0%BE%D0%B2%D0%B0" TargetMode="External"/><Relationship Id="rId9" Type="http://schemas.openxmlformats.org/officeDocument/2006/relationships/hyperlink" Target="https://uk.wikipedia.org/wiki/%D0%93%D1%96%D0%BF%D0%B5%D1%80%D1%82%D0%B5%D0%BA%D1%81%D1%82" TargetMode="External"/><Relationship Id="rId14" Type="http://schemas.openxmlformats.org/officeDocument/2006/relationships/hyperlink" Target="https://uk.wikipedia.org/wiki/%D0%86%D0%BD%D1%84%D0%BE%D1%80%D0%BC%D0%B0%D1%82%D0%B8%D0%BA%D0%B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A%D0%BB%D0%B0%D1%81%D1%82%D0%B5%D1%80%D0%B8%D0%B7%D0%B0%D1%86%D1%96%D1%8F_%D0%B4%D0%BE%D0%BA%D1%83%D0%BC%D0%B5%D0%BD%D1%82%D1%96%D0%B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TF-I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cikit-learn.org/stable/modules/clustering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44C48-C842-44E0-B0DB-322B7D6F6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обробки</a:t>
            </a:r>
            <a:r>
              <a:rPr lang="ru-RU" b="1" dirty="0"/>
              <a:t> </a:t>
            </a:r>
            <a:r>
              <a:rPr lang="ru-RU" b="1" dirty="0" err="1"/>
              <a:t>природної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42A5BD4-70B5-456C-B8C9-B892BE692D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13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6E47E40-B770-4080-864F-4F8A57DF76CA}"/>
              </a:ext>
            </a:extLst>
          </p:cNvPr>
          <p:cNvSpPr/>
          <p:nvPr/>
        </p:nvSpPr>
        <p:spPr>
          <a:xfrm>
            <a:off x="942109" y="4722244"/>
            <a:ext cx="10049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потужна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, яка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текст і слова так само </a:t>
            </a:r>
            <a:r>
              <a:rPr lang="ru-RU" dirty="0" err="1"/>
              <a:t>ефективно</a:t>
            </a:r>
            <a:r>
              <a:rPr lang="ru-RU" dirty="0"/>
              <a:t>, як і числа.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063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93B05-34F0-4C89-99CD-7622009C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uk-UA" dirty="0"/>
              <a:t>4. </a:t>
            </a:r>
            <a:r>
              <a:rPr lang="ru-RU" b="1" dirty="0" err="1"/>
              <a:t>Вилучення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 стоп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A7EAA0-BEC4-45A6-A405-7DF43A2C2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 </a:t>
            </a:r>
          </a:p>
          <a:p>
            <a:pPr marL="0" indent="0"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попередньої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en-US" dirty="0"/>
              <a:t>NLP,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видаляє</a:t>
            </a:r>
            <a:r>
              <a:rPr lang="ru-RU" dirty="0"/>
              <a:t> слова-</a:t>
            </a:r>
            <a:r>
              <a:rPr lang="ru-RU" dirty="0" err="1"/>
              <a:t>заповнювачі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дозволити</a:t>
            </a:r>
            <a:r>
              <a:rPr lang="ru-RU" dirty="0"/>
              <a:t> штучному </a:t>
            </a:r>
            <a:r>
              <a:rPr lang="ru-RU" dirty="0" err="1"/>
              <a:t>інтелекту</a:t>
            </a:r>
            <a:r>
              <a:rPr lang="ru-RU" dirty="0"/>
              <a:t> </a:t>
            </a:r>
            <a:r>
              <a:rPr lang="ru-RU" dirty="0" err="1"/>
              <a:t>зосередитися</a:t>
            </a:r>
            <a:r>
              <a:rPr lang="ru-RU" dirty="0"/>
              <a:t> на словах,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сполучники</a:t>
            </a:r>
            <a:r>
              <a:rPr lang="ru-RU" dirty="0"/>
              <a:t>, як «і» і «тому </a:t>
            </a:r>
            <a:r>
              <a:rPr lang="ru-RU" dirty="0" err="1"/>
              <a:t>що</a:t>
            </a:r>
            <a:r>
              <a:rPr lang="ru-RU" dirty="0"/>
              <a:t>», </a:t>
            </a:r>
            <a:r>
              <a:rPr lang="ru-RU" dirty="0" err="1"/>
              <a:t>прийменники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«</a:t>
            </a:r>
            <a:r>
              <a:rPr lang="ru-RU" dirty="0" err="1"/>
              <a:t>під</a:t>
            </a:r>
            <a:r>
              <a:rPr lang="ru-RU" dirty="0"/>
              <a:t>» і «в»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181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EB521-F47C-4D5E-9BCA-F5EEBFC9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/>
              <a:t>5. </a:t>
            </a:r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настроїв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A5DD2D-EA3C-4C64-8BD2-2F29086B6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09"/>
            <a:ext cx="10515600" cy="4726854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настроїв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як </a:t>
            </a:r>
            <a:r>
              <a:rPr lang="ru-RU" b="1" dirty="0" err="1"/>
              <a:t>штучний</a:t>
            </a:r>
            <a:r>
              <a:rPr lang="ru-RU" b="1" dirty="0"/>
              <a:t> </a:t>
            </a:r>
            <a:r>
              <a:rPr lang="ru-RU" b="1" dirty="0" err="1"/>
              <a:t>інтелект</a:t>
            </a:r>
            <a:r>
              <a:rPr lang="ru-RU" b="1" dirty="0"/>
              <a:t> </a:t>
            </a:r>
            <a:r>
              <a:rPr lang="ru-RU" b="1" dirty="0" err="1"/>
              <a:t>емоцій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dirty="0" err="1"/>
              <a:t>дослідження</a:t>
            </a:r>
            <a:r>
              <a:rPr lang="ru-RU" b="1" dirty="0"/>
              <a:t> думок</a:t>
            </a:r>
            <a:r>
              <a:rPr lang="ru-RU" dirty="0"/>
              <a:t> ,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тексту,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позитивним</a:t>
            </a:r>
            <a:r>
              <a:rPr lang="ru-RU" dirty="0"/>
              <a:t>, </a:t>
            </a:r>
            <a:r>
              <a:rPr lang="ru-RU" dirty="0" err="1"/>
              <a:t>негативним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нейтральним</a:t>
            </a:r>
            <a:r>
              <a:rPr lang="ru-RU" dirty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Як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en-US" dirty="0"/>
              <a:t>NLP </a:t>
            </a:r>
            <a:r>
              <a:rPr lang="ru-RU" dirty="0"/>
              <a:t>для </a:t>
            </a:r>
            <a:r>
              <a:rPr lang="ru-RU" dirty="0" err="1"/>
              <a:t>класифікації</a:t>
            </a:r>
            <a:r>
              <a:rPr lang="ru-RU" dirty="0"/>
              <a:t> тексту,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настроїв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таких </a:t>
            </a:r>
            <a:r>
              <a:rPr lang="ru-RU" dirty="0" err="1"/>
              <a:t>програм</a:t>
            </a:r>
            <a:r>
              <a:rPr lang="ru-RU" dirty="0"/>
              <a:t>, як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створеного</a:t>
            </a:r>
            <a:r>
              <a:rPr lang="ru-RU" dirty="0"/>
              <a:t> </a:t>
            </a:r>
            <a:r>
              <a:rPr lang="ru-RU" dirty="0" err="1"/>
              <a:t>користувачами</a:t>
            </a:r>
            <a:r>
              <a:rPr lang="ru-RU" dirty="0"/>
              <a:t> контенту. 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тексту, </a:t>
            </a:r>
            <a:r>
              <a:rPr lang="ru-RU" dirty="0" err="1"/>
              <a:t>включаючи</a:t>
            </a:r>
            <a:r>
              <a:rPr lang="ru-RU" dirty="0"/>
              <a:t> огляди, </a:t>
            </a:r>
            <a:r>
              <a:rPr lang="ru-RU" dirty="0" err="1"/>
              <a:t>коментарі</a:t>
            </a:r>
            <a:r>
              <a:rPr lang="ru-RU" dirty="0"/>
              <a:t>, </a:t>
            </a:r>
            <a:r>
              <a:rPr lang="ru-RU" dirty="0" err="1"/>
              <a:t>твіти</a:t>
            </a:r>
            <a:r>
              <a:rPr lang="ru-RU" dirty="0"/>
              <a:t> та </a:t>
            </a:r>
            <a:r>
              <a:rPr lang="ru-RU" dirty="0" err="1"/>
              <a:t>статті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837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A0886-53EE-4FB7-8673-5043743D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6. </a:t>
            </a:r>
            <a:r>
              <a:rPr lang="ru-RU" b="1" dirty="0" err="1"/>
              <a:t>Моделювання</a:t>
            </a:r>
            <a:r>
              <a:rPr lang="ru-RU" b="1" dirty="0"/>
              <a:t> теми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C8BB44-A343-4E64-A1F5-4EB5B0E1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764"/>
            <a:ext cx="10515600" cy="517019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Моделювання</a:t>
            </a:r>
            <a:r>
              <a:rPr lang="ru-RU" dirty="0"/>
              <a:t> тем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, яка </a:t>
            </a:r>
            <a:r>
              <a:rPr lang="ru-RU" b="1" dirty="0" err="1"/>
              <a:t>сканує</a:t>
            </a:r>
            <a:r>
              <a:rPr lang="ru-RU" b="1" dirty="0"/>
              <a:t> </a:t>
            </a:r>
            <a:r>
              <a:rPr lang="ru-RU" b="1" dirty="0" err="1"/>
              <a:t>документи</a:t>
            </a:r>
            <a:r>
              <a:rPr lang="ru-RU" dirty="0"/>
              <a:t> 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в них </a:t>
            </a:r>
            <a:r>
              <a:rPr lang="ru-RU" b="1" dirty="0"/>
              <a:t>теми</a:t>
            </a:r>
            <a:r>
              <a:rPr lang="ru-RU" dirty="0"/>
              <a:t> та </a:t>
            </a:r>
            <a:r>
              <a:rPr lang="ru-RU" b="1" dirty="0" err="1"/>
              <a:t>шаблони</a:t>
            </a:r>
            <a:r>
              <a:rPr lang="ru-RU" dirty="0"/>
              <a:t> , </a:t>
            </a:r>
            <a:r>
              <a:rPr lang="ru-RU" dirty="0" err="1"/>
              <a:t>кластеризуючи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вирази</a:t>
            </a:r>
            <a:r>
              <a:rPr lang="ru-RU" dirty="0"/>
              <a:t> та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як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набору.</a:t>
            </a:r>
          </a:p>
          <a:p>
            <a:pPr marL="0" indent="0">
              <a:buNone/>
            </a:pP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b="1" dirty="0" err="1"/>
              <a:t>неконтрольований</a:t>
            </a:r>
            <a:r>
              <a:rPr lang="ru-RU" dirty="0"/>
              <a:t> </a:t>
            </a:r>
            <a:r>
              <a:rPr lang="ru-RU" dirty="0" err="1"/>
              <a:t>процес</a:t>
            </a:r>
            <a:r>
              <a:rPr lang="ru-RU" dirty="0"/>
              <a:t> машинного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вимагає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обробляє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класифіковані</a:t>
            </a:r>
            <a:r>
              <a:rPr lang="ru-RU" dirty="0"/>
              <a:t> людьми.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07B53E-D4A8-43A8-8866-B30D419E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16" y="3602181"/>
            <a:ext cx="8296275" cy="28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D082-656C-4131-9013-ADE80A7C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7. </a:t>
            </a:r>
            <a:r>
              <a:rPr lang="ru-RU" b="1" dirty="0" err="1"/>
              <a:t>Вилучення</a:t>
            </a:r>
            <a:r>
              <a:rPr lang="ru-RU" b="1" dirty="0"/>
              <a:t> </a:t>
            </a:r>
            <a:r>
              <a:rPr lang="ru-RU" b="1" dirty="0" err="1"/>
              <a:t>ключових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D06A8C-2F0C-4BE0-B482-1EADB8D97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—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зване</a:t>
            </a:r>
            <a:r>
              <a:rPr lang="ru-RU" dirty="0"/>
              <a:t> </a:t>
            </a:r>
            <a:r>
              <a:rPr lang="ru-RU" b="1" i="1" dirty="0" err="1"/>
              <a:t>визначенням</a:t>
            </a:r>
            <a:r>
              <a:rPr lang="ru-RU" b="1" i="1" dirty="0"/>
              <a:t> </a:t>
            </a:r>
            <a:r>
              <a:rPr lang="ru-RU" b="1" i="1" dirty="0" err="1"/>
              <a:t>ключових</a:t>
            </a:r>
            <a:r>
              <a:rPr lang="ru-RU" b="1" i="1" dirty="0"/>
              <a:t> </a:t>
            </a:r>
            <a:r>
              <a:rPr lang="ru-RU" b="1" i="1" dirty="0" err="1"/>
              <a:t>слів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i="1" dirty="0" err="1"/>
              <a:t>аналізом</a:t>
            </a:r>
            <a:r>
              <a:rPr lang="ru-RU" b="1" i="1" dirty="0"/>
              <a:t> </a:t>
            </a:r>
            <a:r>
              <a:rPr lang="ru-RU" b="1" i="1" dirty="0" err="1"/>
              <a:t>ключових</a:t>
            </a:r>
            <a:r>
              <a:rPr lang="ru-RU" b="1" i="1" dirty="0"/>
              <a:t> </a:t>
            </a:r>
            <a:r>
              <a:rPr lang="ru-RU" b="1" i="1" dirty="0" err="1"/>
              <a:t>слів</a:t>
            </a:r>
            <a:r>
              <a:rPr lang="ru-RU" i="1" dirty="0"/>
              <a:t> —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НЛП, яка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аналізу</a:t>
            </a:r>
            <a:r>
              <a:rPr lang="ru-RU" dirty="0"/>
              <a:t> тексту. </a:t>
            </a:r>
            <a:r>
              <a:rPr lang="ru-RU" dirty="0" err="1"/>
              <a:t>Основна</a:t>
            </a:r>
            <a:r>
              <a:rPr lang="ru-RU" dirty="0"/>
              <a:t> мета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автоматичному </a:t>
            </a:r>
            <a:r>
              <a:rPr lang="ru-RU" dirty="0" err="1"/>
              <a:t>вилученні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 </a:t>
            </a:r>
            <a:r>
              <a:rPr lang="ru-RU" b="1" dirty="0"/>
              <a:t>часто </a:t>
            </a:r>
            <a:r>
              <a:rPr lang="ru-RU" b="1" dirty="0" err="1"/>
              <a:t>зустрічаються</a:t>
            </a:r>
            <a:r>
              <a:rPr lang="ru-RU" dirty="0"/>
              <a:t> </a:t>
            </a:r>
            <a:r>
              <a:rPr lang="ru-RU" dirty="0" err="1"/>
              <a:t>слів</a:t>
            </a:r>
            <a:r>
              <a:rPr lang="ru-RU" dirty="0"/>
              <a:t> і </a:t>
            </a:r>
            <a:r>
              <a:rPr lang="ru-RU" dirty="0" err="1"/>
              <a:t>виразів</a:t>
            </a:r>
            <a:r>
              <a:rPr lang="ru-RU" dirty="0"/>
              <a:t> з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тексту. </a:t>
            </a:r>
            <a:r>
              <a:rPr lang="ru-RU" dirty="0" err="1"/>
              <a:t>Його</a:t>
            </a:r>
            <a:r>
              <a:rPr lang="ru-RU" dirty="0"/>
              <a:t> часто </a:t>
            </a:r>
            <a:r>
              <a:rPr lang="ru-RU" dirty="0" err="1"/>
              <a:t>використовують</a:t>
            </a:r>
            <a:r>
              <a:rPr lang="ru-RU" dirty="0"/>
              <a:t> як перший крок для </a:t>
            </a:r>
            <a:r>
              <a:rPr lang="ru-RU" dirty="0" err="1"/>
              <a:t>узагальнення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думок тексту та </a:t>
            </a:r>
            <a:r>
              <a:rPr lang="ru-RU" dirty="0" err="1"/>
              <a:t>донесення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представлених</a:t>
            </a:r>
            <a:r>
              <a:rPr lang="ru-RU" dirty="0"/>
              <a:t> у </a:t>
            </a:r>
            <a:r>
              <a:rPr lang="ru-RU" dirty="0" err="1"/>
              <a:t>тексті</a:t>
            </a:r>
            <a:r>
              <a:rPr lang="ru-RU" dirty="0"/>
              <a:t>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dirty="0" err="1"/>
              <a:t>Вилучення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застосувань</a:t>
            </a:r>
            <a:r>
              <a:rPr lang="ru-RU" dirty="0"/>
              <a:t> 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,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/</a:t>
            </a:r>
            <a:r>
              <a:rPr lang="ru-RU" dirty="0" err="1"/>
              <a:t>відгуки</a:t>
            </a:r>
            <a:r>
              <a:rPr lang="ru-RU" dirty="0"/>
              <a:t>, </a:t>
            </a:r>
            <a:r>
              <a:rPr lang="ru-RU" dirty="0" err="1"/>
              <a:t>аналіз</a:t>
            </a:r>
            <a:r>
              <a:rPr lang="ru-RU" dirty="0"/>
              <a:t> продукту та </a:t>
            </a:r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пошукових</a:t>
            </a:r>
            <a:r>
              <a:rPr lang="ru-RU" dirty="0"/>
              <a:t> систем.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105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A29C5-EAA6-4F72-95B3-B5C563C9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891"/>
            <a:ext cx="10515600" cy="11087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8. </a:t>
            </a:r>
            <a:r>
              <a:rPr lang="ru-RU" b="1" dirty="0" err="1"/>
              <a:t>Конспектування</a:t>
            </a:r>
            <a:r>
              <a:rPr lang="ru-RU" b="1" dirty="0"/>
              <a:t> (</a:t>
            </a:r>
            <a:r>
              <a:rPr lang="ru-RU" b="1" dirty="0" err="1"/>
              <a:t>узагальнення</a:t>
            </a:r>
            <a:r>
              <a:rPr lang="ru-RU" b="1" dirty="0"/>
              <a:t> тексту)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60E31DD-1D7F-42A5-A9DE-9C293EC71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457200">
              <a:lnSpc>
                <a:spcPct val="110000"/>
              </a:lnSpc>
              <a:buNone/>
            </a:pP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НЛП </a:t>
            </a:r>
            <a:r>
              <a:rPr lang="ru-RU" dirty="0" err="1"/>
              <a:t>резюмує</a:t>
            </a:r>
            <a:r>
              <a:rPr lang="ru-RU" dirty="0"/>
              <a:t> текст </a:t>
            </a:r>
            <a:r>
              <a:rPr lang="ru-RU" dirty="0" err="1"/>
              <a:t>зв’язним</a:t>
            </a:r>
            <a:r>
              <a:rPr lang="ru-RU" dirty="0"/>
              <a:t> способом і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підходить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 </a:t>
            </a:r>
            <a:r>
              <a:rPr lang="ru-RU" b="1" dirty="0" err="1"/>
              <a:t>корисної</a:t>
            </a:r>
            <a:r>
              <a:rPr lang="ru-RU" b="1" dirty="0"/>
              <a:t> </a:t>
            </a:r>
            <a:r>
              <a:rPr lang="ru-RU" b="1" dirty="0" err="1"/>
              <a:t>інформації</a:t>
            </a:r>
            <a:r>
              <a:rPr lang="ru-RU" dirty="0"/>
              <a:t> з </a:t>
            </a:r>
            <a:r>
              <a:rPr lang="ru-RU" dirty="0" err="1"/>
              <a:t>джерела</a:t>
            </a:r>
            <a:r>
              <a:rPr lang="ru-RU" dirty="0"/>
              <a:t>. 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прочитати</a:t>
            </a:r>
            <a:r>
              <a:rPr lang="ru-RU" dirty="0"/>
              <a:t> весь документ,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написати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точне</a:t>
            </a:r>
            <a:r>
              <a:rPr lang="ru-RU" dirty="0"/>
              <a:t> резюме,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 </a:t>
            </a:r>
            <a:r>
              <a:rPr lang="ru-RU" b="1" dirty="0"/>
              <a:t>часу ,</a:t>
            </a:r>
            <a:r>
              <a:rPr lang="ru-RU" dirty="0"/>
              <a:t> </a:t>
            </a: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підсумовування</a:t>
            </a:r>
            <a:r>
              <a:rPr lang="ru-RU" dirty="0"/>
              <a:t> тексту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 </a:t>
            </a:r>
            <a:r>
              <a:rPr lang="ru-RU" b="1" dirty="0"/>
              <a:t>.</a:t>
            </a:r>
            <a:endParaRPr lang="ru-RU" dirty="0"/>
          </a:p>
          <a:p>
            <a:pPr marL="0" indent="457200">
              <a:lnSpc>
                <a:spcPct val="110000"/>
              </a:lnSpc>
              <a:buNone/>
            </a:pPr>
            <a:r>
              <a:rPr lang="ru-RU" dirty="0" err="1"/>
              <a:t>Розрізняють</a:t>
            </a:r>
            <a:r>
              <a:rPr lang="ru-RU" dirty="0"/>
              <a:t> два типи </a:t>
            </a:r>
            <a:r>
              <a:rPr lang="ru-RU" dirty="0" err="1"/>
              <a:t>конспектування</a:t>
            </a:r>
            <a:r>
              <a:rPr lang="ru-RU" dirty="0"/>
              <a:t> тексту: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b="1" dirty="0"/>
              <a:t>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вилучення</a:t>
            </a:r>
            <a:r>
              <a:rPr lang="ru-RU" dirty="0"/>
              <a:t> —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 </a:t>
            </a:r>
            <a:r>
              <a:rPr lang="ru-RU" b="1" i="1" dirty="0" err="1"/>
              <a:t>витягує</a:t>
            </a:r>
            <a:r>
              <a:rPr lang="ru-RU" dirty="0"/>
              <a:t> 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фрази</a:t>
            </a:r>
            <a:r>
              <a:rPr lang="ru-RU" dirty="0"/>
              <a:t> та слова з документа,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резюме без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вихідного</a:t>
            </a:r>
            <a:r>
              <a:rPr lang="ru-RU" dirty="0"/>
              <a:t> тексту.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b="1" dirty="0"/>
              <a:t>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абстракції</a:t>
            </a:r>
            <a:r>
              <a:rPr lang="ru-RU" dirty="0"/>
              <a:t> —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 </a:t>
            </a:r>
            <a:r>
              <a:rPr lang="ru-RU" b="1" i="1" dirty="0" err="1"/>
              <a:t>створює</a:t>
            </a:r>
            <a:r>
              <a:rPr lang="ru-RU" dirty="0"/>
              <a:t> 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фрази</a:t>
            </a:r>
            <a:r>
              <a:rPr lang="ru-RU" dirty="0"/>
              <a:t> та </a:t>
            </a:r>
            <a:r>
              <a:rPr lang="ru-RU" dirty="0" err="1"/>
              <a:t>речення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оригінального</a:t>
            </a:r>
            <a:r>
              <a:rPr lang="ru-RU" dirty="0"/>
              <a:t> документа,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перефразовуючи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615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69368-879A-4358-84A0-0BF30608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257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/>
              <a:t>9. </a:t>
            </a:r>
            <a:r>
              <a:rPr lang="ru-RU" b="1" dirty="0" err="1"/>
              <a:t>Розбір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C872EC-4F51-4B44-B057-A5C74320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728"/>
            <a:ext cx="10515600" cy="529214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Синтаксичний</a:t>
            </a:r>
            <a:r>
              <a:rPr lang="ru-RU" dirty="0"/>
              <a:t> </a:t>
            </a:r>
            <a:r>
              <a:rPr lang="ru-RU" dirty="0" err="1"/>
              <a:t>розбір</a:t>
            </a:r>
            <a:r>
              <a:rPr lang="ru-RU" dirty="0"/>
              <a:t> —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з’ясування</a:t>
            </a:r>
            <a:r>
              <a:rPr lang="ru-RU" dirty="0"/>
              <a:t> </a:t>
            </a:r>
            <a:r>
              <a:rPr lang="ru-RU" b="1" dirty="0" err="1"/>
              <a:t>граматичної</a:t>
            </a:r>
            <a:r>
              <a:rPr lang="ru-RU" b="1" dirty="0"/>
              <a:t> </a:t>
            </a:r>
            <a:r>
              <a:rPr lang="ru-RU" b="1" dirty="0" err="1"/>
              <a:t>структури</a:t>
            </a:r>
            <a:r>
              <a:rPr lang="ru-RU" dirty="0"/>
              <a:t> </a:t>
            </a:r>
            <a:r>
              <a:rPr lang="ru-RU" dirty="0" err="1"/>
              <a:t>речення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того, </a:t>
            </a:r>
            <a:r>
              <a:rPr lang="ru-RU" dirty="0" err="1"/>
              <a:t>які</a:t>
            </a:r>
            <a:r>
              <a:rPr lang="ru-RU" dirty="0"/>
              <a:t> слова належать разом як </a:t>
            </a:r>
            <a:r>
              <a:rPr lang="ru-RU" dirty="0" err="1"/>
              <a:t>словосполучення</a:t>
            </a:r>
            <a:r>
              <a:rPr lang="ru-RU" dirty="0"/>
              <a:t>, а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підметом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дієслова</a:t>
            </a:r>
            <a:r>
              <a:rPr lang="ru-RU" dirty="0"/>
              <a:t>. 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НЛП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додатковий</a:t>
            </a:r>
            <a:r>
              <a:rPr lang="ru-RU" dirty="0"/>
              <a:t> контекст про текст,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обробкою</a:t>
            </a:r>
            <a:r>
              <a:rPr lang="ru-RU" dirty="0"/>
              <a:t> та </a:t>
            </a:r>
            <a:r>
              <a:rPr lang="ru-RU" dirty="0" err="1"/>
              <a:t>аналізом</a:t>
            </a:r>
            <a:r>
              <a:rPr lang="ru-RU" dirty="0"/>
              <a:t>.</a:t>
            </a:r>
          </a:p>
          <a:p>
            <a:pPr marL="0" indent="0">
              <a:buNone/>
            </a:pPr>
            <a:br>
              <a:rPr lang="ru-RU" dirty="0">
                <a:effectLst/>
              </a:rPr>
            </a:b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C94219-0D21-483F-AB86-6168FD352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926" y="3168073"/>
            <a:ext cx="7666038" cy="34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9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E00D4-464D-44D8-A619-5A2CF174A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31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sz="4000" b="1" dirty="0"/>
              <a:t>10. </a:t>
            </a:r>
            <a:r>
              <a:rPr lang="ru-RU" sz="4000" b="1" dirty="0" err="1"/>
              <a:t>Розпізнавання</a:t>
            </a:r>
            <a:r>
              <a:rPr lang="ru-RU" sz="4000" b="1" dirty="0"/>
              <a:t> </a:t>
            </a:r>
            <a:r>
              <a:rPr lang="ru-RU" sz="4000" b="1" dirty="0" err="1"/>
              <a:t>іменованих</a:t>
            </a:r>
            <a:r>
              <a:rPr lang="ru-RU" sz="4000" b="1" dirty="0"/>
              <a:t> </a:t>
            </a:r>
            <a:r>
              <a:rPr lang="ru-RU" sz="4000" b="1" dirty="0" err="1"/>
              <a:t>сутностей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AAA8B8-B3E2-431F-A841-92C470D9E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052655"/>
            <a:ext cx="11517745" cy="5440219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NER —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техніка</a:t>
            </a:r>
            <a:r>
              <a:rPr lang="ru-RU" sz="2000" dirty="0"/>
              <a:t>, яка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для </a:t>
            </a:r>
            <a:r>
              <a:rPr lang="ru-RU" sz="2000" dirty="0" err="1"/>
              <a:t>вилучення</a:t>
            </a:r>
            <a:r>
              <a:rPr lang="ru-RU" sz="2000" dirty="0"/>
              <a:t> </a:t>
            </a:r>
            <a:r>
              <a:rPr lang="ru-RU" sz="2000" b="1" dirty="0" err="1"/>
              <a:t>сутностей</a:t>
            </a:r>
            <a:r>
              <a:rPr lang="ru-RU" sz="2000" dirty="0"/>
              <a:t> 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основної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тексту, яка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для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понять у </a:t>
            </a:r>
            <a:r>
              <a:rPr lang="ru-RU" sz="2000" dirty="0" err="1"/>
              <a:t>тексті</a:t>
            </a:r>
            <a:r>
              <a:rPr lang="ru-RU" sz="2000" dirty="0"/>
              <a:t>, таких як </a:t>
            </a:r>
            <a:r>
              <a:rPr lang="ru-RU" sz="2000" b="1" i="1" dirty="0" err="1"/>
              <a:t>імена</a:t>
            </a:r>
            <a:r>
              <a:rPr lang="ru-RU" sz="2000" b="1" i="1" dirty="0"/>
              <a:t> людей</a:t>
            </a:r>
            <a:r>
              <a:rPr lang="ru-RU" sz="2000" dirty="0"/>
              <a:t> , </a:t>
            </a:r>
            <a:r>
              <a:rPr lang="ru-RU" sz="2000" b="1" i="1" dirty="0" err="1"/>
              <a:t>місця</a:t>
            </a:r>
            <a:r>
              <a:rPr lang="ru-RU" sz="2000" dirty="0"/>
              <a:t> , </a:t>
            </a:r>
            <a:r>
              <a:rPr lang="ru-RU" sz="2000" b="1" i="1" dirty="0" err="1"/>
              <a:t>дати</a:t>
            </a:r>
            <a:r>
              <a:rPr lang="ru-RU" sz="2000" dirty="0"/>
              <a:t> 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Алгоритм NER в основному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кроків</a:t>
            </a:r>
            <a:r>
              <a:rPr lang="ru-RU" sz="2000" dirty="0"/>
              <a:t>. 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 </a:t>
            </a:r>
            <a:r>
              <a:rPr lang="ru-RU" sz="2000" b="1" dirty="0" err="1"/>
              <a:t>виявити</a:t>
            </a:r>
            <a:r>
              <a:rPr lang="ru-RU" sz="2000" dirty="0"/>
              <a:t> </a:t>
            </a:r>
            <a:r>
              <a:rPr lang="ru-RU" sz="2000" dirty="0" err="1"/>
              <a:t>сутність</a:t>
            </a:r>
            <a:r>
              <a:rPr lang="ru-RU" sz="2000" dirty="0"/>
              <a:t> у </a:t>
            </a:r>
            <a:r>
              <a:rPr lang="ru-RU" sz="2000" dirty="0" err="1"/>
              <a:t>тексті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 </a:t>
            </a:r>
            <a:r>
              <a:rPr lang="ru-RU" sz="2000" b="1" dirty="0" err="1"/>
              <a:t>віднести</a:t>
            </a:r>
            <a:r>
              <a:rPr lang="ru-RU" sz="2000" dirty="0"/>
              <a:t> </a:t>
            </a:r>
            <a:r>
              <a:rPr lang="ru-RU" sz="2000" dirty="0" err="1"/>
              <a:t>її</a:t>
            </a:r>
            <a:r>
              <a:rPr lang="ru-RU" sz="2000" dirty="0"/>
              <a:t> до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категорії</a:t>
            </a:r>
            <a:r>
              <a:rPr lang="ru-RU" sz="2000" dirty="0"/>
              <a:t>. </a:t>
            </a:r>
            <a:r>
              <a:rPr lang="ru-RU" sz="2000" dirty="0" err="1"/>
              <a:t>Продуктивність</a:t>
            </a:r>
            <a:r>
              <a:rPr lang="ru-RU" sz="2000" dirty="0"/>
              <a:t> NER </a:t>
            </a:r>
            <a:r>
              <a:rPr lang="ru-RU" sz="2000" dirty="0" err="1"/>
              <a:t>значною</a:t>
            </a:r>
            <a:r>
              <a:rPr lang="ru-RU" sz="2000" dirty="0"/>
              <a:t> </a:t>
            </a:r>
            <a:r>
              <a:rPr lang="ru-RU" sz="2000" dirty="0" err="1"/>
              <a:t>мірою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для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. Чим </a:t>
            </a:r>
            <a:r>
              <a:rPr lang="ru-RU" sz="2000" dirty="0" err="1"/>
              <a:t>точнішими</a:t>
            </a:r>
            <a:r>
              <a:rPr lang="ru-RU" sz="2000" dirty="0"/>
              <a:t>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фактичним</a:t>
            </a:r>
            <a:r>
              <a:rPr lang="ru-RU" sz="2000" dirty="0"/>
              <a:t> </a:t>
            </a:r>
            <a:r>
              <a:rPr lang="ru-RU" sz="2000" dirty="0" err="1"/>
              <a:t>даним</a:t>
            </a:r>
            <a:r>
              <a:rPr lang="ru-RU" sz="2000" dirty="0"/>
              <a:t>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точнішими</a:t>
            </a:r>
            <a:r>
              <a:rPr lang="ru-RU" sz="2000" dirty="0"/>
              <a:t>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F4EE0F-F190-4C26-A626-1620DD50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371" y="2983345"/>
            <a:ext cx="8143875" cy="36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3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4AC75-03EB-465B-BFE2-5626419C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 err="1"/>
              <a:t>Застосування</a:t>
            </a:r>
            <a:r>
              <a:rPr lang="ru-RU" b="1" dirty="0"/>
              <a:t> НЛП: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86DC92-F70F-4310-A184-4F5E1794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68990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AI Chatbots</a:t>
            </a:r>
            <a:r>
              <a:rPr lang="en-US" dirty="0"/>
              <a:t> : </a:t>
            </a:r>
            <a:r>
              <a:rPr lang="ru-RU" dirty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і веб-</a:t>
            </a:r>
            <a:r>
              <a:rPr lang="ru-RU" dirty="0" err="1"/>
              <a:t>додатках</a:t>
            </a:r>
            <a:r>
              <a:rPr lang="ru-RU" dirty="0"/>
              <a:t>, онлайн-</a:t>
            </a:r>
            <a:r>
              <a:rPr lang="ru-RU" dirty="0" err="1"/>
              <a:t>магазини</a:t>
            </a:r>
            <a:r>
              <a:rPr lang="ru-RU" dirty="0"/>
              <a:t>.</a:t>
            </a:r>
          </a:p>
          <a:p>
            <a:r>
              <a:rPr lang="ru-RU" b="1" dirty="0" err="1"/>
              <a:t>Машинний</a:t>
            </a:r>
            <a:r>
              <a:rPr lang="ru-RU" b="1" dirty="0"/>
              <a:t> переклад</a:t>
            </a:r>
            <a:r>
              <a:rPr lang="ru-RU" dirty="0"/>
              <a:t> :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перекладати</a:t>
            </a:r>
            <a:r>
              <a:rPr lang="ru-RU" dirty="0"/>
              <a:t> </a:t>
            </a:r>
            <a:r>
              <a:rPr lang="ru-RU" dirty="0" err="1"/>
              <a:t>поданий</a:t>
            </a:r>
            <a:r>
              <a:rPr lang="ru-RU" dirty="0"/>
              <a:t> текст </a:t>
            </a:r>
            <a:r>
              <a:rPr lang="ru-RU" dirty="0" err="1"/>
              <a:t>кількома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.</a:t>
            </a:r>
          </a:p>
          <a:p>
            <a:r>
              <a:rPr lang="ru-RU" b="1" dirty="0" err="1"/>
              <a:t>Інформаційний</a:t>
            </a:r>
            <a:r>
              <a:rPr lang="ru-RU" b="1" dirty="0"/>
              <a:t> </a:t>
            </a:r>
            <a:r>
              <a:rPr lang="ru-RU" b="1" dirty="0" err="1"/>
              <a:t>пошук</a:t>
            </a:r>
            <a:r>
              <a:rPr lang="ru-RU" dirty="0"/>
              <a:t> — </a:t>
            </a:r>
            <a:r>
              <a:rPr lang="en-US" dirty="0"/>
              <a:t>NLP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швидкого</a:t>
            </a:r>
            <a:r>
              <a:rPr lang="ru-RU" dirty="0"/>
              <a:t> доступу 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запиту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з </a:t>
            </a:r>
            <a:r>
              <a:rPr lang="ru-RU" dirty="0" err="1"/>
              <a:t>текстових</a:t>
            </a:r>
            <a:r>
              <a:rPr lang="ru-RU" dirty="0"/>
              <a:t> </a:t>
            </a:r>
            <a:r>
              <a:rPr lang="ru-RU" dirty="0" err="1"/>
              <a:t>сховищ</a:t>
            </a:r>
            <a:r>
              <a:rPr lang="ru-RU" dirty="0"/>
              <a:t>, таких як </a:t>
            </a:r>
            <a:r>
              <a:rPr lang="ru-RU" dirty="0" err="1"/>
              <a:t>файлові</a:t>
            </a:r>
            <a:r>
              <a:rPr lang="ru-RU" dirty="0"/>
              <a:t> </a:t>
            </a:r>
            <a:r>
              <a:rPr lang="ru-RU" dirty="0" err="1"/>
              <a:t>сервери</a:t>
            </a:r>
            <a:r>
              <a:rPr lang="ru-RU" dirty="0"/>
              <a:t>,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та </a:t>
            </a:r>
            <a:r>
              <a:rPr lang="ru-RU" dirty="0" err="1"/>
              <a:t>Інтернет</a:t>
            </a:r>
            <a:r>
              <a:rPr lang="ru-RU" dirty="0"/>
              <a:t>.</a:t>
            </a:r>
          </a:p>
          <a:p>
            <a:r>
              <a:rPr lang="ru-RU" b="1" dirty="0"/>
              <a:t>Автоматична </a:t>
            </a:r>
            <a:r>
              <a:rPr lang="ru-RU" b="1" dirty="0" err="1"/>
              <a:t>перевірка</a:t>
            </a:r>
            <a:r>
              <a:rPr lang="ru-RU" b="1" dirty="0"/>
              <a:t> </a:t>
            </a:r>
            <a:r>
              <a:rPr lang="ru-RU" b="1" dirty="0" err="1"/>
              <a:t>орфографії</a:t>
            </a:r>
            <a:r>
              <a:rPr lang="ru-RU" dirty="0"/>
              <a:t> : яку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випробували</a:t>
            </a:r>
            <a:r>
              <a:rPr lang="ru-RU" dirty="0"/>
              <a:t> в </a:t>
            </a:r>
            <a:r>
              <a:rPr lang="ru-RU" dirty="0" err="1"/>
              <a:t>документі</a:t>
            </a:r>
            <a:r>
              <a:rPr lang="ru-RU" dirty="0"/>
              <a:t> </a:t>
            </a:r>
            <a:r>
              <a:rPr lang="en-US" dirty="0"/>
              <a:t>Google </a:t>
            </a:r>
            <a:r>
              <a:rPr lang="ru-RU" dirty="0" err="1"/>
              <a:t>або</a:t>
            </a:r>
            <a:r>
              <a:rPr lang="ru-RU" dirty="0"/>
              <a:t>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програмному</a:t>
            </a:r>
            <a:r>
              <a:rPr lang="ru-RU" dirty="0"/>
              <a:t> </a:t>
            </a:r>
            <a:r>
              <a:rPr lang="ru-RU" dirty="0" err="1"/>
              <a:t>забезпеченні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документами.</a:t>
            </a:r>
          </a:p>
          <a:p>
            <a:r>
              <a:rPr lang="ru-RU" b="1" dirty="0"/>
              <a:t>Автоматична </a:t>
            </a:r>
            <a:r>
              <a:rPr lang="ru-RU" b="1" dirty="0" err="1"/>
              <a:t>пропозиція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dirty="0"/>
              <a:t> :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ж таки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корисний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нам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 в </a:t>
            </a:r>
            <a:r>
              <a:rPr lang="ru-RU" dirty="0" err="1"/>
              <a:t>документі</a:t>
            </a:r>
            <a:r>
              <a:rPr lang="ru-RU" dirty="0"/>
              <a:t>, де </a:t>
            </a:r>
            <a:r>
              <a:rPr lang="en-US" dirty="0"/>
              <a:t>Google Doc </a:t>
            </a:r>
            <a:r>
              <a:rPr lang="ru-RU" dirty="0"/>
              <a:t>автоматично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слова,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стояти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введеними</a:t>
            </a:r>
            <a:r>
              <a:rPr lang="ru-RU" dirty="0"/>
              <a:t> словами.</a:t>
            </a:r>
          </a:p>
          <a:p>
            <a:r>
              <a:rPr lang="ru-RU" b="1" dirty="0" err="1"/>
              <a:t>Виявлення</a:t>
            </a:r>
            <a:r>
              <a:rPr lang="ru-RU" b="1" dirty="0"/>
              <a:t> спаму в </a:t>
            </a:r>
            <a:r>
              <a:rPr lang="ru-RU" b="1" dirty="0" err="1"/>
              <a:t>пошті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, з </a:t>
            </a:r>
            <a:r>
              <a:rPr lang="ru-RU" dirty="0" err="1"/>
              <a:t>яким</a:t>
            </a:r>
            <a:r>
              <a:rPr lang="ru-RU" dirty="0"/>
              <a:t> ми </a:t>
            </a:r>
            <a:r>
              <a:rPr lang="ru-RU" dirty="0" err="1"/>
              <a:t>стикаємося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, коли </a:t>
            </a:r>
            <a:r>
              <a:rPr lang="en-US" dirty="0"/>
              <a:t>Google </a:t>
            </a:r>
            <a:r>
              <a:rPr lang="ru-RU" dirty="0"/>
              <a:t>автоматично </a:t>
            </a:r>
            <a:r>
              <a:rPr lang="ru-RU" dirty="0" err="1"/>
              <a:t>відокремлює</a:t>
            </a:r>
            <a:r>
              <a:rPr lang="ru-RU" dirty="0"/>
              <a:t> </a:t>
            </a:r>
            <a:r>
              <a:rPr lang="ru-RU" dirty="0" err="1"/>
              <a:t>автентичну</a:t>
            </a:r>
            <a:r>
              <a:rPr lang="ru-RU" dirty="0"/>
              <a:t> </a:t>
            </a:r>
            <a:r>
              <a:rPr lang="ru-RU" dirty="0" err="1"/>
              <a:t>пошту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спаму</a:t>
            </a:r>
          </a:p>
          <a:p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настроїв</a:t>
            </a:r>
            <a:r>
              <a:rPr lang="ru-RU" dirty="0"/>
              <a:t> —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НЛП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настроїв</a:t>
            </a:r>
            <a:r>
              <a:rPr lang="ru-RU" dirty="0"/>
              <a:t> бренду та продукту,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з </a:t>
            </a:r>
            <a:r>
              <a:rPr lang="ru-RU" dirty="0" err="1"/>
              <a:t>обслуговуванням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r>
              <a:rPr lang="ru-RU" b="1" dirty="0" err="1"/>
              <a:t>Розпізнавання</a:t>
            </a:r>
            <a:r>
              <a:rPr lang="ru-RU" b="1" dirty="0"/>
              <a:t> </a:t>
            </a:r>
            <a:r>
              <a:rPr lang="ru-RU" b="1" dirty="0" err="1"/>
              <a:t>мовлення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голосових</a:t>
            </a:r>
            <a:r>
              <a:rPr lang="ru-RU" dirty="0"/>
              <a:t> чат-ботах. </a:t>
            </a:r>
            <a:r>
              <a:rPr lang="en-US" dirty="0"/>
              <a:t>Alexa, Cortona </a:t>
            </a:r>
            <a:r>
              <a:rPr lang="ru-RU" dirty="0"/>
              <a:t>є одними з </a:t>
            </a:r>
            <a:r>
              <a:rPr lang="ru-RU" dirty="0" err="1"/>
              <a:t>потужних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віртуальних</a:t>
            </a:r>
            <a:r>
              <a:rPr lang="ru-RU" dirty="0"/>
              <a:t> </a:t>
            </a:r>
            <a:r>
              <a:rPr lang="ru-RU" dirty="0" err="1"/>
              <a:t>помічників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розпізнавання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НЛП.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8312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36691-5E91-4595-A496-4A5C0EEC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Класифікація та </a:t>
            </a:r>
            <a:r>
              <a:rPr lang="uk-UA" b="1" dirty="0" err="1"/>
              <a:t>кластирізація</a:t>
            </a:r>
            <a:r>
              <a:rPr lang="uk-UA" b="1" dirty="0"/>
              <a:t> текстів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33FE09-179A-46FE-8D0D-9AF712690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5" y="951346"/>
            <a:ext cx="11175999" cy="522561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 </a:t>
            </a:r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текстів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 </a:t>
            </a:r>
            <a:r>
              <a:rPr lang="ru-RU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класифікації</a:t>
            </a:r>
            <a:r>
              <a:rPr lang="ru-RU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документів</a:t>
            </a:r>
            <a:r>
              <a:rPr lang="ru-RU" dirty="0"/>
              <a:t> в одну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документів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завдань</a:t>
            </a:r>
            <a:r>
              <a:rPr lang="ru-RU" dirty="0"/>
              <a:t> </a:t>
            </a:r>
            <a:r>
              <a:rPr lang="ru-RU" dirty="0" err="1">
                <a:hlinkClick r:id="rId3" tooltip="Інформаційний пошу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інформаційного</a:t>
            </a:r>
            <a:r>
              <a:rPr lang="ru-RU" dirty="0">
                <a:hlinkClick r:id="rId3" tooltip="Інформаційний пошу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hlinkClick r:id="rId3" tooltip="Інформаційний пошу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пошуку</a:t>
            </a:r>
            <a:r>
              <a:rPr lang="ru-RU" dirty="0"/>
              <a:t>, яке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зарахуванні</a:t>
            </a:r>
            <a:r>
              <a:rPr lang="ru-RU" dirty="0"/>
              <a:t> документа до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/>
              <a:t>Інформаці́йний</a:t>
            </a:r>
            <a:r>
              <a:rPr lang="ru-RU" b="1" dirty="0"/>
              <a:t> </a:t>
            </a:r>
            <a:r>
              <a:rPr lang="ru-RU" b="1" dirty="0" err="1"/>
              <a:t>по́шук</a:t>
            </a:r>
            <a:r>
              <a:rPr lang="ru-RU" b="1" dirty="0"/>
              <a:t> </a:t>
            </a:r>
            <a:r>
              <a:rPr lang="ru-RU" dirty="0"/>
              <a:t>(ІП) (</a:t>
            </a:r>
            <a:r>
              <a:rPr lang="ru-RU" dirty="0">
                <a:hlinkClick r:id="rId4" tooltip="Англійська мо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англ.</a:t>
            </a:r>
            <a:r>
              <a:rPr lang="ru-RU" dirty="0"/>
              <a:t> </a:t>
            </a:r>
            <a:r>
              <a:rPr lang="en-US" dirty="0"/>
              <a:t>Information</a:t>
            </a:r>
            <a:r>
              <a:rPr lang="uk-UA" dirty="0"/>
              <a:t> </a:t>
            </a:r>
            <a:r>
              <a:rPr lang="en-US" dirty="0"/>
              <a:t>retrieval) </a:t>
            </a:r>
            <a:r>
              <a:rPr lang="uk-UA" dirty="0"/>
              <a:t>-</a:t>
            </a:r>
            <a:r>
              <a:rPr lang="en-US" dirty="0"/>
              <a:t> </a:t>
            </a:r>
            <a:r>
              <a:rPr lang="ru-RU" dirty="0">
                <a:hlinkClick r:id="rId5" tooltip="Нау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наука</a:t>
            </a:r>
            <a:r>
              <a:rPr lang="ru-RU" dirty="0"/>
              <a:t>  про  </a:t>
            </a:r>
            <a:r>
              <a:rPr lang="ru-RU" dirty="0" err="1">
                <a:hlinkClick r:id="rId6" tooltip="Пошу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пошук</a:t>
            </a:r>
            <a:r>
              <a:rPr lang="ru-RU" dirty="0"/>
              <a:t> </a:t>
            </a:r>
            <a:r>
              <a:rPr lang="ru-RU" dirty="0" err="1"/>
              <a:t>неструктурованої</a:t>
            </a:r>
            <a:r>
              <a:rPr lang="ru-RU" dirty="0"/>
              <a:t> </a:t>
            </a:r>
            <a:r>
              <a:rPr lang="ru-RU" dirty="0" err="1"/>
              <a:t>документальної</a:t>
            </a:r>
            <a:r>
              <a:rPr lang="ru-RU" dirty="0"/>
              <a:t> </a:t>
            </a:r>
            <a:r>
              <a:rPr lang="ru-RU" dirty="0" err="1">
                <a:hlinkClick r:id="rId7" tooltip="Інформац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інформації</a:t>
            </a:r>
            <a:r>
              <a:rPr lang="ru-RU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Особливо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 </a:t>
            </a:r>
            <a:r>
              <a:rPr lang="ru-RU" dirty="0">
                <a:hlinkClick r:id="rId8" tooltip="Докумен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документах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самих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добуття</a:t>
            </a:r>
            <a:r>
              <a:rPr lang="ru-RU" dirty="0"/>
              <a:t> </a:t>
            </a:r>
            <a:r>
              <a:rPr lang="ru-RU" dirty="0" err="1"/>
              <a:t>метаданих</a:t>
            </a:r>
            <a:r>
              <a:rPr lang="ru-RU" dirty="0"/>
              <a:t> з </a:t>
            </a:r>
            <a:r>
              <a:rPr lang="ru-RU" dirty="0" err="1"/>
              <a:t>документів</a:t>
            </a:r>
            <a:r>
              <a:rPr lang="ru-RU" dirty="0"/>
              <a:t>, </a:t>
            </a:r>
            <a:r>
              <a:rPr lang="ru-RU" dirty="0" err="1">
                <a:hlinkClick r:id="rId6" tooltip="Пошу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пошуку</a:t>
            </a:r>
            <a:r>
              <a:rPr lang="ru-RU" dirty="0"/>
              <a:t> тексту, </a:t>
            </a:r>
            <a:r>
              <a:rPr lang="ru-RU" dirty="0" err="1"/>
              <a:t>зображень</a:t>
            </a:r>
            <a:r>
              <a:rPr lang="ru-RU" dirty="0"/>
              <a:t>, </a:t>
            </a:r>
            <a:r>
              <a:rPr lang="ru-RU" dirty="0" err="1"/>
              <a:t>відео</a:t>
            </a:r>
            <a:r>
              <a:rPr lang="ru-RU" dirty="0"/>
              <a:t> та звуку у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реляційних</a:t>
            </a:r>
            <a:r>
              <a:rPr lang="ru-RU" dirty="0"/>
              <a:t> базах </a:t>
            </a:r>
            <a:r>
              <a:rPr lang="ru-RU" dirty="0" err="1"/>
              <a:t>даних</a:t>
            </a:r>
            <a:r>
              <a:rPr lang="ru-RU" dirty="0"/>
              <a:t>, у </a:t>
            </a:r>
            <a:r>
              <a:rPr lang="ru-RU" dirty="0" err="1">
                <a:hlinkClick r:id="rId9" tooltip="Гіпертекс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гіпертекстових</a:t>
            </a:r>
            <a:r>
              <a:rPr lang="ru-RU" dirty="0"/>
              <a:t> </a:t>
            </a:r>
            <a:r>
              <a:rPr lang="ru-RU" dirty="0">
                <a:hlinkClick r:id="rId10" tooltip="База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базах </a:t>
            </a:r>
            <a:r>
              <a:rPr lang="ru-RU" dirty="0" err="1">
                <a:hlinkClick r:id="rId10" tooltip="База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даних</a:t>
            </a:r>
            <a:r>
              <a:rPr lang="ru-RU" dirty="0"/>
              <a:t> таких, як </a:t>
            </a:r>
            <a:r>
              <a:rPr lang="ru-RU" dirty="0" err="1">
                <a:hlinkClick r:id="rId11" tooltip="Інтерн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Інтернет</a:t>
            </a:r>
            <a:r>
              <a:rPr lang="ru-RU" dirty="0"/>
              <a:t> та </a:t>
            </a:r>
            <a:r>
              <a:rPr lang="ru-RU" dirty="0" err="1"/>
              <a:t>локальні</a:t>
            </a:r>
            <a:r>
              <a:rPr lang="ru-RU" dirty="0"/>
              <a:t> </a:t>
            </a:r>
            <a:r>
              <a:rPr lang="ru-RU" dirty="0" err="1">
                <a:hlinkClick r:id="rId12" tooltip="Інтран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інтранет</a:t>
            </a:r>
            <a:r>
              <a:rPr lang="ru-RU" dirty="0"/>
              <a:t>. </a:t>
            </a:r>
            <a:r>
              <a:rPr lang="ru-RU" dirty="0" err="1"/>
              <a:t>Інформаційний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 — велика </a:t>
            </a:r>
            <a:r>
              <a:rPr lang="ru-RU" dirty="0" err="1"/>
              <a:t>міждисциплінарна</a:t>
            </a:r>
            <a:r>
              <a:rPr lang="ru-RU" dirty="0"/>
              <a:t> область науки, яка </a:t>
            </a:r>
            <a:r>
              <a:rPr lang="ru-RU" dirty="0" err="1"/>
              <a:t>стоїть</a:t>
            </a:r>
            <a:r>
              <a:rPr lang="ru-RU" dirty="0"/>
              <a:t> на </a:t>
            </a:r>
            <a:r>
              <a:rPr lang="ru-RU" dirty="0" err="1"/>
              <a:t>перетині</a:t>
            </a:r>
            <a:r>
              <a:rPr lang="ru-RU" dirty="0"/>
              <a:t> </a:t>
            </a:r>
            <a:r>
              <a:rPr lang="ru-RU" dirty="0" err="1">
                <a:hlinkClick r:id="rId13" tooltip="Когнітивна психолог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когнітивної</a:t>
            </a:r>
            <a:r>
              <a:rPr lang="ru-RU" dirty="0">
                <a:hlinkClick r:id="rId13" tooltip="Когнітивна психолог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hlinkClick r:id="rId13" tooltip="Когнітивна психолог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психології</a:t>
            </a:r>
            <a:r>
              <a:rPr lang="ru-RU" dirty="0"/>
              <a:t>, </a:t>
            </a:r>
            <a:r>
              <a:rPr lang="ru-RU" dirty="0" err="1">
                <a:hlinkClick r:id="rId14" tooltip="Інформа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інформатики</a:t>
            </a:r>
            <a:r>
              <a:rPr lang="ru-RU" dirty="0"/>
              <a:t>, </a:t>
            </a:r>
            <a:r>
              <a:rPr lang="ru-RU" dirty="0" err="1">
                <a:hlinkClick r:id="rId15" tooltip="Інформаційний дизай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інформаційного</a:t>
            </a:r>
            <a:r>
              <a:rPr lang="ru-RU" dirty="0">
                <a:hlinkClick r:id="rId15" tooltip="Інформаційний дизай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дизайну</a:t>
            </a:r>
            <a:r>
              <a:rPr lang="ru-RU" dirty="0"/>
              <a:t>, </a:t>
            </a:r>
            <a:r>
              <a:rPr lang="ru-RU" dirty="0" err="1">
                <a:hlinkClick r:id="rId16" tooltip="Лінгвіс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лінгвістики</a:t>
            </a:r>
            <a:r>
              <a:rPr lang="ru-RU" dirty="0"/>
              <a:t>, </a:t>
            </a:r>
            <a:r>
              <a:rPr lang="ru-RU" dirty="0" err="1">
                <a:hlinkClick r:id="rId17" tooltip="Семіо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семіотики</a:t>
            </a:r>
            <a:r>
              <a:rPr lang="ru-RU" dirty="0"/>
              <a:t>, </a:t>
            </a:r>
            <a:r>
              <a:rPr lang="ru-RU" dirty="0" err="1">
                <a:hlinkClick r:id="rId18" tooltip="Бібліотечна спра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бібліотечної</a:t>
            </a:r>
            <a:r>
              <a:rPr lang="ru-RU" dirty="0">
                <a:hlinkClick r:id="rId18" tooltip="Бібліотечна спра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hlinkClick r:id="rId18" tooltip="Бібліотечна спра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справи</a:t>
            </a:r>
            <a:r>
              <a:rPr lang="ru-RU" dirty="0"/>
              <a:t>, та </a:t>
            </a:r>
            <a:r>
              <a:rPr lang="ru-RU" dirty="0">
                <a:hlinkClick r:id="rId19" tooltip="Статис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статистики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виділив</a:t>
            </a:r>
            <a:r>
              <a:rPr lang="ru-RU" dirty="0"/>
              <a:t> як </a:t>
            </a:r>
            <a:r>
              <a:rPr lang="ru-RU" dirty="0" err="1"/>
              <a:t>міждисциплінарну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угорський</a:t>
            </a:r>
            <a:r>
              <a:rPr lang="ru-RU" dirty="0"/>
              <a:t> </a:t>
            </a:r>
            <a:r>
              <a:rPr lang="ru-RU" dirty="0" err="1"/>
              <a:t>дослідник</a:t>
            </a:r>
            <a:r>
              <a:rPr lang="ru-RU" dirty="0"/>
              <a:t> </a:t>
            </a:r>
            <a:r>
              <a:rPr lang="ru-RU" dirty="0" err="1"/>
              <a:t>Золтон</a:t>
            </a:r>
            <a:r>
              <a:rPr lang="ru-RU" dirty="0"/>
              <a:t> </a:t>
            </a:r>
            <a:r>
              <a:rPr lang="ru-RU" dirty="0" err="1"/>
              <a:t>Жулен</a:t>
            </a:r>
            <a:r>
              <a:rPr lang="ru-RU" dirty="0"/>
              <a:t> у 1989 </a:t>
            </a:r>
            <a:r>
              <a:rPr lang="ru-RU" dirty="0" err="1"/>
              <a:t>році</a:t>
            </a:r>
            <a:r>
              <a:rPr lang="ru-R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93842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DF73F8-A96E-4217-B5D5-0529FE8FA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4255"/>
            <a:ext cx="10515600" cy="57912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Кластеризація</a:t>
            </a:r>
            <a:r>
              <a:rPr lang="ru-RU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тексту 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 набору </a:t>
            </a:r>
            <a:r>
              <a:rPr lang="ru-RU" dirty="0" err="1"/>
              <a:t>текстів</a:t>
            </a:r>
            <a:r>
              <a:rPr lang="ru-RU" dirty="0"/>
              <a:t> без </a:t>
            </a:r>
            <a:r>
              <a:rPr lang="ru-RU" dirty="0" err="1"/>
              <a:t>міток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 (кластер)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один на одного,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тексти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кластерах.</a:t>
            </a:r>
          </a:p>
          <a:p>
            <a:pPr marL="0" indent="0">
              <a:buNone/>
            </a:pP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відрізняти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кластеризації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останньому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об’єднуються</a:t>
            </a:r>
            <a:r>
              <a:rPr lang="ru-RU" dirty="0"/>
              <a:t> за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, але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задані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</a:t>
            </a:r>
            <a:r>
              <a:rPr lang="ru-RU" dirty="0" err="1"/>
              <a:t>власноруч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автоматично,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створеного</a:t>
            </a:r>
            <a:r>
              <a:rPr lang="ru-RU" dirty="0"/>
              <a:t> набору правил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машинного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Кластеризація без будь яких правил і критеріїв.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Класифікація – з учителем               Кластеризація без 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212446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A4BABC-C8EF-4408-96BC-1D0469ECE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18" y="434108"/>
            <a:ext cx="11074400" cy="6012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природної мови — це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підсфера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 інтелекту, яка спрямована на те, щоб змусити машини розуміти природні мови так само, як люди.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НЛП поєднує в собі кілька дисциплін, включаючи комп’ютерну лінгвістику, машинне навчання, глибоке навчання та статистику, щоб вивчати правила та структуру мови та створювати інтелектуальні системи, здатні обробляти, розуміти, аналізувати та витягувати значення з тексту та мови таким чином, щоб люди міг зробити.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суті, це механізм взаємодії між комп’ютером і людиною, за допомогою якого наші мобільні телефони, комп’ютери розвинули здатність розуміти, що ми, люди, набираємо або говоримо, і відповідати відповідними відповідями.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НЛП використовується в різних програмах, таких як:</a:t>
            </a:r>
          </a:p>
          <a:p>
            <a:pPr marL="1081088" indent="-277813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 помічники, такі як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Siri, Alexa</a:t>
            </a:r>
          </a:p>
          <a:p>
            <a:pPr marL="1081088" indent="-277813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 забезпечення для перетворення мови в текст</a:t>
            </a:r>
          </a:p>
          <a:p>
            <a:pPr marL="1081088" indent="-277813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голосовим керуванням</a:t>
            </a:r>
          </a:p>
          <a:p>
            <a:pPr marL="1081088" indent="-277813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Чат-боти обслуговування клієнтів</a:t>
            </a:r>
          </a:p>
          <a:p>
            <a:pPr marL="1081088" indent="-277813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Інтелектуальний текст</a:t>
            </a:r>
          </a:p>
          <a:p>
            <a:pPr marL="1081088" indent="-277813"/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Автовиправлення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1088" indent="-277813"/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Автозаповнення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пошуку</a:t>
            </a:r>
          </a:p>
          <a:p>
            <a:pPr marL="1081088" indent="-277813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Фільтри електронної пошти</a:t>
            </a:r>
          </a:p>
        </p:txBody>
      </p:sp>
    </p:spTree>
    <p:extLst>
      <p:ext uri="{BB962C8B-B14F-4D97-AF65-F5344CB8AC3E}">
        <p14:creationId xmlns:p14="http://schemas.microsoft.com/office/powerpoint/2010/main" val="314003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F34E95-AC4E-453D-8FF8-27B3E117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127"/>
            <a:ext cx="10515600" cy="5585836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присвоєнні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веб-</a:t>
            </a:r>
            <a:r>
              <a:rPr lang="ru-RU" dirty="0" err="1"/>
              <a:t>сторінкою</a:t>
            </a:r>
            <a:r>
              <a:rPr lang="ru-RU" dirty="0"/>
              <a:t>, книгою, </a:t>
            </a:r>
            <a:r>
              <a:rPr lang="ru-RU" dirty="0" err="1"/>
              <a:t>статтею</a:t>
            </a:r>
            <a:r>
              <a:rPr lang="ru-RU" dirty="0"/>
              <a:t> для ЗМІ та </a:t>
            </a:r>
            <a:r>
              <a:rPr lang="ru-RU" dirty="0" err="1"/>
              <a:t>іншим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застосувань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настроїв</a:t>
            </a:r>
            <a:r>
              <a:rPr lang="ru-RU" dirty="0"/>
              <a:t>, </a:t>
            </a:r>
            <a:r>
              <a:rPr lang="ru-RU" dirty="0" err="1"/>
              <a:t>позначення</a:t>
            </a:r>
            <a:r>
              <a:rPr lang="ru-RU" dirty="0"/>
              <a:t> тем, </a:t>
            </a:r>
            <a:r>
              <a:rPr lang="ru-RU" dirty="0" err="1"/>
              <a:t>класифікація</a:t>
            </a:r>
            <a:r>
              <a:rPr lang="ru-RU" dirty="0"/>
              <a:t> новин,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намірів</a:t>
            </a:r>
            <a:r>
              <a:rPr lang="ru-RU" dirty="0"/>
              <a:t>, </a:t>
            </a:r>
            <a:r>
              <a:rPr lang="ru-RU" dirty="0" err="1"/>
              <a:t>виявлення</a:t>
            </a:r>
            <a:r>
              <a:rPr lang="ru-RU" dirty="0"/>
              <a:t> спаму, </a:t>
            </a:r>
            <a:r>
              <a:rPr lang="ru-RU" dirty="0" err="1"/>
              <a:t>маршрутизація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класифікація</a:t>
            </a:r>
            <a:r>
              <a:rPr lang="ru-RU" dirty="0"/>
              <a:t> резюме та </a:t>
            </a:r>
            <a:r>
              <a:rPr lang="ru-RU" dirty="0" err="1"/>
              <a:t>інше</a:t>
            </a:r>
            <a:r>
              <a:rPr lang="ru-RU" dirty="0"/>
              <a:t>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в </a:t>
            </a:r>
            <a:r>
              <a:rPr lang="ru-RU" dirty="0" err="1"/>
              <a:t>моделі</a:t>
            </a:r>
            <a:r>
              <a:rPr lang="ru-RU" dirty="0"/>
              <a:t> машинного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нам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числові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 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b="1" dirty="0" err="1"/>
              <a:t>Виділення</a:t>
            </a:r>
            <a:r>
              <a:rPr lang="ru-RU" b="1" dirty="0"/>
              <a:t> </a:t>
            </a:r>
            <a:r>
              <a:rPr lang="ru-RU" b="1" dirty="0" err="1"/>
              <a:t>ознак</a:t>
            </a:r>
            <a:r>
              <a:rPr lang="ru-RU" b="1" dirty="0"/>
              <a:t> і </a:t>
            </a:r>
            <a:r>
              <a:rPr lang="ru-RU" b="1" dirty="0" err="1"/>
              <a:t>розробка</a:t>
            </a:r>
            <a:r>
              <a:rPr lang="ru-RU" b="1" dirty="0"/>
              <a:t> </a:t>
            </a:r>
            <a:r>
              <a:rPr lang="ru-RU" b="1" dirty="0" err="1"/>
              <a:t>ознак</a:t>
            </a:r>
            <a:r>
              <a:rPr lang="ru-RU" dirty="0"/>
              <a:t> в </a:t>
            </a:r>
            <a:r>
              <a:rPr lang="ru-RU" dirty="0" err="1"/>
              <a:t>тексті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вилучення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 </a:t>
            </a:r>
            <a:r>
              <a:rPr lang="ru-RU" dirty="0" err="1"/>
              <a:t>даних</a:t>
            </a:r>
            <a:r>
              <a:rPr lang="ru-RU" dirty="0"/>
              <a:t> в числовому </a:t>
            </a:r>
            <a:r>
              <a:rPr lang="ru-RU" dirty="0" err="1"/>
              <a:t>форматі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простий</a:t>
            </a:r>
            <a:r>
              <a:rPr lang="ru-RU" dirty="0"/>
              <a:t> і </a:t>
            </a:r>
            <a:r>
              <a:rPr lang="ru-RU" dirty="0" err="1"/>
              <a:t>інтуїтивно</a:t>
            </a:r>
            <a:r>
              <a:rPr lang="ru-RU" dirty="0"/>
              <a:t> </a:t>
            </a:r>
            <a:r>
              <a:rPr lang="ru-RU" dirty="0" err="1"/>
              <a:t>зрозумілий</a:t>
            </a:r>
            <a:r>
              <a:rPr lang="ru-RU" dirty="0"/>
              <a:t> метод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тексту в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 </a:t>
            </a:r>
            <a:r>
              <a:rPr lang="ru-RU" u="sng" dirty="0">
                <a:hlinkClick r:id="rId2"/>
              </a:rPr>
              <a:t>TF-IDF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855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382C49F-080C-497D-B394-9EC0CB4D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8691"/>
            <a:ext cx="10515600" cy="979054"/>
          </a:xfrm>
        </p:spPr>
        <p:txBody>
          <a:bodyPr>
            <a:normAutofit fontScale="90000"/>
          </a:bodyPr>
          <a:lstStyle/>
          <a:p>
            <a:pPr marL="0" indent="0"/>
            <a:br>
              <a:rPr lang="ru-RU" sz="3600" dirty="0"/>
            </a:br>
            <a:r>
              <a:rPr lang="ru-RU" sz="3600" dirty="0" err="1"/>
              <a:t>Алгоритми</a:t>
            </a:r>
            <a:r>
              <a:rPr lang="ru-RU" sz="3600" dirty="0"/>
              <a:t> </a:t>
            </a:r>
            <a:r>
              <a:rPr lang="ru-RU" sz="3600" dirty="0" err="1"/>
              <a:t>класифікації</a:t>
            </a:r>
            <a:r>
              <a:rPr lang="ru-RU" sz="3600" dirty="0"/>
              <a:t> та  </a:t>
            </a:r>
            <a:r>
              <a:rPr lang="ru-RU" sz="3600" dirty="0" err="1"/>
              <a:t>кластеризації</a:t>
            </a:r>
            <a:r>
              <a:rPr lang="ru-RU" sz="3600" dirty="0"/>
              <a:t> </a:t>
            </a:r>
            <a:r>
              <a:rPr lang="ru-RU" sz="3600" dirty="0" err="1"/>
              <a:t>доступні</a:t>
            </a:r>
            <a:r>
              <a:rPr lang="ru-RU" sz="3600" dirty="0"/>
              <a:t> в</a:t>
            </a:r>
            <a:br>
              <a:rPr lang="ru-RU" sz="3600" dirty="0"/>
            </a:br>
            <a:r>
              <a:rPr lang="ru-RU" sz="3600" dirty="0" err="1"/>
              <a:t>бібліотеці</a:t>
            </a:r>
            <a:r>
              <a:rPr lang="ru-RU" sz="3600" dirty="0"/>
              <a:t>  </a:t>
            </a:r>
            <a:r>
              <a:rPr lang="en-US" sz="3600" u="sng" dirty="0" err="1">
                <a:hlinkClick r:id="rId2"/>
              </a:rPr>
              <a:t>Scikit</a:t>
            </a:r>
            <a:r>
              <a:rPr lang="en-US" sz="3600" u="sng" dirty="0">
                <a:hlinkClick r:id="rId2"/>
              </a:rPr>
              <a:t>-Learn </a:t>
            </a:r>
            <a:r>
              <a:rPr lang="ru-RU" sz="3600" dirty="0"/>
              <a:t>та </a:t>
            </a:r>
            <a:r>
              <a:rPr lang="ru-RU" sz="3600" dirty="0" err="1"/>
              <a:t>інших</a:t>
            </a:r>
            <a:r>
              <a:rPr lang="ru-RU" sz="3600" dirty="0"/>
              <a:t> </a:t>
            </a:r>
            <a:r>
              <a:rPr lang="ru-RU" sz="3600" dirty="0" err="1"/>
              <a:t>бібліотеках</a:t>
            </a:r>
            <a:r>
              <a:rPr lang="ru-RU" sz="3600" dirty="0"/>
              <a:t>.</a:t>
            </a:r>
            <a:br>
              <a:rPr lang="uk-UA" dirty="0"/>
            </a:b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6385F18-8FDA-46E4-B564-C7C67C493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57745"/>
            <a:ext cx="5157787" cy="82391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Класифікація</a:t>
            </a:r>
            <a:endParaRPr lang="ru-RU" dirty="0"/>
          </a:p>
          <a:p>
            <a:r>
              <a:rPr lang="ru-RU" b="0" dirty="0" err="1"/>
              <a:t>Визначення</a:t>
            </a:r>
            <a:r>
              <a:rPr lang="ru-RU" b="0" dirty="0"/>
              <a:t> до </a:t>
            </a:r>
            <a:r>
              <a:rPr lang="ru-RU" b="0" dirty="0" err="1"/>
              <a:t>якої</a:t>
            </a:r>
            <a:r>
              <a:rPr lang="ru-RU" b="0" dirty="0"/>
              <a:t> </a:t>
            </a:r>
            <a:r>
              <a:rPr lang="ru-RU" b="0" dirty="0" err="1"/>
              <a:t>категорії</a:t>
            </a:r>
            <a:r>
              <a:rPr lang="ru-RU" b="0" dirty="0"/>
              <a:t> </a:t>
            </a:r>
            <a:r>
              <a:rPr lang="ru-RU" b="0" dirty="0" err="1"/>
              <a:t>належить</a:t>
            </a:r>
            <a:r>
              <a:rPr lang="ru-RU" b="0" dirty="0"/>
              <a:t> </a:t>
            </a:r>
            <a:r>
              <a:rPr lang="ru-RU" b="0" dirty="0" err="1"/>
              <a:t>об'єкт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234D497D-DE26-494A-93FB-E7ACF53365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89085" y="2899785"/>
            <a:ext cx="4600575" cy="2495550"/>
          </a:xfrm>
          <a:prstGeom prst="rect">
            <a:avLst/>
          </a:prstGeom>
        </p:spPr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75F5576E-C640-4AEE-8D97-A4DCF8E23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265382"/>
            <a:ext cx="5183188" cy="106153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Кластеризація</a:t>
            </a:r>
            <a:endParaRPr lang="ru-RU" dirty="0"/>
          </a:p>
          <a:p>
            <a:r>
              <a:rPr lang="ru-RU" b="0" dirty="0" err="1"/>
              <a:t>Автоматичне</a:t>
            </a:r>
            <a:r>
              <a:rPr lang="ru-RU" b="0" dirty="0"/>
              <a:t> </a:t>
            </a:r>
            <a:r>
              <a:rPr lang="ru-RU" b="0" dirty="0" err="1"/>
              <a:t>угруповання</a:t>
            </a:r>
            <a:r>
              <a:rPr lang="ru-RU" b="0" dirty="0"/>
              <a:t> схожих </a:t>
            </a:r>
            <a:r>
              <a:rPr lang="ru-RU" b="0" dirty="0" err="1"/>
              <a:t>об'єктів</a:t>
            </a:r>
            <a:r>
              <a:rPr lang="ru-RU" b="0" dirty="0"/>
              <a:t> у </a:t>
            </a:r>
            <a:r>
              <a:rPr lang="ru-RU" b="0" dirty="0" err="1"/>
              <a:t>набори</a:t>
            </a:r>
            <a:r>
              <a:rPr lang="ru-RU" b="0" dirty="0"/>
              <a:t>.</a:t>
            </a:r>
            <a:endParaRPr lang="uk-UA" b="0" dirty="0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31336C35-F13D-46B9-8246-E619C3BA55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969053" y="2899785"/>
            <a:ext cx="38481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9F511603-2F96-494A-831D-A5CED6443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461818"/>
            <a:ext cx="11406909" cy="621607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 </a:t>
            </a:r>
            <a:r>
              <a:rPr lang="en-US" b="1" dirty="0" err="1"/>
              <a:t>Scikit</a:t>
            </a:r>
            <a:r>
              <a:rPr lang="en-US" b="1" dirty="0"/>
              <a:t>-learn (</a:t>
            </a:r>
            <a:r>
              <a:rPr lang="en-US" b="1" dirty="0" err="1"/>
              <a:t>sklearn</a:t>
            </a:r>
            <a:r>
              <a:rPr lang="en-US" dirty="0"/>
              <a:t>) - </a:t>
            </a:r>
            <a:r>
              <a:rPr lang="uk-UA" dirty="0"/>
              <a:t>це один з найбільш широко використовуваних пакетів </a:t>
            </a:r>
            <a:r>
              <a:rPr lang="en-US" dirty="0"/>
              <a:t>Python </a:t>
            </a:r>
            <a:r>
              <a:rPr lang="uk-UA" dirty="0"/>
              <a:t>для </a:t>
            </a:r>
            <a:r>
              <a:rPr lang="en-US" dirty="0"/>
              <a:t>Data Science </a:t>
            </a:r>
            <a:r>
              <a:rPr lang="uk-UA" dirty="0"/>
              <a:t>та </a:t>
            </a:r>
            <a:r>
              <a:rPr lang="en-US" dirty="0"/>
              <a:t>Machine Learning. </a:t>
            </a:r>
            <a:r>
              <a:rPr lang="uk-UA" dirty="0"/>
              <a:t>Він містить функції та алгоритми для машинного навчання: класифікації, прогнозування чи розбиття даних на групи. </a:t>
            </a:r>
            <a:r>
              <a:rPr lang="en-US" dirty="0" err="1"/>
              <a:t>Sklearn</a:t>
            </a:r>
            <a:r>
              <a:rPr lang="en-US" dirty="0"/>
              <a:t> </a:t>
            </a:r>
            <a:r>
              <a:rPr lang="uk-UA" dirty="0"/>
              <a:t>написана мовами </a:t>
            </a:r>
            <a:r>
              <a:rPr lang="en-US" dirty="0"/>
              <a:t>Python, C, C++ </a:t>
            </a:r>
            <a:r>
              <a:rPr lang="uk-UA" dirty="0"/>
              <a:t>та </a:t>
            </a:r>
            <a:r>
              <a:rPr lang="en-US" dirty="0" err="1"/>
              <a:t>Cython</a:t>
            </a:r>
            <a:r>
              <a:rPr lang="en-US" dirty="0"/>
              <a:t>.</a:t>
            </a:r>
            <a:endParaRPr lang="uk-UA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 err="1"/>
              <a:t>Scikit</a:t>
            </a:r>
            <a:r>
              <a:rPr lang="en-US" b="1" dirty="0"/>
              <a:t>-learn</a:t>
            </a:r>
            <a:r>
              <a:rPr lang="en-US" dirty="0"/>
              <a:t> </a:t>
            </a:r>
            <a:r>
              <a:rPr lang="uk-UA" dirty="0"/>
              <a:t>заснована на інших бібліотеках, які також застосовуються в машинному навчанні, аналізі даних, комп'ютерному зорі та суміжних сферах.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NumPy</a:t>
            </a:r>
            <a:r>
              <a:rPr lang="en-US" dirty="0"/>
              <a:t> - </a:t>
            </a:r>
            <a:r>
              <a:rPr lang="uk-UA" dirty="0"/>
              <a:t>бібліотека для роботи з багатовимірними масивами числових даних та зі складними математичними операціями.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SciPy </a:t>
            </a:r>
            <a:r>
              <a:rPr lang="en-US" dirty="0"/>
              <a:t>- </a:t>
            </a:r>
            <a:r>
              <a:rPr lang="uk-UA" dirty="0"/>
              <a:t>набір просунутих математичних та наукових функцій. Заснована на </a:t>
            </a:r>
            <a:r>
              <a:rPr lang="en-US" dirty="0"/>
              <a:t>NumPy, </a:t>
            </a:r>
            <a:r>
              <a:rPr lang="uk-UA" dirty="0"/>
              <a:t>але глибше та </a:t>
            </a:r>
            <a:r>
              <a:rPr lang="uk-UA" dirty="0" err="1"/>
              <a:t>функціональніше</a:t>
            </a:r>
            <a:r>
              <a:rPr lang="uk-UA" dirty="0"/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Matplotlib</a:t>
            </a:r>
            <a:r>
              <a:rPr lang="en-US" dirty="0"/>
              <a:t> - </a:t>
            </a:r>
            <a:r>
              <a:rPr lang="uk-UA" dirty="0"/>
              <a:t>бібліотека для візуалізації та побудови графіків. Підтримує двовимірні та тривимірні побудови.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Pandas</a:t>
            </a:r>
            <a:r>
              <a:rPr lang="en-US" dirty="0"/>
              <a:t> - </a:t>
            </a:r>
            <a:r>
              <a:rPr lang="uk-UA" dirty="0"/>
              <a:t>бібліотека для обробки даних, аналізу та маніпуляцій з ними.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 err="1"/>
              <a:t>SymPy</a:t>
            </a:r>
            <a:r>
              <a:rPr lang="en-US" dirty="0"/>
              <a:t> - </a:t>
            </a:r>
            <a:r>
              <a:rPr lang="uk-UA" dirty="0"/>
              <a:t>бібліотека для роботи із символьною математикою.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 err="1"/>
              <a:t>IPython</a:t>
            </a:r>
            <a:r>
              <a:rPr lang="en-US" dirty="0"/>
              <a:t> – </a:t>
            </a:r>
            <a:r>
              <a:rPr lang="uk-UA" dirty="0"/>
              <a:t>інтерактивна консоль для зручнішої роботи з бібліотеками. Серед її можливостей — автодоповнення фраз, підсвічування коду, підтримка візуалізації даних та багато іншого.</a:t>
            </a:r>
          </a:p>
        </p:txBody>
      </p:sp>
    </p:spTree>
    <p:extLst>
      <p:ext uri="{BB962C8B-B14F-4D97-AF65-F5344CB8AC3E}">
        <p14:creationId xmlns:p14="http://schemas.microsoft.com/office/powerpoint/2010/main" val="14730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55765-172A-4E20-B897-1573AF89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техніки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використовуються</a:t>
            </a:r>
            <a:r>
              <a:rPr lang="ru-RU" b="1" dirty="0"/>
              <a:t> в НЛП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1E1D79-FFA0-4770-AB82-6C17A9608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55" y="960582"/>
            <a:ext cx="10515600" cy="55322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званий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сегментацією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тексту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токенами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Вони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НЛП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необроблений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 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текст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слова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br>
              <a:rPr lang="ru-RU" dirty="0">
                <a:effectLst/>
              </a:rPr>
            </a:b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89FBE7-19CF-4D39-88F0-21DC3C7EC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3" r="1455"/>
          <a:stretch/>
        </p:blipFill>
        <p:spPr>
          <a:xfrm>
            <a:off x="6578745" y="4884740"/>
            <a:ext cx="4904365" cy="14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1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2E9ABB-9F32-4BE5-A2A4-585EF3D28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2" y="348672"/>
            <a:ext cx="5018658" cy="6160655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9BA8E09-2C18-46A8-BCDB-702C26F862DE}"/>
              </a:ext>
            </a:extLst>
          </p:cNvPr>
          <p:cNvSpPr/>
          <p:nvPr/>
        </p:nvSpPr>
        <p:spPr>
          <a:xfrm>
            <a:off x="5985165" y="2477716"/>
            <a:ext cx="5745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https://www.nltk.org/api/nltk.tokenize.html</a:t>
            </a:r>
            <a:endParaRPr lang="uk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31D2EA-7616-468C-891F-BB8370C86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036" y="348672"/>
            <a:ext cx="71628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8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B2D9D25-A5FC-4990-9EF4-527F49530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10" y="484909"/>
            <a:ext cx="7096125" cy="14478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A3EB687-0B95-4462-ADB9-9354F1BFC89C}"/>
              </a:ext>
            </a:extLst>
          </p:cNvPr>
          <p:cNvSpPr/>
          <p:nvPr/>
        </p:nvSpPr>
        <p:spPr>
          <a:xfrm>
            <a:off x="461818" y="2043698"/>
            <a:ext cx="5135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RegexpTokenizer</a:t>
            </a:r>
            <a:endParaRPr lang="uk-UA" dirty="0"/>
          </a:p>
          <a:p>
            <a:r>
              <a:rPr lang="uk-UA" dirty="0"/>
              <a:t>Цей </a:t>
            </a:r>
            <a:r>
              <a:rPr lang="uk-UA" dirty="0" err="1"/>
              <a:t>токенізатор</a:t>
            </a:r>
            <a:r>
              <a:rPr lang="uk-UA" dirty="0"/>
              <a:t> розбиває вихідний текст на </a:t>
            </a:r>
            <a:r>
              <a:rPr lang="uk-UA" dirty="0" err="1"/>
              <a:t>підрядки</a:t>
            </a:r>
            <a:r>
              <a:rPr lang="uk-UA" dirty="0"/>
              <a:t>, використовуючи регулярне вираз, що передається йому як параметр.</a:t>
            </a:r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AA5278-20DA-40CF-A8DE-DFD1E1D89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304" y="2145000"/>
            <a:ext cx="3619500" cy="92392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E66DA00-A54E-49CE-B261-3BAEBB7B607F}"/>
              </a:ext>
            </a:extLst>
          </p:cNvPr>
          <p:cNvSpPr/>
          <p:nvPr/>
        </p:nvSpPr>
        <p:spPr>
          <a:xfrm>
            <a:off x="378691" y="352102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WhitespaceTokenizer</a:t>
            </a:r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токенізатора</a:t>
            </a:r>
            <a:r>
              <a:rPr lang="ru-RU" dirty="0"/>
              <a:t> </a:t>
            </a:r>
            <a:r>
              <a:rPr lang="ru-RU" dirty="0" err="1"/>
              <a:t>вихідний</a:t>
            </a:r>
            <a:r>
              <a:rPr lang="ru-RU" dirty="0"/>
              <a:t> текст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, </a:t>
            </a:r>
            <a:r>
              <a:rPr lang="ru-RU" dirty="0" err="1"/>
              <a:t>обмежених</a:t>
            </a:r>
            <a:r>
              <a:rPr lang="ru-RU" dirty="0"/>
              <a:t> </a:t>
            </a:r>
            <a:r>
              <a:rPr lang="ru-RU" dirty="0" err="1"/>
              <a:t>пробілами</a:t>
            </a:r>
            <a:r>
              <a:rPr lang="ru-RU" dirty="0"/>
              <a:t> (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слова, </a:t>
            </a:r>
            <a:r>
              <a:rPr lang="ru-RU" dirty="0" err="1"/>
              <a:t>або</a:t>
            </a:r>
            <a:r>
              <a:rPr lang="ru-RU" dirty="0"/>
              <a:t> слова з </a:t>
            </a:r>
            <a:r>
              <a:rPr lang="ru-RU" dirty="0" err="1"/>
              <a:t>наступними</a:t>
            </a:r>
            <a:r>
              <a:rPr lang="ru-RU" dirty="0"/>
              <a:t> за ними </a:t>
            </a:r>
            <a:r>
              <a:rPr lang="ru-RU" dirty="0" err="1"/>
              <a:t>розділовими</a:t>
            </a:r>
            <a:r>
              <a:rPr lang="ru-RU" dirty="0"/>
              <a:t> знаками).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9E80D0-BC9F-40EE-A89B-CC94EB3B8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579" y="3641436"/>
            <a:ext cx="3324225" cy="609600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3BCD11D-5982-4D65-9556-935364ECC160}"/>
              </a:ext>
            </a:extLst>
          </p:cNvPr>
          <p:cNvSpPr/>
          <p:nvPr/>
        </p:nvSpPr>
        <p:spPr>
          <a:xfrm>
            <a:off x="416213" y="509828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BlanklineTokenizer</a:t>
            </a:r>
            <a:endParaRPr lang="uk-UA" dirty="0"/>
          </a:p>
          <a:p>
            <a:r>
              <a:rPr lang="uk-UA" dirty="0"/>
              <a:t>Розбиває текст, розглядаючи як роздільника будь-яку послідовність порожніх рядків (що містять лише символи пробілу чи табуляції). Для цього використовується регулярний вираз '\</a:t>
            </a:r>
            <a:r>
              <a:rPr lang="en-US" dirty="0"/>
              <a:t>s*\n\s*\n\s*'.</a:t>
            </a: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0DC44B-9099-4CBE-A369-43359F42A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704" y="5357956"/>
            <a:ext cx="33147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FF4245F-DDE4-41E3-B564-8B7F39CED8D4}"/>
              </a:ext>
            </a:extLst>
          </p:cNvPr>
          <p:cNvSpPr/>
          <p:nvPr/>
        </p:nvSpPr>
        <p:spPr>
          <a:xfrm>
            <a:off x="628072" y="483122"/>
            <a:ext cx="107141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SpaceTokenizer</a:t>
            </a:r>
            <a:endParaRPr lang="uk-UA" b="1" dirty="0"/>
          </a:p>
          <a:p>
            <a:r>
              <a:rPr lang="uk-UA" dirty="0"/>
              <a:t>Розбиває рядок на токени, використовуючи як роздільник пробіл. Результат роботи цього методу повністю збігається з результатом методу </a:t>
            </a:r>
            <a:r>
              <a:rPr lang="en-US" dirty="0" err="1"/>
              <a:t>s.split</a:t>
            </a:r>
            <a:r>
              <a:rPr lang="en-US" dirty="0"/>
              <a:t>(‘’).</a:t>
            </a:r>
            <a:endParaRPr lang="uk-UA" dirty="0"/>
          </a:p>
          <a:p>
            <a:r>
              <a:rPr lang="en-US" b="1" dirty="0" err="1"/>
              <a:t>TabTokenizer</a:t>
            </a:r>
            <a:endParaRPr lang="uk-UA" b="1" dirty="0"/>
          </a:p>
          <a:p>
            <a:r>
              <a:rPr lang="uk-UA" dirty="0"/>
              <a:t>Аналогічний </a:t>
            </a:r>
            <a:r>
              <a:rPr lang="en-US" dirty="0" err="1"/>
              <a:t>SpaceTokenizer</a:t>
            </a:r>
            <a:r>
              <a:rPr lang="en-US" dirty="0"/>
              <a:t>, </a:t>
            </a:r>
            <a:r>
              <a:rPr lang="uk-UA" dirty="0"/>
              <a:t>тільки для розділення рядка використовує символ табуляції, що збігається із застосуванням методу </a:t>
            </a:r>
            <a:r>
              <a:rPr lang="en-US" dirty="0" err="1"/>
              <a:t>s.split</a:t>
            </a:r>
            <a:r>
              <a:rPr lang="en-US" dirty="0"/>
              <a:t>('\t’).</a:t>
            </a:r>
            <a:endParaRPr lang="uk-UA" dirty="0"/>
          </a:p>
          <a:p>
            <a:r>
              <a:rPr lang="en-US" b="1" dirty="0" err="1"/>
              <a:t>LineTokenizer</a:t>
            </a:r>
            <a:endParaRPr lang="uk-UA" b="1" dirty="0"/>
          </a:p>
          <a:p>
            <a:r>
              <a:rPr lang="uk-UA" dirty="0"/>
              <a:t>Аналогічний </a:t>
            </a:r>
            <a:r>
              <a:rPr lang="en-US" dirty="0" err="1"/>
              <a:t>SpaceTokenizer</a:t>
            </a:r>
            <a:r>
              <a:rPr lang="en-US" dirty="0"/>
              <a:t>, </a:t>
            </a:r>
            <a:r>
              <a:rPr lang="uk-UA" dirty="0"/>
              <a:t>за винятком того, що для поділу рядка використовує символ нового рядка (при необхідності може відкидати порожні рядки). Його застосування схоже на застосування методу </a:t>
            </a:r>
            <a:r>
              <a:rPr lang="en-US" dirty="0" err="1"/>
              <a:t>s.split</a:t>
            </a:r>
            <a:r>
              <a:rPr lang="en-US" dirty="0"/>
              <a:t>('\n').</a:t>
            </a:r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5F057EF-C34B-4E69-86CE-0297E4A5B711}"/>
              </a:ext>
            </a:extLst>
          </p:cNvPr>
          <p:cNvSpPr/>
          <p:nvPr/>
        </p:nvSpPr>
        <p:spPr>
          <a:xfrm>
            <a:off x="646545" y="3290302"/>
            <a:ext cx="10547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MWETokenizer</a:t>
            </a:r>
            <a:r>
              <a:rPr lang="en-US" dirty="0"/>
              <a:t> (Multi-Word Expression Tokenizer)</a:t>
            </a:r>
            <a:r>
              <a:rPr lang="en-US" dirty="0" err="1"/>
              <a:t>MWETokenizer</a:t>
            </a:r>
            <a:r>
              <a:rPr lang="en-US" dirty="0"/>
              <a:t> </a:t>
            </a:r>
            <a:r>
              <a:rPr lang="uk-UA" dirty="0"/>
              <a:t>бере рядок, який вже був поділений на токени, і повторно </a:t>
            </a:r>
            <a:r>
              <a:rPr lang="uk-UA" dirty="0" err="1"/>
              <a:t>токенізує</a:t>
            </a:r>
            <a:r>
              <a:rPr lang="uk-UA" dirty="0"/>
              <a:t> його, поєднуючи вирази з кількох слів в окремі токени, використовуючи словник </a:t>
            </a:r>
            <a:r>
              <a:rPr lang="en-US" dirty="0"/>
              <a:t>MWE. </a:t>
            </a:r>
            <a:r>
              <a:rPr lang="uk-UA" dirty="0"/>
              <a:t>Це може бути корисним у тому випадку, коли в тексті зустрічаються стійкі вирази або іменовані сутності, що складаються з кількох слів.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8A312A9-2551-4B41-AC31-CE6695A19943}"/>
              </a:ext>
            </a:extLst>
          </p:cNvPr>
          <p:cNvSpPr/>
          <p:nvPr/>
        </p:nvSpPr>
        <p:spPr>
          <a:xfrm>
            <a:off x="637309" y="4620552"/>
            <a:ext cx="107049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TextTilingTokenizerTextTiling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uk-UA" dirty="0"/>
              <a:t>це метод автоматичного поділу </a:t>
            </a:r>
            <a:r>
              <a:rPr lang="uk-UA" dirty="0" err="1"/>
              <a:t>повнорозмірних</a:t>
            </a:r>
            <a:r>
              <a:rPr lang="uk-UA" dirty="0"/>
              <a:t> текстових документів на послідовні блоки, що складаються з кількох абзаців, які є уривками або підтемами. Алгоритм передбачає, що під час опису підтеми використовується певний набір слів, і коли підтема змінюється, значна частина словникового запасу також змінюється. Підтеми виявляються з урахуванням кількісного лексичного аналізу закономірностей спільної </a:t>
            </a:r>
            <a:r>
              <a:rPr lang="uk-UA" dirty="0" err="1"/>
              <a:t>встречаемости</a:t>
            </a:r>
            <a:r>
              <a:rPr lang="uk-UA" dirty="0"/>
              <a:t>. Автори алгоритму виявили, що результат розбиття добре відповідає людським міркуванням про межі основних підтем статей у наукових журналах.</a:t>
            </a:r>
          </a:p>
        </p:txBody>
      </p:sp>
    </p:spTree>
    <p:extLst>
      <p:ext uri="{BB962C8B-B14F-4D97-AF65-F5344CB8AC3E}">
        <p14:creationId xmlns:p14="http://schemas.microsoft.com/office/powerpoint/2010/main" val="302783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20183-DCF0-47B1-A13F-233AADE5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2. </a:t>
            </a:r>
            <a:r>
              <a:rPr lang="ru-RU" b="1" dirty="0" err="1"/>
              <a:t>Стемінг</a:t>
            </a:r>
            <a:r>
              <a:rPr lang="ru-RU" b="1" dirty="0"/>
              <a:t> та </a:t>
            </a:r>
            <a:r>
              <a:rPr lang="ru-RU" b="1" dirty="0" err="1"/>
              <a:t>лематизація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3B1005-F36A-4FE9-91B3-9EEC66937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994352"/>
            <a:ext cx="10515600" cy="5498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токенізації</a:t>
            </a:r>
            <a:r>
              <a:rPr lang="ru-RU" sz="2000" dirty="0"/>
              <a:t> </a:t>
            </a:r>
            <a:r>
              <a:rPr lang="ru-RU" sz="2000" dirty="0" err="1"/>
              <a:t>наступним</a:t>
            </a:r>
            <a:r>
              <a:rPr lang="ru-RU" sz="2000" dirty="0"/>
              <a:t> кроком </a:t>
            </a:r>
            <a:r>
              <a:rPr lang="ru-RU" sz="2000" dirty="0" err="1"/>
              <a:t>попередньої</a:t>
            </a:r>
            <a:r>
              <a:rPr lang="ru-RU" sz="2000" dirty="0"/>
              <a:t> </a:t>
            </a:r>
            <a:r>
              <a:rPr lang="ru-RU" sz="2000" dirty="0" err="1"/>
              <a:t>обробки</a:t>
            </a:r>
            <a:r>
              <a:rPr lang="ru-RU" sz="2000" dirty="0"/>
              <a:t> є  </a:t>
            </a:r>
            <a:r>
              <a:rPr lang="ru-RU" sz="2000" dirty="0" err="1"/>
              <a:t>стемінг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лематизація</a:t>
            </a:r>
            <a:r>
              <a:rPr lang="ru-RU" sz="2000" dirty="0"/>
              <a:t>. 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генерують</a:t>
            </a:r>
            <a:r>
              <a:rPr lang="ru-RU" sz="2000" dirty="0"/>
              <a:t> </a:t>
            </a:r>
            <a:r>
              <a:rPr lang="ru-RU" sz="2000" b="1" i="1" dirty="0" err="1"/>
              <a:t>корінь</a:t>
            </a:r>
            <a:r>
              <a:rPr lang="ru-RU" sz="2000" b="1" i="1" dirty="0"/>
              <a:t> слова</a:t>
            </a:r>
            <a:r>
              <a:rPr lang="ru-RU" sz="2000" dirty="0"/>
              <a:t> з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існуючих</a:t>
            </a:r>
            <a:r>
              <a:rPr lang="ru-RU" sz="2000" dirty="0"/>
              <a:t> </a:t>
            </a:r>
            <a:r>
              <a:rPr lang="ru-RU" sz="2000" dirty="0" err="1"/>
              <a:t>варіантів</a:t>
            </a:r>
            <a:r>
              <a:rPr lang="ru-RU" sz="2000" dirty="0"/>
              <a:t> слова.</a:t>
            </a:r>
          </a:p>
          <a:p>
            <a:pPr marL="0" indent="0">
              <a:buNone/>
            </a:pPr>
            <a:r>
              <a:rPr lang="uk-UA" sz="2000" dirty="0" err="1"/>
              <a:t>Стемінг</a:t>
            </a:r>
            <a:r>
              <a:rPr lang="uk-UA" sz="2000" dirty="0"/>
              <a:t> і </a:t>
            </a:r>
            <a:r>
              <a:rPr lang="uk-UA" sz="2000" dirty="0" err="1"/>
              <a:t>лемматизація</a:t>
            </a:r>
            <a:r>
              <a:rPr lang="uk-UA" sz="2000" dirty="0"/>
              <a:t> — це два різні способи спроби визначити кореневе слово.</a:t>
            </a:r>
          </a:p>
          <a:p>
            <a:pPr marL="0" indent="0">
              <a:buNone/>
            </a:pPr>
            <a:r>
              <a:rPr lang="uk-UA" sz="2000" dirty="0"/>
              <a:t>Створення коренів працює шляхом видалення кінця слова . Ця техніка НЛП може працювати або не працювати залежно від слова. Наприклад: це працюватиме на «стиках», але не на «відклеюванні» чи «</a:t>
            </a:r>
            <a:r>
              <a:rPr lang="uk-UA" sz="2000" dirty="0" err="1"/>
              <a:t>застряганні</a:t>
            </a:r>
            <a:r>
              <a:rPr lang="uk-UA" sz="2000" dirty="0"/>
              <a:t>».</a:t>
            </a:r>
          </a:p>
          <a:p>
            <a:pPr marL="0" indent="0">
              <a:buNone/>
            </a:pPr>
            <a:r>
              <a:rPr lang="uk-UA" sz="2000" dirty="0"/>
              <a:t>Лематизація — це більш складна техніка, яка використовує морфологічний аналіз для пошуку основної форми слова, яку також називають лемою.</a:t>
            </a: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338C6-8830-4318-A942-B68DEB3E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72" y="3676073"/>
            <a:ext cx="7378556" cy="2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7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12498-1B61-4F02-AC2C-F42C0092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102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dirty="0"/>
              <a:t>3. </a:t>
            </a:r>
            <a:r>
              <a:rPr lang="ru-RU" b="1" dirty="0" err="1"/>
              <a:t>Морфологічна</a:t>
            </a:r>
            <a:r>
              <a:rPr lang="ru-RU" b="1" dirty="0"/>
              <a:t> </a:t>
            </a:r>
            <a:r>
              <a:rPr lang="ru-RU" b="1" dirty="0" err="1"/>
              <a:t>сегментація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4502D-C15A-4844-AB4A-5219B1E1E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54" y="1336098"/>
            <a:ext cx="10515600" cy="460288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Морфологічна</a:t>
            </a:r>
            <a:r>
              <a:rPr lang="ru-RU" dirty="0"/>
              <a:t> </a:t>
            </a:r>
            <a:r>
              <a:rPr lang="ru-RU" dirty="0" err="1"/>
              <a:t>сегментація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на </a:t>
            </a:r>
            <a:r>
              <a:rPr lang="ru-RU" b="1" i="1" dirty="0" err="1"/>
              <a:t>морфеми</a:t>
            </a:r>
            <a:r>
              <a:rPr lang="ru-RU" dirty="0"/>
              <a:t> 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. Морфема -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b="1" dirty="0" err="1"/>
              <a:t>найменша</a:t>
            </a:r>
            <a:r>
              <a:rPr lang="ru-RU" b="1" dirty="0"/>
              <a:t> </a:t>
            </a:r>
            <a:r>
              <a:rPr lang="ru-RU" b="1" dirty="0" err="1"/>
              <a:t>одиниця</a:t>
            </a:r>
            <a:r>
              <a:rPr lang="ru-RU" dirty="0"/>
              <a:t> </a:t>
            </a:r>
            <a:r>
              <a:rPr lang="ru-RU" dirty="0" err="1"/>
              <a:t>мови</a:t>
            </a:r>
            <a:r>
              <a:rPr lang="ru-RU" dirty="0"/>
              <a:t>, яка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 </a:t>
            </a:r>
            <a:r>
              <a:rPr lang="ru-RU" dirty="0" err="1"/>
              <a:t>Деякі</a:t>
            </a:r>
            <a:r>
              <a:rPr lang="ru-RU" dirty="0"/>
              <a:t> слова, </a:t>
            </a:r>
            <a:r>
              <a:rPr lang="ru-RU" dirty="0" err="1"/>
              <a:t>такі</a:t>
            </a:r>
            <a:r>
              <a:rPr lang="ru-RU" dirty="0"/>
              <a:t> як « </a:t>
            </a:r>
            <a:r>
              <a:rPr lang="ru-RU" b="1" i="1" dirty="0" err="1"/>
              <a:t>стіл</a:t>
            </a:r>
            <a:r>
              <a:rPr lang="ru-RU" dirty="0"/>
              <a:t> » і « </a:t>
            </a:r>
            <a:r>
              <a:rPr lang="ru-RU" b="1" i="1" dirty="0"/>
              <a:t>лампа</a:t>
            </a:r>
            <a:r>
              <a:rPr lang="ru-RU" dirty="0"/>
              <a:t> »,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одну морфему.</a:t>
            </a:r>
          </a:p>
          <a:p>
            <a:pPr marL="0" indent="0">
              <a:buNone/>
            </a:pPr>
            <a:r>
              <a:rPr lang="ru-RU" dirty="0"/>
              <a:t>Але </a:t>
            </a:r>
            <a:r>
              <a:rPr lang="ru-RU" dirty="0" err="1"/>
              <a:t>інші</a:t>
            </a:r>
            <a:r>
              <a:rPr lang="ru-RU" dirty="0"/>
              <a:t> слова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морфем. </a:t>
            </a:r>
            <a:r>
              <a:rPr lang="ru-RU" dirty="0" err="1"/>
              <a:t>Наприклад</a:t>
            </a:r>
            <a:r>
              <a:rPr lang="ru-RU" dirty="0"/>
              <a:t>: слово « </a:t>
            </a:r>
            <a:r>
              <a:rPr lang="ru-RU" b="1" i="1" dirty="0" err="1"/>
              <a:t>енергозбереження</a:t>
            </a:r>
            <a:r>
              <a:rPr lang="ru-RU" dirty="0"/>
              <a:t>»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морфеми</a:t>
            </a:r>
            <a:r>
              <a:rPr lang="ru-RU" dirty="0"/>
              <a:t>: </a:t>
            </a:r>
            <a:r>
              <a:rPr lang="ru-RU" dirty="0" err="1"/>
              <a:t>енергія</a:t>
            </a:r>
            <a:r>
              <a:rPr lang="ru-RU" dirty="0"/>
              <a:t> та </a:t>
            </a:r>
            <a:r>
              <a:rPr lang="ru-RU" dirty="0" err="1"/>
              <a:t>збереження</a:t>
            </a:r>
            <a:r>
              <a:rPr lang="ru-RU" dirty="0"/>
              <a:t>. </a:t>
            </a:r>
            <a:r>
              <a:rPr lang="ru-RU" dirty="0" err="1"/>
              <a:t>Подібно</a:t>
            </a:r>
            <a:r>
              <a:rPr lang="ru-RU" dirty="0"/>
              <a:t> до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та </a:t>
            </a:r>
            <a:r>
              <a:rPr lang="ru-RU" dirty="0" err="1"/>
              <a:t>лематизації</a:t>
            </a:r>
            <a:r>
              <a:rPr lang="ru-RU" dirty="0"/>
              <a:t>, </a:t>
            </a:r>
            <a:r>
              <a:rPr lang="ru-RU" dirty="0" err="1"/>
              <a:t>морфологічна</a:t>
            </a:r>
            <a:r>
              <a:rPr lang="ru-RU" dirty="0"/>
              <a:t> </a:t>
            </a:r>
            <a:r>
              <a:rPr lang="ru-RU" dirty="0" err="1"/>
              <a:t>сегментація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обробити</a:t>
            </a:r>
            <a:r>
              <a:rPr lang="ru-RU" dirty="0"/>
              <a:t> </a:t>
            </a:r>
            <a:r>
              <a:rPr lang="ru-RU" dirty="0" err="1"/>
              <a:t>вхідний</a:t>
            </a:r>
            <a:r>
              <a:rPr lang="ru-RU" dirty="0"/>
              <a:t> текст.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921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56D39-C339-4C71-ACAF-10B6864F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85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>Морфологічний аналіз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2D4F11-5974-438F-8726-6BF80C581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4473"/>
            <a:ext cx="10515600" cy="51424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У корпусі є два типи </a:t>
            </a:r>
            <a:r>
              <a:rPr lang="en-US" dirty="0"/>
              <a:t>POS-</a:t>
            </a:r>
            <a:r>
              <a:rPr lang="uk-UA" dirty="0" err="1"/>
              <a:t>тегерів</a:t>
            </a:r>
            <a:r>
              <a:rPr lang="uk-UA" dirty="0"/>
              <a:t>:</a:t>
            </a:r>
          </a:p>
          <a:p>
            <a:r>
              <a:rPr lang="uk-UA" dirty="0"/>
              <a:t>Заснованою на правилах</a:t>
            </a:r>
          </a:p>
          <a:p>
            <a:r>
              <a:rPr lang="en-US" dirty="0"/>
              <a:t>Stochastic POS Taggers</a:t>
            </a:r>
            <a:endParaRPr lang="uk-UA" dirty="0"/>
          </a:p>
          <a:p>
            <a:pPr marL="514350" indent="-514350">
              <a:buAutoNum type="arabicPeriod"/>
            </a:pPr>
            <a:r>
              <a:rPr lang="en-US" dirty="0"/>
              <a:t>POS Tagger </a:t>
            </a:r>
            <a:r>
              <a:rPr lang="uk-UA" dirty="0"/>
              <a:t>на основі правил: Для слів, що мають неоднозначне значення, застосовується на основі правил підхід на основі контекстної інформації. Це робиться шляхом перевірки чи аналізу значення попереднього чи наступного слова. Інформація аналізується з оточення слова. Тому слова позначені граматичними правилами певної мови, такими як використання великих букв і розділових знаків. </a:t>
            </a:r>
          </a:p>
          <a:p>
            <a:pPr marL="514350" indent="-514350">
              <a:buAutoNum type="arabicPeriod"/>
            </a:pPr>
            <a:r>
              <a:rPr lang="en-US" dirty="0"/>
              <a:t>Stochastic POS Tagger: </a:t>
            </a:r>
            <a:r>
              <a:rPr lang="uk-UA" dirty="0"/>
              <a:t>у цьому методі застосовуються різні підходи, такі як частота чи ймовірність. Якщо слово найчастіше позначено певним тегом в навчальному наборі, то тестовому реченні йому присвоюється цей конкретний тег. Цей метод не завжди точний. Іншим способом є обчислення ймовірності появи певного </a:t>
            </a:r>
            <a:r>
              <a:rPr lang="uk-UA" dirty="0" err="1"/>
              <a:t>тега</a:t>
            </a:r>
            <a:r>
              <a:rPr lang="uk-UA" dirty="0"/>
              <a:t> у реченні. Таким чином, остаточний тег обчислюється шляхом перевірки максимальної ймовірності слова з певним тегом.</a:t>
            </a:r>
          </a:p>
        </p:txBody>
      </p:sp>
    </p:spTree>
    <p:extLst>
      <p:ext uri="{BB962C8B-B14F-4D97-AF65-F5344CB8AC3E}">
        <p14:creationId xmlns:p14="http://schemas.microsoft.com/office/powerpoint/2010/main" val="3596014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2220</Words>
  <Application>Microsoft Office PowerPoint</Application>
  <PresentationFormat>Широкий екран</PresentationFormat>
  <Paragraphs>112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Методи обробки природної мови </vt:lpstr>
      <vt:lpstr>Презентація PowerPoint</vt:lpstr>
      <vt:lpstr> Основні техніки, які використовуються в НЛП </vt:lpstr>
      <vt:lpstr>Презентація PowerPoint</vt:lpstr>
      <vt:lpstr>Презентація PowerPoint</vt:lpstr>
      <vt:lpstr>Презентація PowerPoint</vt:lpstr>
      <vt:lpstr> 2. Стемінг та лематизація </vt:lpstr>
      <vt:lpstr> 3. Морфологічна сегментація </vt:lpstr>
      <vt:lpstr>Морфологічний аналіз</vt:lpstr>
      <vt:lpstr>4. Вилучення слів стоп</vt:lpstr>
      <vt:lpstr> 5. Аналіз настроїв </vt:lpstr>
      <vt:lpstr> 6. Моделювання теми </vt:lpstr>
      <vt:lpstr> 7. Вилучення ключових слів </vt:lpstr>
      <vt:lpstr>8. Конспектування (узагальнення тексту) </vt:lpstr>
      <vt:lpstr> 9. Розбір </vt:lpstr>
      <vt:lpstr> 10. Розпізнавання іменованих сутностей </vt:lpstr>
      <vt:lpstr> Застосування НЛП: </vt:lpstr>
      <vt:lpstr>Класифікація та кластирізація текстів</vt:lpstr>
      <vt:lpstr>Презентація PowerPoint</vt:lpstr>
      <vt:lpstr>Презентація PowerPoint</vt:lpstr>
      <vt:lpstr> Алгоритми класифікації та  кластеризації доступні в бібліотеці  Scikit-Learn та інших бібліотеках.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обробки природної мови </dc:title>
  <dc:creator>Admin</dc:creator>
  <cp:lastModifiedBy>Admin</cp:lastModifiedBy>
  <cp:revision>16</cp:revision>
  <dcterms:created xsi:type="dcterms:W3CDTF">2023-04-30T16:17:44Z</dcterms:created>
  <dcterms:modified xsi:type="dcterms:W3CDTF">2023-04-30T19:02:17Z</dcterms:modified>
</cp:coreProperties>
</file>