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83" r:id="rId5"/>
    <p:sldId id="263" r:id="rId6"/>
    <p:sldId id="285" r:id="rId7"/>
    <p:sldId id="271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4" r:id="rId16"/>
    <p:sldId id="273" r:id="rId17"/>
    <p:sldId id="276" r:id="rId18"/>
    <p:sldId id="277" r:id="rId19"/>
    <p:sldId id="257" r:id="rId20"/>
    <p:sldId id="278" r:id="rId21"/>
    <p:sldId id="282" r:id="rId22"/>
    <p:sldId id="280" r:id="rId23"/>
    <p:sldId id="281" r:id="rId24"/>
    <p:sldId id="284" r:id="rId25"/>
    <p:sldId id="258" r:id="rId26"/>
    <p:sldId id="275" r:id="rId2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874C"/>
    <a:srgbClr val="CAEC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ADB2A0-901F-41D2-8713-2880B8C744AE}" type="datetimeFigureOut">
              <a:rPr lang="uk-UA" smtClean="0"/>
              <a:t>09.02.2023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385E85-29BB-4A7D-B070-60EE99F8E37E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233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B2A0-901F-41D2-8713-2880B8C744AE}" type="datetimeFigureOut">
              <a:rPr lang="uk-UA" smtClean="0"/>
              <a:t>09.02.2023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5E85-29BB-4A7D-B070-60EE99F8E37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6033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B2A0-901F-41D2-8713-2880B8C744AE}" type="datetimeFigureOut">
              <a:rPr lang="uk-UA" smtClean="0"/>
              <a:t>09.02.2023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5E85-29BB-4A7D-B070-60EE99F8E37E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081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B2A0-901F-41D2-8713-2880B8C744AE}" type="datetimeFigureOut">
              <a:rPr lang="uk-UA" smtClean="0"/>
              <a:t>09.02.2023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5E85-29BB-4A7D-B070-60EE99F8E37E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038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B2A0-901F-41D2-8713-2880B8C744AE}" type="datetimeFigureOut">
              <a:rPr lang="uk-UA" smtClean="0"/>
              <a:t>09.02.2023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5E85-29BB-4A7D-B070-60EE99F8E37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2749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B2A0-901F-41D2-8713-2880B8C744AE}" type="datetimeFigureOut">
              <a:rPr lang="uk-UA" smtClean="0"/>
              <a:t>09.02.2023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5E85-29BB-4A7D-B070-60EE99F8E37E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657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B2A0-901F-41D2-8713-2880B8C744AE}" type="datetimeFigureOut">
              <a:rPr lang="uk-UA" smtClean="0"/>
              <a:t>09.02.2023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5E85-29BB-4A7D-B070-60EE99F8E37E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832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B2A0-901F-41D2-8713-2880B8C744AE}" type="datetimeFigureOut">
              <a:rPr lang="uk-UA" smtClean="0"/>
              <a:t>09.02.2023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5E85-29BB-4A7D-B070-60EE99F8E37E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38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B2A0-901F-41D2-8713-2880B8C744AE}" type="datetimeFigureOut">
              <a:rPr lang="uk-UA" smtClean="0"/>
              <a:t>09.02.2023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5E85-29BB-4A7D-B070-60EE99F8E37E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734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B2A0-901F-41D2-8713-2880B8C744AE}" type="datetimeFigureOut">
              <a:rPr lang="uk-UA" smtClean="0"/>
              <a:t>09.02.2023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5E85-29BB-4A7D-B070-60EE99F8E37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2134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B2A0-901F-41D2-8713-2880B8C744AE}" type="datetimeFigureOut">
              <a:rPr lang="uk-UA" smtClean="0"/>
              <a:t>09.02.2023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5E85-29BB-4A7D-B070-60EE99F8E37E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883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B2A0-901F-41D2-8713-2880B8C744AE}" type="datetimeFigureOut">
              <a:rPr lang="uk-UA" smtClean="0"/>
              <a:t>09.02.2023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5E85-29BB-4A7D-B070-60EE99F8E37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6476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B2A0-901F-41D2-8713-2880B8C744AE}" type="datetimeFigureOut">
              <a:rPr lang="uk-UA" smtClean="0"/>
              <a:t>09.02.2023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5E85-29BB-4A7D-B070-60EE99F8E37E}" type="slidenum">
              <a:rPr lang="uk-UA" smtClean="0"/>
              <a:t>‹#›</a:t>
            </a:fld>
            <a:endParaRPr lang="uk-U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310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B2A0-901F-41D2-8713-2880B8C744AE}" type="datetimeFigureOut">
              <a:rPr lang="uk-UA" smtClean="0"/>
              <a:t>09.02.2023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5E85-29BB-4A7D-B070-60EE99F8E37E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89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B2A0-901F-41D2-8713-2880B8C744AE}" type="datetimeFigureOut">
              <a:rPr lang="uk-UA" smtClean="0"/>
              <a:t>09.02.2023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5E85-29BB-4A7D-B070-60EE99F8E37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5368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B2A0-901F-41D2-8713-2880B8C744AE}" type="datetimeFigureOut">
              <a:rPr lang="uk-UA" smtClean="0"/>
              <a:t>09.02.2023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5E85-29BB-4A7D-B070-60EE99F8E37E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67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B2A0-901F-41D2-8713-2880B8C744AE}" type="datetimeFigureOut">
              <a:rPr lang="uk-UA" smtClean="0"/>
              <a:t>09.02.2023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5E85-29BB-4A7D-B070-60EE99F8E37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4282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ADB2A0-901F-41D2-8713-2880B8C744AE}" type="datetimeFigureOut">
              <a:rPr lang="uk-UA" smtClean="0"/>
              <a:t>09.02.2023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385E85-29BB-4A7D-B070-60EE99F8E37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428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 smtClean="0"/>
              <a:t>Біофізика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Вступ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42436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Розділи біофізики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27230" y="3042589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u="sng" dirty="0" smtClean="0">
                <a:solidFill>
                  <a:srgbClr val="000000"/>
                </a:solidFill>
                <a:latin typeface="Verdana" panose="020B0604030504040204" pitchFamily="34" charset="0"/>
              </a:rPr>
              <a:t>2. Біофізика </a:t>
            </a:r>
            <a:r>
              <a:rPr lang="uk-UA" b="1" u="sng" dirty="0">
                <a:solidFill>
                  <a:srgbClr val="000000"/>
                </a:solidFill>
                <a:latin typeface="Verdana" panose="020B0604030504040204" pitchFamily="34" charset="0"/>
              </a:rPr>
              <a:t>клітини </a:t>
            </a:r>
            <a:r>
              <a:rPr lang="uk-UA" dirty="0">
                <a:solidFill>
                  <a:srgbClr val="000000"/>
                </a:solidFill>
                <a:latin typeface="Verdana" panose="020B0604030504040204" pitchFamily="34" charset="0"/>
              </a:rPr>
              <a:t>вивчає фізико-хімічні основи функціонування клітини, будову й основні функції біологічних мембран (поверхневої плазматичної мембрани та мембран внутрішньоклітинних органоїдів): </a:t>
            </a:r>
            <a:endParaRPr lang="uk-UA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uk-UA" dirty="0" smtClean="0">
                <a:solidFill>
                  <a:srgbClr val="000000"/>
                </a:solidFill>
                <a:latin typeface="Verdana" panose="020B0604030504040204" pitchFamily="34" charset="0"/>
              </a:rPr>
              <a:t>їх проникності</a:t>
            </a:r>
            <a:r>
              <a:rPr lang="uk-UA" dirty="0">
                <a:solidFill>
                  <a:srgbClr val="000000"/>
                </a:solidFill>
                <a:latin typeface="Verdana" panose="020B0604030504040204" pitchFamily="34" charset="0"/>
              </a:rPr>
              <a:t>, </a:t>
            </a:r>
            <a:r>
              <a:rPr lang="uk-UA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адгезивності</a:t>
            </a:r>
            <a:r>
              <a:rPr lang="uk-UA" dirty="0" smtClean="0">
                <a:solidFill>
                  <a:srgbClr val="000000"/>
                </a:solidFill>
                <a:latin typeface="Verdana" panose="020B0604030504040204" pitchFamily="34" charset="0"/>
              </a:rPr>
              <a:t>, каталітичної активності, </a:t>
            </a:r>
            <a:r>
              <a:rPr lang="uk-UA" dirty="0" err="1">
                <a:solidFill>
                  <a:srgbClr val="000000"/>
                </a:solidFill>
                <a:latin typeface="Verdana" panose="020B0604030504040204" pitchFamily="34" charset="0"/>
              </a:rPr>
              <a:t>електро</a:t>
            </a:r>
            <a:r>
              <a:rPr lang="uk-UA" dirty="0">
                <a:solidFill>
                  <a:srgbClr val="000000"/>
                </a:solidFill>
                <a:latin typeface="Verdana" panose="020B0604030504040204" pitchFamily="34" charset="0"/>
              </a:rPr>
              <a:t>- та </a:t>
            </a:r>
            <a:r>
              <a:rPr lang="uk-UA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хімозбудливості</a:t>
            </a:r>
            <a:r>
              <a:rPr lang="uk-UA" dirty="0" smtClean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uk-UA" dirty="0" smtClean="0">
                <a:solidFill>
                  <a:srgbClr val="000000"/>
                </a:solidFill>
                <a:latin typeface="Verdana" panose="020B0604030504040204" pitchFamily="34" charset="0"/>
              </a:rPr>
              <a:t>енергетичні </a:t>
            </a:r>
            <a:r>
              <a:rPr lang="uk-UA" dirty="0">
                <a:solidFill>
                  <a:srgbClr val="000000"/>
                </a:solidFill>
                <a:latin typeface="Verdana" panose="020B0604030504040204" pitchFamily="34" charset="0"/>
              </a:rPr>
              <a:t>процеси клітини, її </a:t>
            </a:r>
            <a:r>
              <a:rPr lang="uk-UA" dirty="0" smtClean="0">
                <a:solidFill>
                  <a:srgbClr val="000000"/>
                </a:solidFill>
                <a:latin typeface="Verdana" panose="020B0604030504040204" pitchFamily="34" charset="0"/>
              </a:rPr>
              <a:t>механічні та електричні властивості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5540" y="873514"/>
            <a:ext cx="1885320" cy="207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75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968302" cy="1371600"/>
          </a:xfrm>
        </p:spPr>
        <p:txBody>
          <a:bodyPr/>
          <a:lstStyle/>
          <a:p>
            <a:r>
              <a:rPr lang="uk-UA" b="1" u="sng" dirty="0" smtClean="0">
                <a:solidFill>
                  <a:srgbClr val="000000"/>
                </a:solidFill>
                <a:latin typeface="Verdana" panose="020B0604030504040204" pitchFamily="34" charset="0"/>
              </a:rPr>
              <a:t>2. Біофізика </a:t>
            </a:r>
            <a:r>
              <a:rPr lang="uk-UA" b="1" u="sng" dirty="0">
                <a:solidFill>
                  <a:srgbClr val="000000"/>
                </a:solidFill>
                <a:latin typeface="Verdana" panose="020B0604030504040204" pitchFamily="34" charset="0"/>
              </a:rPr>
              <a:t>клітини</a:t>
            </a:r>
            <a:endParaRPr lang="uk-UA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uk-UA" sz="3200" dirty="0" smtClean="0"/>
              <a:t>Вивчає особливості будови та функціонування клітинних та тканинних систем</a:t>
            </a:r>
            <a:endParaRPr lang="uk-UA" sz="3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075" y="756159"/>
            <a:ext cx="4554117" cy="530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71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Розділи біофізики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95142" y="2930922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u="sng" dirty="0" smtClean="0">
                <a:solidFill>
                  <a:srgbClr val="000000"/>
                </a:solidFill>
                <a:latin typeface="Verdana" panose="020B0604030504040204" pitchFamily="34" charset="0"/>
              </a:rPr>
              <a:t>3. Біофізика </a:t>
            </a:r>
            <a:r>
              <a:rPr lang="uk-UA" b="1" u="sng" dirty="0">
                <a:solidFill>
                  <a:srgbClr val="000000"/>
                </a:solidFill>
                <a:latin typeface="Verdana" panose="020B0604030504040204" pitchFamily="34" charset="0"/>
              </a:rPr>
              <a:t>складних систем</a:t>
            </a:r>
            <a:r>
              <a:rPr lang="uk-UA" dirty="0">
                <a:solidFill>
                  <a:srgbClr val="000000"/>
                </a:solidFill>
                <a:latin typeface="Verdana" panose="020B0604030504040204" pitchFamily="34" charset="0"/>
              </a:rPr>
              <a:t> досліджує явища та механізми </a:t>
            </a:r>
            <a:r>
              <a:rPr lang="uk-UA" dirty="0" err="1">
                <a:solidFill>
                  <a:srgbClr val="000000"/>
                </a:solidFill>
                <a:latin typeface="Verdana" panose="020B0604030504040204" pitchFamily="34" charset="0"/>
              </a:rPr>
              <a:t>системогенезу</a:t>
            </a:r>
            <a:r>
              <a:rPr lang="uk-UA" dirty="0">
                <a:solidFill>
                  <a:srgbClr val="000000"/>
                </a:solidFill>
                <a:latin typeface="Verdana" panose="020B0604030504040204" pitchFamily="34" charset="0"/>
              </a:rPr>
              <a:t> (еволюція, індивідуальний розвиток) та функціонування живих організмів чи біоценозів (соціуму), проблеми регулювання й саморегулювання на рівні клітин, органів, організмів та біоценозів і біосфери в цілому</a:t>
            </a:r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0881" y="894541"/>
            <a:ext cx="2275217" cy="314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04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u="sng" dirty="0" smtClean="0">
                <a:solidFill>
                  <a:srgbClr val="000000"/>
                </a:solidFill>
                <a:latin typeface="Verdana" panose="020B0604030504040204" pitchFamily="34" charset="0"/>
              </a:rPr>
              <a:t>3. Біофізика </a:t>
            </a:r>
            <a:r>
              <a:rPr lang="uk-UA" b="1" u="sng" dirty="0">
                <a:solidFill>
                  <a:srgbClr val="000000"/>
                </a:solidFill>
                <a:latin typeface="Verdana" panose="020B0604030504040204" pitchFamily="34" charset="0"/>
              </a:rPr>
              <a:t>складних систем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3876" y="956243"/>
            <a:ext cx="3491498" cy="2493927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5909" y="2936174"/>
            <a:ext cx="5105867" cy="302467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400" dirty="0">
                <a:latin typeface="Bookman Old Style" panose="02050604050505020204" pitchFamily="18" charset="0"/>
              </a:rPr>
              <a:t>вивчає моделі біологічних процесів, зокрема різноманітні сенсорні системи, проблеми біологічного розвитку, принципи регуляції внутрішнього середовища організму.</a:t>
            </a:r>
            <a:endParaRPr lang="uk-UA" sz="8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uk-UA" sz="800" dirty="0" smtClean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dirty="0" smtClean="0"/>
              <a:t>Сенсорні системи організму: біофізика зору, слуху, органів відчуття, принципи перетворення рецепторами енергії світлових та звукових хвиль в енергію нервових імпульсів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777" y="3450170"/>
            <a:ext cx="3219450" cy="22955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1150" t="-3495" r="1916" b="3495"/>
          <a:stretch/>
        </p:blipFill>
        <p:spPr>
          <a:xfrm>
            <a:off x="9204384" y="736750"/>
            <a:ext cx="2181849" cy="172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2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Розділи біофізики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07389" y="2930446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u="sng" dirty="0" smtClean="0">
                <a:solidFill>
                  <a:srgbClr val="000000"/>
                </a:solidFill>
                <a:latin typeface="Verdana" panose="020B0604030504040204" pitchFamily="34" charset="0"/>
              </a:rPr>
              <a:t>4. Теоретична </a:t>
            </a:r>
            <a:r>
              <a:rPr lang="uk-UA" b="1" u="sng" dirty="0">
                <a:solidFill>
                  <a:srgbClr val="000000"/>
                </a:solidFill>
                <a:latin typeface="Verdana" panose="020B0604030504040204" pitchFamily="34" charset="0"/>
              </a:rPr>
              <a:t>і математична біофізика</a:t>
            </a:r>
            <a:r>
              <a:rPr lang="uk-UA" dirty="0">
                <a:solidFill>
                  <a:srgbClr val="000000"/>
                </a:solidFill>
                <a:latin typeface="Verdana" panose="020B0604030504040204" pitchFamily="34" charset="0"/>
              </a:rPr>
              <a:t> розглядає теоретичні основи біофізики, зокрема, питання кінетики і термодинаміки, здійснює математичне </a:t>
            </a:r>
            <a:r>
              <a:rPr lang="uk-UA" dirty="0" err="1">
                <a:solidFill>
                  <a:srgbClr val="000000"/>
                </a:solidFill>
                <a:latin typeface="Verdana" panose="020B0604030504040204" pitchFamily="34" charset="0"/>
              </a:rPr>
              <a:t>моделюванн</a:t>
            </a:r>
            <a:r>
              <a:rPr lang="uk-UA" dirty="0">
                <a:solidFill>
                  <a:srgbClr val="000000"/>
                </a:solidFill>
                <a:latin typeface="Verdana" panose="020B0604030504040204" pitchFamily="34" charset="0"/>
              </a:rPr>
              <a:t> біологічних процесів, структури та властивостей окремих макромолекул і субклітинних утворень (макромолекулярних комплексів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32364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Розділи біофізики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19532" y="2930923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u="sng" dirty="0" smtClean="0">
                <a:solidFill>
                  <a:srgbClr val="000000"/>
                </a:solidFill>
                <a:latin typeface="Verdana" panose="020B0604030504040204" pitchFamily="34" charset="0"/>
              </a:rPr>
              <a:t>5. Прикладна </a:t>
            </a:r>
            <a:r>
              <a:rPr lang="uk-UA" b="1" u="sng" dirty="0">
                <a:solidFill>
                  <a:srgbClr val="000000"/>
                </a:solidFill>
                <a:latin typeface="Verdana" panose="020B0604030504040204" pitchFamily="34" charset="0"/>
              </a:rPr>
              <a:t>біофізика</a:t>
            </a:r>
            <a:r>
              <a:rPr lang="uk-UA" dirty="0">
                <a:solidFill>
                  <a:srgbClr val="000000"/>
                </a:solidFill>
                <a:latin typeface="Verdana" panose="020B0604030504040204" pitchFamily="34" charset="0"/>
              </a:rPr>
              <a:t> здійснює цільові дослідження питань прикладного характеру та використання знань, методів, контролю чи керування явищами задля прикладних розробок та їхнього застосування: медична, екологічна та технічні (</a:t>
            </a:r>
            <a:r>
              <a:rPr lang="uk-UA" dirty="0" err="1">
                <a:solidFill>
                  <a:srgbClr val="000000"/>
                </a:solidFill>
                <a:latin typeface="Verdana" panose="020B0604030504040204" pitchFamily="34" charset="0"/>
              </a:rPr>
              <a:t>біотехнічні</a:t>
            </a:r>
            <a:r>
              <a:rPr lang="uk-UA" dirty="0">
                <a:solidFill>
                  <a:srgbClr val="000000"/>
                </a:solidFill>
                <a:latin typeface="Verdana" panose="020B0604030504040204" pitchFamily="34" charset="0"/>
              </a:rPr>
              <a:t>) чи технологічні їх напрямки: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62019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3026" y="1226293"/>
            <a:ext cx="1058461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000000"/>
                </a:solidFill>
                <a:latin typeface="Verdana" panose="020B0604030504040204" pitchFamily="34" charset="0"/>
              </a:rPr>
              <a:t>–</a:t>
            </a:r>
            <a:r>
              <a:rPr lang="uk-UA" dirty="0">
                <a:solidFill>
                  <a:srgbClr val="000000"/>
                </a:solidFill>
                <a:latin typeface="Verdana" panose="020B0604030504040204" pitchFamily="34" charset="0"/>
              </a:rPr>
              <a:t> </a:t>
            </a:r>
            <a:r>
              <a:rPr lang="uk-UA" sz="1600" b="1" u="sng" dirty="0" err="1">
                <a:solidFill>
                  <a:srgbClr val="000000"/>
                </a:solidFill>
                <a:latin typeface="Verdana" panose="020B0604030504040204" pitchFamily="34" charset="0"/>
              </a:rPr>
              <a:t>біоінформатика</a:t>
            </a:r>
            <a:r>
              <a:rPr lang="uk-UA" sz="1600" b="1" u="sng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uk-UA" sz="1600" dirty="0">
                <a:solidFill>
                  <a:srgbClr val="000000"/>
                </a:solidFill>
                <a:latin typeface="Verdana" panose="020B0604030504040204" pitchFamily="34" charset="0"/>
              </a:rPr>
              <a:t> саме з позиції </a:t>
            </a:r>
            <a:r>
              <a:rPr lang="uk-UA" sz="16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комунікацій</a:t>
            </a:r>
            <a:r>
              <a:rPr lang="uk-UA" sz="1600" dirty="0">
                <a:solidFill>
                  <a:srgbClr val="000000"/>
                </a:solidFill>
                <a:latin typeface="Verdana" panose="020B0604030504040204" pitchFamily="34" charset="0"/>
              </a:rPr>
              <a:t>, програм та читання, запису, трансляції, сприйняття, обробки сигналів у природних біосистемах є ґрунтовним розділом біофізики сенсорних систем – психофізика, комунікативна та ергономічна біофізика;</a:t>
            </a:r>
          </a:p>
          <a:p>
            <a:r>
              <a:rPr lang="uk-UA" sz="1600" dirty="0">
                <a:solidFill>
                  <a:srgbClr val="000000"/>
                </a:solidFill>
                <a:latin typeface="Verdana" panose="020B0604030504040204" pitchFamily="34" charset="0"/>
              </a:rPr>
              <a:t>– </a:t>
            </a:r>
            <a:r>
              <a:rPr lang="uk-UA" sz="1600" b="1" u="sng" dirty="0">
                <a:solidFill>
                  <a:srgbClr val="000000"/>
                </a:solidFill>
                <a:latin typeface="Verdana" panose="020B0604030504040204" pitchFamily="34" charset="0"/>
              </a:rPr>
              <a:t>біометрія</a:t>
            </a:r>
            <a:r>
              <a:rPr lang="uk-UA" sz="1600" dirty="0">
                <a:solidFill>
                  <a:srgbClr val="000000"/>
                </a:solidFill>
                <a:latin typeface="Verdana" panose="020B0604030504040204" pitchFamily="34" charset="0"/>
              </a:rPr>
              <a:t> – метрологічна, медична, ергономічна, </a:t>
            </a:r>
            <a:r>
              <a:rPr lang="uk-UA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біотехнічна</a:t>
            </a:r>
            <a:r>
              <a:rPr lang="uk-UA" sz="1600" dirty="0">
                <a:solidFill>
                  <a:srgbClr val="000000"/>
                </a:solidFill>
                <a:latin typeface="Verdana" panose="020B0604030504040204" pitchFamily="34" charset="0"/>
              </a:rPr>
              <a:t>, екологічна;</a:t>
            </a:r>
          </a:p>
          <a:p>
            <a:r>
              <a:rPr lang="uk-UA" sz="1600" dirty="0">
                <a:solidFill>
                  <a:srgbClr val="000000"/>
                </a:solidFill>
                <a:latin typeface="Verdana" panose="020B0604030504040204" pitchFamily="34" charset="0"/>
              </a:rPr>
              <a:t>– </a:t>
            </a:r>
            <a:r>
              <a:rPr lang="uk-UA" sz="1600" b="1" u="sng" dirty="0">
                <a:solidFill>
                  <a:srgbClr val="000000"/>
                </a:solidFill>
                <a:latin typeface="Verdana" panose="020B0604030504040204" pitchFamily="34" charset="0"/>
              </a:rPr>
              <a:t>біомеханіка</a:t>
            </a:r>
            <a:r>
              <a:rPr lang="uk-UA" sz="1600" dirty="0">
                <a:solidFill>
                  <a:srgbClr val="000000"/>
                </a:solidFill>
                <a:latin typeface="Verdana" panose="020B0604030504040204" pitchFamily="34" charset="0"/>
              </a:rPr>
              <a:t> </a:t>
            </a:r>
            <a:r>
              <a:rPr lang="uk-UA" sz="16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пов'язує </a:t>
            </a:r>
            <a:r>
              <a:rPr lang="uk-UA" sz="1600" dirty="0">
                <a:solidFill>
                  <a:srgbClr val="000000"/>
                </a:solidFill>
                <a:latin typeface="Verdana" panose="020B0604030504040204" pitchFamily="34" charset="0"/>
              </a:rPr>
              <a:t>функції та структуру </a:t>
            </a:r>
            <a:r>
              <a:rPr lang="uk-UA" sz="16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опорно-рухового апарату </a:t>
            </a:r>
            <a:r>
              <a:rPr lang="uk-UA" sz="1600" dirty="0">
                <a:solidFill>
                  <a:srgbClr val="000000"/>
                </a:solidFill>
                <a:latin typeface="Verdana" panose="020B0604030504040204" pitchFamily="34" charset="0"/>
              </a:rPr>
              <a:t>з рухом біосистем – протезування, робототехніка, </a:t>
            </a:r>
            <a:r>
              <a:rPr lang="uk-UA" sz="16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ергономіка, дизайн</a:t>
            </a:r>
            <a:r>
              <a:rPr lang="uk-UA" sz="1600" dirty="0">
                <a:solidFill>
                  <a:srgbClr val="000000"/>
                </a:solidFill>
                <a:latin typeface="Verdana" panose="020B0604030504040204" pitchFamily="34" charset="0"/>
              </a:rPr>
              <a:t>, архітектура;</a:t>
            </a:r>
          </a:p>
          <a:p>
            <a:r>
              <a:rPr lang="uk-UA" sz="1600" dirty="0">
                <a:solidFill>
                  <a:srgbClr val="000000"/>
                </a:solidFill>
                <a:latin typeface="Verdana" panose="020B0604030504040204" pitchFamily="34" charset="0"/>
              </a:rPr>
              <a:t>– </a:t>
            </a:r>
            <a:r>
              <a:rPr lang="uk-UA" sz="1600" b="1" u="sng" dirty="0" smtClean="0">
                <a:solidFill>
                  <a:srgbClr val="000000"/>
                </a:solidFill>
                <a:latin typeface="Verdana" panose="020B0604030504040204" pitchFamily="34" charset="0"/>
              </a:rPr>
              <a:t>біофізика еволюційних </a:t>
            </a:r>
            <a:r>
              <a:rPr lang="uk-UA" sz="1600" b="1" u="sng" dirty="0">
                <a:solidFill>
                  <a:srgbClr val="000000"/>
                </a:solidFill>
                <a:latin typeface="Verdana" panose="020B0604030504040204" pitchFamily="34" charset="0"/>
              </a:rPr>
              <a:t>процесів та </a:t>
            </a:r>
            <a:r>
              <a:rPr lang="uk-UA" sz="1600" b="1" u="sng" dirty="0" err="1">
                <a:solidFill>
                  <a:srgbClr val="000000"/>
                </a:solidFill>
                <a:latin typeface="Verdana" panose="020B0604030504040204" pitchFamily="34" charset="0"/>
              </a:rPr>
              <a:t>індивидуальний</a:t>
            </a:r>
            <a:r>
              <a:rPr lang="uk-UA" sz="1600" b="1" u="sng" dirty="0">
                <a:solidFill>
                  <a:srgbClr val="000000"/>
                </a:solidFill>
                <a:latin typeface="Verdana" panose="020B0604030504040204" pitchFamily="34" charset="0"/>
              </a:rPr>
              <a:t> розвиток</a:t>
            </a:r>
            <a:r>
              <a:rPr lang="uk-UA" sz="1600" dirty="0">
                <a:solidFill>
                  <a:srgbClr val="000000"/>
                </a:solidFill>
                <a:latin typeface="Verdana" panose="020B0604030504040204" pitchFamily="34" charset="0"/>
              </a:rPr>
              <a:t> –</a:t>
            </a:r>
            <a:r>
              <a:rPr lang="uk-UA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системогенез</a:t>
            </a:r>
            <a:r>
              <a:rPr lang="uk-UA" sz="1600" dirty="0">
                <a:solidFill>
                  <a:srgbClr val="000000"/>
                </a:solidFill>
                <a:latin typeface="Verdana" panose="020B0604030504040204" pitchFamily="34" charset="0"/>
              </a:rPr>
              <a:t>, гомеостаз, формоутворення, провідні чинники норми розвитку та життєдіяльності, патогенезу і їхні оздоровчий чи </a:t>
            </a:r>
            <a:r>
              <a:rPr lang="uk-UA" sz="16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реабілітаційний</a:t>
            </a:r>
            <a:r>
              <a:rPr lang="uk-UA" sz="1600" dirty="0">
                <a:solidFill>
                  <a:srgbClr val="000000"/>
                </a:solidFill>
                <a:latin typeface="Verdana" panose="020B0604030504040204" pitchFamily="34" charset="0"/>
              </a:rPr>
              <a:t>, біомедичний, психофізичний аспекти);</a:t>
            </a:r>
          </a:p>
          <a:p>
            <a:r>
              <a:rPr lang="uk-UA" sz="1600" dirty="0">
                <a:solidFill>
                  <a:srgbClr val="000000"/>
                </a:solidFill>
                <a:latin typeface="Verdana" panose="020B0604030504040204" pitchFamily="34" charset="0"/>
              </a:rPr>
              <a:t>– </a:t>
            </a:r>
            <a:r>
              <a:rPr lang="uk-UA" sz="1600" b="1" u="sng" dirty="0" err="1">
                <a:solidFill>
                  <a:srgbClr val="000000"/>
                </a:solidFill>
                <a:latin typeface="Verdana" panose="020B0604030504040204" pitchFamily="34" charset="0"/>
              </a:rPr>
              <a:t>біофизіка</a:t>
            </a:r>
            <a:r>
              <a:rPr lang="uk-UA" sz="1600" b="1" u="sng" dirty="0">
                <a:solidFill>
                  <a:srgbClr val="000000"/>
                </a:solidFill>
                <a:latin typeface="Verdana" panose="020B0604030504040204" pitchFamily="34" charset="0"/>
              </a:rPr>
              <a:t> періодичних (циклічних) процесів</a:t>
            </a:r>
            <a:r>
              <a:rPr lang="uk-UA" sz="1600" dirty="0">
                <a:solidFill>
                  <a:srgbClr val="000000"/>
                </a:solidFill>
                <a:latin typeface="Verdana" panose="020B0604030504040204" pitchFamily="34" charset="0"/>
              </a:rPr>
              <a:t> – </a:t>
            </a:r>
            <a:r>
              <a:rPr lang="uk-UA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біоритмологія</a:t>
            </a:r>
            <a:r>
              <a:rPr lang="uk-UA" sz="1600" dirty="0">
                <a:solidFill>
                  <a:srgbClr val="000000"/>
                </a:solidFill>
                <a:latin typeface="Verdana" panose="020B0604030504040204" pitchFamily="34" charset="0"/>
              </a:rPr>
              <a:t> та хрономедицина, адаптаційні механізми, періодичні процеси, фізичні умови та стимули для компенсації чи посилення дії періодичних умов природних чи штучних джерел впливу;</a:t>
            </a:r>
          </a:p>
          <a:p>
            <a:r>
              <a:rPr lang="uk-UA" sz="1600" dirty="0">
                <a:solidFill>
                  <a:srgbClr val="000000"/>
                </a:solidFill>
                <a:latin typeface="Verdana" panose="020B0604030504040204" pitchFamily="34" charset="0"/>
              </a:rPr>
              <a:t>– </a:t>
            </a:r>
            <a:r>
              <a:rPr lang="uk-UA" sz="1600" b="1" u="sng" dirty="0">
                <a:solidFill>
                  <a:srgbClr val="000000"/>
                </a:solidFill>
                <a:latin typeface="Verdana" panose="020B0604030504040204" pitchFamily="34" charset="0"/>
              </a:rPr>
              <a:t>екологічна </a:t>
            </a:r>
            <a:r>
              <a:rPr lang="uk-UA" sz="1600" b="1" u="sng" dirty="0" err="1">
                <a:solidFill>
                  <a:srgbClr val="000000"/>
                </a:solidFill>
                <a:latin typeface="Verdana" panose="020B0604030504040204" pitchFamily="34" charset="0"/>
              </a:rPr>
              <a:t>гео</a:t>
            </a:r>
            <a:r>
              <a:rPr lang="uk-UA" sz="1600" b="1" u="sng" dirty="0">
                <a:solidFill>
                  <a:srgbClr val="000000"/>
                </a:solidFill>
                <a:latin typeface="Verdana" panose="020B0604030504040204" pitchFamily="34" charset="0"/>
              </a:rPr>
              <a:t>-біофізика</a:t>
            </a:r>
            <a:r>
              <a:rPr lang="uk-UA" sz="1600" dirty="0">
                <a:solidFill>
                  <a:srgbClr val="000000"/>
                </a:solidFill>
                <a:latin typeface="Verdana" panose="020B0604030504040204" pitchFamily="34" charset="0"/>
              </a:rPr>
              <a:t> – дослідження, класифікація біофізичних аномалій геофізичного та антропогенного походження, контроль та запобігання і профілактика їх негативного впливу;</a:t>
            </a:r>
          </a:p>
          <a:p>
            <a:r>
              <a:rPr lang="uk-UA" sz="1600" b="1" u="sng" dirty="0">
                <a:solidFill>
                  <a:srgbClr val="000000"/>
                </a:solidFill>
                <a:latin typeface="Verdana" panose="020B0604030504040204" pitchFamily="34" charset="0"/>
              </a:rPr>
              <a:t>– біофізичні продуктивні технології</a:t>
            </a:r>
            <a:r>
              <a:rPr lang="uk-UA" sz="1600" dirty="0">
                <a:solidFill>
                  <a:srgbClr val="000000"/>
                </a:solidFill>
                <a:latin typeface="Verdana" panose="020B0604030504040204" pitchFamily="34" charset="0"/>
              </a:rPr>
              <a:t> – біонічний, нанотехнологічний</a:t>
            </a:r>
            <a:r>
              <a:rPr lang="uk-UA" sz="16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, фармакологічний</a:t>
            </a:r>
            <a:r>
              <a:rPr lang="uk-UA" sz="1600" dirty="0">
                <a:solidFill>
                  <a:srgbClr val="000000"/>
                </a:solidFill>
                <a:latin typeface="Verdana" panose="020B0604030504040204" pitchFamily="34" charset="0"/>
              </a:rPr>
              <a:t>, харчовий чи </a:t>
            </a:r>
            <a:r>
              <a:rPr lang="uk-UA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біопродуктивний</a:t>
            </a:r>
            <a:r>
              <a:rPr lang="uk-UA" sz="1600" dirty="0">
                <a:solidFill>
                  <a:srgbClr val="000000"/>
                </a:solidFill>
                <a:latin typeface="Verdana" panose="020B0604030504040204" pitchFamily="34" charset="0"/>
              </a:rPr>
              <a:t> напрямки (отримання біогазу, рідке </a:t>
            </a:r>
            <a:r>
              <a:rPr lang="uk-UA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біопальне</a:t>
            </a:r>
            <a:r>
              <a:rPr lang="uk-UA" sz="1600" dirty="0">
                <a:solidFill>
                  <a:srgbClr val="000000"/>
                </a:solidFill>
                <a:latin typeface="Verdana" panose="020B0604030504040204" pitchFamily="34" charset="0"/>
              </a:rPr>
              <a:t> чи технічні розчинники та масла, селективні та конструкційні матеріали тощо)</a:t>
            </a:r>
            <a:endParaRPr lang="uk-UA" sz="16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2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Розділи біофізики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269033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i="1" u="sng" dirty="0" smtClean="0">
                <a:solidFill>
                  <a:srgbClr val="000000"/>
                </a:solidFill>
                <a:latin typeface="verdana" panose="020B0604030504040204" pitchFamily="34" charset="0"/>
              </a:rPr>
              <a:t>6. Біомеханіка</a:t>
            </a:r>
          </a:p>
          <a:p>
            <a:r>
              <a:rPr lang="uk-UA" i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розділ </a:t>
            </a:r>
            <a:r>
              <a:rPr lang="uk-UA" i="1" dirty="0">
                <a:solidFill>
                  <a:srgbClr val="000000"/>
                </a:solidFill>
                <a:latin typeface="verdana" panose="020B0604030504040204" pitchFamily="34" charset="0"/>
              </a:rPr>
              <a:t>біофізики, у якому розглядаються механічні властивості живих тканин і органів, також механічні явища, які відбуваються як з цілим організмом, так із його окремими органами.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39364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96241" y="1292857"/>
            <a:ext cx="64238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6.1. Елементи біомеханіки опорно-рухового апарату людини </a:t>
            </a:r>
          </a:p>
          <a:p>
            <a:endParaRPr lang="uk-UA" sz="2400" i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/>
            <a:r>
              <a:rPr lang="uk-UA" sz="2400" i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Опорно-рухова </a:t>
            </a:r>
            <a:r>
              <a:rPr lang="uk-UA" sz="2400" i="1" dirty="0">
                <a:solidFill>
                  <a:srgbClr val="000000"/>
                </a:solidFill>
                <a:latin typeface="verdana" panose="020B0604030504040204" pitchFamily="34" charset="0"/>
              </a:rPr>
              <a:t>система людини, що складається із з’єднаних між собою кісток скелета і м’язів, являє собою з точки зору біомеханіки сукупність важелів, що підтримують людину у стані рівноваги.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648856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5" y="1314450"/>
            <a:ext cx="870585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282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Біофізика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53861" y="2658533"/>
            <a:ext cx="4718304" cy="2632605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галузь </a:t>
            </a:r>
            <a:r>
              <a:rPr lang="uk-UA" dirty="0" smtClean="0"/>
              <a:t>науки, </a:t>
            </a:r>
            <a:r>
              <a:rPr lang="uk-UA" dirty="0"/>
              <a:t>яка вивчає живу природу через фізичні та фізико-хімічні явища зародження, формування, життєдіяльність, відтворення життя на </a:t>
            </a:r>
            <a:r>
              <a:rPr lang="uk-UA" dirty="0" smtClean="0"/>
              <a:t>всіх рівнях,</a:t>
            </a:r>
            <a:r>
              <a:rPr lang="uk-UA" dirty="0"/>
              <a:t> починаючи з </a:t>
            </a:r>
            <a:r>
              <a:rPr lang="uk-UA" dirty="0" smtClean="0"/>
              <a:t>молекул</a:t>
            </a:r>
            <a:r>
              <a:rPr lang="uk-UA" dirty="0"/>
              <a:t>, клітин, органів та тканин, закінчуючи організмами системами та біосфери і ноосфери в цілому.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6178294" y="2725677"/>
            <a:ext cx="4718304" cy="2632605"/>
          </a:xfrm>
        </p:spPr>
        <p:txBody>
          <a:bodyPr>
            <a:normAutofit/>
          </a:bodyPr>
          <a:lstStyle/>
          <a:p>
            <a:r>
              <a:rPr lang="uk-UA" dirty="0" smtClean="0"/>
              <a:t>Це теоретична </a:t>
            </a:r>
          </a:p>
          <a:p>
            <a:pPr marL="0" indent="0">
              <a:buNone/>
            </a:pPr>
            <a:r>
              <a:rPr lang="uk-UA" dirty="0" smtClean="0"/>
              <a:t>основа фізіології </a:t>
            </a:r>
          </a:p>
          <a:p>
            <a:pPr marL="0" indent="0">
              <a:buNone/>
            </a:pPr>
            <a:r>
              <a:rPr lang="uk-UA" dirty="0" smtClean="0"/>
              <a:t>людини</a:t>
            </a:r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2075" y="1266351"/>
            <a:ext cx="2530652" cy="420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07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96241" y="1292857"/>
            <a:ext cx="64238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6.2. Механічні коливання та хвилі</a:t>
            </a:r>
          </a:p>
          <a:p>
            <a:endParaRPr lang="uk-UA" sz="2400" i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/>
            <a:r>
              <a:rPr lang="uk-UA" sz="2400" i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Механічні коливання – це рух тіла, що виведене з положення рівноваги, в ході якого тіло багатократно рухається по одній і тій же траєкторії, проходячи одні і ті ж точки простору через рівні проміжки часу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037321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762" y="659111"/>
            <a:ext cx="6565472" cy="54783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5938" y="2740830"/>
            <a:ext cx="2610731" cy="1314866"/>
          </a:xfrm>
          <a:prstGeom prst="rect">
            <a:avLst/>
          </a:prstGeom>
        </p:spPr>
      </p:pic>
      <p:pic>
        <p:nvPicPr>
          <p:cNvPr id="5" name="Picture 2" descr="Основы биоакустики. Ультразвук и его применение в медицине - презентация  онлайн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5"/>
          <a:stretch/>
        </p:blipFill>
        <p:spPr bwMode="auto">
          <a:xfrm>
            <a:off x="8416572" y="914401"/>
            <a:ext cx="2829464" cy="165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142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96241" y="1292857"/>
            <a:ext cx="64238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6.3. Біоакустика (звук, </a:t>
            </a:r>
            <a:r>
              <a:rPr lang="uk-UA" sz="2400" b="1" i="1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ульразвук</a:t>
            </a:r>
            <a:r>
              <a:rPr lang="uk-UA" sz="2400" b="1" i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, інфразвук)</a:t>
            </a:r>
          </a:p>
          <a:p>
            <a:endParaRPr lang="uk-UA" sz="2400" i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/>
            <a:r>
              <a:rPr lang="ru-RU" sz="2400" dirty="0" err="1"/>
              <a:t>Медична</a:t>
            </a:r>
            <a:r>
              <a:rPr lang="ru-RU" sz="2400" dirty="0"/>
              <a:t> </a:t>
            </a:r>
            <a:r>
              <a:rPr lang="ru-RU" sz="2400" b="1" dirty="0" smtClean="0"/>
              <a:t>акустика</a:t>
            </a:r>
            <a:r>
              <a:rPr lang="ru-RU" sz="2400" dirty="0"/>
              <a:t> </a:t>
            </a:r>
            <a:r>
              <a:rPr lang="ru-RU" sz="2400" dirty="0" smtClean="0"/>
              <a:t>– </a:t>
            </a:r>
            <a:r>
              <a:rPr lang="ru-RU" sz="2400" dirty="0" err="1"/>
              <a:t>розділ</a:t>
            </a:r>
            <a:r>
              <a:rPr lang="ru-RU" sz="2400" dirty="0"/>
              <a:t> </a:t>
            </a:r>
            <a:r>
              <a:rPr lang="ru-RU" sz="2400" b="1" dirty="0"/>
              <a:t>акустики</a:t>
            </a:r>
            <a:r>
              <a:rPr lang="ru-RU" sz="2400" dirty="0"/>
              <a:t>, в </a:t>
            </a:r>
            <a:r>
              <a:rPr lang="ru-RU" sz="2400" dirty="0" err="1"/>
              <a:t>якому</a:t>
            </a:r>
            <a:r>
              <a:rPr lang="ru-RU" sz="2400" dirty="0"/>
              <a:t> </a:t>
            </a:r>
            <a:r>
              <a:rPr lang="ru-RU" sz="2400" dirty="0" err="1"/>
              <a:t>досягнення</a:t>
            </a:r>
            <a:r>
              <a:rPr lang="ru-RU" sz="2400" dirty="0"/>
              <a:t> </a:t>
            </a:r>
            <a:r>
              <a:rPr lang="ru-RU" sz="2400" dirty="0" err="1"/>
              <a:t>цієї</a:t>
            </a:r>
            <a:r>
              <a:rPr lang="ru-RU" sz="2400" dirty="0"/>
              <a:t> науки про звуки </a:t>
            </a:r>
            <a:r>
              <a:rPr lang="ru-RU" sz="2400" dirty="0" err="1"/>
              <a:t>використовують</a:t>
            </a:r>
            <a:r>
              <a:rPr lang="ru-RU" sz="2400" dirty="0"/>
              <a:t> для </a:t>
            </a:r>
            <a:r>
              <a:rPr lang="ru-RU" sz="2400" dirty="0" err="1"/>
              <a:t>створення</a:t>
            </a:r>
            <a:r>
              <a:rPr lang="ru-RU" sz="2400" dirty="0"/>
              <a:t> </a:t>
            </a:r>
            <a:r>
              <a:rPr lang="ru-RU" sz="2400" dirty="0" err="1"/>
              <a:t>приладів</a:t>
            </a:r>
            <a:r>
              <a:rPr lang="ru-RU" sz="2400" dirty="0"/>
              <a:t> та </a:t>
            </a:r>
            <a:r>
              <a:rPr lang="ru-RU" sz="2400" dirty="0" err="1"/>
              <a:t>технологій</a:t>
            </a:r>
            <a:r>
              <a:rPr lang="ru-RU" sz="2400" dirty="0"/>
              <a:t> для </a:t>
            </a:r>
            <a:r>
              <a:rPr lang="ru-RU" sz="2400" dirty="0" err="1"/>
              <a:t>діагностичних</a:t>
            </a:r>
            <a:r>
              <a:rPr lang="ru-RU" sz="2400" dirty="0"/>
              <a:t> та </a:t>
            </a:r>
            <a:r>
              <a:rPr lang="ru-RU" sz="2400" dirty="0" err="1"/>
              <a:t>терапевтичних</a:t>
            </a:r>
            <a:r>
              <a:rPr lang="ru-RU" sz="2400" dirty="0"/>
              <a:t> </a:t>
            </a:r>
            <a:r>
              <a:rPr lang="ru-RU" sz="2400" dirty="0" err="1"/>
              <a:t>цілей</a:t>
            </a:r>
            <a:r>
              <a:rPr lang="ru-RU" sz="2400" dirty="0"/>
              <a:t>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0888335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Ультразвук в медицині. — Студопед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36" y="849965"/>
            <a:ext cx="5316967" cy="394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515" y="849965"/>
            <a:ext cx="2771775" cy="20383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7766" y="3105149"/>
            <a:ext cx="3586384" cy="293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33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96241" y="1292857"/>
            <a:ext cx="638929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6.4. </a:t>
            </a:r>
            <a:r>
              <a:rPr lang="uk-UA" sz="2400" b="1" i="1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Біореологія</a:t>
            </a:r>
            <a:r>
              <a:rPr lang="uk-UA" sz="2400" b="1" i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 та гемодинаміка</a:t>
            </a:r>
          </a:p>
          <a:p>
            <a:endParaRPr lang="uk-UA" sz="2400" i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uk-UA" sz="2400" b="1" dirty="0"/>
              <a:t>Реологія </a:t>
            </a:r>
            <a:r>
              <a:rPr lang="uk-UA" sz="2400" dirty="0"/>
              <a:t>–</a:t>
            </a:r>
            <a:r>
              <a:rPr lang="uk-UA" sz="2400" b="1" dirty="0"/>
              <a:t> </a:t>
            </a:r>
            <a:r>
              <a:rPr lang="uk-UA" sz="2400" dirty="0"/>
              <a:t>наука, що вивчає плинність і деформацію речовини, </a:t>
            </a:r>
            <a:r>
              <a:rPr lang="uk-UA" sz="2400" dirty="0" err="1"/>
              <a:t>біореологія</a:t>
            </a:r>
            <a:r>
              <a:rPr lang="uk-UA" sz="2400" dirty="0"/>
              <a:t> займається плинністю біологічних середовищ, а </a:t>
            </a:r>
            <a:r>
              <a:rPr lang="uk-UA" sz="2400" dirty="0" err="1"/>
              <a:t>гемореологія</a:t>
            </a:r>
            <a:r>
              <a:rPr lang="uk-UA" sz="2400" dirty="0"/>
              <a:t> вивчає реологію крові. Реологічні питання, пов’язані з деформацією і плинністю стоять особливо гостро, коли рідина тече по судинах дуже малих діаметрів</a:t>
            </a:r>
            <a:r>
              <a:rPr lang="uk-UA" sz="2400" dirty="0" smtClean="0"/>
              <a:t>.</a:t>
            </a:r>
          </a:p>
          <a:p>
            <a:r>
              <a:rPr lang="uk-UA" sz="2400" b="1" dirty="0"/>
              <a:t>Гемодинаміка</a:t>
            </a:r>
            <a:r>
              <a:rPr lang="uk-UA" sz="2400" dirty="0"/>
              <a:t> - галузь фізіології, яка вивчає закономірності руху крові кровоносними судинами. Частина гідродинаміки </a:t>
            </a:r>
            <a:r>
              <a:rPr lang="uk-UA" sz="2400" dirty="0" smtClean="0"/>
              <a:t>– </a:t>
            </a:r>
            <a:r>
              <a:rPr lang="uk-UA" sz="2400" dirty="0"/>
              <a:t>розділу фізики, що вивчає рух рідин.</a:t>
            </a:r>
          </a:p>
          <a:p>
            <a:endParaRPr lang="uk-UA" sz="2400" dirty="0"/>
          </a:p>
          <a:p>
            <a:r>
              <a:rPr lang="uk-UA" sz="2400" dirty="0"/>
              <a:t/>
            </a:r>
            <a:br>
              <a:rPr lang="uk-UA" sz="2400" dirty="0"/>
            </a:b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0572066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787" y="1262062"/>
            <a:ext cx="873442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409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u="sng" dirty="0" err="1"/>
              <a:t>Вчені</a:t>
            </a:r>
            <a:r>
              <a:rPr lang="ru-RU" i="1" u="sng" dirty="0"/>
              <a:t>, </a:t>
            </a:r>
            <a:r>
              <a:rPr lang="ru-RU" i="1" u="sng" dirty="0" err="1"/>
              <a:t>що</a:t>
            </a:r>
            <a:r>
              <a:rPr lang="ru-RU" i="1" u="sng" dirty="0"/>
              <a:t> </a:t>
            </a:r>
            <a:r>
              <a:rPr lang="ru-RU" i="1" u="sng" dirty="0" err="1"/>
              <a:t>зробили</a:t>
            </a:r>
            <a:r>
              <a:rPr lang="ru-RU" i="1" u="sng" dirty="0"/>
              <a:t> </a:t>
            </a:r>
            <a:r>
              <a:rPr lang="ru-RU" i="1" u="sng" dirty="0" err="1"/>
              <a:t>істотний</a:t>
            </a:r>
            <a:r>
              <a:rPr lang="ru-RU" i="1" u="sng" dirty="0"/>
              <a:t> </a:t>
            </a:r>
            <a:r>
              <a:rPr lang="ru-RU" i="1" u="sng" dirty="0" err="1"/>
              <a:t>внесок</a:t>
            </a:r>
            <a:r>
              <a:rPr lang="ru-RU" i="1" u="sng" dirty="0"/>
              <a:t> у </a:t>
            </a:r>
            <a:r>
              <a:rPr lang="ru-RU" i="1" u="sng" dirty="0" err="1"/>
              <a:t>розвиток</a:t>
            </a:r>
            <a:r>
              <a:rPr lang="ru-RU" i="1" u="sng" dirty="0"/>
              <a:t> </a:t>
            </a:r>
            <a:r>
              <a:rPr lang="ru-RU" i="1" u="sng" dirty="0" err="1"/>
              <a:t>біофізики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68392" y="2406769"/>
            <a:ext cx="104552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Ейлер</a:t>
            </a:r>
            <a:r>
              <a:rPr lang="uk-UA" sz="1600" dirty="0">
                <a:solidFill>
                  <a:srgbClr val="000000"/>
                </a:solidFill>
                <a:latin typeface="Verdana" panose="020B0604030504040204" pitchFamily="34" charset="0"/>
              </a:rPr>
              <a:t> (1707-1783) - закони теорії гідродинаміки, для пояснення руху крові по судинах</a:t>
            </a:r>
          </a:p>
          <a:p>
            <a:r>
              <a:rPr lang="uk-UA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Лавуазьє</a:t>
            </a:r>
            <a:r>
              <a:rPr lang="uk-UA" sz="1600" dirty="0">
                <a:solidFill>
                  <a:srgbClr val="000000"/>
                </a:solidFill>
                <a:latin typeface="Verdana" panose="020B0604030504040204" pitchFamily="34" charset="0"/>
              </a:rPr>
              <a:t> (1780) - вивчав обмін енергії в організмі</a:t>
            </a:r>
          </a:p>
          <a:p>
            <a:r>
              <a:rPr lang="uk-UA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Гальвані</a:t>
            </a:r>
            <a:r>
              <a:rPr lang="uk-UA" sz="1600" dirty="0">
                <a:solidFill>
                  <a:srgbClr val="000000"/>
                </a:solidFill>
                <a:latin typeface="Verdana" panose="020B0604030504040204" pitchFamily="34" charset="0"/>
              </a:rPr>
              <a:t> (1786) - основоположник вчення про </a:t>
            </a:r>
            <a:r>
              <a:rPr lang="uk-UA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біопотенціалів</a:t>
            </a:r>
            <a:r>
              <a:rPr lang="uk-UA" sz="1600" dirty="0">
                <a:solidFill>
                  <a:srgbClr val="000000"/>
                </a:solidFill>
                <a:latin typeface="Verdana" panose="020B0604030504040204" pitchFamily="34" charset="0"/>
              </a:rPr>
              <a:t>, про тваринну електрику</a:t>
            </a:r>
          </a:p>
          <a:p>
            <a:r>
              <a:rPr lang="uk-UA" sz="16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Гельмгольц</a:t>
            </a:r>
            <a:r>
              <a:rPr lang="uk-UA" sz="1600" dirty="0">
                <a:solidFill>
                  <a:srgbClr val="000000"/>
                </a:solidFill>
                <a:latin typeface="Verdana" panose="020B0604030504040204" pitchFamily="34" charset="0"/>
              </a:rPr>
              <a:t> (1821) – визначив швидкість поширення процесів збудження вздовж </a:t>
            </a:r>
            <a:r>
              <a:rPr lang="uk-UA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нерва</a:t>
            </a:r>
            <a:endParaRPr lang="uk-UA" sz="16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uk-UA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Рентген</a:t>
            </a:r>
            <a:r>
              <a:rPr lang="uk-UA" sz="1600" dirty="0">
                <a:solidFill>
                  <a:srgbClr val="000000"/>
                </a:solidFill>
                <a:latin typeface="Verdana" panose="020B0604030504040204" pitchFamily="34" charset="0"/>
              </a:rPr>
              <a:t> - намагався пояснити механізми м'язового скорочення з позиції </a:t>
            </a:r>
            <a:r>
              <a:rPr lang="uk-UA" sz="16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п</a:t>
            </a:r>
            <a:r>
              <a:rPr lang="en-US" sz="16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’</a:t>
            </a:r>
            <a:r>
              <a:rPr lang="uk-UA" sz="1600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єзоефектів</a:t>
            </a:r>
            <a:r>
              <a:rPr lang="uk-UA" sz="16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uk-UA" sz="1600" b="1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Арреніус</a:t>
            </a:r>
            <a:r>
              <a:rPr lang="uk-UA" sz="16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- </a:t>
            </a:r>
            <a:r>
              <a:rPr lang="uk-UA" sz="1600" dirty="0">
                <a:solidFill>
                  <a:srgbClr val="000000"/>
                </a:solidFill>
                <a:latin typeface="Verdana" panose="020B0604030504040204" pitchFamily="34" charset="0"/>
              </a:rPr>
              <a:t>закони класичної кінетики для пояснення біологічних процесів</a:t>
            </a:r>
          </a:p>
          <a:p>
            <a:r>
              <a:rPr lang="uk-UA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Ломоносов</a:t>
            </a:r>
            <a:r>
              <a:rPr lang="uk-UA" sz="1600" dirty="0">
                <a:solidFill>
                  <a:srgbClr val="000000"/>
                </a:solidFill>
                <a:latin typeface="Verdana" panose="020B0604030504040204" pitchFamily="34" charset="0"/>
              </a:rPr>
              <a:t> - закон збереження і перетворення енергії</a:t>
            </a:r>
          </a:p>
          <a:p>
            <a:r>
              <a:rPr lang="uk-UA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Сєченов</a:t>
            </a:r>
            <a:r>
              <a:rPr lang="uk-UA" sz="1600" dirty="0">
                <a:solidFill>
                  <a:srgbClr val="000000"/>
                </a:solidFill>
                <a:latin typeface="Verdana" panose="020B0604030504040204" pitchFamily="34" charset="0"/>
              </a:rPr>
              <a:t> - вивчав транспорт газу в крові</a:t>
            </a:r>
          </a:p>
          <a:p>
            <a:r>
              <a:rPr lang="uk-UA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Лазарєв</a:t>
            </a:r>
            <a:r>
              <a:rPr lang="uk-UA" sz="1600" dirty="0">
                <a:solidFill>
                  <a:srgbClr val="000000"/>
                </a:solidFill>
                <a:latin typeface="Verdana" panose="020B0604030504040204" pitchFamily="34" charset="0"/>
              </a:rPr>
              <a:t> - основоположник вітчизняної біофізичної школи</a:t>
            </a:r>
          </a:p>
          <a:p>
            <a:r>
              <a:rPr lang="uk-UA" sz="16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Полінг</a:t>
            </a:r>
            <a:r>
              <a:rPr lang="uk-UA" sz="1600" dirty="0">
                <a:solidFill>
                  <a:srgbClr val="000000"/>
                </a:solidFill>
                <a:latin typeface="Verdana" panose="020B0604030504040204" pitchFamily="34" charset="0"/>
              </a:rPr>
              <a:t> - відкриття просторової структури білка</a:t>
            </a:r>
          </a:p>
          <a:p>
            <a:r>
              <a:rPr lang="uk-UA" sz="16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Уотсон</a:t>
            </a:r>
            <a:r>
              <a:rPr lang="uk-UA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 і Крик</a:t>
            </a:r>
            <a:r>
              <a:rPr lang="uk-UA" sz="1600" dirty="0">
                <a:solidFill>
                  <a:srgbClr val="000000"/>
                </a:solidFill>
                <a:latin typeface="Verdana" panose="020B0604030504040204" pitchFamily="34" charset="0"/>
              </a:rPr>
              <a:t> - відкриття подвійної структури ДНК</a:t>
            </a:r>
          </a:p>
          <a:p>
            <a:r>
              <a:rPr lang="uk-UA" sz="16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Ходжкин</a:t>
            </a:r>
            <a:r>
              <a:rPr lang="uk-UA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, </a:t>
            </a:r>
            <a:r>
              <a:rPr lang="uk-UA" sz="16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Хакслі</a:t>
            </a:r>
            <a:r>
              <a:rPr lang="uk-UA" sz="1600" dirty="0">
                <a:solidFill>
                  <a:srgbClr val="000000"/>
                </a:solidFill>
                <a:latin typeface="Verdana" panose="020B0604030504040204" pitchFamily="34" charset="0"/>
              </a:rPr>
              <a:t>, </a:t>
            </a:r>
            <a:r>
              <a:rPr lang="uk-UA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Катц</a:t>
            </a:r>
            <a:r>
              <a:rPr lang="uk-UA" sz="1600" dirty="0">
                <a:solidFill>
                  <a:srgbClr val="000000"/>
                </a:solidFill>
                <a:latin typeface="Verdana" panose="020B0604030504040204" pitchFamily="34" charset="0"/>
              </a:rPr>
              <a:t> - відкриття іонної природи біоелектричних явищ</a:t>
            </a:r>
          </a:p>
          <a:p>
            <a:r>
              <a:rPr lang="uk-UA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Пригожин -теорія</a:t>
            </a:r>
            <a:r>
              <a:rPr lang="uk-UA" sz="1600" dirty="0">
                <a:solidFill>
                  <a:srgbClr val="000000"/>
                </a:solidFill>
                <a:latin typeface="Verdana" panose="020B0604030504040204" pitchFamily="34" charset="0"/>
              </a:rPr>
              <a:t> термодинаміки необоротних процесів</a:t>
            </a:r>
          </a:p>
          <a:p>
            <a:r>
              <a:rPr lang="uk-UA" sz="16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Ейген</a:t>
            </a:r>
            <a:r>
              <a:rPr lang="uk-UA" sz="1600" dirty="0">
                <a:solidFill>
                  <a:srgbClr val="000000"/>
                </a:solidFill>
                <a:latin typeface="Verdana" panose="020B0604030504040204" pitchFamily="34" charset="0"/>
              </a:rPr>
              <a:t> - теорія гіперциклу, як основа еволюції</a:t>
            </a:r>
          </a:p>
          <a:p>
            <a:r>
              <a:rPr lang="uk-UA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Сакман, </a:t>
            </a:r>
            <a:r>
              <a:rPr lang="uk-UA" sz="16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Неер</a:t>
            </a:r>
            <a:r>
              <a:rPr lang="uk-UA" sz="1600" dirty="0">
                <a:solidFill>
                  <a:srgbClr val="000000"/>
                </a:solidFill>
                <a:latin typeface="Verdana" panose="020B0604030504040204" pitchFamily="34" charset="0"/>
              </a:rPr>
              <a:t> - встановили молекулярну структуру іонних каналів</a:t>
            </a:r>
            <a:endParaRPr lang="uk-UA" sz="16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149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1009290" y="976912"/>
            <a:ext cx="5311775" cy="4173058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Теоретична будова і моделі біофізики засновані на фізичних поняттях енергії, сили, типів взаємодії, на загальних поняттях фізичної кінетики, термодинаміки. Ці поняття відображають природу основних взаємодій і законів руху тіл, що, як відомо, складає предмет фундаментальної природничої науки – фізики. </a:t>
            </a:r>
            <a:endParaRPr lang="uk-UA" dirty="0" smtClean="0"/>
          </a:p>
          <a:p>
            <a:r>
              <a:rPr lang="uk-UA" dirty="0" smtClean="0"/>
              <a:t>В </a:t>
            </a:r>
            <a:r>
              <a:rPr lang="uk-UA" dirty="0"/>
              <a:t>центрі уваги біофізики лежать біологічні процеси і явища. </a:t>
            </a:r>
            <a:endParaRPr lang="uk-UA" dirty="0" smtClean="0"/>
          </a:p>
          <a:p>
            <a:r>
              <a:rPr lang="uk-UA" b="1" dirty="0" smtClean="0"/>
              <a:t>Біофізика </a:t>
            </a:r>
            <a:r>
              <a:rPr lang="uk-UA" b="1" dirty="0"/>
              <a:t>вивчає фізичну основу процесів, які відбуваються у біологічних системах</a:t>
            </a:r>
            <a:r>
              <a:rPr lang="uk-UA" dirty="0"/>
              <a:t>.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4294967295"/>
          </p:nvPr>
        </p:nvSpPr>
        <p:spPr>
          <a:xfrm>
            <a:off x="6421526" y="3540365"/>
            <a:ext cx="4718050" cy="2632075"/>
          </a:xfrm>
        </p:spPr>
        <p:txBody>
          <a:bodyPr>
            <a:normAutofit fontScale="85000" lnSpcReduction="10000"/>
          </a:bodyPr>
          <a:lstStyle/>
          <a:p>
            <a:r>
              <a:rPr lang="uk-UA" b="1" dirty="0"/>
              <a:t>Біологічною системою </a:t>
            </a:r>
            <a:r>
              <a:rPr lang="uk-UA" dirty="0"/>
              <a:t>є сукупність живих організмів, окремий живий організм і будь-яка його частина, наприклад, орган, тканина, сукупність клітин, окрема клітина, частина клітини, метаболіти, ферменти, рецептори, які взаємодіють і </a:t>
            </a:r>
            <a:r>
              <a:rPr lang="uk-UA" dirty="0" err="1"/>
              <a:t>взаємоперетворюються</a:t>
            </a:r>
            <a:r>
              <a:rPr lang="uk-UA" dirty="0"/>
              <a:t> у складі живого організму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4107" y="828136"/>
            <a:ext cx="3112887" cy="258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71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924" y="1162050"/>
            <a:ext cx="7867463" cy="461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408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4294967295"/>
          </p:nvPr>
        </p:nvSpPr>
        <p:spPr>
          <a:xfrm>
            <a:off x="1157439" y="991289"/>
            <a:ext cx="5528034" cy="3382303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dirty="0"/>
              <a:t>Незважаючи на складність і взаємозв’язок різних процесів в організмі людини, часто серед них можна виділити такі, які є близькими до фізичних. </a:t>
            </a:r>
            <a:endParaRPr lang="uk-UA" dirty="0" smtClean="0"/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uk-UA" dirty="0" smtClean="0"/>
              <a:t>Наприклад</a:t>
            </a:r>
            <a:r>
              <a:rPr lang="uk-UA" dirty="0"/>
              <a:t>, </a:t>
            </a:r>
            <a:endParaRPr lang="uk-UA" dirty="0" smtClean="0"/>
          </a:p>
          <a:p>
            <a:pPr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dirty="0" smtClean="0"/>
              <a:t>такий </a:t>
            </a:r>
            <a:r>
              <a:rPr lang="uk-UA" dirty="0"/>
              <a:t>складний фізіологічний процес, як кровообіг, за своєю природою є фізичним, бо пов’язаний </a:t>
            </a:r>
            <a:endParaRPr lang="uk-UA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dirty="0" smtClean="0"/>
              <a:t>з </a:t>
            </a:r>
            <a:r>
              <a:rPr lang="uk-UA" dirty="0"/>
              <a:t>течією рідини (</a:t>
            </a:r>
            <a:r>
              <a:rPr lang="uk-UA" b="1" i="1" dirty="0"/>
              <a:t>гідродинаміка</a:t>
            </a:r>
            <a:r>
              <a:rPr lang="uk-UA" dirty="0"/>
              <a:t>), </a:t>
            </a:r>
            <a:endParaRPr lang="uk-UA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dirty="0" smtClean="0"/>
              <a:t>розповсюдженням </a:t>
            </a:r>
            <a:r>
              <a:rPr lang="uk-UA" dirty="0"/>
              <a:t>великих коливань за судинами (</a:t>
            </a:r>
            <a:r>
              <a:rPr lang="uk-UA" b="1" i="1" dirty="0"/>
              <a:t>коливання і хвилі</a:t>
            </a:r>
            <a:r>
              <a:rPr lang="uk-UA" dirty="0" smtClean="0"/>
              <a:t>)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dirty="0" smtClean="0"/>
              <a:t>механічною </a:t>
            </a:r>
            <a:r>
              <a:rPr lang="uk-UA" dirty="0"/>
              <a:t>роботою серця (</a:t>
            </a:r>
            <a:r>
              <a:rPr lang="uk-UA" b="1" i="1" dirty="0"/>
              <a:t>механіка</a:t>
            </a:r>
            <a:r>
              <a:rPr lang="uk-UA" dirty="0" smtClean="0"/>
              <a:t>); </a:t>
            </a:r>
          </a:p>
          <a:p>
            <a:pPr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dirty="0" smtClean="0"/>
              <a:t>генерацією </a:t>
            </a:r>
            <a:r>
              <a:rPr lang="uk-UA" dirty="0" err="1"/>
              <a:t>біопотенціалів</a:t>
            </a:r>
            <a:r>
              <a:rPr lang="uk-UA" dirty="0"/>
              <a:t> (</a:t>
            </a:r>
            <a:r>
              <a:rPr lang="uk-UA" b="1" i="1" dirty="0"/>
              <a:t>електрика</a:t>
            </a:r>
            <a:r>
              <a:rPr lang="uk-UA" dirty="0" smtClean="0"/>
              <a:t>) тощо;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673" y="4024914"/>
            <a:ext cx="3252462" cy="1957643"/>
          </a:xfrm>
          <a:prstGeom prst="rect">
            <a:avLst/>
          </a:prstGeom>
        </p:spPr>
      </p:pic>
      <p:pic>
        <p:nvPicPr>
          <p:cNvPr id="1026" name="Picture 2" descr="https://upload.wikimedia.org/wikipedia/commons/thumb/f/f0/Diagram_of_the_human_heart_uk.svg/350px-Diagram_of_the_human_heart_uk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847" y="3911809"/>
            <a:ext cx="2337458" cy="218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agram Human Circulatory System Main Parts: เวกเตอร์สต็อก  (ปลอดค่าลิขสิทธิ์) 1051872377 | Shuttersto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503" y="991289"/>
            <a:ext cx="3761280" cy="401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613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457" y="851997"/>
            <a:ext cx="6279628" cy="3581979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4294967295"/>
          </p:nvPr>
        </p:nvSpPr>
        <p:spPr>
          <a:xfrm>
            <a:off x="1002162" y="1017169"/>
            <a:ext cx="3880389" cy="1501744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dirty="0" smtClean="0"/>
              <a:t>дихання </a:t>
            </a:r>
            <a:r>
              <a:rPr lang="uk-UA" dirty="0"/>
              <a:t>пов’язане </a:t>
            </a:r>
            <a:endParaRPr lang="uk-UA" dirty="0" smtClean="0"/>
          </a:p>
          <a:p>
            <a:pPr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dirty="0" smtClean="0"/>
              <a:t>з </a:t>
            </a:r>
            <a:r>
              <a:rPr lang="uk-UA" dirty="0"/>
              <a:t>рухом газу (</a:t>
            </a:r>
            <a:r>
              <a:rPr lang="uk-UA" b="1" i="1" dirty="0"/>
              <a:t>аеродинаміка</a:t>
            </a:r>
            <a:r>
              <a:rPr lang="uk-UA" dirty="0"/>
              <a:t>), </a:t>
            </a:r>
            <a:endParaRPr lang="uk-UA" dirty="0" smtClean="0"/>
          </a:p>
          <a:p>
            <a:pPr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dirty="0" smtClean="0"/>
              <a:t>тепловіддачею </a:t>
            </a:r>
            <a:r>
              <a:rPr lang="uk-UA" dirty="0"/>
              <a:t>(</a:t>
            </a:r>
            <a:r>
              <a:rPr lang="uk-UA" b="1" i="1" dirty="0"/>
              <a:t>термодинаміка</a:t>
            </a:r>
            <a:r>
              <a:rPr lang="uk-UA" dirty="0"/>
              <a:t>), </a:t>
            </a:r>
            <a:endParaRPr lang="uk-UA" dirty="0" smtClean="0"/>
          </a:p>
          <a:p>
            <a:pPr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dirty="0" smtClean="0"/>
              <a:t>випаровуванням </a:t>
            </a:r>
            <a:r>
              <a:rPr lang="uk-UA" dirty="0"/>
              <a:t>(</a:t>
            </a:r>
            <a:r>
              <a:rPr lang="uk-UA" b="1" i="1" dirty="0"/>
              <a:t>фазові перебудови</a:t>
            </a:r>
            <a:r>
              <a:rPr lang="uk-UA" dirty="0"/>
              <a:t>) тощо. </a:t>
            </a:r>
            <a:endParaRPr lang="uk-UA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088365" y="5157968"/>
            <a:ext cx="101557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b="1" dirty="0"/>
              <a:t>Дослідження фізики таких мікропроцесів необхідно для правильної оцінки стану організму, природи деяких захворювань, дії ліків, призначення правильного курсу лікування тощо. </a:t>
            </a:r>
            <a:endParaRPr lang="uk-UA" b="1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dirty="0" smtClean="0"/>
              <a:t>Цим </a:t>
            </a:r>
            <a:r>
              <a:rPr lang="uk-UA" dirty="0"/>
              <a:t>і займається наука біофізика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333" y="2416160"/>
            <a:ext cx="3088234" cy="2621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969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розділи </a:t>
            </a:r>
            <a:r>
              <a:rPr lang="uk-UA" dirty="0"/>
              <a:t>біофізики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7502"/>
          <a:stretch/>
        </p:blipFill>
        <p:spPr>
          <a:xfrm>
            <a:off x="2409106" y="2484408"/>
            <a:ext cx="6838950" cy="364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08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44484" y="2861434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u="sng" dirty="0" smtClean="0">
                <a:solidFill>
                  <a:srgbClr val="000000"/>
                </a:solidFill>
                <a:latin typeface="Verdana" panose="020B0604030504040204" pitchFamily="34" charset="0"/>
              </a:rPr>
              <a:t>1. Молекулярна </a:t>
            </a:r>
            <a:r>
              <a:rPr lang="uk-UA" b="1" u="sng" dirty="0">
                <a:solidFill>
                  <a:srgbClr val="000000"/>
                </a:solidFill>
                <a:latin typeface="Verdana" panose="020B0604030504040204" pitchFamily="34" charset="0"/>
              </a:rPr>
              <a:t>біофізика</a:t>
            </a:r>
            <a:r>
              <a:rPr lang="uk-UA" dirty="0">
                <a:solidFill>
                  <a:srgbClr val="000000"/>
                </a:solidFill>
                <a:latin typeface="Verdana" panose="020B0604030504040204" pitchFamily="34" charset="0"/>
              </a:rPr>
              <a:t> вивчає фізико-хімічні властивості </a:t>
            </a:r>
            <a:r>
              <a:rPr lang="uk-UA" dirty="0" smtClean="0">
                <a:solidFill>
                  <a:srgbClr val="000000"/>
                </a:solidFill>
                <a:latin typeface="Verdana" panose="020B0604030504040204" pitchFamily="34" charset="0"/>
              </a:rPr>
              <a:t>та функціональну </a:t>
            </a:r>
            <a:r>
              <a:rPr lang="uk-UA" dirty="0">
                <a:solidFill>
                  <a:srgbClr val="000000"/>
                </a:solidFill>
                <a:latin typeface="Verdana" panose="020B0604030504040204" pitchFamily="34" charset="0"/>
              </a:rPr>
              <a:t>роль біологічних макромолекул (біополімерів) та молекулярних комплексів (ультраструктур) живих організмів, які створюють функціональні одиниці клітин, </a:t>
            </a:r>
            <a:r>
              <a:rPr lang="uk-UA" dirty="0" smtClean="0">
                <a:solidFill>
                  <a:srgbClr val="000000"/>
                </a:solidFill>
                <a:latin typeface="Verdana" panose="020B0604030504040204" pitchFamily="34" charset="0"/>
              </a:rPr>
              <a:t>характер </a:t>
            </a:r>
            <a:r>
              <a:rPr lang="uk-UA" dirty="0">
                <a:solidFill>
                  <a:srgbClr val="000000"/>
                </a:solidFill>
                <a:latin typeface="Verdana" panose="020B0604030504040204" pitchFamily="34" charset="0"/>
              </a:rPr>
              <a:t>їхньої взаємодії з іонами, молекулами </a:t>
            </a:r>
            <a:r>
              <a:rPr lang="uk-UA" dirty="0" smtClean="0">
                <a:solidFill>
                  <a:srgbClr val="000000"/>
                </a:solidFill>
                <a:latin typeface="Verdana" panose="020B0604030504040204" pitchFamily="34" charset="0"/>
              </a:rPr>
              <a:t>та </a:t>
            </a:r>
            <a:r>
              <a:rPr lang="uk-UA" dirty="0">
                <a:solidFill>
                  <a:srgbClr val="000000"/>
                </a:solidFill>
                <a:latin typeface="Verdana" panose="020B0604030504040204" pitchFamily="34" charset="0"/>
              </a:rPr>
              <a:t>радикалами, їхню просторову будову й енергетику процесів, що в них відбуваються;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Розділи біофізики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57458" b="70615"/>
          <a:stretch/>
        </p:blipFill>
        <p:spPr>
          <a:xfrm>
            <a:off x="8695426" y="740116"/>
            <a:ext cx="2763563" cy="140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86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u="sng" dirty="0" smtClean="0">
                <a:solidFill>
                  <a:srgbClr val="000000"/>
                </a:solidFill>
                <a:latin typeface="Verdana" panose="020B0604030504040204" pitchFamily="34" charset="0"/>
              </a:rPr>
              <a:t>1. Молекулярна </a:t>
            </a:r>
            <a:r>
              <a:rPr lang="uk-UA" b="1" u="sng" dirty="0">
                <a:solidFill>
                  <a:srgbClr val="000000"/>
                </a:solidFill>
                <a:latin typeface="Verdana" panose="020B0604030504040204" pitchFamily="34" charset="0"/>
              </a:rPr>
              <a:t>біофізика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6450" y="1800225"/>
            <a:ext cx="4533900" cy="3257550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Вивчає будову та фізико-хімічні властивості, біофізику молекул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1663386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367</TotalTime>
  <Words>563</Words>
  <Application>Microsoft Office PowerPoint</Application>
  <PresentationFormat>Широкоэкранный</PresentationFormat>
  <Paragraphs>85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Bookman Old Style</vt:lpstr>
      <vt:lpstr>Garamond</vt:lpstr>
      <vt:lpstr>verdana</vt:lpstr>
      <vt:lpstr>verdana</vt:lpstr>
      <vt:lpstr>Wingdings</vt:lpstr>
      <vt:lpstr>Натуральные материалы</vt:lpstr>
      <vt:lpstr>Біофізика</vt:lpstr>
      <vt:lpstr>Біофізика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ОСНОВНІ розділи біофізики</vt:lpstr>
      <vt:lpstr>Розділи біофізики</vt:lpstr>
      <vt:lpstr>1. Молекулярна біофізика</vt:lpstr>
      <vt:lpstr>Розділи біофізики</vt:lpstr>
      <vt:lpstr>2. Біофізика клітини</vt:lpstr>
      <vt:lpstr>Розділи біофізики</vt:lpstr>
      <vt:lpstr>3. Біофізика складних систем</vt:lpstr>
      <vt:lpstr>Розділи біофізики</vt:lpstr>
      <vt:lpstr>Розділи біофізики</vt:lpstr>
      <vt:lpstr>Презентация PowerPoint</vt:lpstr>
      <vt:lpstr>Розділи біофізики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Вчені, що зробили істотний внесок у розвиток біофізики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Нікітчук Тетяна Миколаївна</dc:creator>
  <cp:lastModifiedBy>S</cp:lastModifiedBy>
  <cp:revision>25</cp:revision>
  <dcterms:created xsi:type="dcterms:W3CDTF">2021-03-23T12:19:38Z</dcterms:created>
  <dcterms:modified xsi:type="dcterms:W3CDTF">2023-02-09T07:19:48Z</dcterms:modified>
</cp:coreProperties>
</file>