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73" r:id="rId3"/>
    <p:sldId id="348"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 id="290" r:id="rId19"/>
    <p:sldId id="291" r:id="rId20"/>
    <p:sldId id="292" r:id="rId21"/>
    <p:sldId id="293" r:id="rId22"/>
    <p:sldId id="294" r:id="rId23"/>
    <p:sldId id="295" r:id="rId24"/>
    <p:sldId id="296" r:id="rId25"/>
    <p:sldId id="297" r:id="rId26"/>
    <p:sldId id="334" r:id="rId27"/>
    <p:sldId id="335" r:id="rId28"/>
    <p:sldId id="336"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6" autoAdjust="0"/>
    <p:restoredTop sz="94660"/>
  </p:normalViewPr>
  <p:slideViewPr>
    <p:cSldViewPr snapToGrid="0">
      <p:cViewPr varScale="1">
        <p:scale>
          <a:sx n="95" d="100"/>
          <a:sy n="95" d="100"/>
        </p:scale>
        <p:origin x="72" y="46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0545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041750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2292755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796253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741280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9702737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67764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5997863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5423947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334497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7DE6118-2437-4B30-8E3C-4D2BE6020583}" type="datetimeFigureOut">
              <a:rPr lang="en-US" smtClean="0"/>
              <a:pPr/>
              <a:t>2/17/2025</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2402682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7DE6118-2437-4B30-8E3C-4D2BE6020583}" type="datetimeFigureOut">
              <a:rPr lang="en-US" smtClean="0"/>
              <a:pPr/>
              <a:t>2/17/2025</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69E57DC2-970A-4B3E-BB1C-7A09969E49DF}" type="slidenum">
              <a:rPr lang="en-US" smtClean="0"/>
              <a:pPr/>
              <a:t>‹#›</a:t>
            </a:fld>
            <a:endParaRPr lang="en-US" dirty="0"/>
          </a:p>
        </p:txBody>
      </p:sp>
    </p:spTree>
    <p:extLst>
      <p:ext uri="{BB962C8B-B14F-4D97-AF65-F5344CB8AC3E}">
        <p14:creationId xmlns:p14="http://schemas.microsoft.com/office/powerpoint/2010/main" val="17662812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znannya.org/?view=concept%3A351"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hyperlink" Target="http://www.znannya.org/?view=concept%3A379" TargetMode="External"/><Relationship Id="rId2" Type="http://schemas.openxmlformats.org/officeDocument/2006/relationships/hyperlink" Target="http://www.znannya.org/?view=concept%3A404" TargetMode="Externa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763BB64-9B60-4A19-BA4D-A9ED61ACA0D6}"/>
              </a:ext>
            </a:extLst>
          </p:cNvPr>
          <p:cNvSpPr>
            <a:spLocks noGrp="1"/>
          </p:cNvSpPr>
          <p:nvPr>
            <p:ph type="ctrTitle"/>
          </p:nvPr>
        </p:nvSpPr>
        <p:spPr>
          <a:xfrm>
            <a:off x="815009" y="924339"/>
            <a:ext cx="10187609" cy="3976890"/>
          </a:xfrm>
        </p:spPr>
        <p:txBody>
          <a:bodyPr/>
          <a:lstStyle/>
          <a:p>
            <a:r>
              <a:rPr lang="uk-UA" sz="5400" b="1" dirty="0" err="1"/>
              <a:t>ІнформаційнА</a:t>
            </a:r>
            <a:r>
              <a:rPr lang="uk-UA" sz="5400" b="1"/>
              <a:t> система «Електронний уряд»</a:t>
            </a:r>
            <a:endParaRPr lang="ru-RU" sz="5400" b="1" dirty="0"/>
          </a:p>
        </p:txBody>
      </p:sp>
    </p:spTree>
    <p:extLst>
      <p:ext uri="{BB962C8B-B14F-4D97-AF65-F5344CB8AC3E}">
        <p14:creationId xmlns:p14="http://schemas.microsoft.com/office/powerpoint/2010/main" val="33742969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0E0A745-FE27-4955-B767-C1D58C063A76}"/>
              </a:ext>
            </a:extLst>
          </p:cNvPr>
          <p:cNvSpPr txBox="1"/>
          <p:nvPr/>
        </p:nvSpPr>
        <p:spPr>
          <a:xfrm>
            <a:off x="1106121" y="836239"/>
            <a:ext cx="10768614" cy="5185522"/>
          </a:xfrm>
          <a:prstGeom prst="rect">
            <a:avLst/>
          </a:prstGeom>
          <a:noFill/>
        </p:spPr>
        <p:txBody>
          <a:bodyPr wrap="square">
            <a:spAutoFit/>
          </a:bodyPr>
          <a:lstStyle/>
          <a:p>
            <a:pPr marL="140970" marR="412750"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надійності </a:t>
            </a:r>
            <a:r>
              <a:rPr lang="uk-UA" sz="2800" dirty="0">
                <a:effectLst/>
                <a:latin typeface="Times New Roman" panose="02020603050405020304" pitchFamily="18" charset="0"/>
                <a:ea typeface="Times New Roman" panose="02020603050405020304" pitchFamily="18" charset="0"/>
              </a:rPr>
              <a:t>передбачає, що інформаційна система повинна функціонувати навіть у разі виходу з ладу технічних засобів та програмного забезпечення. Для цього інформація дублюється, використовуються джерела безперебійного живлення. Інформація для користувачів має бути точною, доступною і надаватися без затримки згідно із запитами. У разі виходу системи з ладу дані мають бути відновлені, а пошкодження – усунуті.</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14778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7D51C84-2E79-48AC-989D-605BE616C547}"/>
              </a:ext>
            </a:extLst>
          </p:cNvPr>
          <p:cNvSpPr txBox="1"/>
          <p:nvPr/>
        </p:nvSpPr>
        <p:spPr>
          <a:xfrm>
            <a:off x="1094913" y="1667412"/>
            <a:ext cx="11097087" cy="3892861"/>
          </a:xfrm>
          <a:prstGeom prst="rect">
            <a:avLst/>
          </a:prstGeom>
          <a:noFill/>
        </p:spPr>
        <p:txBody>
          <a:bodyPr wrap="square">
            <a:spAutoFit/>
          </a:bodyPr>
          <a:lstStyle/>
          <a:p>
            <a:pPr marL="140970" marR="412750"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безпеки даних </a:t>
            </a:r>
            <a:r>
              <a:rPr lang="uk-UA" sz="2800" dirty="0">
                <a:effectLst/>
                <a:latin typeface="Times New Roman" panose="02020603050405020304" pitchFamily="18" charset="0"/>
                <a:ea typeface="Times New Roman" panose="02020603050405020304" pitchFamily="18" charset="0"/>
              </a:rPr>
              <a:t>означає, що інформаційні ресурси мають бути надійно захищені і при їх безпосередній обробці та зберіганні в системі, і в момент обміну між комп’ютерами; треба виключити можливість несанкціонованого доступу до даних; всі операції в системі реєструються, будь-яке порушення системи безпеки виявляється.</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855669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7E73E8E-CA7B-478D-8667-F15AD455731E}"/>
              </a:ext>
            </a:extLst>
          </p:cNvPr>
          <p:cNvSpPr txBox="1"/>
          <p:nvPr/>
        </p:nvSpPr>
        <p:spPr>
          <a:xfrm>
            <a:off x="1051511" y="1565674"/>
            <a:ext cx="10830757" cy="1953868"/>
          </a:xfrm>
          <a:prstGeom prst="rect">
            <a:avLst/>
          </a:prstGeom>
          <a:noFill/>
        </p:spPr>
        <p:txBody>
          <a:bodyPr wrap="square">
            <a:spAutoFit/>
          </a:bodyPr>
          <a:lstStyle/>
          <a:p>
            <a:pPr marL="140970" marR="412115" indent="448945" algn="just">
              <a:lnSpc>
                <a:spcPct val="150000"/>
              </a:lnSpc>
              <a:spcAft>
                <a:spcPts val="0"/>
              </a:spcAft>
            </a:pPr>
            <a:r>
              <a:rPr lang="uk-UA" sz="2800" b="1" i="1" dirty="0">
                <a:effectLst/>
                <a:latin typeface="Times New Roman" panose="02020603050405020304" pitchFamily="18" charset="0"/>
                <a:ea typeface="Times New Roman" panose="02020603050405020304" pitchFamily="18" charset="0"/>
              </a:rPr>
              <a:t>Принцип єдиної інформаційної бази </a:t>
            </a:r>
            <a:r>
              <a:rPr lang="uk-UA" sz="2800" dirty="0">
                <a:effectLst/>
                <a:latin typeface="Times New Roman" panose="02020603050405020304" pitchFamily="18" charset="0"/>
                <a:ea typeface="Times New Roman" panose="02020603050405020304" pitchFamily="18" charset="0"/>
              </a:rPr>
              <a:t>вимагає застосування єдиної системи класифікації та кодування одних і тих самих структурних одиниць державних інформаційних ресурсів.</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23625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D8DF091-8734-446A-A769-D9E0E87B121F}"/>
              </a:ext>
            </a:extLst>
          </p:cNvPr>
          <p:cNvSpPr txBox="1"/>
          <p:nvPr/>
        </p:nvSpPr>
        <p:spPr>
          <a:xfrm>
            <a:off x="1383572" y="1464118"/>
            <a:ext cx="9951868" cy="2600199"/>
          </a:xfrm>
          <a:prstGeom prst="rect">
            <a:avLst/>
          </a:prstGeom>
          <a:noFill/>
        </p:spPr>
        <p:txBody>
          <a:bodyPr wrap="square">
            <a:spAutoFit/>
          </a:bodyPr>
          <a:lstStyle/>
          <a:p>
            <a:pPr marL="140970" marR="409575" indent="448945" algn="just">
              <a:lnSpc>
                <a:spcPct val="150000"/>
              </a:lnSpc>
            </a:pPr>
            <a:r>
              <a:rPr lang="uk-UA" sz="2800" dirty="0">
                <a:effectLst/>
                <a:latin typeface="Times New Roman" panose="02020603050405020304" pitchFamily="18" charset="0"/>
                <a:ea typeface="Times New Roman" panose="02020603050405020304" pitchFamily="18" charset="0"/>
              </a:rPr>
              <a:t>Потреба дотримання </a:t>
            </a:r>
            <a:r>
              <a:rPr lang="uk-UA" sz="2800" b="1" i="1" dirty="0">
                <a:effectLst/>
                <a:latin typeface="Times New Roman" panose="02020603050405020304" pitchFamily="18" charset="0"/>
                <a:ea typeface="Times New Roman" panose="02020603050405020304" pitchFamily="18" charset="0"/>
              </a:rPr>
              <a:t>принципу продуктивності системи </a:t>
            </a:r>
            <a:r>
              <a:rPr lang="uk-UA" sz="2800" dirty="0">
                <a:effectLst/>
                <a:latin typeface="Times New Roman" panose="02020603050405020304" pitchFamily="18" charset="0"/>
                <a:ea typeface="Times New Roman" panose="02020603050405020304" pitchFamily="18" charset="0"/>
              </a:rPr>
              <a:t>випливає із значної нерівномірності надходження потоків інформації, яку слід обробляти в певні проміжки часу, і жорстких вимог до термінів її обробки.</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94978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F4AB6CA-DB49-494D-9E82-D70651C094CC}"/>
              </a:ext>
            </a:extLst>
          </p:cNvPr>
          <p:cNvSpPr txBox="1"/>
          <p:nvPr/>
        </p:nvSpPr>
        <p:spPr>
          <a:xfrm>
            <a:off x="1080924" y="965540"/>
            <a:ext cx="10635448" cy="4539191"/>
          </a:xfrm>
          <a:prstGeom prst="rect">
            <a:avLst/>
          </a:prstGeom>
          <a:noFill/>
        </p:spPr>
        <p:txBody>
          <a:bodyPr wrap="square">
            <a:spAutoFit/>
          </a:bodyPr>
          <a:lstStyle/>
          <a:p>
            <a:pPr marL="140970" marR="409575"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пристосування (адаптації) </a:t>
            </a:r>
            <a:r>
              <a:rPr lang="uk-UA" sz="2800" dirty="0">
                <a:effectLst/>
                <a:latin typeface="Times New Roman" panose="02020603050405020304" pitchFamily="18" charset="0"/>
                <a:ea typeface="Times New Roman" panose="02020603050405020304" pitchFamily="18" charset="0"/>
              </a:rPr>
              <a:t>означає придатність інформаційної системи до модифікації та розширення. Більше того, з часом система може бути повністю перероблена, але її інформаційні ресурси при цьому повинні зберігатися. Водночас із розширенням спектра завдань державних органів, обсягу послуг і кількості користувачів системи вона має бути спроможною до розширення без порушення цілісності.</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91352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36C9598-C8E5-45DD-A8EB-D8E7DF1122ED}"/>
              </a:ext>
            </a:extLst>
          </p:cNvPr>
          <p:cNvSpPr txBox="1"/>
          <p:nvPr/>
        </p:nvSpPr>
        <p:spPr>
          <a:xfrm>
            <a:off x="1089800" y="575730"/>
            <a:ext cx="10804126" cy="4191981"/>
          </a:xfrm>
          <a:prstGeom prst="rect">
            <a:avLst/>
          </a:prstGeom>
          <a:noFill/>
        </p:spPr>
        <p:txBody>
          <a:bodyPr wrap="square">
            <a:spAutoFit/>
          </a:bodyPr>
          <a:lstStyle/>
          <a:p>
            <a:pPr marL="140970" marR="412115" indent="448945" algn="just">
              <a:lnSpc>
                <a:spcPct val="150000"/>
              </a:lnSpc>
            </a:pPr>
            <a:r>
              <a:rPr lang="uk-UA" sz="2000" dirty="0">
                <a:effectLst/>
                <a:latin typeface="Times New Roman" panose="02020603050405020304" pitchFamily="18" charset="0"/>
                <a:ea typeface="Times New Roman" panose="02020603050405020304" pitchFamily="18" charset="0"/>
              </a:rPr>
              <a:t>Розглянувши модель та проаналізувавши принципи е-урядування, нескладно побачити і його реальні переваги. </a:t>
            </a:r>
          </a:p>
          <a:p>
            <a:pPr marL="140970" marR="412115" indent="448945" algn="just">
              <a:lnSpc>
                <a:spcPct val="150000"/>
              </a:lnSpc>
            </a:pPr>
            <a:r>
              <a:rPr lang="uk-UA" sz="2000" dirty="0">
                <a:effectLst/>
                <a:latin typeface="Times New Roman" panose="02020603050405020304" pitchFamily="18" charset="0"/>
                <a:ea typeface="Times New Roman" panose="02020603050405020304" pitchFamily="18" charset="0"/>
              </a:rPr>
              <a:t>До таких відносяться:</a:t>
            </a:r>
          </a:p>
          <a:p>
            <a:pPr marL="140970" marR="412115" indent="448945" algn="just">
              <a:lnSpc>
                <a:spcPct val="150000"/>
              </a:lnSpc>
            </a:pPr>
            <a:endParaRPr lang="ru-RU" sz="2000" dirty="0">
              <a:effectLst/>
              <a:latin typeface="Times New Roman" panose="02020603050405020304" pitchFamily="18" charset="0"/>
              <a:ea typeface="Times New Roman" panose="02020603050405020304" pitchFamily="18" charset="0"/>
            </a:endParaRPr>
          </a:p>
          <a:p>
            <a:pPr marR="409575"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прозорість та відкритість публічної адміністрації</a:t>
            </a:r>
            <a:r>
              <a:rPr lang="uk-UA" sz="2000" spc="0" dirty="0">
                <a:effectLst/>
                <a:latin typeface="Times New Roman" panose="02020603050405020304" pitchFamily="18" charset="0"/>
                <a:ea typeface="Times New Roman" panose="02020603050405020304" pitchFamily="18" charset="0"/>
              </a:rPr>
              <a:t>, прийняття прозорих рішень, завдяки чому громадяни мають можливість отримувати достовірну, точну та оперативну інформацію про діяльність </a:t>
            </a:r>
            <a:r>
              <a:rPr lang="uk-UA" sz="2000" u="none" strike="noStrike" spc="0" dirty="0">
                <a:effectLst/>
                <a:latin typeface="Times New Roman" panose="0202060305040502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органів влади</a:t>
            </a:r>
            <a:r>
              <a:rPr lang="uk-UA" sz="2000" spc="0" dirty="0">
                <a:effectLst/>
                <a:latin typeface="Times New Roman" panose="02020603050405020304" pitchFamily="18" charset="0"/>
                <a:ea typeface="Times New Roman" panose="02020603050405020304" pitchFamily="18" charset="0"/>
              </a:rPr>
              <a:t>, а відтак – брати участь у прийнятті ними відповідних</a:t>
            </a:r>
            <a:r>
              <a:rPr lang="uk-UA" sz="2000" spc="-5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рішень;</a:t>
            </a:r>
          </a:p>
          <a:p>
            <a:pPr marR="409575" lvl="0" algn="just">
              <a:lnSpc>
                <a:spcPct val="150000"/>
              </a:lnSpc>
              <a:buSzPts val="1400"/>
              <a:tabLst>
                <a:tab pos="784225" algn="l"/>
              </a:tabLst>
            </a:pPr>
            <a:endParaRPr lang="ru-RU" sz="2000" spc="0" dirty="0">
              <a:effectLst/>
              <a:latin typeface="Times New Roman" panose="02020603050405020304" pitchFamily="18" charset="0"/>
              <a:ea typeface="Times New Roman" panose="02020603050405020304" pitchFamily="18" charset="0"/>
            </a:endParaRPr>
          </a:p>
          <a:p>
            <a:pPr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економія матеріальних і часових</a:t>
            </a:r>
            <a:r>
              <a:rPr lang="uk-UA" sz="2000" b="1" i="1" spc="-5" dirty="0">
                <a:effectLst/>
                <a:latin typeface="Times New Roman" panose="02020603050405020304" pitchFamily="18" charset="0"/>
                <a:ea typeface="Times New Roman" panose="02020603050405020304" pitchFamily="18" charset="0"/>
              </a:rPr>
              <a:t> </a:t>
            </a:r>
            <a:r>
              <a:rPr lang="uk-UA" sz="2000" b="1" i="1" spc="0" dirty="0">
                <a:effectLst/>
                <a:latin typeface="Times New Roman" panose="02020603050405020304" pitchFamily="18" charset="0"/>
                <a:ea typeface="Times New Roman" panose="02020603050405020304" pitchFamily="18" charset="0"/>
              </a:rPr>
              <a:t>ресурсів</a:t>
            </a:r>
            <a:r>
              <a:rPr lang="uk-UA" sz="2000" b="0" i="0" spc="0" dirty="0">
                <a:effectLst/>
                <a:latin typeface="Times New Roman" panose="02020603050405020304" pitchFamily="18" charset="0"/>
                <a:ea typeface="Times New Roman" panose="02020603050405020304" pitchFamily="18" charset="0"/>
              </a:rPr>
              <a:t>;</a:t>
            </a:r>
            <a:endParaRPr lang="ru-RU" sz="2000" b="1" i="1"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648582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8A61F57-A31B-4CD9-AC7C-1F0EF98CAADE}"/>
              </a:ext>
            </a:extLst>
          </p:cNvPr>
          <p:cNvSpPr txBox="1"/>
          <p:nvPr/>
        </p:nvSpPr>
        <p:spPr>
          <a:xfrm>
            <a:off x="1153739" y="834245"/>
            <a:ext cx="10928411" cy="4653646"/>
          </a:xfrm>
          <a:prstGeom prst="rect">
            <a:avLst/>
          </a:prstGeom>
          <a:noFill/>
        </p:spPr>
        <p:txBody>
          <a:bodyPr wrap="square">
            <a:spAutoFit/>
          </a:bodyPr>
          <a:lstStyle/>
          <a:p>
            <a:pPr marR="410845"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оптимізація корпоративного управління </a:t>
            </a:r>
            <a:r>
              <a:rPr lang="uk-UA" sz="2000" spc="0" dirty="0">
                <a:effectLst/>
                <a:latin typeface="Times New Roman" panose="02020603050405020304" pitchFamily="18" charset="0"/>
                <a:ea typeface="Times New Roman" panose="02020603050405020304" pitchFamily="18" charset="0"/>
              </a:rPr>
              <a:t>(скорочувати витрати на здійснення будь-яких операцій, підвищувати якість роботи з клієнтом</a:t>
            </a:r>
            <a:r>
              <a:rPr lang="uk-UA" sz="2000" spc="-15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тощо);</a:t>
            </a:r>
          </a:p>
          <a:p>
            <a:pPr marR="410845" lvl="0" algn="just">
              <a:lnSpc>
                <a:spcPct val="150000"/>
              </a:lnSpc>
              <a:buSzPts val="1400"/>
              <a:tabLst>
                <a:tab pos="784225" algn="l"/>
              </a:tabLst>
            </a:pPr>
            <a:endParaRPr lang="uk-UA" sz="2000" spc="0" dirty="0">
              <a:effectLst/>
              <a:latin typeface="Times New Roman" panose="02020603050405020304" pitchFamily="18" charset="0"/>
              <a:ea typeface="Times New Roman" panose="02020603050405020304" pitchFamily="18" charset="0"/>
            </a:endParaRPr>
          </a:p>
          <a:p>
            <a:pPr marR="410845" lvl="0" algn="just">
              <a:lnSpc>
                <a:spcPct val="150000"/>
              </a:lnSpc>
              <a:buSzPts val="1400"/>
              <a:tabLst>
                <a:tab pos="784225" algn="l"/>
              </a:tabLst>
            </a:pPr>
            <a:endParaRPr lang="ru-RU" sz="2000" spc="0" dirty="0">
              <a:effectLst/>
              <a:latin typeface="Times New Roman" panose="02020603050405020304" pitchFamily="18" charset="0"/>
              <a:ea typeface="Times New Roman" panose="02020603050405020304" pitchFamily="18" charset="0"/>
            </a:endParaRPr>
          </a:p>
          <a:p>
            <a:pPr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підвищення якості надання адміністративних</a:t>
            </a:r>
            <a:r>
              <a:rPr lang="uk-UA" sz="2000" b="1" i="1" spc="-5" dirty="0">
                <a:effectLst/>
                <a:latin typeface="Times New Roman" panose="02020603050405020304" pitchFamily="18" charset="0"/>
                <a:ea typeface="Times New Roman" panose="02020603050405020304" pitchFamily="18" charset="0"/>
              </a:rPr>
              <a:t> </a:t>
            </a:r>
            <a:r>
              <a:rPr lang="uk-UA" sz="2000" b="1" i="1" spc="0" dirty="0">
                <a:effectLst/>
                <a:latin typeface="Times New Roman" panose="02020603050405020304" pitchFamily="18" charset="0"/>
                <a:ea typeface="Times New Roman" panose="02020603050405020304" pitchFamily="18" charset="0"/>
              </a:rPr>
              <a:t>послуг;</a:t>
            </a:r>
          </a:p>
          <a:p>
            <a:pPr lvl="0" algn="just">
              <a:lnSpc>
                <a:spcPct val="150000"/>
              </a:lnSpc>
              <a:buSzPts val="1400"/>
              <a:tabLst>
                <a:tab pos="784225" algn="l"/>
              </a:tabLst>
            </a:pPr>
            <a:endParaRPr lang="uk-UA" sz="2000" b="1" i="1" dirty="0">
              <a:latin typeface="Times New Roman" panose="02020603050405020304" pitchFamily="18" charset="0"/>
              <a:ea typeface="Times New Roman" panose="02020603050405020304" pitchFamily="18" charset="0"/>
            </a:endParaRPr>
          </a:p>
          <a:p>
            <a:pPr lvl="0" algn="just">
              <a:lnSpc>
                <a:spcPct val="150000"/>
              </a:lnSpc>
              <a:buSzPts val="1400"/>
              <a:tabLst>
                <a:tab pos="784225" algn="l"/>
              </a:tabLst>
            </a:pPr>
            <a:endParaRPr lang="ru-RU" sz="2000" b="1" i="1" spc="0" dirty="0">
              <a:effectLst/>
              <a:latin typeface="Times New Roman" panose="02020603050405020304" pitchFamily="18" charset="0"/>
              <a:ea typeface="Times New Roman" panose="02020603050405020304" pitchFamily="18" charset="0"/>
            </a:endParaRPr>
          </a:p>
          <a:p>
            <a:pPr marR="410210"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підвищення ефективності публічної адміністрації </a:t>
            </a:r>
            <a:r>
              <a:rPr lang="uk-UA" sz="2000" spc="0" dirty="0">
                <a:effectLst/>
                <a:latin typeface="Times New Roman" panose="02020603050405020304" pitchFamily="18" charset="0"/>
                <a:ea typeface="Times New Roman" panose="02020603050405020304" pitchFamily="18" charset="0"/>
              </a:rPr>
              <a:t>завдяки ефективнішому витрачанню бюджетних коштів, скороченню витрат на утримання державного апарату, якісному наданню адміністративних</a:t>
            </a:r>
            <a:r>
              <a:rPr lang="uk-UA" sz="2000" spc="-140"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послуг;</a:t>
            </a:r>
            <a:endParaRPr lang="ru-RU" sz="20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60698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71A899-C580-4E93-A16C-2A55D3C02323}"/>
              </a:ext>
            </a:extLst>
          </p:cNvPr>
          <p:cNvSpPr txBox="1"/>
          <p:nvPr/>
        </p:nvSpPr>
        <p:spPr>
          <a:xfrm>
            <a:off x="949192" y="1103185"/>
            <a:ext cx="10999433" cy="4191981"/>
          </a:xfrm>
          <a:prstGeom prst="rect">
            <a:avLst/>
          </a:prstGeom>
          <a:noFill/>
        </p:spPr>
        <p:txBody>
          <a:bodyPr wrap="square">
            <a:spAutoFit/>
          </a:bodyPr>
          <a:lstStyle/>
          <a:p>
            <a:pPr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зменшення корупції в органах</a:t>
            </a:r>
            <a:r>
              <a:rPr lang="uk-UA" sz="2000" b="1" i="1" spc="-5" dirty="0">
                <a:effectLst/>
                <a:latin typeface="Times New Roman" panose="02020603050405020304" pitchFamily="18" charset="0"/>
                <a:ea typeface="Times New Roman" panose="02020603050405020304" pitchFamily="18" charset="0"/>
              </a:rPr>
              <a:t> </a:t>
            </a:r>
            <a:r>
              <a:rPr lang="uk-UA" sz="2000" b="1" i="1" spc="0" dirty="0">
                <a:effectLst/>
                <a:latin typeface="Times New Roman" panose="02020603050405020304" pitchFamily="18" charset="0"/>
                <a:ea typeface="Times New Roman" panose="02020603050405020304" pitchFamily="18" charset="0"/>
              </a:rPr>
              <a:t>влади</a:t>
            </a:r>
            <a:r>
              <a:rPr lang="uk-UA" sz="2000" b="0" i="0" spc="0" dirty="0">
                <a:effectLst/>
                <a:latin typeface="Times New Roman" panose="02020603050405020304" pitchFamily="18" charset="0"/>
                <a:ea typeface="Times New Roman" panose="02020603050405020304" pitchFamily="18" charset="0"/>
              </a:rPr>
              <a:t>;</a:t>
            </a:r>
          </a:p>
          <a:p>
            <a:pPr lvl="0" algn="just">
              <a:lnSpc>
                <a:spcPct val="150000"/>
              </a:lnSpc>
              <a:buSzPts val="1400"/>
              <a:tabLst>
                <a:tab pos="784225" algn="l"/>
              </a:tabLst>
            </a:pPr>
            <a:endParaRPr lang="uk-UA" sz="2000" dirty="0">
              <a:latin typeface="Times New Roman" panose="02020603050405020304" pitchFamily="18" charset="0"/>
              <a:ea typeface="Times New Roman" panose="02020603050405020304" pitchFamily="18" charset="0"/>
            </a:endParaRPr>
          </a:p>
          <a:p>
            <a:pPr lvl="0" algn="just">
              <a:lnSpc>
                <a:spcPct val="150000"/>
              </a:lnSpc>
              <a:buSzPts val="1400"/>
              <a:tabLst>
                <a:tab pos="784225" algn="l"/>
              </a:tabLst>
            </a:pPr>
            <a:endParaRPr lang="ru-RU" sz="2000" b="1" i="1" spc="0" dirty="0">
              <a:effectLst/>
              <a:latin typeface="Times New Roman" panose="02020603050405020304" pitchFamily="18" charset="0"/>
              <a:ea typeface="Times New Roman" panose="02020603050405020304" pitchFamily="18" charset="0"/>
            </a:endParaRPr>
          </a:p>
          <a:p>
            <a:pPr marR="408940" lvl="0" algn="just">
              <a:lnSpc>
                <a:spcPct val="150000"/>
              </a:lnSpc>
              <a:buSzPts val="1400"/>
              <a:tabLst>
                <a:tab pos="784225" algn="l"/>
              </a:tabLst>
            </a:pPr>
            <a:r>
              <a:rPr lang="uk-UA" sz="2000" b="1" i="1" spc="0" dirty="0">
                <a:effectLst/>
                <a:latin typeface="Times New Roman" panose="02020603050405020304" pitchFamily="18" charset="0"/>
                <a:ea typeface="Times New Roman" panose="02020603050405020304" pitchFamily="18" charset="0"/>
              </a:rPr>
              <a:t>забезпечення умов для розвитку </a:t>
            </a:r>
            <a:r>
              <a:rPr lang="uk-UA" sz="2000" b="1" i="1" u="none" strike="noStrike" spc="0" dirty="0">
                <a:effectLst/>
                <a:latin typeface="Times New Roman" panose="0202060305040502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електронної демократії</a:t>
            </a:r>
            <a:r>
              <a:rPr lang="uk-UA" sz="2000" spc="0" dirty="0">
                <a:effectLst/>
                <a:latin typeface="Times New Roman" panose="02020603050405020304" pitchFamily="18" charset="0"/>
                <a:ea typeface="Times New Roman" panose="02020603050405020304" pitchFamily="18" charset="0"/>
              </a:rPr>
              <a:t>,  через яку фізичні і юридичні особи визначають, які саме послуги та яким чином їх надаватиме уряд, встановлюють відповідальність у рамках взаємодії, формують образ держави і суспільства - і е-урядування як окремого соціального інституту. Передумови для</a:t>
            </a:r>
            <a:r>
              <a:rPr lang="uk-UA" sz="2000" spc="5" dirty="0">
                <a:effectLst/>
                <a:latin typeface="Times New Roman" panose="02020603050405020304" pitchFamily="18" charset="0"/>
                <a:ea typeface="Times New Roman" panose="02020603050405020304" pitchFamily="18" charset="0"/>
              </a:rPr>
              <a:t> </a:t>
            </a:r>
            <a:r>
              <a:rPr lang="uk-UA" sz="2000" spc="0" dirty="0">
                <a:effectLst/>
                <a:latin typeface="Times New Roman" panose="02020603050405020304" pitchFamily="18" charset="0"/>
                <a:ea typeface="Times New Roman" panose="02020603050405020304" pitchFamily="18" charset="0"/>
              </a:rPr>
              <a:t>формування </a:t>
            </a:r>
            <a:r>
              <a:rPr lang="uk-UA" sz="2000" u="none" strike="noStrike" spc="0" dirty="0">
                <a:effectLst/>
                <a:latin typeface="Times New Roman" panose="02020603050405020304" pitchFamily="18" charset="0"/>
                <a:ea typeface="Times New Roman" panose="02020603050405020304" pitchFamily="18" charset="0"/>
                <a:hlinkClick r:id="rId2">
                  <a:extLst>
                    <a:ext uri="{A12FA001-AC4F-418D-AE19-62706E023703}">
                      <ahyp:hlinkClr xmlns:ahyp="http://schemas.microsoft.com/office/drawing/2018/hyperlinkcolor" val="tx"/>
                    </a:ext>
                  </a:extLst>
                </a:hlinkClick>
              </a:rPr>
              <a:t>електронної</a:t>
            </a:r>
            <a:r>
              <a:rPr lang="uk-UA" sz="2000" spc="0" dirty="0">
                <a:effectLst/>
                <a:latin typeface="Times New Roman" panose="02020603050405020304" pitchFamily="18" charset="0"/>
                <a:ea typeface="Times New Roman" panose="02020603050405020304" pitchFamily="18" charset="0"/>
              </a:rPr>
              <a:t> демократії створює саме впровадження е-урядування, оскільки дає поштовх громадянам і компаніям для використання можливостей </a:t>
            </a:r>
            <a:r>
              <a:rPr lang="uk-UA" sz="2000" u="none" strike="noStrike" spc="0" dirty="0">
                <a:effectLst/>
                <a:latin typeface="Times New Roman" panose="02020603050405020304" pitchFamily="18" charset="0"/>
                <a:ea typeface="Times New Roman" panose="02020603050405020304" pitchFamily="18" charset="0"/>
                <a:hlinkClick r:id="rId3">
                  <a:extLst>
                    <a:ext uri="{A12FA001-AC4F-418D-AE19-62706E023703}">
                      <ahyp:hlinkClr xmlns:ahyp="http://schemas.microsoft.com/office/drawing/2018/hyperlinkcolor" val="tx"/>
                    </a:ext>
                  </a:extLst>
                </a:hlinkClick>
              </a:rPr>
              <a:t>ІКТ </a:t>
            </a:r>
            <a:r>
              <a:rPr lang="uk-UA" sz="2000" spc="0" dirty="0">
                <a:effectLst/>
                <a:latin typeface="Times New Roman" panose="02020603050405020304" pitchFamily="18" charset="0"/>
                <a:ea typeface="Times New Roman" panose="02020603050405020304" pitchFamily="18" charset="0"/>
              </a:rPr>
              <a:t>на державному рівні .</a:t>
            </a:r>
            <a:endParaRPr lang="ru-RU" sz="1600" spc="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04298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BF8C758-DEC7-4C6B-96EC-25A36B6ED57D}"/>
              </a:ext>
            </a:extLst>
          </p:cNvPr>
          <p:cNvSpPr txBox="1"/>
          <p:nvPr/>
        </p:nvSpPr>
        <p:spPr>
          <a:xfrm>
            <a:off x="1899822" y="629396"/>
            <a:ext cx="10040644" cy="4602350"/>
          </a:xfrm>
          <a:prstGeom prst="rect">
            <a:avLst/>
          </a:prstGeom>
          <a:noFill/>
        </p:spPr>
        <p:txBody>
          <a:bodyPr wrap="square">
            <a:spAutoFit/>
          </a:bodyPr>
          <a:lstStyle/>
          <a:p>
            <a:pPr algn="ctr">
              <a:lnSpc>
                <a:spcPct val="150000"/>
              </a:lnSpc>
              <a:spcAft>
                <a:spcPts val="800"/>
              </a:spcAft>
            </a:pPr>
            <a:r>
              <a:rPr lang="uk-UA" sz="2000" b="1" dirty="0">
                <a:latin typeface="Times New Roman" panose="02020603050405020304" pitchFamily="18" charset="0"/>
                <a:ea typeface="Calibri" panose="020F0502020204030204" pitchFamily="34" charset="0"/>
                <a:cs typeface="Times New Roman" panose="02020603050405020304" pitchFamily="18" charset="0"/>
              </a:rPr>
              <a:t>ЕТАПИ СТАНОВЛЕННЯ Е-УРЯДУВАННЯ</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50000"/>
              </a:lnSpc>
              <a:spcAft>
                <a:spcPts val="80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Дослідження </a:t>
            </a:r>
            <a:r>
              <a:rPr lang="ru-RU" sz="2000" b="1" dirty="0" err="1">
                <a:effectLst/>
                <a:latin typeface="Times New Roman" panose="02020603050405020304" pitchFamily="18" charset="0"/>
                <a:ea typeface="Calibri" panose="020F0502020204030204" pitchFamily="34" charset="0"/>
                <a:cs typeface="Times New Roman" panose="02020603050405020304" pitchFamily="18" charset="0"/>
              </a:rPr>
              <a:t>Gartner</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проведене ще в 2000 році виділяє чотири етапи електронного уряду.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Модель класифікує електронний уряд на </a:t>
            </a:r>
            <a:r>
              <a:rPr lang="uk-UA" sz="2000" b="1" dirty="0">
                <a:effectLst/>
                <a:latin typeface="Times New Roman" panose="02020603050405020304" pitchFamily="18" charset="0"/>
                <a:ea typeface="Calibri" panose="020F0502020204030204" pitchFamily="34" charset="0"/>
                <a:cs typeface="Times New Roman" panose="02020603050405020304" pitchFamily="18" charset="0"/>
              </a:rPr>
              <a:t>чотирьох</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різних етапах, що є певною еволюцією стратегії побудови в окремій державі.</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a:p>
            <a:pPr lvl="0" algn="just">
              <a:lnSpc>
                <a:spcPct val="150000"/>
              </a:lnSpc>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(1) Наявність: цей етап класифікується за </a:t>
            </a:r>
            <a:r>
              <a:rPr lang="uk-UA" sz="2000" dirty="0" err="1">
                <a:effectLst/>
                <a:latin typeface="Times New Roman" panose="02020603050405020304" pitchFamily="18" charset="0"/>
                <a:ea typeface="Calibri" panose="020F0502020204030204" pitchFamily="34" charset="0"/>
                <a:cs typeface="Times New Roman" panose="02020603050405020304" pitchFamily="18" charset="0"/>
              </a:rPr>
              <a:t>наявністтю</a:t>
            </a: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 простого веб-сайту, що надає інформацію, пасивного характеру яку інколи називають «брошурою», що вказує на той самий рівень функціональності, що й папір в інформаційному листку. </a:t>
            </a:r>
            <a:endParaRPr lang="ru-RU"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132444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09C1323-1B1A-4D84-9BFE-97D08FE551EA}"/>
              </a:ext>
            </a:extLst>
          </p:cNvPr>
          <p:cNvSpPr txBox="1"/>
          <p:nvPr/>
        </p:nvSpPr>
        <p:spPr>
          <a:xfrm>
            <a:off x="1242873" y="1775406"/>
            <a:ext cx="10697592" cy="2249142"/>
          </a:xfrm>
          <a:prstGeom prst="rect">
            <a:avLst/>
          </a:prstGeom>
          <a:noFill/>
        </p:spPr>
        <p:txBody>
          <a:bodyPr wrap="square">
            <a:spAutoFit/>
          </a:bodyPr>
          <a:lstStyle/>
          <a:p>
            <a:pPr lvl="0" algn="just">
              <a:lnSpc>
                <a:spcPct val="150000"/>
              </a:lnSpc>
            </a:pP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(2) Взаємодія: етап взаємодії пропонує прості взаємодії між урядом і громадянином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G</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2</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C</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урядом та бізнесом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G</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2</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B</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або всередині уряду (</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G</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2</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G</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На стадії взаємодії веб-сайти забезпечують вже певний контакт через електронну пошту та інші інтерактивні форми, що генерують інформаційні відповіді.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0109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23D6BF-5373-424B-B619-DB06E01B7FD9}"/>
              </a:ext>
            </a:extLst>
          </p:cNvPr>
          <p:cNvSpPr txBox="1"/>
          <p:nvPr/>
        </p:nvSpPr>
        <p:spPr>
          <a:xfrm>
            <a:off x="985422" y="522289"/>
            <a:ext cx="10475650" cy="4196342"/>
          </a:xfrm>
          <a:prstGeom prst="rect">
            <a:avLst/>
          </a:prstGeom>
          <a:noFill/>
        </p:spPr>
        <p:txBody>
          <a:bodyPr wrap="square">
            <a:spAutoFit/>
          </a:bodyPr>
          <a:lstStyle/>
          <a:p>
            <a:pPr marL="590550" algn="ctr">
              <a:lnSpc>
                <a:spcPct val="150000"/>
              </a:lnSpc>
              <a:spcBef>
                <a:spcPts val="600"/>
              </a:spcBef>
              <a:spcAft>
                <a:spcPts val="0"/>
              </a:spcAft>
            </a:pPr>
            <a:r>
              <a:rPr lang="uk-UA" sz="2800" b="1" kern="0" dirty="0">
                <a:effectLst/>
                <a:latin typeface="Times New Roman" panose="02020603050405020304" pitchFamily="18" charset="0"/>
                <a:ea typeface="Times New Roman" panose="02020603050405020304" pitchFamily="18" charset="0"/>
              </a:rPr>
              <a:t>План:</a:t>
            </a:r>
          </a:p>
          <a:p>
            <a:pPr marL="1104900" indent="-514350">
              <a:lnSpc>
                <a:spcPct val="150000"/>
              </a:lnSpc>
              <a:spcBef>
                <a:spcPts val="600"/>
              </a:spcBef>
              <a:spcAft>
                <a:spcPts val="0"/>
              </a:spcAft>
              <a:buAutoNum type="arabicPeriod"/>
            </a:pPr>
            <a:r>
              <a:rPr lang="uk-UA" sz="2800" kern="0" dirty="0">
                <a:latin typeface="Times New Roman" panose="02020603050405020304" pitchFamily="18" charset="0"/>
                <a:ea typeface="Times New Roman" panose="02020603050405020304" pitchFamily="18" charset="0"/>
              </a:rPr>
              <a:t>Інформаційна система «Електронний уряд»</a:t>
            </a:r>
          </a:p>
          <a:p>
            <a:pPr marL="1104900" indent="-514350">
              <a:lnSpc>
                <a:spcPct val="150000"/>
              </a:lnSpc>
              <a:spcBef>
                <a:spcPts val="600"/>
              </a:spcBef>
              <a:spcAft>
                <a:spcPts val="0"/>
              </a:spcAft>
              <a:buAutoNum type="arabicPeriod"/>
            </a:pPr>
            <a:r>
              <a:rPr lang="uk-UA" sz="2800" kern="0" dirty="0">
                <a:latin typeface="Times New Roman" panose="02020603050405020304" pitchFamily="18" charset="0"/>
                <a:ea typeface="Times New Roman" panose="02020603050405020304" pitchFamily="18" charset="0"/>
              </a:rPr>
              <a:t>Переваги Е-урядування</a:t>
            </a:r>
          </a:p>
          <a:p>
            <a:pPr marL="1104900" indent="-514350">
              <a:lnSpc>
                <a:spcPct val="150000"/>
              </a:lnSpc>
              <a:spcBef>
                <a:spcPts val="600"/>
              </a:spcBef>
              <a:spcAft>
                <a:spcPts val="0"/>
              </a:spcAft>
              <a:buAutoNum type="arabicPeriod"/>
            </a:pPr>
            <a:r>
              <a:rPr lang="uk-UA" sz="2800" kern="0" dirty="0">
                <a:latin typeface="Times New Roman" panose="02020603050405020304" pitchFamily="18" charset="0"/>
                <a:ea typeface="Times New Roman" panose="02020603050405020304" pitchFamily="18" charset="0"/>
              </a:rPr>
              <a:t>Етапи становлення електронного урядування</a:t>
            </a:r>
          </a:p>
          <a:p>
            <a:pPr marL="1104900" indent="-514350">
              <a:lnSpc>
                <a:spcPct val="150000"/>
              </a:lnSpc>
              <a:spcBef>
                <a:spcPts val="600"/>
              </a:spcBef>
              <a:spcAft>
                <a:spcPts val="0"/>
              </a:spcAft>
              <a:buAutoNum type="arabicPeriod"/>
            </a:pPr>
            <a:endParaRPr lang="uk-UA" sz="2800" kern="0" dirty="0">
              <a:latin typeface="Times New Roman" panose="02020603050405020304" pitchFamily="18" charset="0"/>
              <a:ea typeface="Times New Roman" panose="02020603050405020304" pitchFamily="18" charset="0"/>
            </a:endParaRPr>
          </a:p>
          <a:p>
            <a:pPr marL="1047750" indent="-457200">
              <a:lnSpc>
                <a:spcPct val="150000"/>
              </a:lnSpc>
              <a:spcBef>
                <a:spcPts val="600"/>
              </a:spcBef>
              <a:spcAft>
                <a:spcPts val="0"/>
              </a:spcAft>
              <a:buAutoNum type="arabicPeriod"/>
            </a:pP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941327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E0CCA3-836F-4898-B2F9-D82052BAEE7F}"/>
              </a:ext>
            </a:extLst>
          </p:cNvPr>
          <p:cNvSpPr txBox="1"/>
          <p:nvPr/>
        </p:nvSpPr>
        <p:spPr>
          <a:xfrm>
            <a:off x="958788" y="1762365"/>
            <a:ext cx="10866268" cy="1695144"/>
          </a:xfrm>
          <a:prstGeom prst="rect">
            <a:avLst/>
          </a:prstGeom>
          <a:noFill/>
        </p:spPr>
        <p:txBody>
          <a:bodyPr wrap="square">
            <a:spAutoFit/>
          </a:bodyPr>
          <a:lstStyle/>
          <a:p>
            <a:pPr lvl="0">
              <a:lnSpc>
                <a:spcPct val="150000"/>
              </a:lnSpc>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(3)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Транзакція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е</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тап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транзакцій</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дозволяє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здійснювати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транзакції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такі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як оплата за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поновлення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ліцензії</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в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Інтернеті</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сплати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податків</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або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зборів</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або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подання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заявок 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контракти</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на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закупівлю</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82789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407781-FAE3-4B92-81B7-0CA4F4FBE56D}"/>
              </a:ext>
            </a:extLst>
          </p:cNvPr>
          <p:cNvSpPr txBox="1"/>
          <p:nvPr/>
        </p:nvSpPr>
        <p:spPr>
          <a:xfrm>
            <a:off x="1100831" y="1762365"/>
            <a:ext cx="10422385" cy="1695144"/>
          </a:xfrm>
          <a:prstGeom prst="rect">
            <a:avLst/>
          </a:prstGeom>
          <a:noFill/>
        </p:spPr>
        <p:txBody>
          <a:bodyPr wrap="square">
            <a:spAutoFit/>
          </a:bodyPr>
          <a:lstStyle/>
          <a:p>
            <a:pPr lvl="0" algn="just">
              <a:lnSpc>
                <a:spcPct val="150000"/>
              </a:lnSpc>
            </a:pP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(4)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Трансформація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це н</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айвища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ступінь</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найбільш</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тісно</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пов'язана</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концепцією</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управління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передбачає</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err="1">
                <a:effectLst/>
                <a:latin typeface="Times New Roman" panose="02020603050405020304" pitchFamily="18" charset="0"/>
                <a:ea typeface="Calibri" panose="020F0502020204030204" pitchFamily="34" charset="0"/>
                <a:cs typeface="Times New Roman" panose="02020603050405020304" pitchFamily="18" charset="0"/>
              </a:rPr>
              <a:t>переосмислення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самого розуміння</a:t>
            </a:r>
            <a:r>
              <a:rPr lang="ru-RU" sz="2400" dirty="0">
                <a:effectLst/>
                <a:latin typeface="Times New Roman" panose="02020603050405020304" pitchFamily="18" charset="0"/>
                <a:ea typeface="Calibri" panose="020F0502020204030204" pitchFamily="34" charset="0"/>
                <a:cs typeface="Times New Roman" panose="02020603050405020304" pitchFamily="18" charset="0"/>
              </a:rPr>
              <a:t> уряд</a:t>
            </a:r>
            <a:r>
              <a:rPr lang="uk-UA" sz="2400" dirty="0" err="1">
                <a:effectLst/>
                <a:latin typeface="Times New Roman" panose="02020603050405020304" pitchFamily="18" charset="0"/>
                <a:ea typeface="Calibri" panose="020F0502020204030204" pitchFamily="34" charset="0"/>
                <a:cs typeface="Times New Roman" panose="02020603050405020304" pitchFamily="18" charset="0"/>
              </a:rPr>
              <a:t>ових</a:t>
            </a:r>
            <a:r>
              <a:rPr lang="uk-UA" sz="2400" dirty="0">
                <a:effectLst/>
                <a:latin typeface="Times New Roman" panose="02020603050405020304" pitchFamily="18" charset="0"/>
                <a:ea typeface="Calibri" panose="020F0502020204030204" pitchFamily="34" charset="0"/>
                <a:cs typeface="Times New Roman" panose="02020603050405020304" pitchFamily="18" charset="0"/>
              </a:rPr>
              <a:t> функцій.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9503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445231F-9121-4A90-8F1B-CA54C647668D}"/>
              </a:ext>
            </a:extLst>
          </p:cNvPr>
          <p:cNvSpPr txBox="1"/>
          <p:nvPr/>
        </p:nvSpPr>
        <p:spPr>
          <a:xfrm>
            <a:off x="930989" y="310080"/>
            <a:ext cx="10617693" cy="5115118"/>
          </a:xfrm>
          <a:prstGeom prst="rect">
            <a:avLst/>
          </a:prstGeom>
          <a:noFill/>
        </p:spPr>
        <p:txBody>
          <a:bodyPr wrap="square">
            <a:spAutoFit/>
          </a:bodyPr>
          <a:lstStyle/>
          <a:p>
            <a:pPr indent="450215" algn="just">
              <a:lnSpc>
                <a:spcPct val="150000"/>
              </a:lnSpc>
            </a:pPr>
            <a:r>
              <a:rPr lang="uk-UA" sz="2000" dirty="0">
                <a:effectLst/>
                <a:latin typeface="Times New Roman" panose="02020603050405020304" pitchFamily="18" charset="0"/>
                <a:ea typeface="Calibri" panose="020F0502020204030204" pitchFamily="34" charset="0"/>
              </a:rPr>
              <a:t>Українська дослідниця М. Демкова виділяє щонайменше </a:t>
            </a:r>
            <a:r>
              <a:rPr lang="uk-UA" sz="2000" b="1" dirty="0">
                <a:effectLst/>
                <a:latin typeface="Times New Roman" panose="02020603050405020304" pitchFamily="18" charset="0"/>
                <a:ea typeface="Calibri" panose="020F0502020204030204" pitchFamily="34" charset="0"/>
              </a:rPr>
              <a:t>чотири</a:t>
            </a:r>
            <a:r>
              <a:rPr lang="uk-UA" sz="2000" dirty="0">
                <a:effectLst/>
                <a:latin typeface="Times New Roman" panose="02020603050405020304" pitchFamily="18" charset="0"/>
                <a:ea typeface="Calibri" panose="020F0502020204030204" pitchFamily="34" charset="0"/>
              </a:rPr>
              <a:t> критерії-етапи для визначення рівня електронного урядування в державі:</a:t>
            </a:r>
          </a:p>
          <a:p>
            <a:pPr indent="450215" algn="just">
              <a:lnSpc>
                <a:spcPct val="150000"/>
              </a:lnSpc>
            </a:pPr>
            <a:endParaRPr lang="ru-RU" sz="2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mj-lt"/>
              <a:buAutoNum type="arabicPeriod"/>
            </a:pPr>
            <a:r>
              <a:rPr lang="uk-UA" sz="2000" dirty="0">
                <a:effectLst/>
                <a:latin typeface="Times New Roman" panose="02020603050405020304" pitchFamily="18" charset="0"/>
                <a:ea typeface="Calibri" panose="020F0502020204030204" pitchFamily="34" charset="0"/>
              </a:rPr>
              <a:t>Інформування громадян про діяльність органів виконавчої влади і місцевого самоврядування через Інформаційні технології (ІТ). </a:t>
            </a:r>
          </a:p>
          <a:p>
            <a:pPr marL="457200" lvl="0" indent="-457200" algn="just">
              <a:lnSpc>
                <a:spcPct val="150000"/>
              </a:lnSpc>
              <a:buFont typeface="+mj-lt"/>
              <a:buAutoNum type="arabicPeriod"/>
            </a:pPr>
            <a:endParaRPr lang="ru-RU" sz="2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mj-lt"/>
              <a:buAutoNum type="arabicPeriod"/>
            </a:pPr>
            <a:r>
              <a:rPr lang="uk-UA" sz="2000" dirty="0">
                <a:effectLst/>
                <a:latin typeface="Times New Roman" panose="02020603050405020304" pitchFamily="18" charset="0"/>
                <a:ea typeface="Calibri" panose="020F0502020204030204" pitchFamily="34" charset="0"/>
              </a:rPr>
              <a:t>Організація електронного документообігу в органах влади і місцевого самоврядування.</a:t>
            </a:r>
          </a:p>
          <a:p>
            <a:pPr marL="457200" lvl="0" indent="-457200" algn="just">
              <a:lnSpc>
                <a:spcPct val="150000"/>
              </a:lnSpc>
              <a:buFont typeface="+mj-lt"/>
              <a:buAutoNum type="arabicPeriod"/>
            </a:pPr>
            <a:endParaRPr lang="ru-RU" sz="2000" dirty="0">
              <a:effectLst/>
              <a:latin typeface="Times New Roman" panose="02020603050405020304" pitchFamily="18" charset="0"/>
              <a:ea typeface="Calibri" panose="020F0502020204030204" pitchFamily="34" charset="0"/>
            </a:endParaRPr>
          </a:p>
          <a:p>
            <a:pPr marL="342900" lvl="0" indent="-342900" algn="just">
              <a:lnSpc>
                <a:spcPct val="150000"/>
              </a:lnSpc>
              <a:buFont typeface="+mj-lt"/>
              <a:buAutoNum type="arabicPeriod"/>
            </a:pPr>
            <a:r>
              <a:rPr lang="uk-UA" sz="2000" dirty="0">
                <a:effectLst/>
                <a:latin typeface="Times New Roman" panose="02020603050405020304" pitchFamily="18" charset="0"/>
                <a:ea typeface="Calibri" panose="020F0502020204030204" pitchFamily="34" charset="0"/>
              </a:rPr>
              <a:t>Забезпечення можливості звернення громадян до органів державної влади через ІТ.</a:t>
            </a:r>
          </a:p>
          <a:p>
            <a:pPr marL="457200" lvl="0" indent="-457200" algn="just">
              <a:lnSpc>
                <a:spcPct val="150000"/>
              </a:lnSpc>
              <a:buFont typeface="+mj-lt"/>
              <a:buAutoNum type="arabicPeriod"/>
            </a:pPr>
            <a:endParaRPr lang="ru-RU" sz="2000" dirty="0">
              <a:effectLst/>
              <a:latin typeface="Times New Roman" panose="02020603050405020304" pitchFamily="18" charset="0"/>
              <a:ea typeface="Calibri" panose="020F0502020204030204" pitchFamily="34" charset="0"/>
            </a:endParaRPr>
          </a:p>
          <a:p>
            <a:pPr marL="342900" indent="-342900">
              <a:lnSpc>
                <a:spcPct val="150000"/>
              </a:lnSpc>
              <a:buFont typeface="+mj-lt"/>
              <a:buAutoNum type="arabicPeriod"/>
            </a:pPr>
            <a:r>
              <a:rPr lang="uk-UA" sz="2000" dirty="0">
                <a:effectLst/>
                <a:latin typeface="Times New Roman" panose="02020603050405020304" pitchFamily="18" charset="0"/>
                <a:ea typeface="Times New Roman" panose="02020603050405020304" pitchFamily="18" charset="0"/>
              </a:rPr>
              <a:t>Надання адміністративних послуг через ІТ</a:t>
            </a:r>
            <a:endParaRPr lang="ru-RU" sz="2000" dirty="0"/>
          </a:p>
        </p:txBody>
      </p:sp>
    </p:spTree>
    <p:extLst>
      <p:ext uri="{BB962C8B-B14F-4D97-AF65-F5344CB8AC3E}">
        <p14:creationId xmlns:p14="http://schemas.microsoft.com/office/powerpoint/2010/main" val="2364570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768FFC-5AF1-498D-B4A3-C12A7C5711E3}"/>
              </a:ext>
            </a:extLst>
          </p:cNvPr>
          <p:cNvSpPr txBox="1"/>
          <p:nvPr/>
        </p:nvSpPr>
        <p:spPr>
          <a:xfrm>
            <a:off x="1242874" y="579648"/>
            <a:ext cx="9676659" cy="6212278"/>
          </a:xfrm>
          <a:prstGeom prst="rect">
            <a:avLst/>
          </a:prstGeom>
          <a:noFill/>
        </p:spPr>
        <p:txBody>
          <a:bodyPr wrap="square">
            <a:spAutoFit/>
          </a:bodyPr>
          <a:lstStyle/>
          <a:p>
            <a:pPr indent="450215" algn="just">
              <a:lnSpc>
                <a:spcPct val="150000"/>
              </a:lnSpc>
            </a:pPr>
            <a:r>
              <a:rPr lang="uk-UA" sz="2000" dirty="0">
                <a:effectLst/>
                <a:latin typeface="Times New Roman" panose="02020603050405020304" pitchFamily="18" charset="0"/>
                <a:ea typeface="Calibri" panose="020F0502020204030204" pitchFamily="34" charset="0"/>
              </a:rPr>
              <a:t>ООН на офіційному порталі виділяє </a:t>
            </a:r>
            <a:r>
              <a:rPr lang="uk-UA" sz="2000" b="1" dirty="0">
                <a:effectLst/>
                <a:latin typeface="Times New Roman" panose="02020603050405020304" pitchFamily="18" charset="0"/>
                <a:ea typeface="Calibri" panose="020F0502020204030204" pitchFamily="34" charset="0"/>
              </a:rPr>
              <a:t>п`ять </a:t>
            </a:r>
            <a:r>
              <a:rPr lang="ru-RU" sz="2000" dirty="0" err="1">
                <a:effectLst/>
                <a:latin typeface="Times New Roman" panose="02020603050405020304" pitchFamily="18" charset="0"/>
                <a:ea typeface="Calibri" panose="020F0502020204030204" pitchFamily="34" charset="0"/>
              </a:rPr>
              <a:t>етапів</a:t>
            </a:r>
            <a:r>
              <a:rPr lang="ru-RU" sz="2000" dirty="0">
                <a:effectLst/>
                <a:latin typeface="Times New Roman" panose="02020603050405020304" pitchFamily="18" charset="0"/>
                <a:ea typeface="Calibri" panose="020F0502020204030204" pitchFamily="34" charset="0"/>
              </a:rPr>
              <a:t> </a:t>
            </a:r>
            <a:r>
              <a:rPr lang="ru-RU" sz="2000" dirty="0" err="1">
                <a:effectLst/>
                <a:latin typeface="Times New Roman" panose="02020603050405020304" pitchFamily="18" charset="0"/>
                <a:ea typeface="Calibri" panose="020F0502020204030204" pitchFamily="34" charset="0"/>
              </a:rPr>
              <a:t>ефективної</a:t>
            </a:r>
            <a:r>
              <a:rPr lang="ru-RU" sz="2000" dirty="0">
                <a:effectLst/>
                <a:latin typeface="Times New Roman" panose="02020603050405020304" pitchFamily="18" charset="0"/>
                <a:ea typeface="Calibri" panose="020F0502020204030204" pitchFamily="34" charset="0"/>
              </a:rPr>
              <a:t> </a:t>
            </a:r>
            <a:r>
              <a:rPr lang="ru-RU" sz="2000" dirty="0" err="1">
                <a:effectLst/>
                <a:latin typeface="Times New Roman" panose="02020603050405020304" pitchFamily="18" charset="0"/>
                <a:ea typeface="Calibri" panose="020F0502020204030204" pitchFamily="34" charset="0"/>
              </a:rPr>
              <a:t>системи</a:t>
            </a:r>
            <a:r>
              <a:rPr lang="ru-RU" sz="2000" dirty="0">
                <a:effectLst/>
                <a:latin typeface="Times New Roman" panose="02020603050405020304" pitchFamily="18" charset="0"/>
                <a:ea typeface="Calibri" panose="020F0502020204030204" pitchFamily="34" charset="0"/>
              </a:rPr>
              <a:t> </a:t>
            </a:r>
            <a:r>
              <a:rPr lang="ru-RU" sz="2000" dirty="0" err="1">
                <a:effectLst/>
                <a:latin typeface="Times New Roman" panose="02020603050405020304" pitchFamily="18" charset="0"/>
                <a:ea typeface="Calibri" panose="020F0502020204030204" pitchFamily="34" charset="0"/>
              </a:rPr>
              <a:t>електронного</a:t>
            </a:r>
            <a:r>
              <a:rPr lang="ru-RU" sz="2000" dirty="0">
                <a:effectLst/>
                <a:latin typeface="Times New Roman" panose="02020603050405020304" pitchFamily="18" charset="0"/>
                <a:ea typeface="Calibri" panose="020F0502020204030204" pitchFamily="34" charset="0"/>
              </a:rPr>
              <a:t> </a:t>
            </a:r>
            <a:r>
              <a:rPr lang="ru-RU" sz="2000" dirty="0" err="1">
                <a:effectLst/>
                <a:latin typeface="Times New Roman" panose="02020603050405020304" pitchFamily="18" charset="0"/>
                <a:ea typeface="Calibri" panose="020F0502020204030204" pitchFamily="34" charset="0"/>
              </a:rPr>
              <a:t>урядування</a:t>
            </a:r>
            <a:r>
              <a:rPr lang="uk-UA" sz="2000" dirty="0">
                <a:effectLst/>
                <a:latin typeface="Times New Roman" panose="02020603050405020304" pitchFamily="18" charset="0"/>
                <a:ea typeface="Calibri" panose="020F0502020204030204" pitchFamily="34" charset="0"/>
              </a:rPr>
              <a:t>:</a:t>
            </a:r>
          </a:p>
          <a:p>
            <a:pPr indent="450215" algn="just">
              <a:lnSpc>
                <a:spcPct val="150000"/>
              </a:lnSpc>
            </a:pPr>
            <a:endParaRPr lang="ru-RU" sz="2400" dirty="0">
              <a:effectLst/>
              <a:latin typeface="Times New Roman" panose="02020603050405020304" pitchFamily="18" charset="0"/>
              <a:ea typeface="Calibri" panose="020F0502020204030204" pitchFamily="34" charset="0"/>
            </a:endParaRPr>
          </a:p>
          <a:p>
            <a:pPr lvl="0" algn="just">
              <a:lnSpc>
                <a:spcPct val="150000"/>
              </a:lnSpc>
              <a:buClr>
                <a:srgbClr val="000000"/>
              </a:buClr>
            </a:pPr>
            <a:r>
              <a:rPr lang="uk-UA" sz="2000" dirty="0">
                <a:effectLst/>
                <a:latin typeface="Times New Roman" panose="02020603050405020304" pitchFamily="18" charset="0"/>
                <a:ea typeface="Calibri" panose="020F0502020204030204" pitchFamily="34" charset="0"/>
              </a:rPr>
              <a:t>на </a:t>
            </a:r>
            <a:r>
              <a:rPr lang="uk-UA" sz="2000" b="1" dirty="0">
                <a:effectLst/>
                <a:latin typeface="Times New Roman" panose="02020603050405020304" pitchFamily="18" charset="0"/>
                <a:ea typeface="Calibri" panose="020F0502020204030204" pitchFamily="34" charset="0"/>
              </a:rPr>
              <a:t>першому</a:t>
            </a:r>
            <a:r>
              <a:rPr lang="uk-UA" sz="2000" dirty="0">
                <a:effectLst/>
                <a:latin typeface="Times New Roman" panose="02020603050405020304" pitchFamily="18" charset="0"/>
                <a:ea typeface="Calibri" panose="020F0502020204030204" pitchFamily="34" charset="0"/>
              </a:rPr>
              <a:t> етапі створюються сайти різних міністерств і відомств, що містять інформацію про їхню місію і напрямки діяльності; сайти державних органів, як правило, не підтримуються централізовано і не об’єднуються в єдиний портал;</a:t>
            </a:r>
          </a:p>
          <a:p>
            <a:pPr lvl="0" algn="just">
              <a:lnSpc>
                <a:spcPct val="150000"/>
              </a:lnSpc>
              <a:buClr>
                <a:srgbClr val="000000"/>
              </a:buClr>
            </a:pPr>
            <a:endParaRPr lang="uk-UA" sz="2000" dirty="0">
              <a:effectLst/>
              <a:latin typeface="Times New Roman" panose="02020603050405020304" pitchFamily="18" charset="0"/>
              <a:ea typeface="Calibri" panose="020F0502020204030204" pitchFamily="34" charset="0"/>
            </a:endParaRPr>
          </a:p>
          <a:p>
            <a:pPr algn="just">
              <a:lnSpc>
                <a:spcPct val="150000"/>
              </a:lnSpc>
              <a:buClr>
                <a:srgbClr val="000000"/>
              </a:buClr>
            </a:pPr>
            <a:r>
              <a:rPr lang="uk-UA" sz="2000" dirty="0">
                <a:effectLst/>
                <a:latin typeface="Times New Roman" panose="02020603050405020304" pitchFamily="18" charset="0"/>
                <a:ea typeface="Calibri" panose="020F0502020204030204" pitchFamily="34" charset="0"/>
              </a:rPr>
              <a:t>на </a:t>
            </a:r>
            <a:r>
              <a:rPr lang="uk-UA" sz="2000" b="1" dirty="0">
                <a:effectLst/>
                <a:latin typeface="Times New Roman" panose="02020603050405020304" pitchFamily="18" charset="0"/>
                <a:ea typeface="Calibri" panose="020F0502020204030204" pitchFamily="34" charset="0"/>
              </a:rPr>
              <a:t>другому</a:t>
            </a:r>
            <a:r>
              <a:rPr lang="uk-UA" sz="2000" dirty="0">
                <a:effectLst/>
                <a:latin typeface="Times New Roman" panose="02020603050405020304" pitchFamily="18" charset="0"/>
                <a:ea typeface="Calibri" panose="020F0502020204030204" pitchFamily="34" charset="0"/>
              </a:rPr>
              <a:t> етапі з'являються перші елементи інтерактивності (наприклад, відправлення питань і одержання відповідей громадян за допомогою e-</a:t>
            </a:r>
            <a:r>
              <a:rPr lang="uk-UA" sz="2000" dirty="0" err="1">
                <a:effectLst/>
                <a:latin typeface="Times New Roman" panose="02020603050405020304" pitchFamily="18" charset="0"/>
                <a:ea typeface="Calibri" panose="020F0502020204030204" pitchFamily="34" charset="0"/>
              </a:rPr>
              <a:t>mail</a:t>
            </a:r>
            <a:r>
              <a:rPr lang="uk-UA" sz="2000" dirty="0">
                <a:effectLst/>
                <a:latin typeface="Times New Roman" panose="02020603050405020304" pitchFamily="18" charset="0"/>
                <a:ea typeface="Calibri" panose="020F0502020204030204" pitchFamily="34" charset="0"/>
              </a:rPr>
              <a:t>); можна одержувати зразки деяких довідок і форм; постійно публікуються новини про діяльність державних органів;</a:t>
            </a:r>
            <a:endParaRPr lang="ru-RU" sz="2400" dirty="0">
              <a:effectLst/>
              <a:latin typeface="Times New Roman" panose="02020603050405020304" pitchFamily="18" charset="0"/>
              <a:ea typeface="Calibri" panose="020F0502020204030204" pitchFamily="34" charset="0"/>
            </a:endParaRPr>
          </a:p>
          <a:p>
            <a:pPr lvl="0" algn="just">
              <a:lnSpc>
                <a:spcPct val="150000"/>
              </a:lnSpc>
              <a:buClr>
                <a:srgbClr val="000000"/>
              </a:buClr>
            </a:pPr>
            <a:endParaRPr lang="uk-UA" sz="2000" dirty="0">
              <a:effectLst/>
              <a:latin typeface="Times New Roman" panose="02020603050405020304" pitchFamily="18" charset="0"/>
              <a:ea typeface="Calibri" panose="020F0502020204030204" pitchFamily="34" charset="0"/>
            </a:endParaRPr>
          </a:p>
          <a:p>
            <a:pPr lvl="0" algn="just">
              <a:lnSpc>
                <a:spcPct val="150000"/>
              </a:lnSpc>
              <a:buClr>
                <a:srgbClr val="000000"/>
              </a:buClr>
            </a:pPr>
            <a:endParaRPr lang="ru-RU" sz="24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24824125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B84DF6-CD8B-4520-8BD2-A9DE572E811C}"/>
              </a:ext>
            </a:extLst>
          </p:cNvPr>
          <p:cNvSpPr txBox="1"/>
          <p:nvPr/>
        </p:nvSpPr>
        <p:spPr>
          <a:xfrm>
            <a:off x="1053483" y="158346"/>
            <a:ext cx="10085033" cy="7792967"/>
          </a:xfrm>
          <a:prstGeom prst="rect">
            <a:avLst/>
          </a:prstGeom>
          <a:noFill/>
        </p:spPr>
        <p:txBody>
          <a:bodyPr wrap="square">
            <a:spAutoFit/>
          </a:bodyPr>
          <a:lstStyle/>
          <a:p>
            <a:pPr lvl="0" algn="just">
              <a:lnSpc>
                <a:spcPct val="150000"/>
              </a:lnSpc>
              <a:buClr>
                <a:srgbClr val="000000"/>
              </a:buClr>
            </a:pPr>
            <a:r>
              <a:rPr lang="uk-UA" sz="2000" b="1" dirty="0">
                <a:effectLst/>
                <a:latin typeface="Times New Roman" panose="02020603050405020304" pitchFamily="18" charset="0"/>
                <a:ea typeface="Calibri" panose="020F0502020204030204" pitchFamily="34" charset="0"/>
              </a:rPr>
              <a:t>третій</a:t>
            </a:r>
            <a:r>
              <a:rPr lang="uk-UA" sz="2000" dirty="0">
                <a:effectLst/>
                <a:latin typeface="Times New Roman" panose="02020603050405020304" pitchFamily="18" charset="0"/>
                <a:ea typeface="Calibri" panose="020F0502020204030204" pitchFamily="34" charset="0"/>
              </a:rPr>
              <a:t> етап характеризує поява повноцінної інтерактивності – можливості здійснювати операції (сервіси) в онлайновому режимі, наприклад, сплатити штраф, замовити паспорт, продовжити дію деяких ліцензій і патентів; така конкретизація роботи електронного правління, що полягає вже не стільки в інформуванні, скільки в обслуговуванні, припускає створення спеціальних сайтів для підтримки цих сервісів не тільки для центральних, але і для міських і навіть районних органів влади</a:t>
            </a:r>
          </a:p>
          <a:p>
            <a:pPr lvl="0" algn="just">
              <a:lnSpc>
                <a:spcPct val="150000"/>
              </a:lnSpc>
              <a:buClr>
                <a:srgbClr val="000000"/>
              </a:buClr>
            </a:pPr>
            <a:r>
              <a:rPr lang="uk-UA" sz="2000" dirty="0">
                <a:effectLst/>
                <a:latin typeface="Times New Roman" panose="02020603050405020304" pitchFamily="18" charset="0"/>
                <a:ea typeface="Calibri" panose="020F0502020204030204" pitchFamily="34" charset="0"/>
              </a:rPr>
              <a:t>;</a:t>
            </a:r>
          </a:p>
          <a:p>
            <a:pPr algn="just">
              <a:lnSpc>
                <a:spcPct val="150000"/>
              </a:lnSpc>
              <a:buClr>
                <a:srgbClr val="000000"/>
              </a:buClr>
            </a:pPr>
            <a:r>
              <a:rPr lang="uk-UA" sz="2000" b="1" dirty="0">
                <a:effectLst/>
                <a:latin typeface="Times New Roman" panose="02020603050405020304" pitchFamily="18" charset="0"/>
                <a:ea typeface="Calibri" panose="020F0502020204030204" pitchFamily="34" charset="0"/>
              </a:rPr>
              <a:t>четвертий</a:t>
            </a:r>
            <a:r>
              <a:rPr lang="uk-UA" sz="2000" dirty="0">
                <a:effectLst/>
                <a:latin typeface="Times New Roman" panose="02020603050405020304" pitchFamily="18" charset="0"/>
                <a:ea typeface="Calibri" panose="020F0502020204030204" pitchFamily="34" charset="0"/>
              </a:rPr>
              <a:t> етап - створення об’єднаних порталів різних відомств і служб, через які можна здійснювати будь-які види транзакцій, для яких раніше було потрібно звертатися безпосередньо в державний орган; через регіональні портали стає можливою реєстрація підприємств, оформлення фінансових документів, легалізація іноземних документів тощо; з'являються регіональні портали, що поєднують у собі як увесь спектр державних послуг, так і послуги недержавного сектору – підключаються системи електронної комерції, інтернет-банкінгу тощо;</a:t>
            </a:r>
            <a:endParaRPr lang="ru-RU" sz="2400" dirty="0">
              <a:effectLst/>
              <a:latin typeface="Times New Roman" panose="02020603050405020304" pitchFamily="18" charset="0"/>
              <a:ea typeface="Calibri" panose="020F0502020204030204" pitchFamily="34" charset="0"/>
            </a:endParaRPr>
          </a:p>
          <a:p>
            <a:pPr lvl="0" algn="just">
              <a:lnSpc>
                <a:spcPct val="150000"/>
              </a:lnSpc>
              <a:buClr>
                <a:srgbClr val="000000"/>
              </a:buClr>
            </a:pPr>
            <a:endParaRPr lang="uk-UA" sz="1800" dirty="0">
              <a:effectLst/>
              <a:latin typeface="Times New Roman" panose="02020603050405020304" pitchFamily="18" charset="0"/>
              <a:ea typeface="Calibri" panose="020F0502020204030204" pitchFamily="34" charset="0"/>
            </a:endParaRPr>
          </a:p>
          <a:p>
            <a:pPr lvl="0" algn="just">
              <a:lnSpc>
                <a:spcPct val="150000"/>
              </a:lnSpc>
              <a:buClr>
                <a:srgbClr val="000000"/>
              </a:buClr>
            </a:pPr>
            <a:endParaRPr lang="uk-UA" dirty="0">
              <a:latin typeface="Times New Roman" panose="02020603050405020304" pitchFamily="18" charset="0"/>
              <a:ea typeface="Calibri" panose="020F0502020204030204" pitchFamily="34" charset="0"/>
            </a:endParaRPr>
          </a:p>
          <a:p>
            <a:pPr lvl="0" algn="just">
              <a:lnSpc>
                <a:spcPct val="150000"/>
              </a:lnSpc>
              <a:buClr>
                <a:srgbClr val="000000"/>
              </a:buClr>
            </a:pPr>
            <a:endParaRPr lang="ru-RU"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370900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C44A67BF-B2D1-4F0A-B784-6A994771433E}"/>
              </a:ext>
            </a:extLst>
          </p:cNvPr>
          <p:cNvSpPr txBox="1"/>
          <p:nvPr/>
        </p:nvSpPr>
        <p:spPr>
          <a:xfrm>
            <a:off x="1615735" y="1747938"/>
            <a:ext cx="10093911" cy="2345322"/>
          </a:xfrm>
          <a:prstGeom prst="rect">
            <a:avLst/>
          </a:prstGeom>
          <a:noFill/>
        </p:spPr>
        <p:txBody>
          <a:bodyPr wrap="square">
            <a:spAutoFit/>
          </a:bodyPr>
          <a:lstStyle/>
          <a:p>
            <a:pPr lvl="0" algn="just">
              <a:lnSpc>
                <a:spcPct val="150000"/>
              </a:lnSpc>
              <a:buClr>
                <a:srgbClr val="000000"/>
              </a:buClr>
            </a:pPr>
            <a:r>
              <a:rPr lang="uk-UA" sz="2000" dirty="0">
                <a:effectLst/>
                <a:latin typeface="Times New Roman" panose="02020603050405020304" pitchFamily="18" charset="0"/>
                <a:ea typeface="Calibri" panose="020F0502020204030204" pitchFamily="34" charset="0"/>
              </a:rPr>
              <a:t>на </a:t>
            </a:r>
            <a:r>
              <a:rPr lang="uk-UA" sz="2000" b="1" dirty="0">
                <a:effectLst/>
                <a:latin typeface="Times New Roman" panose="02020603050405020304" pitchFamily="18" charset="0"/>
                <a:ea typeface="Calibri" panose="020F0502020204030204" pitchFamily="34" charset="0"/>
              </a:rPr>
              <a:t>п'ятому</a:t>
            </a:r>
            <a:r>
              <a:rPr lang="uk-UA" sz="2000" dirty="0">
                <a:effectLst/>
                <a:latin typeface="Times New Roman" panose="02020603050405020304" pitchFamily="18" charset="0"/>
                <a:ea typeface="Calibri" panose="020F0502020204030204" pitchFamily="34" charset="0"/>
              </a:rPr>
              <a:t> етапі проходить створення електронної системи державного управління на основі єдиних стандартів, а також урядового порталу як єдиної точки доступу до всіх послуг – і для громадян, і для бізнесу. Більшість фахівців вважає, що найвищим ступенем розвитку електронної демократії є запровадження електронної системи волевиявлення (електронного голосування).</a:t>
            </a:r>
            <a:endParaRPr lang="ru-RU" sz="20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38731849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9E44B0E-909E-4EA8-98A7-295494DECA78}"/>
              </a:ext>
            </a:extLst>
          </p:cNvPr>
          <p:cNvSpPr txBox="1"/>
          <p:nvPr/>
        </p:nvSpPr>
        <p:spPr>
          <a:xfrm>
            <a:off x="969818" y="1237673"/>
            <a:ext cx="11018982" cy="3377207"/>
          </a:xfrm>
          <a:prstGeom prst="rect">
            <a:avLst/>
          </a:prstGeom>
          <a:noFill/>
        </p:spPr>
        <p:txBody>
          <a:bodyPr wrap="square">
            <a:spAutoFit/>
          </a:bodyPr>
          <a:lstStyle/>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Наразі, кожна держава на шляху втілення концепції електронного урядування повинна пройти ряд послідовних кроків, що кожен з яких характеризується певним рівнем розвитку і спрямований на досягнення конкретних послідовних цілей. </a:t>
            </a:r>
          </a:p>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Але перш ніж перейти до імплементації ідеї електронного урядування, держава повинна зосередити увагу  на розробці стратегій, планів та політики, визначити цілі, завдання та стратегічні кроки та оцінити потреби урядових органів та громадян у цифрових послугах, проаналізувати наявні ресурси та інфраструктуру, створити команду для розробки та впровадження.</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938811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7E90B40-50C5-949C-F4F4-E4B357DA45A1}"/>
              </a:ext>
            </a:extLst>
          </p:cNvPr>
          <p:cNvSpPr txBox="1"/>
          <p:nvPr/>
        </p:nvSpPr>
        <p:spPr>
          <a:xfrm>
            <a:off x="886690" y="231142"/>
            <a:ext cx="11046691" cy="6070060"/>
          </a:xfrm>
          <a:prstGeom prst="rect">
            <a:avLst/>
          </a:prstGeom>
          <a:noFill/>
        </p:spPr>
        <p:txBody>
          <a:bodyPr wrap="square">
            <a:spAutoFit/>
          </a:bodyPr>
          <a:lstStyle/>
          <a:p>
            <a:pPr indent="450215" algn="just">
              <a:lnSpc>
                <a:spcPct val="150000"/>
              </a:lnSpc>
              <a:spcAft>
                <a:spcPts val="800"/>
              </a:spcAft>
            </a:pPr>
            <a:endParaRPr lang="uk-UA" sz="18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(1) Початкові кроки  імплементації електронного управління починаються з переходу до електронних систем: уряди переходять від паперової форми документообігу до використання електронних систем для зберігання, обробки та обміну інформацією, на рівні держави впроваджуються електронні бази даних, електронні форми звернень, електронні архіви тощо. Тобто, йде процес розробки та впровадження інформаційно-комунікаційних технологій для надання державних послуг, покращення комунікацій між урядом та громадянами, розробка платформ для взаємодії.</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1800" dirty="0">
                <a:effectLst/>
                <a:latin typeface="Times New Roman" panose="02020603050405020304" pitchFamily="18" charset="0"/>
                <a:ea typeface="Calibri" panose="020F0502020204030204" pitchFamily="34" charset="0"/>
                <a:cs typeface="Times New Roman" panose="02020603050405020304" pitchFamily="18" charset="0"/>
              </a:rPr>
              <a:t>(2) Наступним кроком стає розробка та впровадження онлайн-сервісів та інтернет-платформ: тут фокус урядово уваги зміщується з електронних систем до створення онлайн-платформ та веб-порталів для надання  спектру державних послуг,  громадяни та бізнес отримують можливість користуватись послугами онлайн, заповнювати форми, слідкувати за статусом заявок тощо. Запуск електронних послуг для громадян, які включають в себе доступ до документів, онлайн-платежі, електронні форми звернень та інші сервіси є своєрідним індикатором зацікавленості та готовності громадян залучитись до процесу управління державою на засадах рівності, демократії, справедливості та верховенства права.</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991478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81B7AA-C9D8-CAE9-F355-7819A2D660B5}"/>
              </a:ext>
            </a:extLst>
          </p:cNvPr>
          <p:cNvSpPr txBox="1"/>
          <p:nvPr/>
        </p:nvSpPr>
        <p:spPr>
          <a:xfrm>
            <a:off x="1016000" y="162352"/>
            <a:ext cx="10307782" cy="5326458"/>
          </a:xfrm>
          <a:prstGeom prst="rect">
            <a:avLst/>
          </a:prstGeom>
          <a:noFill/>
        </p:spPr>
        <p:txBody>
          <a:bodyPr wrap="square">
            <a:spAutoFit/>
          </a:bodyPr>
          <a:lstStyle/>
          <a:p>
            <a:pPr indent="450215" algn="just">
              <a:lnSpc>
                <a:spcPct val="150000"/>
              </a:lnSpc>
              <a:spcAft>
                <a:spcPts val="800"/>
              </a:spcAft>
            </a:pPr>
            <a:endParaRPr lang="uk-UA" sz="2000" dirty="0">
              <a:effectLst/>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800"/>
              </a:spcAft>
            </a:pPr>
            <a:endParaRPr lang="uk-UA" sz="2000" dirty="0">
              <a:latin typeface="Times New Roman" panose="02020603050405020304" pitchFamily="18" charset="0"/>
              <a:ea typeface="Calibri" panose="020F0502020204030204" pitchFamily="34" charset="0"/>
              <a:cs typeface="Times New Roman" panose="02020603050405020304" pitchFamily="18" charset="0"/>
            </a:endParaRPr>
          </a:p>
          <a:p>
            <a:pPr indent="450215" algn="just">
              <a:lnSpc>
                <a:spcPct val="150000"/>
              </a:lnSpc>
              <a:spcAft>
                <a:spcPts val="800"/>
              </a:spcAft>
            </a:pPr>
            <a:r>
              <a:rPr lang="uk-UA" sz="2000" dirty="0">
                <a:effectLst/>
                <a:latin typeface="Times New Roman" panose="02020603050405020304" pitchFamily="18" charset="0"/>
                <a:ea typeface="Calibri" panose="020F0502020204030204" pitchFamily="34" charset="0"/>
                <a:cs typeface="Times New Roman" panose="02020603050405020304" pitchFamily="18" charset="0"/>
              </a:rPr>
              <a:t>(3) Подальшим кроком на шляху до втілення електронного урядування є впровадження електронної демократії та участь громадян в державотворчих процесах: тут уряди активно впроваджують інструменти для залучення громадян до урядових процесів. Шляхом зацікавленості та заохочення громадян через використання відкритих даних, електронних петицій, громадських консультацій онлайн, інструментів для громадського моніторингу діяльності органів влади тощо. Тут вже можна говорити про дорожню карту з двостороннім рухом, коли не тільки держава покращує життя власних громадян, але й громадяни виявляють інтерес та через спеціальні механізми взаємодії, розбудовують власну державу, залучаючись до всіх процесів в середині.</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47741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723D6BF-5373-424B-B619-DB06E01B7FD9}"/>
              </a:ext>
            </a:extLst>
          </p:cNvPr>
          <p:cNvSpPr txBox="1"/>
          <p:nvPr/>
        </p:nvSpPr>
        <p:spPr>
          <a:xfrm>
            <a:off x="985422" y="522289"/>
            <a:ext cx="10475650" cy="4473340"/>
          </a:xfrm>
          <a:prstGeom prst="rect">
            <a:avLst/>
          </a:prstGeom>
          <a:noFill/>
        </p:spPr>
        <p:txBody>
          <a:bodyPr wrap="square">
            <a:spAutoFit/>
          </a:bodyPr>
          <a:lstStyle/>
          <a:p>
            <a:pPr marL="590550" algn="ctr">
              <a:lnSpc>
                <a:spcPct val="150000"/>
              </a:lnSpc>
              <a:spcBef>
                <a:spcPts val="600"/>
              </a:spcBef>
              <a:spcAft>
                <a:spcPts val="0"/>
              </a:spcAft>
            </a:pPr>
            <a:r>
              <a:rPr lang="uk-UA" sz="2800" b="1" kern="0" dirty="0">
                <a:effectLst/>
                <a:latin typeface="Times New Roman" panose="02020603050405020304" pitchFamily="18" charset="0"/>
                <a:ea typeface="Times New Roman" panose="02020603050405020304" pitchFamily="18" charset="0"/>
              </a:rPr>
              <a:t>Принципи створення і функціонування </a:t>
            </a:r>
          </a:p>
          <a:p>
            <a:pPr marL="590550" algn="ctr">
              <a:lnSpc>
                <a:spcPct val="150000"/>
              </a:lnSpc>
              <a:spcBef>
                <a:spcPts val="600"/>
              </a:spcBef>
              <a:spcAft>
                <a:spcPts val="0"/>
              </a:spcAft>
            </a:pPr>
            <a:r>
              <a:rPr lang="uk-UA" sz="2800" b="1" kern="0" dirty="0">
                <a:effectLst/>
                <a:latin typeface="Times New Roman" panose="02020603050405020304" pitchFamily="18" charset="0"/>
                <a:ea typeface="Times New Roman" panose="02020603050405020304" pitchFamily="18" charset="0"/>
              </a:rPr>
              <a:t>інформаційної системи </a:t>
            </a:r>
            <a:r>
              <a:rPr lang="uk-UA" sz="2800" b="1" dirty="0">
                <a:effectLst/>
                <a:latin typeface="Times New Roman" panose="02020603050405020304" pitchFamily="18" charset="0"/>
                <a:ea typeface="Times New Roman" panose="02020603050405020304" pitchFamily="18" charset="0"/>
              </a:rPr>
              <a:t>«Електронний уряд»</a:t>
            </a:r>
            <a:endParaRPr lang="ru-RU" sz="2800" dirty="0">
              <a:effectLst/>
              <a:latin typeface="Times New Roman" panose="02020603050405020304" pitchFamily="18" charset="0"/>
              <a:ea typeface="Times New Roman" panose="02020603050405020304" pitchFamily="18" charset="0"/>
            </a:endParaRPr>
          </a:p>
          <a:p>
            <a:pPr marL="140970" marR="412750" indent="448945" algn="just"/>
            <a:endParaRPr lang="uk-UA" sz="2800" dirty="0">
              <a:effectLst/>
              <a:latin typeface="Times New Roman" panose="02020603050405020304" pitchFamily="18" charset="0"/>
              <a:ea typeface="Times New Roman" panose="02020603050405020304" pitchFamily="18" charset="0"/>
            </a:endParaRPr>
          </a:p>
          <a:p>
            <a:pPr marL="140970" marR="412750" indent="448945" algn="just"/>
            <a:endParaRPr lang="uk-UA" sz="2800" dirty="0">
              <a:latin typeface="Times New Roman" panose="02020603050405020304" pitchFamily="18" charset="0"/>
              <a:ea typeface="Times New Roman" panose="02020603050405020304" pitchFamily="18" charset="0"/>
            </a:endParaRPr>
          </a:p>
          <a:p>
            <a:pPr marL="140970" marR="412750" indent="448945" algn="just">
              <a:lnSpc>
                <a:spcPct val="150000"/>
              </a:lnSpc>
            </a:pPr>
            <a:r>
              <a:rPr lang="uk-UA" sz="2400" dirty="0">
                <a:effectLst/>
                <a:latin typeface="Times New Roman" panose="02020603050405020304" pitchFamily="18" charset="0"/>
                <a:ea typeface="Times New Roman" panose="02020603050405020304" pitchFamily="18" charset="0"/>
              </a:rPr>
              <a:t>Ст</a:t>
            </a:r>
            <a:r>
              <a:rPr lang="uk-UA" sz="2400" spc="-5" dirty="0">
                <a:effectLst/>
                <a:latin typeface="Times New Roman" panose="02020603050405020304" pitchFamily="18" charset="0"/>
                <a:ea typeface="Times New Roman" panose="02020603050405020304" pitchFamily="18" charset="0"/>
              </a:rPr>
              <a:t>в</a:t>
            </a:r>
            <a:r>
              <a:rPr lang="uk-UA" sz="2400" dirty="0">
                <a:effectLst/>
                <a:latin typeface="Times New Roman" panose="02020603050405020304" pitchFamily="18" charset="0"/>
                <a:ea typeface="Times New Roman" panose="02020603050405020304" pitchFamily="18" charset="0"/>
              </a:rPr>
              <a:t>ор</a:t>
            </a:r>
            <a:r>
              <a:rPr lang="uk-UA" sz="2400" spc="-5" dirty="0">
                <a:effectLst/>
                <a:latin typeface="Times New Roman" panose="02020603050405020304" pitchFamily="18" charset="0"/>
                <a:ea typeface="Times New Roman" panose="02020603050405020304" pitchFamily="18" charset="0"/>
              </a:rPr>
              <a:t>юю</a:t>
            </a:r>
            <a:r>
              <a:rPr lang="uk-UA" sz="2400" spc="-10" dirty="0">
                <a:effectLst/>
                <a:latin typeface="Times New Roman" panose="02020603050405020304" pitchFamily="18" charset="0"/>
                <a:ea typeface="Times New Roman" panose="02020603050405020304" pitchFamily="18" charset="0"/>
              </a:rPr>
              <a:t>ч</a:t>
            </a:r>
            <a:r>
              <a:rPr lang="uk-UA" sz="2400" dirty="0">
                <a:effectLst/>
                <a:latin typeface="Times New Roman" panose="02020603050405020304" pitchFamily="18" charset="0"/>
                <a:ea typeface="Times New Roman" panose="02020603050405020304" pitchFamily="18" charset="0"/>
              </a:rPr>
              <a:t>и    </a:t>
            </a:r>
            <a:r>
              <a:rPr lang="uk-UA" sz="2400" spc="-95"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і</a:t>
            </a:r>
            <a:r>
              <a:rPr lang="uk-UA" sz="2400" spc="-10" dirty="0">
                <a:effectLst/>
                <a:latin typeface="Times New Roman" panose="02020603050405020304" pitchFamily="18" charset="0"/>
                <a:ea typeface="Times New Roman" panose="02020603050405020304" pitchFamily="18" charset="0"/>
              </a:rPr>
              <a:t>н</a:t>
            </a:r>
            <a:r>
              <a:rPr lang="uk-UA" sz="2400" dirty="0">
                <a:effectLst/>
                <a:latin typeface="Times New Roman" panose="02020603050405020304" pitchFamily="18" charset="0"/>
                <a:ea typeface="Times New Roman" panose="02020603050405020304" pitchFamily="18" charset="0"/>
              </a:rPr>
              <a:t>фо</a:t>
            </a:r>
            <a:r>
              <a:rPr lang="uk-UA" sz="2400" spc="-10" dirty="0">
                <a:effectLst/>
                <a:latin typeface="Times New Roman" panose="02020603050405020304" pitchFamily="18" charset="0"/>
                <a:ea typeface="Times New Roman" panose="02020603050405020304" pitchFamily="18" charset="0"/>
              </a:rPr>
              <a:t>р</a:t>
            </a:r>
            <a:r>
              <a:rPr lang="uk-UA" sz="2400" dirty="0">
                <a:effectLst/>
                <a:latin typeface="Times New Roman" panose="02020603050405020304" pitchFamily="18" charset="0"/>
                <a:ea typeface="Times New Roman" panose="02020603050405020304" pitchFamily="18" charset="0"/>
              </a:rPr>
              <a:t>ма</a:t>
            </a:r>
            <a:r>
              <a:rPr lang="uk-UA" sz="2400" spc="-10" dirty="0">
                <a:effectLst/>
                <a:latin typeface="Times New Roman" panose="02020603050405020304" pitchFamily="18" charset="0"/>
                <a:ea typeface="Times New Roman" panose="02020603050405020304" pitchFamily="18" charset="0"/>
              </a:rPr>
              <a:t>ц</a:t>
            </a:r>
            <a:r>
              <a:rPr lang="uk-UA" sz="2400" dirty="0">
                <a:effectLst/>
                <a:latin typeface="Times New Roman" panose="02020603050405020304" pitchFamily="18" charset="0"/>
                <a:ea typeface="Times New Roman" panose="02020603050405020304" pitchFamily="18" charset="0"/>
              </a:rPr>
              <a:t>і</a:t>
            </a:r>
            <a:r>
              <a:rPr lang="uk-UA" sz="2400" spc="-10" dirty="0">
                <a:effectLst/>
                <a:latin typeface="Times New Roman" panose="02020603050405020304" pitchFamily="18" charset="0"/>
                <a:ea typeface="Times New Roman" panose="02020603050405020304" pitchFamily="18" charset="0"/>
              </a:rPr>
              <a:t>й</a:t>
            </a:r>
            <a:r>
              <a:rPr lang="uk-UA" sz="2400" dirty="0">
                <a:effectLst/>
                <a:latin typeface="Times New Roman" panose="02020603050405020304" pitchFamily="18" charset="0"/>
                <a:ea typeface="Times New Roman" panose="02020603050405020304" pitchFamily="18" charset="0"/>
              </a:rPr>
              <a:t>ну    </a:t>
            </a:r>
            <a:r>
              <a:rPr lang="uk-UA" sz="2400" spc="-105"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систему    </a:t>
            </a:r>
            <a:r>
              <a:rPr lang="uk-UA" sz="2400" spc="-80" dirty="0">
                <a:effectLst/>
                <a:latin typeface="Times New Roman" panose="02020603050405020304" pitchFamily="18" charset="0"/>
                <a:ea typeface="Times New Roman" panose="02020603050405020304" pitchFamily="18" charset="0"/>
              </a:rPr>
              <a:t> </a:t>
            </a:r>
            <a:r>
              <a:rPr lang="uk-UA" sz="2400" spc="-25" dirty="0">
                <a:effectLst/>
                <a:latin typeface="Times New Roman" panose="02020603050405020304" pitchFamily="18" charset="0"/>
                <a:ea typeface="Times New Roman" panose="02020603050405020304" pitchFamily="18" charset="0"/>
              </a:rPr>
              <a:t>― </a:t>
            </a:r>
            <a:r>
              <a:rPr lang="uk-UA" sz="2400" spc="-10" dirty="0">
                <a:effectLst/>
                <a:latin typeface="Times New Roman" panose="02020603050405020304" pitchFamily="18" charset="0"/>
                <a:ea typeface="Times New Roman" panose="02020603050405020304" pitchFamily="18" charset="0"/>
              </a:rPr>
              <a:t>Е</a:t>
            </a:r>
            <a:r>
              <a:rPr lang="uk-UA" sz="2400" spc="-5" dirty="0">
                <a:effectLst/>
                <a:latin typeface="Times New Roman" panose="02020603050405020304" pitchFamily="18" charset="0"/>
                <a:ea typeface="Times New Roman" panose="02020603050405020304" pitchFamily="18" charset="0"/>
              </a:rPr>
              <a:t>л</a:t>
            </a:r>
            <a:r>
              <a:rPr lang="uk-UA" sz="2400" dirty="0">
                <a:effectLst/>
                <a:latin typeface="Times New Roman" panose="02020603050405020304" pitchFamily="18" charset="0"/>
                <a:ea typeface="Times New Roman" panose="02020603050405020304" pitchFamily="18" charset="0"/>
              </a:rPr>
              <a:t>ект</a:t>
            </a:r>
            <a:r>
              <a:rPr lang="uk-UA" sz="2400" spc="5" dirty="0">
                <a:effectLst/>
                <a:latin typeface="Times New Roman" panose="02020603050405020304" pitchFamily="18" charset="0"/>
                <a:ea typeface="Times New Roman" panose="02020603050405020304" pitchFamily="18" charset="0"/>
              </a:rPr>
              <a:t>р</a:t>
            </a:r>
            <a:r>
              <a:rPr lang="uk-UA" sz="2400" dirty="0">
                <a:effectLst/>
                <a:latin typeface="Times New Roman" panose="02020603050405020304" pitchFamily="18" charset="0"/>
                <a:ea typeface="Times New Roman" panose="02020603050405020304" pitchFamily="18" charset="0"/>
              </a:rPr>
              <a:t>о</a:t>
            </a:r>
            <a:r>
              <a:rPr lang="uk-UA" sz="2400" spc="-10" dirty="0">
                <a:effectLst/>
                <a:latin typeface="Times New Roman" panose="02020603050405020304" pitchFamily="18" charset="0"/>
                <a:ea typeface="Times New Roman" panose="02020603050405020304" pitchFamily="18" charset="0"/>
              </a:rPr>
              <a:t>н</a:t>
            </a:r>
            <a:r>
              <a:rPr lang="uk-UA" sz="2400" dirty="0">
                <a:effectLst/>
                <a:latin typeface="Times New Roman" panose="02020603050405020304" pitchFamily="18" charset="0"/>
                <a:ea typeface="Times New Roman" panose="02020603050405020304" pitchFamily="18" charset="0"/>
              </a:rPr>
              <a:t>н</a:t>
            </a:r>
            <a:r>
              <a:rPr lang="uk-UA" sz="2400" spc="-10" dirty="0">
                <a:effectLst/>
                <a:latin typeface="Times New Roman" panose="02020603050405020304" pitchFamily="18" charset="0"/>
                <a:ea typeface="Times New Roman" panose="02020603050405020304" pitchFamily="18" charset="0"/>
              </a:rPr>
              <a:t>и</a:t>
            </a:r>
            <a:r>
              <a:rPr lang="uk-UA" sz="2400" dirty="0">
                <a:effectLst/>
                <a:latin typeface="Times New Roman" panose="02020603050405020304" pitchFamily="18" charset="0"/>
                <a:ea typeface="Times New Roman" panose="02020603050405020304" pitchFamily="18" charset="0"/>
              </a:rPr>
              <a:t>й    </a:t>
            </a:r>
            <a:r>
              <a:rPr lang="uk-UA" sz="2400" spc="-95" dirty="0">
                <a:effectLst/>
                <a:latin typeface="Times New Roman" panose="02020603050405020304" pitchFamily="18" charset="0"/>
                <a:ea typeface="Times New Roman" panose="02020603050405020304" pitchFamily="18" charset="0"/>
              </a:rPr>
              <a:t> </a:t>
            </a:r>
            <a:r>
              <a:rPr lang="uk-UA" sz="2400" spc="-20" dirty="0">
                <a:effectLst/>
                <a:latin typeface="Times New Roman" panose="02020603050405020304" pitchFamily="18" charset="0"/>
                <a:ea typeface="Times New Roman" panose="02020603050405020304" pitchFamily="18" charset="0"/>
              </a:rPr>
              <a:t>у</a:t>
            </a:r>
            <a:r>
              <a:rPr lang="uk-UA" sz="2400" dirty="0">
                <a:effectLst/>
                <a:latin typeface="Times New Roman" panose="02020603050405020304" pitchFamily="18" charset="0"/>
                <a:ea typeface="Times New Roman" panose="02020603050405020304" pitchFamily="18" charset="0"/>
              </a:rPr>
              <a:t>ря</a:t>
            </a:r>
            <a:r>
              <a:rPr lang="uk-UA" sz="2400" spc="5" dirty="0">
                <a:effectLst/>
                <a:latin typeface="Times New Roman" panose="02020603050405020304" pitchFamily="18" charset="0"/>
                <a:ea typeface="Times New Roman" panose="02020603050405020304" pitchFamily="18" charset="0"/>
              </a:rPr>
              <a:t>д</a:t>
            </a:r>
            <a:r>
              <a:rPr lang="uk-UA" sz="2400" dirty="0">
                <a:effectLst/>
                <a:latin typeface="Times New Roman" panose="02020603050405020304" pitchFamily="18" charset="0"/>
                <a:ea typeface="Times New Roman" panose="02020603050405020304" pitchFamily="18" charset="0"/>
              </a:rPr>
              <a:t>,    </a:t>
            </a:r>
            <a:r>
              <a:rPr lang="uk-UA" sz="2400" spc="-90"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сл</a:t>
            </a:r>
            <a:r>
              <a:rPr lang="uk-UA" sz="2400" spc="-10" dirty="0">
                <a:effectLst/>
                <a:latin typeface="Times New Roman" panose="02020603050405020304" pitchFamily="18" charset="0"/>
                <a:ea typeface="Times New Roman" panose="02020603050405020304" pitchFamily="18" charset="0"/>
              </a:rPr>
              <a:t>і</a:t>
            </a:r>
            <a:r>
              <a:rPr lang="uk-UA" sz="2400" dirty="0">
                <a:effectLst/>
                <a:latin typeface="Times New Roman" panose="02020603050405020304" pitchFamily="18" charset="0"/>
                <a:ea typeface="Times New Roman" panose="02020603050405020304" pitchFamily="18" charset="0"/>
              </a:rPr>
              <a:t>д керуватися принципами системності, розвитку, сумісності, стандартизації та ефективності, що їх використовують при проектуванні автоматизованих систем згідно з нормативними документами</a:t>
            </a:r>
            <a:r>
              <a:rPr lang="uk-UA" sz="2400" spc="5" dirty="0">
                <a:effectLst/>
                <a:latin typeface="Times New Roman" panose="02020603050405020304" pitchFamily="18" charset="0"/>
                <a:ea typeface="Times New Roman" panose="02020603050405020304" pitchFamily="18" charset="0"/>
              </a:rPr>
              <a:t> </a:t>
            </a:r>
            <a:r>
              <a:rPr lang="uk-UA" sz="2400" dirty="0">
                <a:effectLst/>
                <a:latin typeface="Times New Roman" panose="02020603050405020304" pitchFamily="18" charset="0"/>
                <a:ea typeface="Times New Roman" panose="02020603050405020304" pitchFamily="18" charset="0"/>
              </a:rPr>
              <a:t>.</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79938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E78B4E-E30C-4155-831B-5C6BB5A0A4EA}"/>
              </a:ext>
            </a:extLst>
          </p:cNvPr>
          <p:cNvSpPr txBox="1"/>
          <p:nvPr/>
        </p:nvSpPr>
        <p:spPr>
          <a:xfrm>
            <a:off x="1411549" y="2831055"/>
            <a:ext cx="10014011" cy="2600199"/>
          </a:xfrm>
          <a:prstGeom prst="rect">
            <a:avLst/>
          </a:prstGeom>
          <a:noFill/>
        </p:spPr>
        <p:txBody>
          <a:bodyPr wrap="square">
            <a:spAutoFit/>
          </a:bodyPr>
          <a:lstStyle/>
          <a:p>
            <a:pPr marL="140970" marR="410210"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системності </a:t>
            </a:r>
            <a:r>
              <a:rPr lang="uk-UA" sz="2800" dirty="0">
                <a:effectLst/>
                <a:latin typeface="Times New Roman" panose="02020603050405020304" pitchFamily="18" charset="0"/>
                <a:ea typeface="Times New Roman" panose="02020603050405020304" pitchFamily="18" charset="0"/>
              </a:rPr>
              <a:t>передбачає встановлення між структурними елементами інформаційної системи </a:t>
            </a:r>
            <a:r>
              <a:rPr lang="uk-UA" sz="2800" dirty="0" err="1">
                <a:effectLst/>
                <a:latin typeface="Times New Roman" panose="02020603050405020304" pitchFamily="18" charset="0"/>
                <a:ea typeface="Times New Roman" panose="02020603050405020304" pitchFamily="18" charset="0"/>
              </a:rPr>
              <a:t>зв’язків</a:t>
            </a:r>
            <a:r>
              <a:rPr lang="uk-UA" sz="2800" dirty="0">
                <a:effectLst/>
                <a:latin typeface="Times New Roman" panose="02020603050405020304" pitchFamily="18" charset="0"/>
                <a:ea typeface="Times New Roman" panose="02020603050405020304" pitchFamily="18" charset="0"/>
              </a:rPr>
              <a:t>, які забезпечують цілісність функцій та проблем управління та діяльності державних органів.</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55278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5D7CF0C-139C-44B1-A409-1A303EB6B797}"/>
              </a:ext>
            </a:extLst>
          </p:cNvPr>
          <p:cNvSpPr txBox="1"/>
          <p:nvPr/>
        </p:nvSpPr>
        <p:spPr>
          <a:xfrm>
            <a:off x="1458448" y="1565673"/>
            <a:ext cx="10271464" cy="2600199"/>
          </a:xfrm>
          <a:prstGeom prst="rect">
            <a:avLst/>
          </a:prstGeom>
          <a:noFill/>
        </p:spPr>
        <p:txBody>
          <a:bodyPr wrap="square">
            <a:spAutoFit/>
          </a:bodyPr>
          <a:lstStyle/>
          <a:p>
            <a:pPr marL="140970" marR="412750"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розвитку (відкритості) </a:t>
            </a:r>
            <a:r>
              <a:rPr lang="uk-UA" sz="2800" dirty="0">
                <a:effectLst/>
                <a:latin typeface="Times New Roman" panose="02020603050405020304" pitchFamily="18" charset="0"/>
                <a:ea typeface="Times New Roman" panose="02020603050405020304" pitchFamily="18" charset="0"/>
              </a:rPr>
              <a:t>враховує можливість поповнення й оновлення функцій та складу інформаційної системи ―Електронний уряд‖ без порушення її функціонування.</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63367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32EB23E-42EA-4628-8A85-4282952201F9}"/>
              </a:ext>
            </a:extLst>
          </p:cNvPr>
          <p:cNvSpPr txBox="1"/>
          <p:nvPr/>
        </p:nvSpPr>
        <p:spPr>
          <a:xfrm>
            <a:off x="813518" y="1667365"/>
            <a:ext cx="11295355" cy="2600199"/>
          </a:xfrm>
          <a:prstGeom prst="rect">
            <a:avLst/>
          </a:prstGeom>
          <a:noFill/>
        </p:spPr>
        <p:txBody>
          <a:bodyPr wrap="square">
            <a:spAutoFit/>
          </a:bodyPr>
          <a:lstStyle/>
          <a:p>
            <a:pPr marL="140970" marR="415290"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сумісності </a:t>
            </a:r>
            <a:r>
              <a:rPr lang="uk-UA" sz="2800" dirty="0">
                <a:effectLst/>
                <a:latin typeface="Times New Roman" panose="02020603050405020304" pitchFamily="18" charset="0"/>
                <a:ea typeface="Times New Roman" panose="02020603050405020304" pitchFamily="18" charset="0"/>
              </a:rPr>
              <a:t>означає, що при створенні системи мають бути реалізовані інформаційні інтерфейси, завдяки яким вона може взаємодіяти з іншими системами згідно з установленими правилами (наприклад з аналогічними системами країн СНД та ЄС).</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56088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66668B-F49E-41A8-96A4-1A769AB64495}"/>
              </a:ext>
            </a:extLst>
          </p:cNvPr>
          <p:cNvSpPr txBox="1"/>
          <p:nvPr/>
        </p:nvSpPr>
        <p:spPr>
          <a:xfrm>
            <a:off x="982552" y="2036774"/>
            <a:ext cx="10493406" cy="2600199"/>
          </a:xfrm>
          <a:prstGeom prst="rect">
            <a:avLst/>
          </a:prstGeom>
          <a:noFill/>
        </p:spPr>
        <p:txBody>
          <a:bodyPr wrap="square">
            <a:spAutoFit/>
          </a:bodyPr>
          <a:lstStyle/>
          <a:p>
            <a:pPr marL="140970" marR="412115"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стандартизації </a:t>
            </a:r>
            <a:r>
              <a:rPr lang="uk-UA" sz="2800" dirty="0">
                <a:effectLst/>
                <a:latin typeface="Times New Roman" panose="02020603050405020304" pitchFamily="18" charset="0"/>
                <a:ea typeface="Times New Roman" panose="02020603050405020304" pitchFamily="18" charset="0"/>
              </a:rPr>
              <a:t>забезпечує стандартизацію інформаційної системи та її складових для мінімізації всіх видів витрат, уніфікації прийомів, методів та інструкцій, якими керується користувач при роботі з системою.</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1513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8C2B356-BFDA-4A2A-97ED-963BF08651A5}"/>
              </a:ext>
            </a:extLst>
          </p:cNvPr>
          <p:cNvSpPr txBox="1"/>
          <p:nvPr/>
        </p:nvSpPr>
        <p:spPr>
          <a:xfrm>
            <a:off x="965155" y="1371848"/>
            <a:ext cx="10697592" cy="3892861"/>
          </a:xfrm>
          <a:prstGeom prst="rect">
            <a:avLst/>
          </a:prstGeom>
          <a:noFill/>
        </p:spPr>
        <p:txBody>
          <a:bodyPr wrap="square">
            <a:spAutoFit/>
          </a:bodyPr>
          <a:lstStyle/>
          <a:p>
            <a:pPr marL="140970" marR="409575"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ефективності </a:t>
            </a:r>
            <a:r>
              <a:rPr lang="uk-UA" sz="2800" dirty="0">
                <a:effectLst/>
                <a:latin typeface="Times New Roman" panose="02020603050405020304" pitchFamily="18" charset="0"/>
                <a:ea typeface="Times New Roman" panose="02020603050405020304" pitchFamily="18" charset="0"/>
              </a:rPr>
              <a:t>означає раціональне співвідношення між </a:t>
            </a:r>
            <a:r>
              <a:rPr lang="uk-UA" sz="2800" spc="-5" dirty="0">
                <a:effectLst/>
                <a:latin typeface="Times New Roman" panose="02020603050405020304" pitchFamily="18" charset="0"/>
                <a:ea typeface="Times New Roman" panose="02020603050405020304" pitchFamily="18" charset="0"/>
              </a:rPr>
              <a:t>вит</a:t>
            </a:r>
            <a:r>
              <a:rPr lang="uk-UA" sz="2800" spc="5" dirty="0">
                <a:effectLst/>
                <a:latin typeface="Times New Roman" panose="02020603050405020304" pitchFamily="18" charset="0"/>
                <a:ea typeface="Times New Roman" panose="02020603050405020304" pitchFamily="18" charset="0"/>
              </a:rPr>
              <a:t>р</a:t>
            </a:r>
            <a:r>
              <a:rPr lang="uk-UA" sz="2800" dirty="0">
                <a:effectLst/>
                <a:latin typeface="Times New Roman" panose="02020603050405020304" pitchFamily="18" charset="0"/>
                <a:ea typeface="Times New Roman" panose="02020603050405020304" pitchFamily="18" charset="0"/>
              </a:rPr>
              <a:t>а</a:t>
            </a:r>
            <a:r>
              <a:rPr lang="uk-UA" sz="2800" spc="-15" dirty="0">
                <a:effectLst/>
                <a:latin typeface="Times New Roman" panose="02020603050405020304" pitchFamily="18" charset="0"/>
                <a:ea typeface="Times New Roman" panose="02020603050405020304" pitchFamily="18" charset="0"/>
              </a:rPr>
              <a:t>т</a:t>
            </a:r>
            <a:r>
              <a:rPr lang="uk-UA" sz="2800" dirty="0">
                <a:effectLst/>
                <a:latin typeface="Times New Roman" panose="02020603050405020304" pitchFamily="18" charset="0"/>
                <a:ea typeface="Times New Roman" panose="02020603050405020304" pitchFamily="18" charset="0"/>
              </a:rPr>
              <a:t>ами   </a:t>
            </a:r>
            <a:r>
              <a:rPr lang="uk-UA" sz="2800" spc="-10" dirty="0">
                <a:effectLst/>
                <a:latin typeface="Times New Roman" panose="02020603050405020304" pitchFamily="18" charset="0"/>
                <a:ea typeface="Times New Roman" panose="02020603050405020304" pitchFamily="18" charset="0"/>
              </a:rPr>
              <a:t>н</a:t>
            </a:r>
            <a:r>
              <a:rPr lang="uk-UA" sz="2800" dirty="0">
                <a:effectLst/>
                <a:latin typeface="Times New Roman" panose="02020603050405020304" pitchFamily="18" charset="0"/>
                <a:ea typeface="Times New Roman" panose="02020603050405020304" pitchFamily="18" charset="0"/>
              </a:rPr>
              <a:t>а   ств</a:t>
            </a:r>
            <a:r>
              <a:rPr lang="uk-UA" sz="2800" spc="-10" dirty="0">
                <a:effectLst/>
                <a:latin typeface="Times New Roman" panose="02020603050405020304" pitchFamily="18" charset="0"/>
                <a:ea typeface="Times New Roman" panose="02020603050405020304" pitchFamily="18" charset="0"/>
              </a:rPr>
              <a:t>о</a:t>
            </a:r>
            <a:r>
              <a:rPr lang="uk-UA" sz="2800" dirty="0">
                <a:effectLst/>
                <a:latin typeface="Times New Roman" panose="02020603050405020304" pitchFamily="18" charset="0"/>
                <a:ea typeface="Times New Roman" panose="02020603050405020304" pitchFamily="18" charset="0"/>
              </a:rPr>
              <a:t>ре</a:t>
            </a:r>
            <a:r>
              <a:rPr lang="uk-UA" sz="2800" spc="-10" dirty="0">
                <a:effectLst/>
                <a:latin typeface="Times New Roman" panose="02020603050405020304" pitchFamily="18" charset="0"/>
                <a:ea typeface="Times New Roman" panose="02020603050405020304" pitchFamily="18" charset="0"/>
              </a:rPr>
              <a:t>н</a:t>
            </a:r>
            <a:r>
              <a:rPr lang="uk-UA" sz="2800" dirty="0">
                <a:effectLst/>
                <a:latin typeface="Times New Roman" panose="02020603050405020304" pitchFamily="18" charset="0"/>
                <a:ea typeface="Times New Roman" panose="02020603050405020304" pitchFamily="18" charset="0"/>
              </a:rPr>
              <a:t>ня   ін</a:t>
            </a:r>
            <a:r>
              <a:rPr lang="uk-UA" sz="2800" spc="-10" dirty="0">
                <a:effectLst/>
                <a:latin typeface="Times New Roman" panose="02020603050405020304" pitchFamily="18" charset="0"/>
                <a:ea typeface="Times New Roman" panose="02020603050405020304" pitchFamily="18" charset="0"/>
              </a:rPr>
              <a:t>фо</a:t>
            </a:r>
            <a:r>
              <a:rPr lang="uk-UA" sz="2800" dirty="0">
                <a:effectLst/>
                <a:latin typeface="Times New Roman" panose="02020603050405020304" pitchFamily="18" charset="0"/>
                <a:ea typeface="Times New Roman" panose="02020603050405020304" pitchFamily="18" charset="0"/>
              </a:rPr>
              <a:t>рм</a:t>
            </a:r>
            <a:r>
              <a:rPr lang="uk-UA" sz="2800" spc="-15" dirty="0">
                <a:effectLst/>
                <a:latin typeface="Times New Roman" panose="02020603050405020304" pitchFamily="18" charset="0"/>
                <a:ea typeface="Times New Roman" panose="02020603050405020304" pitchFamily="18" charset="0"/>
              </a:rPr>
              <a:t>а</a:t>
            </a:r>
            <a:r>
              <a:rPr lang="uk-UA" sz="2800" dirty="0">
                <a:effectLst/>
                <a:latin typeface="Times New Roman" panose="02020603050405020304" pitchFamily="18" charset="0"/>
                <a:ea typeface="Times New Roman" panose="02020603050405020304" pitchFamily="18" charset="0"/>
              </a:rPr>
              <a:t>ц</a:t>
            </a:r>
            <a:r>
              <a:rPr lang="uk-UA" sz="2800" spc="-10" dirty="0">
                <a:effectLst/>
                <a:latin typeface="Times New Roman" panose="02020603050405020304" pitchFamily="18" charset="0"/>
                <a:ea typeface="Times New Roman" panose="02020603050405020304" pitchFamily="18" charset="0"/>
              </a:rPr>
              <a:t>і</a:t>
            </a:r>
            <a:r>
              <a:rPr lang="uk-UA" sz="2800" dirty="0">
                <a:effectLst/>
                <a:latin typeface="Times New Roman" panose="02020603050405020304" pitchFamily="18" charset="0"/>
                <a:ea typeface="Times New Roman" panose="02020603050405020304" pitchFamily="18" charset="0"/>
              </a:rPr>
              <a:t>й</a:t>
            </a:r>
            <a:r>
              <a:rPr lang="uk-UA" sz="2800" spc="-10" dirty="0">
                <a:effectLst/>
                <a:latin typeface="Times New Roman" panose="02020603050405020304" pitchFamily="18" charset="0"/>
                <a:ea typeface="Times New Roman" panose="02020603050405020304" pitchFamily="18" charset="0"/>
              </a:rPr>
              <a:t>н</a:t>
            </a:r>
            <a:r>
              <a:rPr lang="uk-UA" sz="2800" dirty="0">
                <a:effectLst/>
                <a:latin typeface="Times New Roman" panose="02020603050405020304" pitchFamily="18" charset="0"/>
                <a:ea typeface="Times New Roman" panose="02020603050405020304" pitchFamily="18" charset="0"/>
              </a:rPr>
              <a:t>ої   </a:t>
            </a:r>
            <a:r>
              <a:rPr lang="uk-UA" sz="2800" spc="-15" dirty="0">
                <a:effectLst/>
                <a:latin typeface="Times New Roman" panose="02020603050405020304" pitchFamily="18" charset="0"/>
                <a:ea typeface="Times New Roman" panose="02020603050405020304" pitchFamily="18" charset="0"/>
              </a:rPr>
              <a:t>с</a:t>
            </a:r>
            <a:r>
              <a:rPr lang="uk-UA" sz="2800" dirty="0">
                <a:effectLst/>
                <a:latin typeface="Times New Roman" panose="02020603050405020304" pitchFamily="18" charset="0"/>
                <a:ea typeface="Times New Roman" panose="02020603050405020304" pitchFamily="18" charset="0"/>
              </a:rPr>
              <a:t>исте</a:t>
            </a:r>
            <a:r>
              <a:rPr lang="uk-UA" sz="2800" spc="-15" dirty="0">
                <a:effectLst/>
                <a:latin typeface="Times New Roman" panose="02020603050405020304" pitchFamily="18" charset="0"/>
                <a:ea typeface="Times New Roman" panose="02020603050405020304" pitchFamily="18" charset="0"/>
              </a:rPr>
              <a:t>м</a:t>
            </a:r>
            <a:r>
              <a:rPr lang="uk-UA" sz="2800" dirty="0">
                <a:effectLst/>
                <a:latin typeface="Times New Roman" panose="02020603050405020304" pitchFamily="18" charset="0"/>
                <a:ea typeface="Times New Roman" panose="02020603050405020304" pitchFamily="18" charset="0"/>
              </a:rPr>
              <a:t>и   </a:t>
            </a:r>
            <a:r>
              <a:rPr lang="uk-UA" sz="2800" spc="-15" dirty="0">
                <a:effectLst/>
                <a:latin typeface="Times New Roman" panose="02020603050405020304" pitchFamily="18" charset="0"/>
                <a:ea typeface="Times New Roman" panose="02020603050405020304" pitchFamily="18" charset="0"/>
              </a:rPr>
              <a:t>―</a:t>
            </a:r>
            <a:r>
              <a:rPr lang="uk-UA" sz="2800" spc="-10" dirty="0">
                <a:effectLst/>
                <a:latin typeface="Times New Roman" panose="02020603050405020304" pitchFamily="18" charset="0"/>
                <a:ea typeface="Times New Roman" panose="02020603050405020304" pitchFamily="18" charset="0"/>
              </a:rPr>
              <a:t>Е</a:t>
            </a:r>
            <a:r>
              <a:rPr lang="uk-UA" sz="2800" spc="-5" dirty="0">
                <a:effectLst/>
                <a:latin typeface="Times New Roman" panose="02020603050405020304" pitchFamily="18" charset="0"/>
                <a:ea typeface="Times New Roman" panose="02020603050405020304" pitchFamily="18" charset="0"/>
              </a:rPr>
              <a:t>л</a:t>
            </a:r>
            <a:r>
              <a:rPr lang="uk-UA" sz="2800" dirty="0">
                <a:effectLst/>
                <a:latin typeface="Times New Roman" panose="02020603050405020304" pitchFamily="18" charset="0"/>
                <a:ea typeface="Times New Roman" panose="02020603050405020304" pitchFamily="18" charset="0"/>
              </a:rPr>
              <a:t>ект</a:t>
            </a:r>
            <a:r>
              <a:rPr lang="uk-UA" sz="2800" spc="5" dirty="0">
                <a:effectLst/>
                <a:latin typeface="Times New Roman" panose="02020603050405020304" pitchFamily="18" charset="0"/>
                <a:ea typeface="Times New Roman" panose="02020603050405020304" pitchFamily="18" charset="0"/>
              </a:rPr>
              <a:t>р</a:t>
            </a:r>
            <a:r>
              <a:rPr lang="uk-UA" sz="2800" spc="-10" dirty="0">
                <a:effectLst/>
                <a:latin typeface="Times New Roman" panose="02020603050405020304" pitchFamily="18" charset="0"/>
                <a:ea typeface="Times New Roman" panose="02020603050405020304" pitchFamily="18" charset="0"/>
              </a:rPr>
              <a:t>о</a:t>
            </a:r>
            <a:r>
              <a:rPr lang="uk-UA" sz="2800" dirty="0">
                <a:effectLst/>
                <a:latin typeface="Times New Roman" panose="02020603050405020304" pitchFamily="18" charset="0"/>
                <a:ea typeface="Times New Roman" panose="02020603050405020304" pitchFamily="18" charset="0"/>
              </a:rPr>
              <a:t>н</a:t>
            </a:r>
            <a:r>
              <a:rPr lang="uk-UA" sz="2800" spc="-10" dirty="0">
                <a:effectLst/>
                <a:latin typeface="Times New Roman" panose="02020603050405020304" pitchFamily="18" charset="0"/>
                <a:ea typeface="Times New Roman" panose="02020603050405020304" pitchFamily="18" charset="0"/>
              </a:rPr>
              <a:t>ни</a:t>
            </a:r>
            <a:r>
              <a:rPr lang="uk-UA" sz="2800" dirty="0">
                <a:effectLst/>
                <a:latin typeface="Times New Roman" panose="02020603050405020304" pitchFamily="18" charset="0"/>
                <a:ea typeface="Times New Roman" panose="02020603050405020304" pitchFamily="18" charset="0"/>
              </a:rPr>
              <a:t>й   </a:t>
            </a:r>
            <a:r>
              <a:rPr lang="uk-UA" sz="2800" spc="-20" dirty="0">
                <a:effectLst/>
                <a:latin typeface="Times New Roman" panose="02020603050405020304" pitchFamily="18" charset="0"/>
                <a:ea typeface="Times New Roman" panose="02020603050405020304" pitchFamily="18" charset="0"/>
              </a:rPr>
              <a:t>у</a:t>
            </a:r>
            <a:r>
              <a:rPr lang="uk-UA" sz="2800" dirty="0">
                <a:effectLst/>
                <a:latin typeface="Times New Roman" panose="02020603050405020304" pitchFamily="18" charset="0"/>
                <a:ea typeface="Times New Roman" panose="02020603050405020304" pitchFamily="18" charset="0"/>
              </a:rPr>
              <a:t>ря</a:t>
            </a:r>
            <a:r>
              <a:rPr lang="uk-UA" sz="2800" spc="5" dirty="0">
                <a:effectLst/>
                <a:latin typeface="Times New Roman" panose="02020603050405020304" pitchFamily="18" charset="0"/>
                <a:ea typeface="Times New Roman" panose="02020603050405020304" pitchFamily="18" charset="0"/>
              </a:rPr>
              <a:t>д</a:t>
            </a:r>
            <a:r>
              <a:rPr lang="uk-UA" sz="2800" dirty="0">
                <a:effectLst/>
                <a:latin typeface="Times New Roman" panose="02020603050405020304" pitchFamily="18" charset="0"/>
                <a:ea typeface="Times New Roman" panose="02020603050405020304" pitchFamily="18" charset="0"/>
              </a:rPr>
              <a:t>‖   і цільовими ефектами, досягнутими завдяки її функціонуванню, причому вони можуть мати не тільки грошову форму, а й форму економії часу, підвищення якості та зручності державних послуг.</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47506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296944-0A48-440E-A2B1-8B037A332BE0}"/>
              </a:ext>
            </a:extLst>
          </p:cNvPr>
          <p:cNvSpPr txBox="1"/>
          <p:nvPr/>
        </p:nvSpPr>
        <p:spPr>
          <a:xfrm>
            <a:off x="1284123" y="891603"/>
            <a:ext cx="10031767" cy="4539191"/>
          </a:xfrm>
          <a:prstGeom prst="rect">
            <a:avLst/>
          </a:prstGeom>
          <a:noFill/>
        </p:spPr>
        <p:txBody>
          <a:bodyPr wrap="square">
            <a:spAutoFit/>
          </a:bodyPr>
          <a:lstStyle/>
          <a:p>
            <a:pPr marL="140970" marR="410845" indent="448945" algn="just">
              <a:lnSpc>
                <a:spcPct val="150000"/>
              </a:lnSpc>
            </a:pPr>
            <a:r>
              <a:rPr lang="uk-UA" sz="2800" b="1" i="1" dirty="0">
                <a:effectLst/>
                <a:latin typeface="Times New Roman" panose="02020603050405020304" pitchFamily="18" charset="0"/>
                <a:ea typeface="Times New Roman" panose="02020603050405020304" pitchFamily="18" charset="0"/>
              </a:rPr>
              <a:t>Принцип нових завдань </a:t>
            </a:r>
            <a:r>
              <a:rPr lang="uk-UA" sz="2800" dirty="0">
                <a:effectLst/>
                <a:latin typeface="Times New Roman" panose="02020603050405020304" pitchFamily="18" charset="0"/>
                <a:ea typeface="Times New Roman" panose="02020603050405020304" pitchFamily="18" charset="0"/>
              </a:rPr>
              <a:t>забезпечує врахування при визначенні переліку завдань, які доцільно включити до інформаційної системи, основних технологічних операцій обробки документів та завдань, що випливають з потреби</a:t>
            </a:r>
            <a:r>
              <a:rPr lang="uk-UA" sz="2800" spc="16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забезпечення</a:t>
            </a:r>
            <a:r>
              <a:rPr lang="uk-UA" sz="2800" spc="155"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повноти,</a:t>
            </a:r>
            <a:r>
              <a:rPr lang="uk-UA" sz="2800" spc="165"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вчасності</a:t>
            </a:r>
            <a:r>
              <a:rPr lang="uk-UA" sz="2800" spc="165"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й</a:t>
            </a:r>
            <a:r>
              <a:rPr lang="uk-UA" sz="2800" spc="16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оптимальності</a:t>
            </a:r>
            <a:r>
              <a:rPr lang="uk-UA" sz="2800" spc="160" dirty="0">
                <a:effectLst/>
                <a:latin typeface="Times New Roman" panose="02020603050405020304" pitchFamily="18" charset="0"/>
                <a:ea typeface="Times New Roman" panose="02020603050405020304" pitchFamily="18" charset="0"/>
              </a:rPr>
              <a:t> </a:t>
            </a:r>
            <a:r>
              <a:rPr lang="uk-UA" sz="2800" dirty="0">
                <a:effectLst/>
                <a:latin typeface="Times New Roman" panose="02020603050405020304" pitchFamily="18" charset="0"/>
                <a:ea typeface="Times New Roman" panose="02020603050405020304" pitchFamily="18" charset="0"/>
              </a:rPr>
              <a:t>прийняття державних рішень, які раніше не виконувалися через обмежені можливості обробки інформації.</a:t>
            </a:r>
            <a:endParaRPr lang="ru-RU"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066501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35503</TotalTime>
  <Words>1566</Words>
  <Application>Microsoft Office PowerPoint</Application>
  <PresentationFormat>Widescreen</PresentationFormat>
  <Paragraphs>73</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Calibri</vt:lpstr>
      <vt:lpstr>Cambria</vt:lpstr>
      <vt:lpstr>Rockwell</vt:lpstr>
      <vt:lpstr>Rockwell Condensed</vt:lpstr>
      <vt:lpstr>Times New Roman</vt:lpstr>
      <vt:lpstr>Wingdings</vt:lpstr>
      <vt:lpstr>Wood Type</vt:lpstr>
      <vt:lpstr>ІнформаційнА система «Електронний уряд»</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ЕЛЕКТРОННЕ УРЯДУВАННЯ</dc:title>
  <dc:creator>Андрєєва Ольга Миколаївна</dc:creator>
  <cp:lastModifiedBy>Pavlo Poplavskyi</cp:lastModifiedBy>
  <cp:revision>32</cp:revision>
  <dcterms:created xsi:type="dcterms:W3CDTF">2021-02-08T08:56:35Z</dcterms:created>
  <dcterms:modified xsi:type="dcterms:W3CDTF">2025-02-17T10:52:20Z</dcterms:modified>
</cp:coreProperties>
</file>