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400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D3A39-BAAC-49B4-9EFF-AF76C3F3C80B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BE27F-2087-4424-A40C-5B4767D4D89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8195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4BE27F-2087-4424-A40C-5B4767D4D89F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838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4BE27F-2087-4424-A40C-5B4767D4D89F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9013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4BE27F-2087-4424-A40C-5B4767D4D89F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1970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4BE27F-2087-4424-A40C-5B4767D4D89F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0868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916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267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8085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6549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3677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8162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4048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119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645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799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6527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946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4712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8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1282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74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0B3CA-44D4-40E7-9EFE-6B4BBA496056}" type="datetimeFigureOut">
              <a:rPr lang="uk-UA" smtClean="0"/>
              <a:t>09.11.2020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740D5CE5-5D23-4EC4-AEE7-C9ACA44FD86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4566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4C2DE5-F219-4E57-944A-A0D242C572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Методика факторного аналізу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A8C7D87-B64F-420C-96AB-175406AC87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заняття з навчальної дисципліни «Контролінг в підприємництві»</a:t>
            </a:r>
          </a:p>
        </p:txBody>
      </p:sp>
    </p:spTree>
    <p:extLst>
      <p:ext uri="{BB962C8B-B14F-4D97-AF65-F5344CB8AC3E}">
        <p14:creationId xmlns:p14="http://schemas.microsoft.com/office/powerpoint/2010/main" val="427886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30CAFD-EBE3-44C0-87E8-7B7F67DAE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70385"/>
            <a:ext cx="8596668" cy="507097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Завдання 1</a:t>
            </a:r>
          </a:p>
          <a:p>
            <a:pPr marL="0" indent="0" algn="just">
              <a:buNone/>
            </a:pPr>
            <a:r>
              <a:rPr lang="uk-UA" dirty="0"/>
              <a:t>	Провести аналіз впливу факторів на валову продукцію (ВП) підприємства у звітному періоді порівняно із минулим за даними.</a:t>
            </a:r>
          </a:p>
          <a:p>
            <a:pPr marL="0" indent="0" algn="just">
              <a:buNone/>
            </a:pPr>
            <a:endParaRPr lang="uk-UA" dirty="0"/>
          </a:p>
        </p:txBody>
      </p:sp>
      <p:graphicFrame>
        <p:nvGraphicFramePr>
          <p:cNvPr id="4" name="Таблиця 4">
            <a:extLst>
              <a:ext uri="{FF2B5EF4-FFF2-40B4-BE49-F238E27FC236}">
                <a16:creationId xmlns:a16="http://schemas.microsoft.com/office/drawing/2014/main" id="{783F967D-DB5C-4001-BC70-0A27D2485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866084"/>
              </p:ext>
            </p:extLst>
          </p:nvPr>
        </p:nvGraphicFramePr>
        <p:xfrm>
          <a:off x="791029" y="2175242"/>
          <a:ext cx="8306318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2816">
                  <a:extLst>
                    <a:ext uri="{9D8B030D-6E8A-4147-A177-3AD203B41FA5}">
                      <a16:colId xmlns:a16="http://schemas.microsoft.com/office/drawing/2014/main" val="3041389465"/>
                    </a:ext>
                  </a:extLst>
                </a:gridCol>
                <a:gridCol w="2080726">
                  <a:extLst>
                    <a:ext uri="{9D8B030D-6E8A-4147-A177-3AD203B41FA5}">
                      <a16:colId xmlns:a16="http://schemas.microsoft.com/office/drawing/2014/main" val="1989508366"/>
                    </a:ext>
                  </a:extLst>
                </a:gridCol>
                <a:gridCol w="1912776">
                  <a:extLst>
                    <a:ext uri="{9D8B030D-6E8A-4147-A177-3AD203B41FA5}">
                      <a16:colId xmlns:a16="http://schemas.microsoft.com/office/drawing/2014/main" val="924700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Показник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Минулий період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Звітний період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72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Продуктивність праці (ПП)(виробіток за 1 годину роботи на одного працюючого) ПП, грн/ос.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600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Кількість робочих днів (КРД)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0010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Тривалість зміни (ТЗ), годин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7,5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7,3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236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Коефіцієнт змінності роботи (КЗ)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629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481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D61BB6F-9672-4A34-8255-521646473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75861"/>
            <a:ext cx="8596668" cy="556550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ВП = КРД*КЗ*ТЗ*ПП</a:t>
            </a:r>
          </a:p>
          <a:p>
            <a:pPr marL="0" indent="0" algn="just">
              <a:buNone/>
            </a:pPr>
            <a:r>
              <a:rPr lang="uk-UA" dirty="0"/>
              <a:t>ВП </a:t>
            </a:r>
            <a:r>
              <a:rPr lang="uk-UA" dirty="0" err="1"/>
              <a:t>м.п</a:t>
            </a:r>
            <a:r>
              <a:rPr lang="uk-UA" dirty="0"/>
              <a:t>. = 252*1,8*7,5*105=357 210 грн.</a:t>
            </a:r>
          </a:p>
          <a:p>
            <a:pPr marL="0" indent="0" algn="just">
              <a:buNone/>
            </a:pPr>
            <a:r>
              <a:rPr lang="uk-UA" dirty="0"/>
              <a:t>ВП ум1 = 250*1,8*7,5*105=354 375 грн.</a:t>
            </a:r>
          </a:p>
          <a:p>
            <a:pPr marL="0" indent="0" algn="just">
              <a:buNone/>
            </a:pPr>
            <a:r>
              <a:rPr lang="uk-UA" dirty="0"/>
              <a:t>ВП ум2 = 250*1,75*7,5*105= 344 531,25 грн.</a:t>
            </a:r>
          </a:p>
          <a:p>
            <a:pPr marL="0" indent="0" algn="just">
              <a:buNone/>
            </a:pPr>
            <a:r>
              <a:rPr lang="uk-UA" dirty="0"/>
              <a:t>ВП ум3 = 250*1,75*7,3*105= 335 343,75 грн.</a:t>
            </a:r>
          </a:p>
          <a:p>
            <a:pPr marL="0" indent="0" algn="just">
              <a:buNone/>
            </a:pPr>
            <a:r>
              <a:rPr lang="uk-UA" dirty="0"/>
              <a:t>ВП </a:t>
            </a:r>
            <a:r>
              <a:rPr lang="uk-UA" dirty="0" err="1"/>
              <a:t>з.п</a:t>
            </a:r>
            <a:r>
              <a:rPr lang="uk-UA" dirty="0"/>
              <a:t>. = 250*1,75*7,3*108= 344 925 грн.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Δ ВП </a:t>
            </a:r>
            <a:r>
              <a:rPr lang="uk-UA" dirty="0" err="1"/>
              <a:t>заг</a:t>
            </a:r>
            <a:r>
              <a:rPr lang="uk-UA" dirty="0"/>
              <a:t> = ВП </a:t>
            </a:r>
            <a:r>
              <a:rPr lang="uk-UA" dirty="0" err="1"/>
              <a:t>з.п</a:t>
            </a:r>
            <a:r>
              <a:rPr lang="uk-UA" dirty="0"/>
              <a:t> – ВП </a:t>
            </a:r>
            <a:r>
              <a:rPr lang="uk-UA" dirty="0" err="1"/>
              <a:t>м.п</a:t>
            </a:r>
            <a:r>
              <a:rPr lang="uk-UA" dirty="0"/>
              <a:t>. = 344 925 – 357 210 = -12 285 грн.</a:t>
            </a:r>
          </a:p>
          <a:p>
            <a:pPr marL="0" indent="0" algn="just">
              <a:buNone/>
            </a:pPr>
            <a:r>
              <a:rPr lang="el-GR" dirty="0"/>
              <a:t>Δ</a:t>
            </a:r>
            <a:r>
              <a:rPr lang="uk-UA" dirty="0"/>
              <a:t> ВП </a:t>
            </a:r>
            <a:r>
              <a:rPr lang="uk-UA" dirty="0" err="1"/>
              <a:t>крд</a:t>
            </a:r>
            <a:r>
              <a:rPr lang="uk-UA" dirty="0"/>
              <a:t> = ВП ум1 – ВП </a:t>
            </a:r>
            <a:r>
              <a:rPr lang="uk-UA" dirty="0" err="1"/>
              <a:t>м.п</a:t>
            </a:r>
            <a:r>
              <a:rPr lang="uk-UA" dirty="0"/>
              <a:t>. = 354 375 – 357 210 = - 2 835 грн.</a:t>
            </a:r>
          </a:p>
          <a:p>
            <a:pPr marL="0" indent="0" algn="just">
              <a:buNone/>
            </a:pPr>
            <a:r>
              <a:rPr lang="el-GR" dirty="0"/>
              <a:t>Δ</a:t>
            </a:r>
            <a:r>
              <a:rPr lang="uk-UA" dirty="0"/>
              <a:t> ВП </a:t>
            </a:r>
            <a:r>
              <a:rPr lang="uk-UA" dirty="0" err="1"/>
              <a:t>кз</a:t>
            </a:r>
            <a:r>
              <a:rPr lang="uk-UA" dirty="0"/>
              <a:t> = ВП ум2 – ВП ум1   = 344 531,25 – 354 375 = - 9 843,75 грн.</a:t>
            </a:r>
          </a:p>
          <a:p>
            <a:pPr marL="0" indent="0" algn="just">
              <a:buNone/>
            </a:pPr>
            <a:r>
              <a:rPr lang="el-GR" dirty="0"/>
              <a:t>Δ</a:t>
            </a:r>
            <a:r>
              <a:rPr lang="uk-UA" dirty="0"/>
              <a:t> ВП </a:t>
            </a:r>
            <a:r>
              <a:rPr lang="uk-UA" dirty="0" err="1"/>
              <a:t>тз</a:t>
            </a:r>
            <a:r>
              <a:rPr lang="uk-UA" dirty="0"/>
              <a:t> = ВП ум3 – ВП ум2 = 335 343,75 – 344 531,25 = -9 187,50 грн. </a:t>
            </a:r>
          </a:p>
          <a:p>
            <a:pPr marL="0" indent="0" algn="just">
              <a:buNone/>
            </a:pPr>
            <a:r>
              <a:rPr lang="el-GR" dirty="0"/>
              <a:t>Δ</a:t>
            </a:r>
            <a:r>
              <a:rPr lang="uk-UA" dirty="0"/>
              <a:t> ВП </a:t>
            </a:r>
            <a:r>
              <a:rPr lang="uk-UA" dirty="0" err="1"/>
              <a:t>пп</a:t>
            </a:r>
            <a:r>
              <a:rPr lang="uk-UA" dirty="0"/>
              <a:t> = ВП </a:t>
            </a:r>
            <a:r>
              <a:rPr lang="uk-UA" dirty="0" err="1"/>
              <a:t>з.п</a:t>
            </a:r>
            <a:r>
              <a:rPr lang="uk-UA" dirty="0"/>
              <a:t>. – ВП ум2 = 344 925 – 335 343,75 = 9 581,25 грн.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-  2835 – 9 843,75 – 9 187,50 + 9 581,25 = - 12 285 грн.</a:t>
            </a:r>
          </a:p>
        </p:txBody>
      </p:sp>
    </p:spTree>
    <p:extLst>
      <p:ext uri="{BB962C8B-B14F-4D97-AF65-F5344CB8AC3E}">
        <p14:creationId xmlns:p14="http://schemas.microsoft.com/office/powerpoint/2010/main" val="3303107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F2F388-14F4-4951-A000-3E0442691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3185"/>
            <a:ext cx="8596668" cy="55281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Завдання для самостійного розв’язання</a:t>
            </a:r>
          </a:p>
          <a:p>
            <a:pPr marL="0" indent="0" algn="just">
              <a:buNone/>
            </a:pPr>
            <a:r>
              <a:rPr lang="uk-UA" dirty="0"/>
              <a:t>	Розрахувати вплив факторів на плановий операційний прибуток підприємства (ОП) за наступними даними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</p:txBody>
      </p:sp>
      <p:graphicFrame>
        <p:nvGraphicFramePr>
          <p:cNvPr id="4" name="Таблиця 4">
            <a:extLst>
              <a:ext uri="{FF2B5EF4-FFF2-40B4-BE49-F238E27FC236}">
                <a16:creationId xmlns:a16="http://schemas.microsoft.com/office/drawing/2014/main" id="{C4D65425-0CE5-4CCA-A554-98C42CF9B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736880"/>
              </p:ext>
            </p:extLst>
          </p:nvPr>
        </p:nvGraphicFramePr>
        <p:xfrm>
          <a:off x="1276220" y="1727372"/>
          <a:ext cx="8127999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4743">
                  <a:extLst>
                    <a:ext uri="{9D8B030D-6E8A-4147-A177-3AD203B41FA5}">
                      <a16:colId xmlns:a16="http://schemas.microsoft.com/office/drawing/2014/main" val="142543905"/>
                    </a:ext>
                  </a:extLst>
                </a:gridCol>
                <a:gridCol w="1576874">
                  <a:extLst>
                    <a:ext uri="{9D8B030D-6E8A-4147-A177-3AD203B41FA5}">
                      <a16:colId xmlns:a16="http://schemas.microsoft.com/office/drawing/2014/main" val="3528488283"/>
                    </a:ext>
                  </a:extLst>
                </a:gridCol>
                <a:gridCol w="1986382">
                  <a:extLst>
                    <a:ext uri="{9D8B030D-6E8A-4147-A177-3AD203B41FA5}">
                      <a16:colId xmlns:a16="http://schemas.microsoft.com/office/drawing/2014/main" val="21139138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Показник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Минулий період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Прогнозна зміна,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607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Обсяг реалізації продукції (ОР), од.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615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Ціна реалізації без ПДВ (ЦР), грн.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1049,80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324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Норма витрачання матеріалу на одиницю продукції (НВМ), кг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-15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798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Ціни на матеріали (ЦМ), грн. за кг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56,90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317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Відрядна розцінка (ВР), грн.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30,5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958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Загальновиробничі витрати (ЗВ), грн.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94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Адміністративні витрати (АВ), грн.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128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Витрати на збут (ВЗ), грн.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94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538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7BACEA4-02E6-4F3A-8B4F-CB860E04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90465"/>
            <a:ext cx="9744960" cy="5350897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Побудова моделі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ОП = Чистий дохід – Виробнича собівартість – Адміністративні витрати – Витрати на збут</a:t>
            </a:r>
          </a:p>
          <a:p>
            <a:pPr marL="0" indent="0" algn="just">
              <a:buNone/>
            </a:pPr>
            <a:r>
              <a:rPr lang="uk-UA" dirty="0"/>
              <a:t>ЧД = КР*ЦР; </a:t>
            </a:r>
          </a:p>
          <a:p>
            <a:pPr marL="0" indent="0" algn="just">
              <a:buNone/>
            </a:pPr>
            <a:r>
              <a:rPr lang="uk-UA" dirty="0"/>
              <a:t>ВС= КР*(НВМ*ЦМ+1,22*ВР)+ЗВ;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 algn="ctr">
              <a:buNone/>
            </a:pPr>
            <a:r>
              <a:rPr lang="uk-UA" sz="2800" dirty="0"/>
              <a:t>ОП = КР * (ЦР – (НВМ*ЦМ+1,22*ВР)) – ЗВ – АВ - ВЗ</a:t>
            </a:r>
          </a:p>
        </p:txBody>
      </p:sp>
    </p:spTree>
    <p:extLst>
      <p:ext uri="{BB962C8B-B14F-4D97-AF65-F5344CB8AC3E}">
        <p14:creationId xmlns:p14="http://schemas.microsoft.com/office/powerpoint/2010/main" val="243813611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205</TotalTime>
  <Words>457</Words>
  <Application>Microsoft Office PowerPoint</Application>
  <PresentationFormat>Широкий екран</PresentationFormat>
  <Paragraphs>84</Paragraphs>
  <Slides>5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Грань</vt:lpstr>
      <vt:lpstr>Методика факторного аналізу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факторного аналізу</dc:title>
  <dc:creator>Катерина Бужимська</dc:creator>
  <cp:lastModifiedBy>Катерина Бужимська</cp:lastModifiedBy>
  <cp:revision>10</cp:revision>
  <dcterms:created xsi:type="dcterms:W3CDTF">2020-11-09T04:09:21Z</dcterms:created>
  <dcterms:modified xsi:type="dcterms:W3CDTF">2020-11-09T07:35:03Z</dcterms:modified>
</cp:coreProperties>
</file>