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8" r:id="rId7"/>
    <p:sldId id="261" r:id="rId8"/>
    <p:sldId id="265" r:id="rId9"/>
    <p:sldId id="262" r:id="rId10"/>
    <p:sldId id="260" r:id="rId11"/>
    <p:sldId id="269" r:id="rId12"/>
    <p:sldId id="267" r:id="rId13"/>
    <p:sldId id="263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7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Польові шпати</c:v>
                </c:pt>
                <c:pt idx="1">
                  <c:v>Піроксени і амфіболи</c:v>
                </c:pt>
                <c:pt idx="2">
                  <c:v>Кварц і його різновиди</c:v>
                </c:pt>
                <c:pt idx="3">
                  <c:v>Вода у вільному і зв'язаному стані</c:v>
                </c:pt>
                <c:pt idx="4">
                  <c:v>Слюда</c:v>
                </c:pt>
                <c:pt idx="5">
                  <c:v>Оксиди і гідрооксиди</c:v>
                </c:pt>
                <c:pt idx="6">
                  <c:v>Кальцит</c:v>
                </c:pt>
                <c:pt idx="7">
                  <c:v>Глинисті мінерали</c:v>
                </c:pt>
                <c:pt idx="8">
                  <c:v>Фосфати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55</c:v>
                </c:pt>
                <c:pt idx="1">
                  <c:v>15</c:v>
                </c:pt>
                <c:pt idx="2">
                  <c:v>12</c:v>
                </c:pt>
                <c:pt idx="3">
                  <c:v>8.25</c:v>
                </c:pt>
                <c:pt idx="4">
                  <c:v>3</c:v>
                </c:pt>
                <c:pt idx="5">
                  <c:v>3</c:v>
                </c:pt>
                <c:pt idx="6">
                  <c:v>1.5</c:v>
                </c:pt>
                <c:pt idx="7">
                  <c:v>1.5</c:v>
                </c:pt>
                <c:pt idx="8">
                  <c:v>0.75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335220344"/>
        <c:axId val="335223480"/>
      </c:barChart>
      <c:catAx>
        <c:axId val="33522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5223480"/>
        <c:crosses val="autoZero"/>
        <c:auto val="1"/>
        <c:lblAlgn val="ctr"/>
        <c:lblOffset val="100"/>
        <c:noMultiLvlLbl val="0"/>
      </c:catAx>
      <c:valAx>
        <c:axId val="33522348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3522034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0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60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9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15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0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4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8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3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27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5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F50C7-813F-495A-A0A0-5A8386CDF20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38F2B-146B-443B-94AE-23C7B121A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45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Форми знаходження мінералів у природі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497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340464" cy="5459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Жеода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464" y="0"/>
            <a:ext cx="585153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45911"/>
            <a:ext cx="687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Це крупна секреція, в якої стінки порожнини покриті </a:t>
            </a:r>
            <a:r>
              <a:rPr lang="uk-UA" sz="2400" dirty="0" err="1" smtClean="0"/>
              <a:t>друзами</a:t>
            </a:r>
            <a:r>
              <a:rPr lang="uk-UA" sz="2400" dirty="0" smtClean="0"/>
              <a:t>, щітками, натічними мінеральними агрегатами.</a:t>
            </a:r>
            <a:endParaRPr lang="uk-UA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837" t="6748" r="9967" b="10231"/>
          <a:stretch/>
        </p:blipFill>
        <p:spPr>
          <a:xfrm>
            <a:off x="136477" y="1978925"/>
            <a:ext cx="5947841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36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7797"/>
          </a:xfrm>
        </p:spPr>
        <p:txBody>
          <a:bodyPr>
            <a:normAutofit fontScale="90000"/>
          </a:bodyPr>
          <a:lstStyle/>
          <a:p>
            <a:r>
              <a:rPr lang="uk-UA" dirty="0"/>
              <a:t>Конкреції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5681" y="0"/>
            <a:ext cx="10016319" cy="835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це кулясті агрегати сферичної форми, що мають концентричну або радіально-променисту будову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458" r="22139" b="3305"/>
          <a:stretch/>
        </p:blipFill>
        <p:spPr>
          <a:xfrm>
            <a:off x="259305" y="1083188"/>
            <a:ext cx="5295333" cy="5175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52" b="88108" l="19324" r="80135"/>
                    </a14:imgEffect>
                  </a14:imgLayer>
                </a14:imgProps>
              </a:ext>
            </a:extLst>
          </a:blip>
          <a:srcRect l="18890" t="12242" r="19536" b="11855"/>
          <a:stretch/>
        </p:blipFill>
        <p:spPr>
          <a:xfrm>
            <a:off x="6414446" y="1236828"/>
            <a:ext cx="5431809" cy="502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5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14149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Ооліти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3140" y="54591"/>
            <a:ext cx="106088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 smtClean="0"/>
              <a:t>агрегати маленьких кульок, розмір яких може бути від 0,05 мм до 2-3 см у діаметрі. У розрізі кульки мають концентричну будову. Утворюються у водному середовищі.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537"/>
            <a:ext cx="5958782" cy="4462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109" y="1296536"/>
            <a:ext cx="5307722" cy="446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86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Дендрит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93" t="4670" r="7758" b="7450"/>
          <a:stretch/>
        </p:blipFill>
        <p:spPr>
          <a:xfrm>
            <a:off x="7953889" y="0"/>
            <a:ext cx="4238111" cy="45337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7892" y="10929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/>
              <a:t>мінеральний агрегат деревоподібної форми </a:t>
            </a:r>
            <a:endParaRPr lang="uk-UA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881" t="949" r="4805" b="1693"/>
          <a:stretch/>
        </p:blipFill>
        <p:spPr>
          <a:xfrm>
            <a:off x="0" y="1048358"/>
            <a:ext cx="7953889" cy="580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44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091916" cy="47767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Натічні форми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73" b="986"/>
          <a:stretch/>
        </p:blipFill>
        <p:spPr>
          <a:xfrm>
            <a:off x="3281865" y="238837"/>
            <a:ext cx="8910135" cy="64280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50042" y="632179"/>
            <a:ext cx="3398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утворюються в процесі виділення мінерального агрегату з колоїдних розчинів</a:t>
            </a:r>
            <a:endParaRPr lang="uk-UA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5" b="97094" l="9091" r="91958"/>
                    </a14:imgEffect>
                  </a14:imgLayer>
                </a14:imgProps>
              </a:ext>
            </a:extLst>
          </a:blip>
          <a:srcRect l="7902" t="2374" r="5185" b="2593"/>
          <a:stretch/>
        </p:blipFill>
        <p:spPr>
          <a:xfrm>
            <a:off x="122830" y="2010771"/>
            <a:ext cx="2948904" cy="46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5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5955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Розподіл мінералів у земній корі</a:t>
            </a:r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8677007"/>
              </p:ext>
            </p:extLst>
          </p:nvPr>
        </p:nvGraphicFramePr>
        <p:xfrm>
          <a:off x="0" y="736978"/>
          <a:ext cx="12191999" cy="612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5761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2333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Відмінність в будові кристалічних і аморфних тіл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039" y="602113"/>
            <a:ext cx="7779223" cy="629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24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579"/>
            <a:ext cx="10515600" cy="42644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Кристал </a:t>
            </a:r>
            <a:endParaRPr lang="uk-UA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53891" y="0"/>
            <a:ext cx="10395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тверде тіло з упорядкованою внутрішньою будовою, що має вигляд багатогранника з природними плоскими гранями</a:t>
            </a:r>
            <a:endParaRPr lang="uk-UA" sz="2000" dirty="0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37533"/>
            <a:ext cx="3697404" cy="291342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1046075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uk-UA" dirty="0" smtClean="0"/>
              <a:t>ізометричні форми, тобто форми однаково розвинені у всіх трьох напрямках у просторі;</a:t>
            </a:r>
          </a:p>
          <a:p>
            <a:pPr marL="342900" indent="-342900">
              <a:buAutoNum type="arabicParenR"/>
            </a:pPr>
            <a:r>
              <a:rPr lang="uk-UA" dirty="0" smtClean="0"/>
              <a:t>форми, витягнуті в одному напрямку: призматичні, стовпчасті, голчасті, волокнисті;</a:t>
            </a:r>
          </a:p>
          <a:p>
            <a:pPr marL="342900" indent="-342900">
              <a:buAutoNum type="arabicParenR"/>
            </a:pPr>
            <a:r>
              <a:rPr lang="uk-UA" dirty="0" smtClean="0"/>
              <a:t>форми, витягнуті у двох напрямках за збереження третього</a:t>
            </a:r>
            <a:r>
              <a:rPr lang="ru-RU" dirty="0" smtClean="0"/>
              <a:t> короткого: </a:t>
            </a:r>
            <a:r>
              <a:rPr lang="uk-UA" dirty="0" smtClean="0"/>
              <a:t>таблитчасті, пластинчасті, </a:t>
            </a:r>
            <a:r>
              <a:rPr lang="uk-UA" dirty="0" err="1" smtClean="0"/>
              <a:t>листуваті</a:t>
            </a:r>
            <a:r>
              <a:rPr lang="uk-UA" dirty="0" smtClean="0"/>
              <a:t> і лускуваті кристали</a:t>
            </a:r>
            <a:r>
              <a:rPr lang="ru-RU" dirty="0" smtClean="0"/>
              <a:t>.</a:t>
            </a:r>
            <a:r>
              <a:rPr lang="uk-UA" dirty="0" smtClean="0"/>
              <a:t>  </a:t>
            </a:r>
            <a:endParaRPr lang="uk-UA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395" y="2937533"/>
            <a:ext cx="4330890" cy="28722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t="3340" r="315" b="5272"/>
          <a:stretch/>
        </p:blipFill>
        <p:spPr>
          <a:xfrm>
            <a:off x="4005620" y="2937533"/>
            <a:ext cx="3342559" cy="285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10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4" y="18256"/>
            <a:ext cx="10515600" cy="60954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Різна форма кристалів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03" y="842985"/>
            <a:ext cx="11586949" cy="52083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748" y="6045959"/>
            <a:ext cx="12169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а ‒ галіт; б ‒ кварц; в ‒ алмаз; г ‒ гранат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52182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8898"/>
            <a:ext cx="10515600" cy="54927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Двійники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8511" y="0"/>
            <a:ext cx="9752462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закономірне зрощення двох кристалів</a:t>
            </a:r>
            <a:endParaRPr lang="uk-UA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3221"/>
            <a:ext cx="3425588" cy="340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759" y="2568551"/>
            <a:ext cx="4181521" cy="376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9451" y="976184"/>
            <a:ext cx="4170480" cy="317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9765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3"/>
            <a:ext cx="10515600" cy="699401"/>
          </a:xfrm>
        </p:spPr>
        <p:txBody>
          <a:bodyPr/>
          <a:lstStyle/>
          <a:p>
            <a:r>
              <a:rPr lang="uk-UA" dirty="0" err="1" smtClean="0"/>
              <a:t>Друза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6150" y="129150"/>
            <a:ext cx="10658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це зростки кристалів, які прикріплені одним кінцем до спільної основи</a:t>
            </a:r>
            <a:endParaRPr lang="uk-UA" sz="2400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93" b="5536"/>
          <a:stretch/>
        </p:blipFill>
        <p:spPr>
          <a:xfrm>
            <a:off x="0" y="1311192"/>
            <a:ext cx="5759356" cy="52397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77" b="83231" l="5538" r="95231"/>
                    </a14:imgEffect>
                  </a14:imgLayer>
                </a14:imgProps>
              </a:ext>
            </a:extLst>
          </a:blip>
          <a:srcRect l="6207" t="14896" r="4075" b="16769"/>
          <a:stretch/>
        </p:blipFill>
        <p:spPr>
          <a:xfrm>
            <a:off x="8016806" y="503353"/>
            <a:ext cx="4178245" cy="3182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8265" t="1937" r="7477" b="1748"/>
          <a:stretch/>
        </p:blipFill>
        <p:spPr>
          <a:xfrm>
            <a:off x="6047591" y="3479469"/>
            <a:ext cx="4378944" cy="34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6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77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Щітка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60311" y="83065"/>
            <a:ext cx="10731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це зростки дрібних кристалів, які формуються на плоскій поверхні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962" y="1164358"/>
            <a:ext cx="4501828" cy="4126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81" b="95361" l="703" r="98243"/>
                    </a14:imgEffect>
                  </a14:imgLayer>
                </a14:imgProps>
              </a:ext>
            </a:extLst>
          </a:blip>
          <a:srcRect l="1232" t="4855" r="1316" b="2454"/>
          <a:stretch/>
        </p:blipFill>
        <p:spPr>
          <a:xfrm>
            <a:off x="191067" y="1323834"/>
            <a:ext cx="6116759" cy="39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10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0496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Секреція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813" y="129653"/>
            <a:ext cx="10131187" cy="51861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sz="2400" dirty="0" smtClean="0"/>
              <a:t>округлі мінеральні форми, які формуються шляхом заповнення порожнин у породах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650" t="2975" r="8861" b="6030"/>
          <a:stretch/>
        </p:blipFill>
        <p:spPr>
          <a:xfrm>
            <a:off x="313898" y="1528549"/>
            <a:ext cx="4981433" cy="4700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57" t="6268" r="4915" b="4075"/>
          <a:stretch/>
        </p:blipFill>
        <p:spPr>
          <a:xfrm>
            <a:off x="6018662" y="1528549"/>
            <a:ext cx="6070055" cy="44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217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Форми знаходження мінералів у природі</vt:lpstr>
      <vt:lpstr>Розподіл мінералів у земній корі</vt:lpstr>
      <vt:lpstr>Відмінність в будові кристалічних і аморфних тіл</vt:lpstr>
      <vt:lpstr>Кристал </vt:lpstr>
      <vt:lpstr>Різна форма кристалів</vt:lpstr>
      <vt:lpstr>Двійники</vt:lpstr>
      <vt:lpstr>Друза</vt:lpstr>
      <vt:lpstr>Щітка </vt:lpstr>
      <vt:lpstr>Секреція</vt:lpstr>
      <vt:lpstr>Жеода</vt:lpstr>
      <vt:lpstr>Конкреції</vt:lpstr>
      <vt:lpstr>Ооліти</vt:lpstr>
      <vt:lpstr>Дендрит</vt:lpstr>
      <vt:lpstr>Натічні форми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26</cp:revision>
  <dcterms:created xsi:type="dcterms:W3CDTF">2022-10-19T16:24:10Z</dcterms:created>
  <dcterms:modified xsi:type="dcterms:W3CDTF">2022-10-21T04:53:39Z</dcterms:modified>
</cp:coreProperties>
</file>