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54" autoAdjust="0"/>
    <p:restoredTop sz="94660"/>
  </p:normalViewPr>
  <p:slideViewPr>
    <p:cSldViewPr snapToGrid="0">
      <p:cViewPr varScale="1">
        <p:scale>
          <a:sx n="41" d="100"/>
          <a:sy n="41" d="100"/>
        </p:scale>
        <p:origin x="38" y="9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3AC69CBD-EE93-47DB-BCF9-827EA5C81B5B}" type="datetimeFigureOut">
              <a:rPr lang="uk-UA" smtClean="0"/>
              <a:t>04.04.2025</a:t>
            </a:fld>
            <a:endParaRPr lang="uk-UA"/>
          </a:p>
        </p:txBody>
      </p:sp>
      <p:sp>
        <p:nvSpPr>
          <p:cNvPr id="5" name="Footer Placeholder 4"/>
          <p:cNvSpPr>
            <a:spLocks noGrp="1"/>
          </p:cNvSpPr>
          <p:nvPr>
            <p:ph type="ftr" sz="quarter" idx="11"/>
          </p:nvPr>
        </p:nvSpPr>
        <p:spPr/>
        <p:txBody>
          <a:bodyPr/>
          <a:lstStyle/>
          <a:p>
            <a:endParaRPr lang="uk-UA"/>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F55531D-0024-4E6D-90E0-C1BCC1627D23}" type="slidenum">
              <a:rPr lang="uk-UA" smtClean="0"/>
              <a:t>‹№›</a:t>
            </a:fld>
            <a:endParaRPr lang="uk-UA"/>
          </a:p>
        </p:txBody>
      </p:sp>
    </p:spTree>
    <p:extLst>
      <p:ext uri="{BB962C8B-B14F-4D97-AF65-F5344CB8AC3E}">
        <p14:creationId xmlns:p14="http://schemas.microsoft.com/office/powerpoint/2010/main" val="1782333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3AC69CBD-EE93-47DB-BCF9-827EA5C81B5B}" type="datetimeFigureOut">
              <a:rPr lang="uk-UA" smtClean="0"/>
              <a:t>04.04.2025</a:t>
            </a:fld>
            <a:endParaRPr lang="uk-UA"/>
          </a:p>
        </p:txBody>
      </p:sp>
      <p:sp>
        <p:nvSpPr>
          <p:cNvPr id="5" name="Footer Placeholder 4"/>
          <p:cNvSpPr>
            <a:spLocks noGrp="1"/>
          </p:cNvSpPr>
          <p:nvPr>
            <p:ph type="ftr" sz="quarter" idx="11"/>
          </p:nvPr>
        </p:nvSpPr>
        <p:spPr/>
        <p:txBody>
          <a:bodyPr/>
          <a:lstStyle/>
          <a:p>
            <a:endParaRPr lang="uk-U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F55531D-0024-4E6D-90E0-C1BCC1627D23}" type="slidenum">
              <a:rPr lang="uk-UA" smtClean="0"/>
              <a:t>‹№›</a:t>
            </a:fld>
            <a:endParaRPr lang="uk-UA"/>
          </a:p>
        </p:txBody>
      </p:sp>
    </p:spTree>
    <p:extLst>
      <p:ext uri="{BB962C8B-B14F-4D97-AF65-F5344CB8AC3E}">
        <p14:creationId xmlns:p14="http://schemas.microsoft.com/office/powerpoint/2010/main" val="134849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3AC69CBD-EE93-47DB-BCF9-827EA5C81B5B}" type="datetimeFigureOut">
              <a:rPr lang="uk-UA" smtClean="0"/>
              <a:t>04.04.2025</a:t>
            </a:fld>
            <a:endParaRPr lang="uk-UA"/>
          </a:p>
        </p:txBody>
      </p:sp>
      <p:sp>
        <p:nvSpPr>
          <p:cNvPr id="5" name="Footer Placeholder 4"/>
          <p:cNvSpPr>
            <a:spLocks noGrp="1"/>
          </p:cNvSpPr>
          <p:nvPr>
            <p:ph type="ftr" sz="quarter" idx="11"/>
          </p:nvPr>
        </p:nvSpPr>
        <p:spPr/>
        <p:txBody>
          <a:bodyPr/>
          <a:lstStyle/>
          <a:p>
            <a:endParaRPr lang="uk-UA"/>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F55531D-0024-4E6D-90E0-C1BCC1627D23}" type="slidenum">
              <a:rPr lang="uk-UA" smtClean="0"/>
              <a:t>‹№›</a:t>
            </a:fld>
            <a:endParaRPr lang="uk-UA"/>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975962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uk-UA"/>
              <a:t>Клацніть, щоб редагувати стиль зразка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3AC69CBD-EE93-47DB-BCF9-827EA5C81B5B}" type="datetimeFigureOut">
              <a:rPr lang="uk-UA" smtClean="0"/>
              <a:t>04.04.2025</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F55531D-0024-4E6D-90E0-C1BCC1627D23}" type="slidenum">
              <a:rPr lang="uk-UA" smtClean="0"/>
              <a:t>‹№›</a:t>
            </a:fld>
            <a:endParaRPr lang="uk-UA"/>
          </a:p>
        </p:txBody>
      </p:sp>
    </p:spTree>
    <p:extLst>
      <p:ext uri="{BB962C8B-B14F-4D97-AF65-F5344CB8AC3E}">
        <p14:creationId xmlns:p14="http://schemas.microsoft.com/office/powerpoint/2010/main" val="2207941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3AC69CBD-EE93-47DB-BCF9-827EA5C81B5B}" type="datetimeFigureOut">
              <a:rPr lang="uk-UA" smtClean="0"/>
              <a:t>04.04.2025</a:t>
            </a:fld>
            <a:endParaRPr lang="uk-UA"/>
          </a:p>
        </p:txBody>
      </p:sp>
      <p:sp>
        <p:nvSpPr>
          <p:cNvPr id="6" name="Footer Placeholder 5"/>
          <p:cNvSpPr>
            <a:spLocks noGrp="1"/>
          </p:cNvSpPr>
          <p:nvPr>
            <p:ph type="ftr" sz="quarter" idx="11"/>
          </p:nvPr>
        </p:nvSpPr>
        <p:spPr/>
        <p:txBody>
          <a:bodyPr/>
          <a:lstStyle/>
          <a:p>
            <a:endParaRPr lang="uk-UA"/>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F55531D-0024-4E6D-90E0-C1BCC1627D23}" type="slidenum">
              <a:rPr lang="uk-UA" smtClean="0"/>
              <a:t>‹№›</a:t>
            </a:fld>
            <a:endParaRPr lang="uk-UA"/>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718722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uk-UA"/>
              <a:t>Клацніть, щоб редагувати стиль зразка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3AC69CBD-EE93-47DB-BCF9-827EA5C81B5B}" type="datetimeFigureOut">
              <a:rPr lang="uk-UA" smtClean="0"/>
              <a:t>04.04.2025</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F55531D-0024-4E6D-90E0-C1BCC1627D23}" type="slidenum">
              <a:rPr lang="uk-UA" smtClean="0"/>
              <a:t>‹№›</a:t>
            </a:fld>
            <a:endParaRPr lang="uk-UA"/>
          </a:p>
        </p:txBody>
      </p:sp>
    </p:spTree>
    <p:extLst>
      <p:ext uri="{BB962C8B-B14F-4D97-AF65-F5344CB8AC3E}">
        <p14:creationId xmlns:p14="http://schemas.microsoft.com/office/powerpoint/2010/main" val="1105475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3AC69CBD-EE93-47DB-BCF9-827EA5C81B5B}" type="datetimeFigureOut">
              <a:rPr lang="uk-UA" smtClean="0"/>
              <a:t>04.04.2025</a:t>
            </a:fld>
            <a:endParaRPr lang="uk-UA"/>
          </a:p>
        </p:txBody>
      </p:sp>
      <p:sp>
        <p:nvSpPr>
          <p:cNvPr id="5" name="Footer Placeholder 4"/>
          <p:cNvSpPr>
            <a:spLocks noGrp="1"/>
          </p:cNvSpPr>
          <p:nvPr>
            <p:ph type="ftr" sz="quarter" idx="11"/>
          </p:nvPr>
        </p:nvSpPr>
        <p:spPr/>
        <p:txBody>
          <a:bodyPr/>
          <a:lstStyle/>
          <a:p>
            <a:endParaRPr lang="uk-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F55531D-0024-4E6D-90E0-C1BCC1627D23}" type="slidenum">
              <a:rPr lang="uk-UA" smtClean="0"/>
              <a:t>‹№›</a:t>
            </a:fld>
            <a:endParaRPr lang="uk-UA"/>
          </a:p>
        </p:txBody>
      </p:sp>
    </p:spTree>
    <p:extLst>
      <p:ext uri="{BB962C8B-B14F-4D97-AF65-F5344CB8AC3E}">
        <p14:creationId xmlns:p14="http://schemas.microsoft.com/office/powerpoint/2010/main" val="42095753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3AC69CBD-EE93-47DB-BCF9-827EA5C81B5B}" type="datetimeFigureOut">
              <a:rPr lang="uk-UA" smtClean="0"/>
              <a:t>04.04.2025</a:t>
            </a:fld>
            <a:endParaRPr lang="uk-UA"/>
          </a:p>
        </p:txBody>
      </p:sp>
      <p:sp>
        <p:nvSpPr>
          <p:cNvPr id="5" name="Footer Placeholder 4"/>
          <p:cNvSpPr>
            <a:spLocks noGrp="1"/>
          </p:cNvSpPr>
          <p:nvPr>
            <p:ph type="ftr" sz="quarter" idx="11"/>
          </p:nvPr>
        </p:nvSpPr>
        <p:spPr/>
        <p:txBody>
          <a:bodyPr/>
          <a:lstStyle/>
          <a:p>
            <a:endParaRPr lang="uk-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F55531D-0024-4E6D-90E0-C1BCC1627D23}" type="slidenum">
              <a:rPr lang="uk-UA" smtClean="0"/>
              <a:t>‹№›</a:t>
            </a:fld>
            <a:endParaRPr lang="uk-UA"/>
          </a:p>
        </p:txBody>
      </p:sp>
    </p:spTree>
    <p:extLst>
      <p:ext uri="{BB962C8B-B14F-4D97-AF65-F5344CB8AC3E}">
        <p14:creationId xmlns:p14="http://schemas.microsoft.com/office/powerpoint/2010/main" val="2236667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3AC69CBD-EE93-47DB-BCF9-827EA5C81B5B}" type="datetimeFigureOut">
              <a:rPr lang="uk-UA" smtClean="0"/>
              <a:t>04.04.2025</a:t>
            </a:fld>
            <a:endParaRPr lang="uk-UA"/>
          </a:p>
        </p:txBody>
      </p:sp>
      <p:sp>
        <p:nvSpPr>
          <p:cNvPr id="5" name="Footer Placeholder 4"/>
          <p:cNvSpPr>
            <a:spLocks noGrp="1"/>
          </p:cNvSpPr>
          <p:nvPr>
            <p:ph type="ftr" sz="quarter" idx="11"/>
          </p:nvPr>
        </p:nvSpPr>
        <p:spPr/>
        <p:txBody>
          <a:bodyPr/>
          <a:lstStyle/>
          <a:p>
            <a:endParaRPr lang="uk-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F55531D-0024-4E6D-90E0-C1BCC1627D23}" type="slidenum">
              <a:rPr lang="uk-UA" smtClean="0"/>
              <a:t>‹№›</a:t>
            </a:fld>
            <a:endParaRPr lang="uk-UA"/>
          </a:p>
        </p:txBody>
      </p:sp>
    </p:spTree>
    <p:extLst>
      <p:ext uri="{BB962C8B-B14F-4D97-AF65-F5344CB8AC3E}">
        <p14:creationId xmlns:p14="http://schemas.microsoft.com/office/powerpoint/2010/main" val="14065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3AC69CBD-EE93-47DB-BCF9-827EA5C81B5B}" type="datetimeFigureOut">
              <a:rPr lang="uk-UA" smtClean="0"/>
              <a:t>04.04.2025</a:t>
            </a:fld>
            <a:endParaRPr lang="uk-UA"/>
          </a:p>
        </p:txBody>
      </p:sp>
      <p:sp>
        <p:nvSpPr>
          <p:cNvPr id="5" name="Footer Placeholder 4"/>
          <p:cNvSpPr>
            <a:spLocks noGrp="1"/>
          </p:cNvSpPr>
          <p:nvPr>
            <p:ph type="ftr" sz="quarter" idx="11"/>
          </p:nvPr>
        </p:nvSpPr>
        <p:spPr/>
        <p:txBody>
          <a:bodyPr/>
          <a:lstStyle/>
          <a:p>
            <a:endParaRPr lang="uk-U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F55531D-0024-4E6D-90E0-C1BCC1627D23}" type="slidenum">
              <a:rPr lang="uk-UA" smtClean="0"/>
              <a:t>‹№›</a:t>
            </a:fld>
            <a:endParaRPr lang="uk-UA"/>
          </a:p>
        </p:txBody>
      </p:sp>
    </p:spTree>
    <p:extLst>
      <p:ext uri="{BB962C8B-B14F-4D97-AF65-F5344CB8AC3E}">
        <p14:creationId xmlns:p14="http://schemas.microsoft.com/office/powerpoint/2010/main" val="2373141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3AC69CBD-EE93-47DB-BCF9-827EA5C81B5B}" type="datetimeFigureOut">
              <a:rPr lang="uk-UA" smtClean="0"/>
              <a:t>04.04.2025</a:t>
            </a:fld>
            <a:endParaRPr lang="uk-UA"/>
          </a:p>
        </p:txBody>
      </p:sp>
      <p:sp>
        <p:nvSpPr>
          <p:cNvPr id="6" name="Footer Placeholder 5"/>
          <p:cNvSpPr>
            <a:spLocks noGrp="1"/>
          </p:cNvSpPr>
          <p:nvPr>
            <p:ph type="ftr" sz="quarter" idx="11"/>
          </p:nvPr>
        </p:nvSpPr>
        <p:spPr/>
        <p:txBody>
          <a:bodyPr/>
          <a:lstStyle/>
          <a:p>
            <a:endParaRPr lang="uk-UA"/>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F55531D-0024-4E6D-90E0-C1BCC1627D23}" type="slidenum">
              <a:rPr lang="uk-UA" smtClean="0"/>
              <a:t>‹№›</a:t>
            </a:fld>
            <a:endParaRPr lang="uk-UA"/>
          </a:p>
        </p:txBody>
      </p:sp>
    </p:spTree>
    <p:extLst>
      <p:ext uri="{BB962C8B-B14F-4D97-AF65-F5344CB8AC3E}">
        <p14:creationId xmlns:p14="http://schemas.microsoft.com/office/powerpoint/2010/main" val="234463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3AC69CBD-EE93-47DB-BCF9-827EA5C81B5B}" type="datetimeFigureOut">
              <a:rPr lang="uk-UA" smtClean="0"/>
              <a:t>04.04.2025</a:t>
            </a:fld>
            <a:endParaRPr lang="uk-UA"/>
          </a:p>
        </p:txBody>
      </p:sp>
      <p:sp>
        <p:nvSpPr>
          <p:cNvPr id="8" name="Footer Placeholder 7"/>
          <p:cNvSpPr>
            <a:spLocks noGrp="1"/>
          </p:cNvSpPr>
          <p:nvPr>
            <p:ph type="ftr" sz="quarter" idx="11"/>
          </p:nvPr>
        </p:nvSpPr>
        <p:spPr/>
        <p:txBody>
          <a:bodyPr/>
          <a:lstStyle/>
          <a:p>
            <a:endParaRPr lang="uk-UA"/>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F55531D-0024-4E6D-90E0-C1BCC1627D23}" type="slidenum">
              <a:rPr lang="uk-UA" smtClean="0"/>
              <a:t>‹№›</a:t>
            </a:fld>
            <a:endParaRPr lang="uk-UA"/>
          </a:p>
        </p:txBody>
      </p:sp>
    </p:spTree>
    <p:extLst>
      <p:ext uri="{BB962C8B-B14F-4D97-AF65-F5344CB8AC3E}">
        <p14:creationId xmlns:p14="http://schemas.microsoft.com/office/powerpoint/2010/main" val="18642179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3AC69CBD-EE93-47DB-BCF9-827EA5C81B5B}" type="datetimeFigureOut">
              <a:rPr lang="uk-UA" smtClean="0"/>
              <a:t>04.04.2025</a:t>
            </a:fld>
            <a:endParaRPr lang="uk-UA"/>
          </a:p>
        </p:txBody>
      </p:sp>
      <p:sp>
        <p:nvSpPr>
          <p:cNvPr id="4" name="Footer Placeholder 3"/>
          <p:cNvSpPr>
            <a:spLocks noGrp="1"/>
          </p:cNvSpPr>
          <p:nvPr>
            <p:ph type="ftr" sz="quarter" idx="11"/>
          </p:nvPr>
        </p:nvSpPr>
        <p:spPr/>
        <p:txBody>
          <a:bodyPr/>
          <a:lstStyle/>
          <a:p>
            <a:endParaRPr lang="uk-UA"/>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F55531D-0024-4E6D-90E0-C1BCC1627D23}" type="slidenum">
              <a:rPr lang="uk-UA" smtClean="0"/>
              <a:t>‹№›</a:t>
            </a:fld>
            <a:endParaRPr lang="uk-UA"/>
          </a:p>
        </p:txBody>
      </p:sp>
    </p:spTree>
    <p:extLst>
      <p:ext uri="{BB962C8B-B14F-4D97-AF65-F5344CB8AC3E}">
        <p14:creationId xmlns:p14="http://schemas.microsoft.com/office/powerpoint/2010/main" val="12936873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C69CBD-EE93-47DB-BCF9-827EA5C81B5B}" type="datetimeFigureOut">
              <a:rPr lang="uk-UA" smtClean="0"/>
              <a:t>04.04.2025</a:t>
            </a:fld>
            <a:endParaRPr lang="uk-UA"/>
          </a:p>
        </p:txBody>
      </p:sp>
      <p:sp>
        <p:nvSpPr>
          <p:cNvPr id="3" name="Footer Placeholder 2"/>
          <p:cNvSpPr>
            <a:spLocks noGrp="1"/>
          </p:cNvSpPr>
          <p:nvPr>
            <p:ph type="ftr" sz="quarter" idx="11"/>
          </p:nvPr>
        </p:nvSpPr>
        <p:spPr/>
        <p:txBody>
          <a:bodyPr/>
          <a:lstStyle/>
          <a:p>
            <a:endParaRPr lang="uk-UA"/>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F55531D-0024-4E6D-90E0-C1BCC1627D23}" type="slidenum">
              <a:rPr lang="uk-UA" smtClean="0"/>
              <a:t>‹№›</a:t>
            </a:fld>
            <a:endParaRPr lang="uk-UA"/>
          </a:p>
        </p:txBody>
      </p:sp>
    </p:spTree>
    <p:extLst>
      <p:ext uri="{BB962C8B-B14F-4D97-AF65-F5344CB8AC3E}">
        <p14:creationId xmlns:p14="http://schemas.microsoft.com/office/powerpoint/2010/main" val="196632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3AC69CBD-EE93-47DB-BCF9-827EA5C81B5B}" type="datetimeFigureOut">
              <a:rPr lang="uk-UA" smtClean="0"/>
              <a:t>04.04.2025</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F55531D-0024-4E6D-90E0-C1BCC1627D23}" type="slidenum">
              <a:rPr lang="uk-UA" smtClean="0"/>
              <a:t>‹№›</a:t>
            </a:fld>
            <a:endParaRPr lang="uk-UA"/>
          </a:p>
        </p:txBody>
      </p:sp>
    </p:spTree>
    <p:extLst>
      <p:ext uri="{BB962C8B-B14F-4D97-AF65-F5344CB8AC3E}">
        <p14:creationId xmlns:p14="http://schemas.microsoft.com/office/powerpoint/2010/main" val="2553579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3AC69CBD-EE93-47DB-BCF9-827EA5C81B5B}" type="datetimeFigureOut">
              <a:rPr lang="uk-UA" smtClean="0"/>
              <a:t>04.04.2025</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F55531D-0024-4E6D-90E0-C1BCC1627D23}" type="slidenum">
              <a:rPr lang="uk-UA" smtClean="0"/>
              <a:t>‹№›</a:t>
            </a:fld>
            <a:endParaRPr lang="uk-UA"/>
          </a:p>
        </p:txBody>
      </p:sp>
    </p:spTree>
    <p:extLst>
      <p:ext uri="{BB962C8B-B14F-4D97-AF65-F5344CB8AC3E}">
        <p14:creationId xmlns:p14="http://schemas.microsoft.com/office/powerpoint/2010/main" val="2145720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AC69CBD-EE93-47DB-BCF9-827EA5C81B5B}" type="datetimeFigureOut">
              <a:rPr lang="uk-UA" smtClean="0"/>
              <a:t>04.04.2025</a:t>
            </a:fld>
            <a:endParaRPr lang="uk-UA"/>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uk-UA"/>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F55531D-0024-4E6D-90E0-C1BCC1627D23}" type="slidenum">
              <a:rPr lang="uk-UA" smtClean="0"/>
              <a:t>‹№›</a:t>
            </a:fld>
            <a:endParaRPr lang="uk-UA"/>
          </a:p>
        </p:txBody>
      </p:sp>
    </p:spTree>
    <p:extLst>
      <p:ext uri="{BB962C8B-B14F-4D97-AF65-F5344CB8AC3E}">
        <p14:creationId xmlns:p14="http://schemas.microsoft.com/office/powerpoint/2010/main" val="704704984"/>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sipri.org/media/press-release/2021/world-military-spending-rises-almost-2-trillion-2020" TargetMode="External"/><Relationship Id="rId2" Type="http://schemas.openxmlformats.org/officeDocument/2006/relationships/hyperlink" Target="https://undocs.org/A/73/350/Add.1"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0F86476-B2E6-47EE-9BAB-C5CF9CE9D458}"/>
              </a:ext>
            </a:extLst>
          </p:cNvPr>
          <p:cNvSpPr>
            <a:spLocks noGrp="1"/>
          </p:cNvSpPr>
          <p:nvPr>
            <p:ph type="ctrTitle"/>
          </p:nvPr>
        </p:nvSpPr>
        <p:spPr/>
        <p:txBody>
          <a:bodyPr>
            <a:normAutofit fontScale="90000"/>
          </a:bodyPr>
          <a:lstStyle/>
          <a:p>
            <a:r>
              <a:rPr lang="ru-RU" b="1" i="0" dirty="0">
                <a:solidFill>
                  <a:srgbClr val="111111"/>
                </a:solidFill>
                <a:effectLst/>
                <a:latin typeface="Poppins" panose="00000500000000000000" pitchFamily="2" charset="0"/>
              </a:rPr>
              <a:t>Тема 3. </a:t>
            </a:r>
            <a:r>
              <a:rPr lang="ru-RU" b="1" i="0" dirty="0" err="1">
                <a:solidFill>
                  <a:srgbClr val="111111"/>
                </a:solidFill>
                <a:effectLst/>
                <a:latin typeface="Poppins" panose="00000500000000000000" pitchFamily="2" charset="0"/>
              </a:rPr>
              <a:t>Миротворчі</a:t>
            </a:r>
            <a:r>
              <a:rPr lang="ru-RU" b="1" i="0" dirty="0">
                <a:solidFill>
                  <a:srgbClr val="111111"/>
                </a:solidFill>
                <a:effectLst/>
                <a:latin typeface="Poppins" panose="00000500000000000000" pitchFamily="2" charset="0"/>
              </a:rPr>
              <a:t> </a:t>
            </a:r>
            <a:r>
              <a:rPr lang="ru-RU" b="1" i="0" dirty="0" err="1">
                <a:solidFill>
                  <a:srgbClr val="111111"/>
                </a:solidFill>
                <a:effectLst/>
                <a:latin typeface="Poppins" panose="00000500000000000000" pitchFamily="2" charset="0"/>
              </a:rPr>
              <a:t>операції</a:t>
            </a:r>
            <a:r>
              <a:rPr lang="ru-RU" b="1" i="0" dirty="0">
                <a:solidFill>
                  <a:srgbClr val="111111"/>
                </a:solidFill>
                <a:effectLst/>
                <a:latin typeface="Poppins" panose="00000500000000000000" pitchFamily="2" charset="0"/>
              </a:rPr>
              <a:t> ООН: </a:t>
            </a:r>
            <a:r>
              <a:rPr lang="ru-RU" b="1" i="0" dirty="0" err="1">
                <a:solidFill>
                  <a:srgbClr val="111111"/>
                </a:solidFill>
                <a:effectLst/>
                <a:latin typeface="Poppins" panose="00000500000000000000" pitchFamily="2" charset="0"/>
              </a:rPr>
              <a:t>правове</a:t>
            </a:r>
            <a:r>
              <a:rPr lang="ru-RU" b="1" i="0" dirty="0">
                <a:solidFill>
                  <a:srgbClr val="111111"/>
                </a:solidFill>
                <a:effectLst/>
                <a:latin typeface="Poppins" panose="00000500000000000000" pitchFamily="2" charset="0"/>
              </a:rPr>
              <a:t> </a:t>
            </a:r>
            <a:r>
              <a:rPr lang="ru-RU" b="1" i="0" dirty="0" err="1">
                <a:solidFill>
                  <a:srgbClr val="111111"/>
                </a:solidFill>
                <a:effectLst/>
                <a:latin typeface="Poppins" panose="00000500000000000000" pitchFamily="2" charset="0"/>
              </a:rPr>
              <a:t>регулювання</a:t>
            </a:r>
            <a:r>
              <a:rPr lang="ru-RU" b="1" i="0" dirty="0">
                <a:solidFill>
                  <a:srgbClr val="111111"/>
                </a:solidFill>
                <a:effectLst/>
                <a:latin typeface="Poppins" panose="00000500000000000000" pitchFamily="2" charset="0"/>
              </a:rPr>
              <a:t>, </a:t>
            </a:r>
            <a:r>
              <a:rPr lang="ru-RU" b="1" i="0" dirty="0" err="1">
                <a:solidFill>
                  <a:srgbClr val="111111"/>
                </a:solidFill>
                <a:effectLst/>
                <a:latin typeface="Poppins" panose="00000500000000000000" pitchFamily="2" charset="0"/>
              </a:rPr>
              <a:t>цілі</a:t>
            </a:r>
            <a:r>
              <a:rPr lang="ru-RU" b="1" i="0" dirty="0">
                <a:solidFill>
                  <a:srgbClr val="111111"/>
                </a:solidFill>
                <a:effectLst/>
                <a:latin typeface="Poppins" panose="00000500000000000000" pitchFamily="2" charset="0"/>
              </a:rPr>
              <a:t>, </a:t>
            </a:r>
            <a:r>
              <a:rPr lang="ru-RU" b="1" i="0" dirty="0" err="1">
                <a:solidFill>
                  <a:srgbClr val="111111"/>
                </a:solidFill>
                <a:effectLst/>
                <a:latin typeface="Poppins" panose="00000500000000000000" pitchFamily="2" charset="0"/>
              </a:rPr>
              <a:t>фінансування</a:t>
            </a:r>
            <a:br>
              <a:rPr lang="ru-RU" b="1" i="0" dirty="0">
                <a:solidFill>
                  <a:srgbClr val="111111"/>
                </a:solidFill>
                <a:effectLst/>
                <a:latin typeface="Poppins" panose="00000500000000000000" pitchFamily="2" charset="0"/>
              </a:rPr>
            </a:br>
            <a:endParaRPr lang="uk-UA" dirty="0"/>
          </a:p>
        </p:txBody>
      </p:sp>
    </p:spTree>
    <p:extLst>
      <p:ext uri="{BB962C8B-B14F-4D97-AF65-F5344CB8AC3E}">
        <p14:creationId xmlns:p14="http://schemas.microsoft.com/office/powerpoint/2010/main" val="32140508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0DA59D1-DB5B-47C6-AC86-02A18B16608B}"/>
              </a:ext>
            </a:extLst>
          </p:cNvPr>
          <p:cNvSpPr txBox="1"/>
          <p:nvPr/>
        </p:nvSpPr>
        <p:spPr>
          <a:xfrm>
            <a:off x="2484776" y="846057"/>
            <a:ext cx="7815669" cy="3785652"/>
          </a:xfrm>
          <a:prstGeom prst="rect">
            <a:avLst/>
          </a:prstGeom>
          <a:noFill/>
        </p:spPr>
        <p:txBody>
          <a:bodyPr wrap="square">
            <a:spAutoFit/>
          </a:bodyPr>
          <a:lstStyle/>
          <a:p>
            <a:pPr algn="just"/>
            <a:r>
              <a:rPr lang="uk-UA" sz="2400" b="0" i="0" dirty="0">
                <a:solidFill>
                  <a:srgbClr val="222222"/>
                </a:solidFill>
                <a:effectLst/>
                <a:latin typeface="Helvetica Neue"/>
              </a:rPr>
              <a:t>Щороку Рада Безпеки ООН встановлює бюджет миротворчих операцій, які організація вестиме у наступному фіскальному році. На 2021-2022 рік з цією метою виділено 6,38 млрд доларів. Миротворчі операції фінансує кожна держава-член організації (в</a:t>
            </a:r>
            <a:r>
              <a:rPr lang="uk-UA" sz="2400" b="0" i="0" dirty="0">
                <a:solidFill>
                  <a:srgbClr val="222222"/>
                </a:solidFill>
                <a:effectLst/>
                <a:latin typeface="Helvetica Neue"/>
                <a:hlinkClick r:id="rId2"/>
              </a:rPr>
              <a:t> 2020-2021 роках ставка</a:t>
            </a:r>
            <a:r>
              <a:rPr lang="uk-UA" sz="2400" b="0" i="0" dirty="0">
                <a:solidFill>
                  <a:srgbClr val="222222"/>
                </a:solidFill>
                <a:effectLst/>
                <a:latin typeface="Helvetica Neue"/>
              </a:rPr>
              <a:t> для України, до прикладу, становила 0,0114%, тоді як 27,8% надали США, а 15,2% — КНР). Водночас у 2020 році загальносвітовий військовий бюджет, за оцінками </a:t>
            </a:r>
            <a:r>
              <a:rPr lang="en-GB" sz="2400" b="0" i="0" dirty="0">
                <a:solidFill>
                  <a:srgbClr val="222222"/>
                </a:solidFill>
                <a:effectLst/>
                <a:latin typeface="Helvetica Neue"/>
              </a:rPr>
              <a:t>SIPRI, </a:t>
            </a:r>
            <a:r>
              <a:rPr lang="uk-UA" sz="2400" b="0" i="0" dirty="0">
                <a:solidFill>
                  <a:srgbClr val="222222"/>
                </a:solidFill>
                <a:effectLst/>
                <a:latin typeface="Helvetica Neue"/>
              </a:rPr>
              <a:t>майже досягнув позначки у </a:t>
            </a:r>
            <a:r>
              <a:rPr lang="uk-UA" sz="2400" b="0" i="0" dirty="0">
                <a:solidFill>
                  <a:srgbClr val="222222"/>
                </a:solidFill>
                <a:effectLst/>
                <a:latin typeface="Helvetica Neue"/>
                <a:hlinkClick r:id="rId3"/>
              </a:rPr>
              <a:t>2 трлн доларів</a:t>
            </a:r>
            <a:r>
              <a:rPr lang="uk-UA" sz="2400" b="0" i="0" dirty="0">
                <a:solidFill>
                  <a:srgbClr val="222222"/>
                </a:solidFill>
                <a:effectLst/>
                <a:latin typeface="Helvetica Neue"/>
              </a:rPr>
              <a:t>.</a:t>
            </a:r>
            <a:endParaRPr lang="uk-UA" sz="2400" dirty="0"/>
          </a:p>
        </p:txBody>
      </p:sp>
    </p:spTree>
    <p:extLst>
      <p:ext uri="{BB962C8B-B14F-4D97-AF65-F5344CB8AC3E}">
        <p14:creationId xmlns:p14="http://schemas.microsoft.com/office/powerpoint/2010/main" val="14369478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92FF37F-4C87-4938-9BB2-EC104B493A6A}"/>
              </a:ext>
            </a:extLst>
          </p:cNvPr>
          <p:cNvSpPr txBox="1"/>
          <p:nvPr/>
        </p:nvSpPr>
        <p:spPr>
          <a:xfrm>
            <a:off x="2235916" y="1360168"/>
            <a:ext cx="7720167" cy="3046988"/>
          </a:xfrm>
          <a:prstGeom prst="rect">
            <a:avLst/>
          </a:prstGeom>
          <a:noFill/>
        </p:spPr>
        <p:txBody>
          <a:bodyPr wrap="square">
            <a:spAutoFit/>
          </a:bodyPr>
          <a:lstStyle/>
          <a:p>
            <a:pPr algn="just"/>
            <a:r>
              <a:rPr lang="ru-RU" sz="2400" b="0" i="0" dirty="0">
                <a:solidFill>
                  <a:srgbClr val="222222"/>
                </a:solidFill>
                <a:effectLst/>
                <a:latin typeface="Helvetica Neue"/>
              </a:rPr>
              <a:t>В </a:t>
            </a:r>
            <a:r>
              <a:rPr lang="ru-RU" sz="2400" b="0" i="0" dirty="0" err="1">
                <a:solidFill>
                  <a:srgbClr val="222222"/>
                </a:solidFill>
                <a:effectLst/>
                <a:latin typeface="Helvetica Neue"/>
              </a:rPr>
              <a:t>історії</a:t>
            </a:r>
            <a:r>
              <a:rPr lang="ru-RU" sz="2400" b="0" i="0" dirty="0">
                <a:solidFill>
                  <a:srgbClr val="222222"/>
                </a:solidFill>
                <a:effectLst/>
                <a:latin typeface="Helvetica Neue"/>
              </a:rPr>
              <a:t> ООН </a:t>
            </a:r>
            <a:r>
              <a:rPr lang="ru-RU" sz="2400" b="0" i="0" dirty="0" err="1">
                <a:solidFill>
                  <a:srgbClr val="222222"/>
                </a:solidFill>
                <a:effectLst/>
                <a:latin typeface="Helvetica Neue"/>
              </a:rPr>
              <a:t>було</a:t>
            </a:r>
            <a:r>
              <a:rPr lang="ru-RU" sz="2400" b="0" i="0" dirty="0">
                <a:solidFill>
                  <a:srgbClr val="222222"/>
                </a:solidFill>
                <a:effectLst/>
                <a:latin typeface="Helvetica Neue"/>
              </a:rPr>
              <a:t> </a:t>
            </a:r>
            <a:r>
              <a:rPr lang="ru-RU" sz="2400" b="0" i="0" dirty="0" err="1">
                <a:solidFill>
                  <a:srgbClr val="222222"/>
                </a:solidFill>
                <a:effectLst/>
                <a:latin typeface="Helvetica Neue"/>
              </a:rPr>
              <a:t>рівно</a:t>
            </a:r>
            <a:r>
              <a:rPr lang="ru-RU" sz="2400" b="0" i="0" dirty="0">
                <a:solidFill>
                  <a:srgbClr val="222222"/>
                </a:solidFill>
                <a:effectLst/>
                <a:latin typeface="Helvetica Neue"/>
              </a:rPr>
              <a:t> 70 </a:t>
            </a:r>
            <a:r>
              <a:rPr lang="ru-RU" sz="2400" b="0" i="0" dirty="0" err="1">
                <a:solidFill>
                  <a:srgbClr val="222222"/>
                </a:solidFill>
                <a:effectLst/>
                <a:latin typeface="Helvetica Neue"/>
              </a:rPr>
              <a:t>миротворчих</a:t>
            </a:r>
            <a:r>
              <a:rPr lang="ru-RU" sz="2400" b="0" i="0" dirty="0">
                <a:solidFill>
                  <a:srgbClr val="222222"/>
                </a:solidFill>
                <a:effectLst/>
                <a:latin typeface="Helvetica Neue"/>
              </a:rPr>
              <a:t> </a:t>
            </a:r>
            <a:r>
              <a:rPr lang="ru-RU" sz="2400" b="0" i="0" dirty="0" err="1">
                <a:solidFill>
                  <a:srgbClr val="222222"/>
                </a:solidFill>
                <a:effectLst/>
                <a:latin typeface="Helvetica Neue"/>
              </a:rPr>
              <a:t>операцій</a:t>
            </a:r>
            <a:r>
              <a:rPr lang="ru-RU" sz="2400" b="0" i="0" dirty="0">
                <a:solidFill>
                  <a:srgbClr val="222222"/>
                </a:solidFill>
                <a:effectLst/>
                <a:latin typeface="Helvetica Neue"/>
              </a:rPr>
              <a:t>, 12 з них </a:t>
            </a:r>
            <a:r>
              <a:rPr lang="ru-RU" sz="2400" b="0" i="0" dirty="0" err="1">
                <a:solidFill>
                  <a:srgbClr val="222222"/>
                </a:solidFill>
                <a:effectLst/>
                <a:latin typeface="Helvetica Neue"/>
              </a:rPr>
              <a:t>тривають</a:t>
            </a:r>
            <a:r>
              <a:rPr lang="ru-RU" sz="2400" b="0" i="0" dirty="0">
                <a:solidFill>
                  <a:srgbClr val="222222"/>
                </a:solidFill>
                <a:effectLst/>
                <a:latin typeface="Helvetica Neue"/>
              </a:rPr>
              <a:t> </a:t>
            </a:r>
            <a:r>
              <a:rPr lang="ru-RU" sz="2400" b="0" i="0" dirty="0" err="1">
                <a:solidFill>
                  <a:srgbClr val="222222"/>
                </a:solidFill>
                <a:effectLst/>
                <a:latin typeface="Helvetica Neue"/>
              </a:rPr>
              <a:t>досі</a:t>
            </a:r>
            <a:r>
              <a:rPr lang="ru-RU" sz="2400" b="0" i="0" dirty="0">
                <a:solidFill>
                  <a:srgbClr val="222222"/>
                </a:solidFill>
                <a:effectLst/>
                <a:latin typeface="Helvetica Neue"/>
              </a:rPr>
              <a:t>. </a:t>
            </a:r>
            <a:r>
              <a:rPr lang="ru-RU" sz="2400" b="0" i="0" dirty="0" err="1">
                <a:solidFill>
                  <a:srgbClr val="222222"/>
                </a:solidFill>
                <a:effectLst/>
                <a:latin typeface="Helvetica Neue"/>
              </a:rPr>
              <a:t>Деякі</a:t>
            </a:r>
            <a:r>
              <a:rPr lang="ru-RU" sz="2400" b="0" i="0" dirty="0">
                <a:solidFill>
                  <a:srgbClr val="222222"/>
                </a:solidFill>
                <a:effectLst/>
                <a:latin typeface="Helvetica Neue"/>
              </a:rPr>
              <a:t> </a:t>
            </a:r>
            <a:r>
              <a:rPr lang="ru-RU" sz="2400" b="0" i="0" dirty="0" err="1">
                <a:solidFill>
                  <a:srgbClr val="222222"/>
                </a:solidFill>
                <a:effectLst/>
                <a:latin typeface="Helvetica Neue"/>
              </a:rPr>
              <a:t>десятиліттями</a:t>
            </a:r>
            <a:r>
              <a:rPr lang="ru-RU" sz="2400" b="0" i="0" dirty="0">
                <a:solidFill>
                  <a:srgbClr val="222222"/>
                </a:solidFill>
                <a:effectLst/>
                <a:latin typeface="Helvetica Neue"/>
              </a:rPr>
              <a:t>. </a:t>
            </a:r>
            <a:r>
              <a:rPr lang="ru-RU" sz="2400" b="0" i="0" dirty="0" err="1">
                <a:solidFill>
                  <a:srgbClr val="222222"/>
                </a:solidFill>
                <a:effectLst/>
                <a:latin typeface="Helvetica Neue"/>
              </a:rPr>
              <a:t>Конфліктів</a:t>
            </a:r>
            <a:r>
              <a:rPr lang="ru-RU" sz="2400" b="0" i="0" dirty="0">
                <a:solidFill>
                  <a:srgbClr val="222222"/>
                </a:solidFill>
                <a:effectLst/>
                <a:latin typeface="Helvetica Neue"/>
              </a:rPr>
              <a:t> у </a:t>
            </a:r>
            <a:r>
              <a:rPr lang="ru-RU" sz="2400" b="0" i="0" dirty="0" err="1">
                <a:solidFill>
                  <a:srgbClr val="222222"/>
                </a:solidFill>
                <a:effectLst/>
                <a:latin typeface="Helvetica Neue"/>
              </a:rPr>
              <a:t>світі</a:t>
            </a:r>
            <a:r>
              <a:rPr lang="ru-RU" sz="2400" b="0" i="0" dirty="0">
                <a:solidFill>
                  <a:srgbClr val="222222"/>
                </a:solidFill>
                <a:effectLst/>
                <a:latin typeface="Helvetica Neue"/>
              </a:rPr>
              <a:t>, очевидно, </a:t>
            </a:r>
            <a:r>
              <a:rPr lang="ru-RU" sz="2400" b="0" i="0" dirty="0" err="1">
                <a:solidFill>
                  <a:srgbClr val="222222"/>
                </a:solidFill>
                <a:effectLst/>
                <a:latin typeface="Helvetica Neue"/>
              </a:rPr>
              <a:t>більше</a:t>
            </a:r>
            <a:r>
              <a:rPr lang="ru-RU" sz="2400" b="0" i="0" dirty="0">
                <a:solidFill>
                  <a:srgbClr val="222222"/>
                </a:solidFill>
                <a:effectLst/>
                <a:latin typeface="Helvetica Neue"/>
              </a:rPr>
              <a:t>, </a:t>
            </a:r>
            <a:r>
              <a:rPr lang="ru-RU" sz="2400" b="0" i="0" dirty="0" err="1">
                <a:solidFill>
                  <a:srgbClr val="222222"/>
                </a:solidFill>
                <a:effectLst/>
                <a:latin typeface="Helvetica Neue"/>
              </a:rPr>
              <a:t>тож</a:t>
            </a:r>
            <a:r>
              <a:rPr lang="ru-RU" sz="2400" b="0" i="0" dirty="0">
                <a:solidFill>
                  <a:srgbClr val="222222"/>
                </a:solidFill>
                <a:effectLst/>
                <a:latin typeface="Helvetica Neue"/>
              </a:rPr>
              <a:t> </a:t>
            </a:r>
            <a:r>
              <a:rPr lang="ru-RU" sz="2400" b="0" i="0" dirty="0" err="1">
                <a:solidFill>
                  <a:srgbClr val="222222"/>
                </a:solidFill>
                <a:effectLst/>
                <a:latin typeface="Helvetica Neue"/>
              </a:rPr>
              <a:t>операції</a:t>
            </a:r>
            <a:r>
              <a:rPr lang="ru-RU" sz="2400" b="0" i="0" dirty="0">
                <a:solidFill>
                  <a:srgbClr val="222222"/>
                </a:solidFill>
                <a:effectLst/>
                <a:latin typeface="Helvetica Neue"/>
              </a:rPr>
              <a:t> за </a:t>
            </a:r>
            <a:r>
              <a:rPr lang="ru-RU" sz="2400" b="0" i="0" dirty="0" err="1">
                <a:solidFill>
                  <a:srgbClr val="222222"/>
                </a:solidFill>
                <a:effectLst/>
                <a:latin typeface="Helvetica Neue"/>
              </a:rPr>
              <a:t>участі</a:t>
            </a:r>
            <a:r>
              <a:rPr lang="ru-RU" sz="2400" b="0" i="0" dirty="0">
                <a:solidFill>
                  <a:srgbClr val="222222"/>
                </a:solidFill>
                <a:effectLst/>
                <a:latin typeface="Helvetica Neue"/>
              </a:rPr>
              <a:t> ООН </a:t>
            </a:r>
            <a:r>
              <a:rPr lang="ru-RU" sz="2400" b="0" i="0" dirty="0" err="1">
                <a:solidFill>
                  <a:srgbClr val="222222"/>
                </a:solidFill>
                <a:effectLst/>
                <a:latin typeface="Helvetica Neue"/>
              </a:rPr>
              <a:t>мають</a:t>
            </a:r>
            <a:r>
              <a:rPr lang="ru-RU" sz="2400" b="0" i="0" dirty="0">
                <a:solidFill>
                  <a:srgbClr val="222222"/>
                </a:solidFill>
                <a:effectLst/>
                <a:latin typeface="Helvetica Neue"/>
              </a:rPr>
              <a:t> бути особливо </a:t>
            </a:r>
            <a:r>
              <a:rPr lang="ru-RU" sz="2400" b="0" i="0" dirty="0" err="1">
                <a:solidFill>
                  <a:srgbClr val="222222"/>
                </a:solidFill>
                <a:effectLst/>
                <a:latin typeface="Helvetica Neue"/>
              </a:rPr>
              <a:t>необхідними</a:t>
            </a:r>
            <a:r>
              <a:rPr lang="ru-RU" sz="2400" b="0" i="0" dirty="0">
                <a:solidFill>
                  <a:srgbClr val="222222"/>
                </a:solidFill>
                <a:effectLst/>
                <a:latin typeface="Helvetica Neue"/>
              </a:rPr>
              <a:t>. Вони часто </a:t>
            </a:r>
            <a:r>
              <a:rPr lang="ru-RU" sz="2400" b="0" i="0" dirty="0" err="1">
                <a:solidFill>
                  <a:srgbClr val="222222"/>
                </a:solidFill>
                <a:effectLst/>
                <a:latin typeface="Helvetica Neue"/>
              </a:rPr>
              <a:t>застосовуються</a:t>
            </a:r>
            <a:r>
              <a:rPr lang="ru-RU" sz="2400" b="0" i="0" dirty="0">
                <a:solidFill>
                  <a:srgbClr val="222222"/>
                </a:solidFill>
                <a:effectLst/>
                <a:latin typeface="Helvetica Neue"/>
              </a:rPr>
              <a:t> там, де сам </a:t>
            </a:r>
            <a:r>
              <a:rPr lang="ru-RU" sz="2400" b="0" i="0" dirty="0" err="1">
                <a:solidFill>
                  <a:srgbClr val="222222"/>
                </a:solidFill>
                <a:effectLst/>
                <a:latin typeface="Helvetica Neue"/>
              </a:rPr>
              <a:t>конфлікт</a:t>
            </a:r>
            <a:r>
              <a:rPr lang="ru-RU" sz="2400" b="0" i="0" dirty="0">
                <a:solidFill>
                  <a:srgbClr val="222222"/>
                </a:solidFill>
                <a:effectLst/>
                <a:latin typeface="Helvetica Neue"/>
              </a:rPr>
              <a:t>, а не </a:t>
            </a:r>
            <a:r>
              <a:rPr lang="ru-RU" sz="2400" b="0" i="0" dirty="0" err="1">
                <a:solidFill>
                  <a:srgbClr val="222222"/>
                </a:solidFill>
                <a:effectLst/>
                <a:latin typeface="Helvetica Neue"/>
              </a:rPr>
              <a:t>його</a:t>
            </a:r>
            <a:r>
              <a:rPr lang="ru-RU" sz="2400" b="0" i="0" dirty="0">
                <a:solidFill>
                  <a:srgbClr val="222222"/>
                </a:solidFill>
                <a:effectLst/>
                <a:latin typeface="Helvetica Neue"/>
              </a:rPr>
              <a:t> результат є метою </a:t>
            </a:r>
            <a:r>
              <a:rPr lang="ru-RU" sz="2400" b="0" i="0" dirty="0" err="1">
                <a:solidFill>
                  <a:srgbClr val="222222"/>
                </a:solidFill>
                <a:effectLst/>
                <a:latin typeface="Helvetica Neue"/>
              </a:rPr>
              <a:t>протистояння</a:t>
            </a:r>
            <a:r>
              <a:rPr lang="ru-RU" sz="2400" b="0" i="0" dirty="0">
                <a:solidFill>
                  <a:srgbClr val="222222"/>
                </a:solidFill>
                <a:effectLst/>
                <a:latin typeface="Helvetica Neue"/>
              </a:rPr>
              <a:t>: мир і </a:t>
            </a:r>
            <a:r>
              <a:rPr lang="ru-RU" sz="2400" b="0" i="0" dirty="0" err="1">
                <a:solidFill>
                  <a:srgbClr val="222222"/>
                </a:solidFill>
                <a:effectLst/>
                <a:latin typeface="Helvetica Neue"/>
              </a:rPr>
              <a:t>компроміс</a:t>
            </a:r>
            <a:r>
              <a:rPr lang="ru-RU" sz="2400" b="0" i="0" dirty="0">
                <a:solidFill>
                  <a:srgbClr val="222222"/>
                </a:solidFill>
                <a:effectLst/>
                <a:latin typeface="Helvetica Neue"/>
              </a:rPr>
              <a:t> для </a:t>
            </a:r>
            <a:r>
              <a:rPr lang="ru-RU" sz="2400" b="0" i="0" dirty="0" err="1">
                <a:solidFill>
                  <a:srgbClr val="222222"/>
                </a:solidFill>
                <a:effectLst/>
                <a:latin typeface="Helvetica Neue"/>
              </a:rPr>
              <a:t>учасників</a:t>
            </a:r>
            <a:r>
              <a:rPr lang="ru-RU" sz="2400" b="0" i="0" dirty="0">
                <a:solidFill>
                  <a:srgbClr val="222222"/>
                </a:solidFill>
                <a:effectLst/>
                <a:latin typeface="Helvetica Neue"/>
              </a:rPr>
              <a:t> </a:t>
            </a:r>
            <a:r>
              <a:rPr lang="ru-RU" sz="2400" b="0" i="0" dirty="0" err="1">
                <a:solidFill>
                  <a:srgbClr val="222222"/>
                </a:solidFill>
                <a:effectLst/>
                <a:latin typeface="Helvetica Neue"/>
              </a:rPr>
              <a:t>конфлікту</a:t>
            </a:r>
            <a:r>
              <a:rPr lang="ru-RU" sz="2400" b="0" i="0" dirty="0">
                <a:solidFill>
                  <a:srgbClr val="222222"/>
                </a:solidFill>
                <a:effectLst/>
                <a:latin typeface="Helvetica Neue"/>
              </a:rPr>
              <a:t> </a:t>
            </a:r>
            <a:r>
              <a:rPr lang="ru-RU" sz="2400" b="0" i="0" dirty="0" err="1">
                <a:solidFill>
                  <a:srgbClr val="222222"/>
                </a:solidFill>
                <a:effectLst/>
                <a:latin typeface="Helvetica Neue"/>
              </a:rPr>
              <a:t>означатимуть</a:t>
            </a:r>
            <a:r>
              <a:rPr lang="ru-RU" sz="2400" b="0" i="0" dirty="0">
                <a:solidFill>
                  <a:srgbClr val="222222"/>
                </a:solidFill>
                <a:effectLst/>
                <a:latin typeface="Helvetica Neue"/>
              </a:rPr>
              <a:t> </a:t>
            </a:r>
            <a:r>
              <a:rPr lang="ru-RU" sz="2400" b="0" i="0" dirty="0" err="1">
                <a:solidFill>
                  <a:srgbClr val="222222"/>
                </a:solidFill>
                <a:effectLst/>
                <a:latin typeface="Helvetica Neue"/>
              </a:rPr>
              <a:t>програш</a:t>
            </a:r>
            <a:r>
              <a:rPr lang="ru-RU" sz="2400" b="0" i="0" dirty="0">
                <a:solidFill>
                  <a:srgbClr val="222222"/>
                </a:solidFill>
                <a:effectLst/>
                <a:latin typeface="Helvetica Neue"/>
              </a:rPr>
              <a:t>.</a:t>
            </a:r>
            <a:endParaRPr lang="uk-UA" sz="2400" dirty="0"/>
          </a:p>
        </p:txBody>
      </p:sp>
    </p:spTree>
    <p:extLst>
      <p:ext uri="{BB962C8B-B14F-4D97-AF65-F5344CB8AC3E}">
        <p14:creationId xmlns:p14="http://schemas.microsoft.com/office/powerpoint/2010/main" val="29819964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3D04D32-7DBC-4DBA-AB13-8F3E30445055}"/>
              </a:ext>
            </a:extLst>
          </p:cNvPr>
          <p:cNvSpPr txBox="1"/>
          <p:nvPr/>
        </p:nvSpPr>
        <p:spPr>
          <a:xfrm>
            <a:off x="1990165" y="990399"/>
            <a:ext cx="8373036" cy="2862322"/>
          </a:xfrm>
          <a:prstGeom prst="rect">
            <a:avLst/>
          </a:prstGeom>
          <a:noFill/>
        </p:spPr>
        <p:txBody>
          <a:bodyPr wrap="square">
            <a:spAutoFit/>
          </a:bodyPr>
          <a:lstStyle/>
          <a:p>
            <a:pPr algn="just"/>
            <a:r>
              <a:rPr lang="uk-UA" sz="2000" b="0" i="0" dirty="0">
                <a:solidFill>
                  <a:srgbClr val="222222"/>
                </a:solidFill>
                <a:effectLst/>
                <a:latin typeface="Helvetica Neue"/>
              </a:rPr>
              <a:t>Умовно миротворчі місії ООН можна поділити на два великі кластери — місії у територіальних конфліктах декількох держав і місії, спрямовані на вирішення внутрішніх громадянських, часто етнічних або релігійних конфліктів. Повний успіх миротворчих контингентів ООН — рідкість, адже більшість таких суперечок перебувають на перетині невтручання у внутрішні справи держави і права націй на самовизначення. Крім того, офіційно ООН проводить операції «з підтримки миру» (</a:t>
            </a:r>
            <a:r>
              <a:rPr lang="en-GB" sz="2000" b="0" i="0" dirty="0">
                <a:solidFill>
                  <a:srgbClr val="222222"/>
                </a:solidFill>
                <a:effectLst/>
                <a:latin typeface="Helvetica Neue"/>
              </a:rPr>
              <a:t>peacekeeping operations), </a:t>
            </a:r>
            <a:r>
              <a:rPr lang="uk-UA" sz="2000" b="0" i="0" dirty="0">
                <a:solidFill>
                  <a:srgbClr val="222222"/>
                </a:solidFill>
                <a:effectLst/>
                <a:latin typeface="Helvetica Neue"/>
              </a:rPr>
              <a:t>тобто там, де супротивники вже домовилися про ту чи іншу форму перемир’я.</a:t>
            </a:r>
            <a:endParaRPr lang="uk-UA" sz="2000" dirty="0"/>
          </a:p>
        </p:txBody>
      </p:sp>
    </p:spTree>
    <p:extLst>
      <p:ext uri="{BB962C8B-B14F-4D97-AF65-F5344CB8AC3E}">
        <p14:creationId xmlns:p14="http://schemas.microsoft.com/office/powerpoint/2010/main" val="756006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53A0404-FAD0-4427-9BB1-F7BF6E627921}"/>
              </a:ext>
            </a:extLst>
          </p:cNvPr>
          <p:cNvSpPr txBox="1"/>
          <p:nvPr/>
        </p:nvSpPr>
        <p:spPr>
          <a:xfrm>
            <a:off x="1927413" y="1028461"/>
            <a:ext cx="8735464" cy="4154984"/>
          </a:xfrm>
          <a:prstGeom prst="rect">
            <a:avLst/>
          </a:prstGeom>
          <a:noFill/>
        </p:spPr>
        <p:txBody>
          <a:bodyPr wrap="square">
            <a:spAutoFit/>
          </a:bodyPr>
          <a:lstStyle/>
          <a:p>
            <a:pPr algn="just"/>
            <a:r>
              <a:rPr lang="uk-UA" sz="2400" b="0" i="0" dirty="0">
                <a:solidFill>
                  <a:srgbClr val="363636"/>
                </a:solidFill>
                <a:effectLst/>
                <a:latin typeface="Montserrat" panose="00000500000000000000" pitchFamily="2" charset="-52"/>
              </a:rPr>
              <a:t>Миротворчі операції ООН у його Статуті не закладені, вони створені спільними цілями і принципами. Обстановка в світі і різні непередбачені обставини перетворили їх у важливий інструмент, який здатний підтримувати мир. </a:t>
            </a:r>
          </a:p>
          <a:p>
            <a:pPr algn="just"/>
            <a:r>
              <a:rPr lang="uk-UA" sz="2400" b="0" i="0" dirty="0">
                <a:solidFill>
                  <a:srgbClr val="363636"/>
                </a:solidFill>
                <a:effectLst/>
                <a:latin typeface="Montserrat" panose="00000500000000000000" pitchFamily="2" charset="-52"/>
              </a:rPr>
              <a:t>Подібну діяльність </a:t>
            </a:r>
            <a:r>
              <a:rPr lang="uk-UA" sz="2400" b="1" i="0" dirty="0">
                <a:solidFill>
                  <a:srgbClr val="363636"/>
                </a:solidFill>
                <a:effectLst/>
                <a:latin typeface="Montserrat" panose="00000500000000000000" pitchFamily="2" charset="-52"/>
              </a:rPr>
              <a:t>регулює Генеральна Асамблея ООН </a:t>
            </a:r>
            <a:r>
              <a:rPr lang="uk-UA" sz="2400" b="0" i="0" dirty="0">
                <a:solidFill>
                  <a:srgbClr val="363636"/>
                </a:solidFill>
                <a:effectLst/>
                <a:latin typeface="Montserrat" panose="00000500000000000000" pitchFamily="2" charset="-52"/>
              </a:rPr>
              <a:t>своїми резолюціями. Міжнародного органу доводиться постійно розглядати миротворчі операції ООН, за збільшує зростання заходів і значного розмаху.</a:t>
            </a:r>
            <a:endParaRPr lang="uk-UA" sz="2400" dirty="0"/>
          </a:p>
        </p:txBody>
      </p:sp>
    </p:spTree>
    <p:extLst>
      <p:ext uri="{BB962C8B-B14F-4D97-AF65-F5344CB8AC3E}">
        <p14:creationId xmlns:p14="http://schemas.microsoft.com/office/powerpoint/2010/main" val="6781750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6B18718-0475-4C53-864E-5D235D923BD0}"/>
              </a:ext>
            </a:extLst>
          </p:cNvPr>
          <p:cNvSpPr txBox="1"/>
          <p:nvPr/>
        </p:nvSpPr>
        <p:spPr>
          <a:xfrm>
            <a:off x="2357718" y="757314"/>
            <a:ext cx="8382000" cy="4524315"/>
          </a:xfrm>
          <a:prstGeom prst="rect">
            <a:avLst/>
          </a:prstGeom>
          <a:noFill/>
        </p:spPr>
        <p:txBody>
          <a:bodyPr wrap="square">
            <a:spAutoFit/>
          </a:bodyPr>
          <a:lstStyle/>
          <a:p>
            <a:pPr algn="just"/>
            <a:r>
              <a:rPr lang="uk-UA" sz="2400" b="1" i="0" dirty="0">
                <a:solidFill>
                  <a:srgbClr val="111111"/>
                </a:solidFill>
                <a:effectLst/>
                <a:latin typeface="Poppins" panose="00000500000000000000" pitchFamily="2" charset="0"/>
              </a:rPr>
              <a:t>Правові підстави</a:t>
            </a:r>
          </a:p>
          <a:p>
            <a:pPr algn="just"/>
            <a:r>
              <a:rPr lang="uk-UA" sz="2400" b="0" i="0" dirty="0">
                <a:solidFill>
                  <a:srgbClr val="363636"/>
                </a:solidFill>
                <a:effectLst/>
                <a:latin typeface="Montserrat" panose="00000500000000000000" pitchFamily="2" charset="-52"/>
              </a:rPr>
              <a:t>Коли в світі існує загроза дестабілізації, будь-яких порушень, Раді Безпеки (РБ) ООН дано право, відновити порядок збройними силами. </a:t>
            </a:r>
          </a:p>
          <a:p>
            <a:pPr algn="just"/>
            <a:r>
              <a:rPr lang="uk-UA" sz="2400" b="0" i="0" dirty="0">
                <a:solidFill>
                  <a:srgbClr val="363636"/>
                </a:solidFill>
                <a:effectLst/>
                <a:latin typeface="Montserrat" panose="00000500000000000000" pitchFamily="2" charset="-52"/>
              </a:rPr>
              <a:t>Це означає:</a:t>
            </a:r>
          </a:p>
          <a:p>
            <a:pPr algn="just">
              <a:buFont typeface="Arial" panose="020B0604020202020204" pitchFamily="34" charset="0"/>
              <a:buChar char="•"/>
            </a:pPr>
            <a:r>
              <a:rPr lang="uk-UA" sz="2400" b="0" i="0" dirty="0">
                <a:solidFill>
                  <a:srgbClr val="363636"/>
                </a:solidFill>
                <a:effectLst/>
                <a:latin typeface="Montserrat" panose="00000500000000000000" pitchFamily="2" charset="-52"/>
              </a:rPr>
              <a:t>військовим примусом;</a:t>
            </a:r>
          </a:p>
          <a:p>
            <a:pPr algn="just">
              <a:buFont typeface="Arial" panose="020B0604020202020204" pitchFamily="34" charset="0"/>
              <a:buChar char="•"/>
            </a:pPr>
            <a:r>
              <a:rPr lang="uk-UA" sz="2400" b="0" i="0" dirty="0">
                <a:solidFill>
                  <a:srgbClr val="363636"/>
                </a:solidFill>
                <a:effectLst/>
                <a:latin typeface="Montserrat" panose="00000500000000000000" pitchFamily="2" charset="-52"/>
              </a:rPr>
              <a:t>безпосередньою участю в битвах;</a:t>
            </a:r>
          </a:p>
          <a:p>
            <a:pPr algn="just">
              <a:buFont typeface="Arial" panose="020B0604020202020204" pitchFamily="34" charset="0"/>
              <a:buChar char="•"/>
            </a:pPr>
            <a:r>
              <a:rPr lang="uk-UA" sz="2400" b="0" i="0" dirty="0">
                <a:solidFill>
                  <a:srgbClr val="363636"/>
                </a:solidFill>
                <a:effectLst/>
                <a:latin typeface="Montserrat" panose="00000500000000000000" pitchFamily="2" charset="-52"/>
              </a:rPr>
              <a:t>силовим розподілом конфліктуючих сторін.</a:t>
            </a:r>
          </a:p>
          <a:p>
            <a:pPr algn="just"/>
            <a:endParaRPr lang="uk-UA" sz="2400" b="0" i="0" dirty="0">
              <a:solidFill>
                <a:srgbClr val="363636"/>
              </a:solidFill>
              <a:effectLst/>
              <a:latin typeface="Montserrat" panose="00000500000000000000" pitchFamily="2" charset="-52"/>
            </a:endParaRPr>
          </a:p>
          <a:p>
            <a:pPr algn="just"/>
            <a:r>
              <a:rPr lang="uk-UA" sz="2400" b="0" i="0" dirty="0">
                <a:solidFill>
                  <a:srgbClr val="363636"/>
                </a:solidFill>
                <a:effectLst/>
                <a:latin typeface="Montserrat" panose="00000500000000000000" pitchFamily="2" charset="-52"/>
              </a:rPr>
              <a:t>Статут Організації Об’єднаних Націй вказує на її превентивну участь: попереджувальну та профілактичну. </a:t>
            </a:r>
          </a:p>
        </p:txBody>
      </p:sp>
    </p:spTree>
    <p:extLst>
      <p:ext uri="{BB962C8B-B14F-4D97-AF65-F5344CB8AC3E}">
        <p14:creationId xmlns:p14="http://schemas.microsoft.com/office/powerpoint/2010/main" val="724117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99E8DC5-B436-4612-BA3A-22469708C7AA}"/>
              </a:ext>
            </a:extLst>
          </p:cNvPr>
          <p:cNvSpPr txBox="1"/>
          <p:nvPr/>
        </p:nvSpPr>
        <p:spPr>
          <a:xfrm>
            <a:off x="2232212" y="1002486"/>
            <a:ext cx="8310282" cy="3046988"/>
          </a:xfrm>
          <a:prstGeom prst="rect">
            <a:avLst/>
          </a:prstGeom>
          <a:noFill/>
        </p:spPr>
        <p:txBody>
          <a:bodyPr wrap="square">
            <a:spAutoFit/>
          </a:bodyPr>
          <a:lstStyle/>
          <a:p>
            <a:pPr algn="just"/>
            <a:r>
              <a:rPr lang="ru-RU" sz="2400" b="0" i="0" dirty="0">
                <a:solidFill>
                  <a:srgbClr val="363636"/>
                </a:solidFill>
                <a:effectLst/>
                <a:latin typeface="Montserrat" panose="00000500000000000000" pitchFamily="2" charset="-52"/>
              </a:rPr>
              <a:t>. </a:t>
            </a:r>
          </a:p>
          <a:p>
            <a:pPr algn="just"/>
            <a:r>
              <a:rPr lang="ru-RU" sz="2400" b="1" i="0" dirty="0">
                <a:solidFill>
                  <a:srgbClr val="363636"/>
                </a:solidFill>
                <a:effectLst/>
                <a:latin typeface="Montserrat" panose="00000500000000000000" pitchFamily="2" charset="-52"/>
              </a:rPr>
              <a:t>Суть </a:t>
            </a:r>
            <a:r>
              <a:rPr lang="ru-RU" sz="2400" b="1" i="0" dirty="0" err="1">
                <a:solidFill>
                  <a:srgbClr val="363636"/>
                </a:solidFill>
                <a:effectLst/>
                <a:latin typeface="Montserrat" panose="00000500000000000000" pitchFamily="2" charset="-52"/>
              </a:rPr>
              <a:t>миротворчості</a:t>
            </a:r>
            <a:r>
              <a:rPr lang="ru-RU" sz="2400" b="1" i="0" dirty="0">
                <a:solidFill>
                  <a:srgbClr val="363636"/>
                </a:solidFill>
                <a:effectLst/>
                <a:latin typeface="Montserrat" panose="00000500000000000000" pitchFamily="2" charset="-52"/>
              </a:rPr>
              <a:t> </a:t>
            </a:r>
            <a:r>
              <a:rPr lang="ru-RU" sz="2400" b="1" i="0" dirty="0" err="1">
                <a:solidFill>
                  <a:srgbClr val="363636"/>
                </a:solidFill>
                <a:effectLst/>
                <a:latin typeface="Montserrat" panose="00000500000000000000" pitchFamily="2" charset="-52"/>
              </a:rPr>
              <a:t>укладена</a:t>
            </a:r>
            <a:r>
              <a:rPr lang="ru-RU" sz="2400" b="1" i="0" dirty="0">
                <a:solidFill>
                  <a:srgbClr val="363636"/>
                </a:solidFill>
                <a:effectLst/>
                <a:latin typeface="Montserrat" panose="00000500000000000000" pitchFamily="2" charset="-52"/>
              </a:rPr>
              <a:t>:</a:t>
            </a:r>
          </a:p>
          <a:p>
            <a:pPr algn="just">
              <a:buFont typeface="Arial" panose="020B0604020202020204" pitchFamily="34" charset="0"/>
              <a:buChar char="•"/>
            </a:pPr>
            <a:r>
              <a:rPr lang="ru-RU" sz="2400" b="0" i="0" dirty="0">
                <a:solidFill>
                  <a:srgbClr val="363636"/>
                </a:solidFill>
                <a:effectLst/>
                <a:latin typeface="Montserrat" panose="00000500000000000000" pitchFamily="2" charset="-52"/>
              </a:rPr>
              <a:t>в </a:t>
            </a:r>
            <a:r>
              <a:rPr lang="ru-RU" sz="2400" b="0" i="0" dirty="0" err="1">
                <a:solidFill>
                  <a:srgbClr val="363636"/>
                </a:solidFill>
                <a:effectLst/>
                <a:latin typeface="Montserrat" panose="00000500000000000000" pitchFamily="2" charset="-52"/>
              </a:rPr>
              <a:t>беззбройних</a:t>
            </a:r>
            <a:r>
              <a:rPr lang="ru-RU" sz="2400" b="0" i="0" dirty="0">
                <a:solidFill>
                  <a:srgbClr val="363636"/>
                </a:solidFill>
                <a:effectLst/>
                <a:latin typeface="Montserrat" panose="00000500000000000000" pitchFamily="2" charset="-52"/>
              </a:rPr>
              <a:t> </a:t>
            </a:r>
            <a:r>
              <a:rPr lang="ru-RU" sz="2400" b="0" i="0" dirty="0" err="1">
                <a:solidFill>
                  <a:srgbClr val="363636"/>
                </a:solidFill>
                <a:effectLst/>
                <a:latin typeface="Montserrat" panose="00000500000000000000" pitchFamily="2" charset="-52"/>
              </a:rPr>
              <a:t>діях</a:t>
            </a:r>
            <a:r>
              <a:rPr lang="ru-RU" sz="2400" b="0" i="0" dirty="0">
                <a:solidFill>
                  <a:srgbClr val="363636"/>
                </a:solidFill>
                <a:effectLst/>
                <a:latin typeface="Montserrat" panose="00000500000000000000" pitchFamily="2" charset="-52"/>
              </a:rPr>
              <a:t>, </a:t>
            </a:r>
            <a:r>
              <a:rPr lang="ru-RU" sz="2400" b="0" i="0" dirty="0" err="1">
                <a:solidFill>
                  <a:srgbClr val="363636"/>
                </a:solidFill>
                <a:effectLst/>
                <a:latin typeface="Montserrat" panose="00000500000000000000" pitchFamily="2" charset="-52"/>
              </a:rPr>
              <a:t>якщо</a:t>
            </a:r>
            <a:r>
              <a:rPr lang="ru-RU" sz="2400" b="0" i="0" dirty="0">
                <a:solidFill>
                  <a:srgbClr val="363636"/>
                </a:solidFill>
                <a:effectLst/>
                <a:latin typeface="Montserrat" panose="00000500000000000000" pitchFamily="2" charset="-52"/>
              </a:rPr>
              <a:t> </a:t>
            </a:r>
            <a:r>
              <a:rPr lang="ru-RU" sz="2400" b="0" i="0" dirty="0" err="1">
                <a:solidFill>
                  <a:srgbClr val="363636"/>
                </a:solidFill>
                <a:effectLst/>
                <a:latin typeface="Montserrat" panose="00000500000000000000" pitchFamily="2" charset="-52"/>
              </a:rPr>
              <a:t>немає</a:t>
            </a:r>
            <a:r>
              <a:rPr lang="ru-RU" sz="2400" b="0" i="0" dirty="0">
                <a:solidFill>
                  <a:srgbClr val="363636"/>
                </a:solidFill>
                <a:effectLst/>
                <a:latin typeface="Montserrat" panose="00000500000000000000" pitchFamily="2" charset="-52"/>
              </a:rPr>
              <a:t> нападу і </a:t>
            </a:r>
            <a:r>
              <a:rPr lang="ru-RU" sz="2400" b="0" i="0" dirty="0" err="1">
                <a:solidFill>
                  <a:srgbClr val="363636"/>
                </a:solidFill>
                <a:effectLst/>
                <a:latin typeface="Montserrat" panose="00000500000000000000" pitchFamily="2" charset="-52"/>
              </a:rPr>
              <a:t>необхідна</a:t>
            </a:r>
            <a:r>
              <a:rPr lang="ru-RU" sz="2400" b="0" i="0" dirty="0">
                <a:solidFill>
                  <a:srgbClr val="363636"/>
                </a:solidFill>
                <a:effectLst/>
                <a:latin typeface="Montserrat" panose="00000500000000000000" pitchFamily="2" charset="-52"/>
              </a:rPr>
              <a:t> самооборона;</a:t>
            </a:r>
          </a:p>
          <a:p>
            <a:pPr algn="just">
              <a:buFont typeface="Arial" panose="020B0604020202020204" pitchFamily="34" charset="0"/>
              <a:buChar char="•"/>
            </a:pPr>
            <a:r>
              <a:rPr lang="ru-RU" sz="2400" b="0" i="0" dirty="0" err="1">
                <a:solidFill>
                  <a:srgbClr val="363636"/>
                </a:solidFill>
                <a:effectLst/>
                <a:latin typeface="Montserrat" panose="00000500000000000000" pitchFamily="2" charset="-52"/>
              </a:rPr>
              <a:t>воюючі</a:t>
            </a:r>
            <a:r>
              <a:rPr lang="ru-RU" sz="2400" b="0" i="0" dirty="0">
                <a:solidFill>
                  <a:srgbClr val="363636"/>
                </a:solidFill>
                <a:effectLst/>
                <a:latin typeface="Montserrat" panose="00000500000000000000" pitchFamily="2" charset="-52"/>
              </a:rPr>
              <a:t> </a:t>
            </a:r>
            <a:r>
              <a:rPr lang="ru-RU" sz="2400" b="0" i="0" dirty="0" err="1">
                <a:solidFill>
                  <a:srgbClr val="363636"/>
                </a:solidFill>
                <a:effectLst/>
                <a:latin typeface="Montserrat" panose="00000500000000000000" pitchFamily="2" charset="-52"/>
              </a:rPr>
              <a:t>сторони</a:t>
            </a:r>
            <a:r>
              <a:rPr lang="ru-RU" sz="2400" b="0" i="0" dirty="0">
                <a:solidFill>
                  <a:srgbClr val="363636"/>
                </a:solidFill>
                <a:effectLst/>
                <a:latin typeface="Montserrat" panose="00000500000000000000" pitchFamily="2" charset="-52"/>
              </a:rPr>
              <a:t> </a:t>
            </a:r>
            <a:r>
              <a:rPr lang="ru-RU" sz="2400" b="0" i="0" dirty="0" err="1">
                <a:solidFill>
                  <a:srgbClr val="363636"/>
                </a:solidFill>
                <a:effectLst/>
                <a:latin typeface="Montserrat" panose="00000500000000000000" pitchFamily="2" charset="-52"/>
              </a:rPr>
              <a:t>повинні</a:t>
            </a:r>
            <a:r>
              <a:rPr lang="ru-RU" sz="2400" b="0" i="0" dirty="0">
                <a:solidFill>
                  <a:srgbClr val="363636"/>
                </a:solidFill>
                <a:effectLst/>
                <a:latin typeface="Montserrat" panose="00000500000000000000" pitchFamily="2" charset="-52"/>
              </a:rPr>
              <a:t> </a:t>
            </a:r>
            <a:r>
              <a:rPr lang="ru-RU" sz="2400" b="0" i="0" dirty="0" err="1">
                <a:solidFill>
                  <a:srgbClr val="363636"/>
                </a:solidFill>
                <a:effectLst/>
                <a:latin typeface="Montserrat" panose="00000500000000000000" pitchFamily="2" charset="-52"/>
              </a:rPr>
              <a:t>дати</a:t>
            </a:r>
            <a:r>
              <a:rPr lang="ru-RU" sz="2400" b="0" i="0" dirty="0">
                <a:solidFill>
                  <a:srgbClr val="363636"/>
                </a:solidFill>
                <a:effectLst/>
                <a:latin typeface="Montserrat" panose="00000500000000000000" pitchFamily="2" charset="-52"/>
              </a:rPr>
              <a:t> </a:t>
            </a:r>
            <a:r>
              <a:rPr lang="ru-RU" sz="2400" b="0" i="0" dirty="0" err="1">
                <a:solidFill>
                  <a:srgbClr val="363636"/>
                </a:solidFill>
                <a:effectLst/>
                <a:latin typeface="Montserrat" panose="00000500000000000000" pitchFamily="2" charset="-52"/>
              </a:rPr>
              <a:t>згоду</a:t>
            </a:r>
            <a:r>
              <a:rPr lang="ru-RU" sz="2400" b="0" i="0" dirty="0">
                <a:solidFill>
                  <a:srgbClr val="363636"/>
                </a:solidFill>
                <a:effectLst/>
                <a:latin typeface="Montserrat" panose="00000500000000000000" pitchFamily="2" charset="-52"/>
              </a:rPr>
              <a:t> на </a:t>
            </a:r>
            <a:r>
              <a:rPr lang="ru-RU" sz="2400" b="0" i="0" dirty="0" err="1">
                <a:solidFill>
                  <a:srgbClr val="363636"/>
                </a:solidFill>
                <a:effectLst/>
                <a:latin typeface="Montserrat" panose="00000500000000000000" pitchFamily="2" charset="-52"/>
              </a:rPr>
              <a:t>присутність</a:t>
            </a:r>
            <a:r>
              <a:rPr lang="ru-RU" sz="2400" b="0" i="0" dirty="0">
                <a:solidFill>
                  <a:srgbClr val="363636"/>
                </a:solidFill>
                <a:effectLst/>
                <a:latin typeface="Montserrat" panose="00000500000000000000" pitchFamily="2" charset="-52"/>
              </a:rPr>
              <a:t> </a:t>
            </a:r>
            <a:r>
              <a:rPr lang="ru-RU" sz="2400" b="0" i="0" dirty="0" err="1">
                <a:solidFill>
                  <a:srgbClr val="363636"/>
                </a:solidFill>
                <a:effectLst/>
                <a:latin typeface="Montserrat" panose="00000500000000000000" pitchFamily="2" charset="-52"/>
              </a:rPr>
              <a:t>миротворців</a:t>
            </a:r>
            <a:r>
              <a:rPr lang="ru-RU" sz="2400" b="0" i="0" dirty="0">
                <a:solidFill>
                  <a:srgbClr val="363636"/>
                </a:solidFill>
                <a:effectLst/>
                <a:latin typeface="Montserrat" panose="00000500000000000000" pitchFamily="2" charset="-52"/>
              </a:rPr>
              <a:t>;</a:t>
            </a:r>
          </a:p>
          <a:p>
            <a:pPr algn="just">
              <a:buFont typeface="Arial" panose="020B0604020202020204" pitchFamily="34" charset="0"/>
              <a:buChar char="•"/>
            </a:pPr>
            <a:r>
              <a:rPr lang="ru-RU" sz="2400" b="0" i="0" dirty="0" err="1">
                <a:solidFill>
                  <a:srgbClr val="363636"/>
                </a:solidFill>
                <a:effectLst/>
                <a:latin typeface="Montserrat" panose="00000500000000000000" pitchFamily="2" charset="-52"/>
              </a:rPr>
              <a:t>спостереження</a:t>
            </a:r>
            <a:r>
              <a:rPr lang="ru-RU" sz="2400" b="0" i="0" dirty="0">
                <a:solidFill>
                  <a:srgbClr val="363636"/>
                </a:solidFill>
                <a:effectLst/>
                <a:latin typeface="Montserrat" panose="00000500000000000000" pitchFamily="2" charset="-52"/>
              </a:rPr>
              <a:t> і </a:t>
            </a:r>
            <a:r>
              <a:rPr lang="ru-RU" sz="2400" b="0" i="0" dirty="0" err="1">
                <a:solidFill>
                  <a:srgbClr val="363636"/>
                </a:solidFill>
                <a:effectLst/>
                <a:latin typeface="Montserrat" panose="00000500000000000000" pitchFamily="2" charset="-52"/>
              </a:rPr>
              <a:t>дотримання</a:t>
            </a:r>
            <a:r>
              <a:rPr lang="ru-RU" sz="2400" b="0" i="0" dirty="0">
                <a:solidFill>
                  <a:srgbClr val="363636"/>
                </a:solidFill>
                <a:effectLst/>
                <a:latin typeface="Montserrat" panose="00000500000000000000" pitchFamily="2" charset="-52"/>
              </a:rPr>
              <a:t> </a:t>
            </a:r>
            <a:r>
              <a:rPr lang="ru-RU" sz="2400" b="0" i="0" dirty="0" err="1">
                <a:solidFill>
                  <a:srgbClr val="363636"/>
                </a:solidFill>
                <a:effectLst/>
                <a:latin typeface="Montserrat" panose="00000500000000000000" pitchFamily="2" charset="-52"/>
              </a:rPr>
              <a:t>угод</a:t>
            </a:r>
            <a:r>
              <a:rPr lang="ru-RU" sz="2400" b="0" i="0" dirty="0">
                <a:solidFill>
                  <a:srgbClr val="363636"/>
                </a:solidFill>
                <a:effectLst/>
                <a:latin typeface="Montserrat" panose="00000500000000000000" pitchFamily="2" charset="-52"/>
              </a:rPr>
              <a:t> по примирениям.</a:t>
            </a:r>
          </a:p>
        </p:txBody>
      </p:sp>
    </p:spTree>
    <p:extLst>
      <p:ext uri="{BB962C8B-B14F-4D97-AF65-F5344CB8AC3E}">
        <p14:creationId xmlns:p14="http://schemas.microsoft.com/office/powerpoint/2010/main" val="39350448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CE404F1-EB9F-4EAF-AB24-EEB7CCCF8089}"/>
              </a:ext>
            </a:extLst>
          </p:cNvPr>
          <p:cNvSpPr txBox="1"/>
          <p:nvPr/>
        </p:nvSpPr>
        <p:spPr>
          <a:xfrm>
            <a:off x="2052918" y="243512"/>
            <a:ext cx="8641976" cy="6370975"/>
          </a:xfrm>
          <a:prstGeom prst="rect">
            <a:avLst/>
          </a:prstGeom>
          <a:noFill/>
        </p:spPr>
        <p:txBody>
          <a:bodyPr wrap="square">
            <a:spAutoFit/>
          </a:bodyPr>
          <a:lstStyle/>
          <a:p>
            <a:pPr algn="just"/>
            <a:r>
              <a:rPr lang="ru-RU" sz="2400" b="1" i="0" dirty="0" err="1">
                <a:solidFill>
                  <a:srgbClr val="111111"/>
                </a:solidFill>
                <a:effectLst/>
                <a:latin typeface="Poppins" panose="00000500000000000000" pitchFamily="2" charset="0"/>
              </a:rPr>
              <a:t>Характерні</a:t>
            </a:r>
            <a:r>
              <a:rPr lang="ru-RU" sz="2400" b="1" i="0" dirty="0">
                <a:solidFill>
                  <a:srgbClr val="111111"/>
                </a:solidFill>
                <a:effectLst/>
                <a:latin typeface="Poppins" panose="00000500000000000000" pitchFamily="2" charset="0"/>
              </a:rPr>
              <a:t> </a:t>
            </a:r>
            <a:r>
              <a:rPr lang="ru-RU" sz="2400" b="1" i="0" dirty="0" err="1">
                <a:solidFill>
                  <a:srgbClr val="111111"/>
                </a:solidFill>
                <a:effectLst/>
                <a:latin typeface="Poppins" panose="00000500000000000000" pitchFamily="2" charset="0"/>
              </a:rPr>
              <a:t>ознаки</a:t>
            </a:r>
            <a:endParaRPr lang="ru-RU" sz="2400" b="1" i="0" dirty="0">
              <a:solidFill>
                <a:srgbClr val="111111"/>
              </a:solidFill>
              <a:effectLst/>
              <a:latin typeface="Poppins" panose="00000500000000000000" pitchFamily="2" charset="0"/>
            </a:endParaRPr>
          </a:p>
          <a:p>
            <a:pPr algn="just"/>
            <a:r>
              <a:rPr lang="ru-RU" sz="2400" b="0" i="0" dirty="0" err="1">
                <a:solidFill>
                  <a:srgbClr val="363636"/>
                </a:solidFill>
                <a:effectLst/>
                <a:latin typeface="Montserrat" panose="00000500000000000000" pitchFamily="2" charset="-52"/>
              </a:rPr>
              <a:t>Обсяг</a:t>
            </a:r>
            <a:r>
              <a:rPr lang="ru-RU" sz="2400" b="0" i="0" dirty="0">
                <a:solidFill>
                  <a:srgbClr val="363636"/>
                </a:solidFill>
                <a:effectLst/>
                <a:latin typeface="Montserrat" panose="00000500000000000000" pitchFamily="2" charset="-52"/>
              </a:rPr>
              <a:t> </a:t>
            </a:r>
            <a:r>
              <a:rPr lang="ru-RU" sz="2400" b="0" i="0" dirty="0" err="1">
                <a:solidFill>
                  <a:srgbClr val="363636"/>
                </a:solidFill>
                <a:effectLst/>
                <a:latin typeface="Montserrat" panose="00000500000000000000" pitchFamily="2" charset="-52"/>
              </a:rPr>
              <a:t>миротворчих</a:t>
            </a:r>
            <a:r>
              <a:rPr lang="ru-RU" sz="2400" b="0" i="0" dirty="0">
                <a:solidFill>
                  <a:srgbClr val="363636"/>
                </a:solidFill>
                <a:effectLst/>
                <a:latin typeface="Montserrat" panose="00000500000000000000" pitchFamily="2" charset="-52"/>
              </a:rPr>
              <a:t> </a:t>
            </a:r>
            <a:r>
              <a:rPr lang="ru-RU" sz="2400" b="0" i="0" dirty="0" err="1">
                <a:solidFill>
                  <a:srgbClr val="363636"/>
                </a:solidFill>
                <a:effectLst/>
                <a:latin typeface="Montserrat" panose="00000500000000000000" pitchFamily="2" charset="-52"/>
              </a:rPr>
              <a:t>операцій</a:t>
            </a:r>
            <a:r>
              <a:rPr lang="ru-RU" sz="2400" b="0" i="0" dirty="0">
                <a:solidFill>
                  <a:srgbClr val="363636"/>
                </a:solidFill>
                <a:effectLst/>
                <a:latin typeface="Montserrat" panose="00000500000000000000" pitchFamily="2" charset="-52"/>
              </a:rPr>
              <a:t> ООН коротко </a:t>
            </a:r>
            <a:r>
              <a:rPr lang="ru-RU" sz="2400" b="0" i="0" dirty="0" err="1">
                <a:solidFill>
                  <a:srgbClr val="363636"/>
                </a:solidFill>
                <a:effectLst/>
                <a:latin typeface="Montserrat" panose="00000500000000000000" pitchFamily="2" charset="-52"/>
              </a:rPr>
              <a:t>вказує</a:t>
            </a:r>
            <a:r>
              <a:rPr lang="ru-RU" sz="2400" b="0" i="0" dirty="0">
                <a:solidFill>
                  <a:srgbClr val="363636"/>
                </a:solidFill>
                <a:effectLst/>
                <a:latin typeface="Montserrat" panose="00000500000000000000" pitchFamily="2" charset="-52"/>
              </a:rPr>
              <a:t> на </a:t>
            </a:r>
            <a:r>
              <a:rPr lang="ru-RU" sz="2400" b="0" i="0" dirty="0" err="1">
                <a:solidFill>
                  <a:srgbClr val="363636"/>
                </a:solidFill>
                <a:effectLst/>
                <a:latin typeface="Montserrat" panose="00000500000000000000" pitchFamily="2" charset="-52"/>
              </a:rPr>
              <a:t>основні</a:t>
            </a:r>
            <a:r>
              <a:rPr lang="ru-RU" sz="2400" b="0" i="0" dirty="0">
                <a:solidFill>
                  <a:srgbClr val="363636"/>
                </a:solidFill>
                <a:effectLst/>
                <a:latin typeface="Montserrat" panose="00000500000000000000" pitchFamily="2" charset="-52"/>
              </a:rPr>
              <a:t> </a:t>
            </a:r>
            <a:r>
              <a:rPr lang="ru-RU" sz="2400" b="0" i="0" dirty="0" err="1">
                <a:solidFill>
                  <a:srgbClr val="363636"/>
                </a:solidFill>
                <a:effectLst/>
                <a:latin typeface="Montserrat" panose="00000500000000000000" pitchFamily="2" charset="-52"/>
              </a:rPr>
              <a:t>їх</a:t>
            </a:r>
            <a:r>
              <a:rPr lang="ru-RU" sz="2400" b="0" i="0" dirty="0">
                <a:solidFill>
                  <a:srgbClr val="363636"/>
                </a:solidFill>
                <a:effectLst/>
                <a:latin typeface="Montserrat" panose="00000500000000000000" pitchFamily="2" charset="-52"/>
              </a:rPr>
              <a:t> </a:t>
            </a:r>
            <a:r>
              <a:rPr lang="ru-RU" sz="2400" b="0" i="0" dirty="0" err="1">
                <a:solidFill>
                  <a:srgbClr val="363636"/>
                </a:solidFill>
                <a:effectLst/>
                <a:latin typeface="Montserrat" panose="00000500000000000000" pitchFamily="2" charset="-52"/>
              </a:rPr>
              <a:t>досягнення</a:t>
            </a:r>
            <a:r>
              <a:rPr lang="ru-RU" sz="2400" b="0" i="0" dirty="0">
                <a:solidFill>
                  <a:srgbClr val="363636"/>
                </a:solidFill>
                <a:effectLst/>
                <a:latin typeface="Montserrat" panose="00000500000000000000" pitchFamily="2" charset="-52"/>
              </a:rPr>
              <a:t>, де вони </a:t>
            </a:r>
            <a:r>
              <a:rPr lang="ru-RU" sz="2400" b="0" i="0" dirty="0" err="1">
                <a:solidFill>
                  <a:srgbClr val="363636"/>
                </a:solidFill>
                <a:effectLst/>
                <a:latin typeface="Montserrat" panose="00000500000000000000" pitchFamily="2" charset="-52"/>
              </a:rPr>
              <a:t>підтримували</a:t>
            </a:r>
            <a:r>
              <a:rPr lang="ru-RU" sz="2400" b="0" i="0" dirty="0">
                <a:solidFill>
                  <a:srgbClr val="363636"/>
                </a:solidFill>
                <a:effectLst/>
                <a:latin typeface="Montserrat" panose="00000500000000000000" pitchFamily="2" charset="-52"/>
              </a:rPr>
              <a:t> </a:t>
            </a:r>
            <a:r>
              <a:rPr lang="ru-RU" sz="2400" b="0" i="0" dirty="0" err="1">
                <a:solidFill>
                  <a:srgbClr val="363636"/>
                </a:solidFill>
                <a:effectLst/>
                <a:latin typeface="Montserrat" panose="00000500000000000000" pitchFamily="2" charset="-52"/>
              </a:rPr>
              <a:t>дипломатичні</a:t>
            </a:r>
            <a:r>
              <a:rPr lang="ru-RU" sz="2400" b="0" i="0" dirty="0">
                <a:solidFill>
                  <a:srgbClr val="363636"/>
                </a:solidFill>
                <a:effectLst/>
                <a:latin typeface="Montserrat" panose="00000500000000000000" pitchFamily="2" charset="-52"/>
              </a:rPr>
              <a:t> </a:t>
            </a:r>
            <a:r>
              <a:rPr lang="ru-RU" sz="2400" b="0" i="0" dirty="0" err="1">
                <a:solidFill>
                  <a:srgbClr val="363636"/>
                </a:solidFill>
                <a:effectLst/>
                <a:latin typeface="Montserrat" panose="00000500000000000000" pitchFamily="2" charset="-52"/>
              </a:rPr>
              <a:t>зусилля</a:t>
            </a:r>
            <a:r>
              <a:rPr lang="ru-RU" sz="2400" b="0" i="0" dirty="0">
                <a:solidFill>
                  <a:srgbClr val="363636"/>
                </a:solidFill>
                <a:effectLst/>
                <a:latin typeface="Montserrat" panose="00000500000000000000" pitchFamily="2" charset="-52"/>
              </a:rPr>
              <a:t>, </a:t>
            </a:r>
            <a:r>
              <a:rPr lang="ru-RU" sz="2400" b="0" i="0" dirty="0" err="1">
                <a:solidFill>
                  <a:srgbClr val="363636"/>
                </a:solidFill>
                <a:effectLst/>
                <a:latin typeface="Montserrat" panose="00000500000000000000" pitchFamily="2" charset="-52"/>
              </a:rPr>
              <a:t>щоб</a:t>
            </a:r>
            <a:r>
              <a:rPr lang="ru-RU" sz="2400" b="0" i="0" dirty="0">
                <a:solidFill>
                  <a:srgbClr val="363636"/>
                </a:solidFill>
                <a:effectLst/>
                <a:latin typeface="Montserrat" panose="00000500000000000000" pitchFamily="2" charset="-52"/>
              </a:rPr>
              <a:t> </a:t>
            </a:r>
            <a:r>
              <a:rPr lang="ru-RU" sz="2400" b="0" i="0" dirty="0" err="1">
                <a:solidFill>
                  <a:srgbClr val="363636"/>
                </a:solidFill>
                <a:effectLst/>
                <a:latin typeface="Montserrat" panose="00000500000000000000" pitchFamily="2" charset="-52"/>
              </a:rPr>
              <a:t>врегулювати</a:t>
            </a:r>
            <a:r>
              <a:rPr lang="ru-RU" sz="2400" b="0" i="0" dirty="0">
                <a:solidFill>
                  <a:srgbClr val="363636"/>
                </a:solidFill>
                <a:effectLst/>
                <a:latin typeface="Montserrat" panose="00000500000000000000" pitchFamily="2" charset="-52"/>
              </a:rPr>
              <a:t> </a:t>
            </a:r>
            <a:r>
              <a:rPr lang="ru-RU" sz="2400" b="0" i="0" dirty="0" err="1">
                <a:solidFill>
                  <a:srgbClr val="363636"/>
                </a:solidFill>
                <a:effectLst/>
                <a:latin typeface="Montserrat" panose="00000500000000000000" pitchFamily="2" charset="-52"/>
              </a:rPr>
              <a:t>конфліктну</a:t>
            </a:r>
            <a:r>
              <a:rPr lang="ru-RU" sz="2400" b="0" i="0" dirty="0">
                <a:solidFill>
                  <a:srgbClr val="363636"/>
                </a:solidFill>
                <a:effectLst/>
                <a:latin typeface="Montserrat" panose="00000500000000000000" pitchFamily="2" charset="-52"/>
              </a:rPr>
              <a:t> </a:t>
            </a:r>
            <a:r>
              <a:rPr lang="ru-RU" sz="2400" b="0" i="0" dirty="0" err="1">
                <a:solidFill>
                  <a:srgbClr val="363636"/>
                </a:solidFill>
                <a:effectLst/>
                <a:latin typeface="Montserrat" panose="00000500000000000000" pitchFamily="2" charset="-52"/>
              </a:rPr>
              <a:t>ситуацію</a:t>
            </a:r>
            <a:r>
              <a:rPr lang="ru-RU" sz="2400" b="0" i="0" dirty="0">
                <a:solidFill>
                  <a:srgbClr val="363636"/>
                </a:solidFill>
                <a:effectLst/>
                <a:latin typeface="Montserrat" panose="00000500000000000000" pitchFamily="2" charset="-52"/>
              </a:rPr>
              <a:t> в </a:t>
            </a:r>
            <a:r>
              <a:rPr lang="ru-RU" sz="2400" b="0" i="0" dirty="0" err="1">
                <a:solidFill>
                  <a:srgbClr val="363636"/>
                </a:solidFill>
                <a:effectLst/>
                <a:latin typeface="Montserrat" panose="00000500000000000000" pitchFamily="2" charset="-52"/>
              </a:rPr>
              <a:t>якійсь</a:t>
            </a:r>
            <a:r>
              <a:rPr lang="ru-RU" sz="2400" b="0" i="0" dirty="0">
                <a:solidFill>
                  <a:srgbClr val="363636"/>
                </a:solidFill>
                <a:effectLst/>
                <a:latin typeface="Montserrat" panose="00000500000000000000" pitchFamily="2" charset="-52"/>
              </a:rPr>
              <a:t> </a:t>
            </a:r>
            <a:r>
              <a:rPr lang="ru-RU" sz="2400" b="0" i="0" dirty="0" err="1">
                <a:solidFill>
                  <a:srgbClr val="363636"/>
                </a:solidFill>
                <a:effectLst/>
                <a:latin typeface="Montserrat" panose="00000500000000000000" pitchFamily="2" charset="-52"/>
              </a:rPr>
              <a:t>точці</a:t>
            </a:r>
            <a:r>
              <a:rPr lang="ru-RU" sz="2400" b="0" i="0" dirty="0">
                <a:solidFill>
                  <a:srgbClr val="363636"/>
                </a:solidFill>
                <a:effectLst/>
                <a:latin typeface="Montserrat" panose="00000500000000000000" pitchFamily="2" charset="-52"/>
              </a:rPr>
              <a:t> </a:t>
            </a:r>
            <a:r>
              <a:rPr lang="ru-RU" sz="2400" b="0" i="0" dirty="0" err="1">
                <a:solidFill>
                  <a:srgbClr val="363636"/>
                </a:solidFill>
                <a:effectLst/>
                <a:latin typeface="Montserrat" panose="00000500000000000000" pitchFamily="2" charset="-52"/>
              </a:rPr>
              <a:t>світу</a:t>
            </a:r>
            <a:r>
              <a:rPr lang="ru-RU" sz="2400" b="0" i="0" dirty="0">
                <a:solidFill>
                  <a:srgbClr val="363636"/>
                </a:solidFill>
                <a:effectLst/>
                <a:latin typeface="Montserrat" panose="00000500000000000000" pitchFamily="2" charset="-52"/>
              </a:rPr>
              <a:t>. Для </a:t>
            </a:r>
            <a:r>
              <a:rPr lang="ru-RU" sz="2400" b="0" i="0" dirty="0" err="1">
                <a:solidFill>
                  <a:srgbClr val="363636"/>
                </a:solidFill>
                <a:effectLst/>
                <a:latin typeface="Montserrat" panose="00000500000000000000" pitchFamily="2" charset="-52"/>
              </a:rPr>
              <a:t>сформованих</a:t>
            </a:r>
            <a:r>
              <a:rPr lang="ru-RU" sz="2400" b="0" i="0" dirty="0">
                <a:solidFill>
                  <a:srgbClr val="363636"/>
                </a:solidFill>
                <a:effectLst/>
                <a:latin typeface="Montserrat" panose="00000500000000000000" pitchFamily="2" charset="-52"/>
              </a:rPr>
              <a:t> сил </a:t>
            </a:r>
            <a:r>
              <a:rPr lang="ru-RU" sz="2400" b="0" i="0" dirty="0" err="1">
                <a:solidFill>
                  <a:srgbClr val="363636"/>
                </a:solidFill>
                <a:effectLst/>
                <a:latin typeface="Montserrat" panose="00000500000000000000" pitchFamily="2" charset="-52"/>
              </a:rPr>
              <a:t>миротворців</a:t>
            </a:r>
            <a:r>
              <a:rPr lang="ru-RU" sz="2400" b="0" i="0" dirty="0">
                <a:solidFill>
                  <a:srgbClr val="363636"/>
                </a:solidFill>
                <a:effectLst/>
                <a:latin typeface="Montserrat" panose="00000500000000000000" pitchFamily="2" charset="-52"/>
              </a:rPr>
              <a:t> </a:t>
            </a:r>
            <a:r>
              <a:rPr lang="ru-RU" sz="2400" b="0" i="0" dirty="0" err="1">
                <a:solidFill>
                  <a:srgbClr val="363636"/>
                </a:solidFill>
                <a:effectLst/>
                <a:latin typeface="Montserrat" panose="00000500000000000000" pitchFamily="2" charset="-52"/>
              </a:rPr>
              <a:t>характерні</a:t>
            </a:r>
            <a:r>
              <a:rPr lang="ru-RU" sz="2400" b="0" i="0" dirty="0">
                <a:solidFill>
                  <a:srgbClr val="363636"/>
                </a:solidFill>
                <a:effectLst/>
                <a:latin typeface="Montserrat" panose="00000500000000000000" pitchFamily="2" charset="-52"/>
              </a:rPr>
              <a:t> </a:t>
            </a:r>
            <a:r>
              <a:rPr lang="ru-RU" sz="2400" b="0" i="0" dirty="0" err="1">
                <a:solidFill>
                  <a:srgbClr val="363636"/>
                </a:solidFill>
                <a:effectLst/>
                <a:latin typeface="Montserrat" panose="00000500000000000000" pitchFamily="2" charset="-52"/>
              </a:rPr>
              <a:t>наступні</a:t>
            </a:r>
            <a:r>
              <a:rPr lang="ru-RU" sz="2400" b="0" i="0" dirty="0">
                <a:solidFill>
                  <a:srgbClr val="363636"/>
                </a:solidFill>
                <a:effectLst/>
                <a:latin typeface="Montserrat" panose="00000500000000000000" pitchFamily="2" charset="-52"/>
              </a:rPr>
              <a:t> </a:t>
            </a:r>
            <a:r>
              <a:rPr lang="ru-RU" sz="2400" b="0" i="0" dirty="0" err="1">
                <a:solidFill>
                  <a:srgbClr val="363636"/>
                </a:solidFill>
                <a:effectLst/>
                <a:latin typeface="Montserrat" panose="00000500000000000000" pitchFamily="2" charset="-52"/>
              </a:rPr>
              <a:t>критерії</a:t>
            </a:r>
            <a:r>
              <a:rPr lang="ru-RU" sz="2400" b="0" i="0" dirty="0">
                <a:solidFill>
                  <a:srgbClr val="363636"/>
                </a:solidFill>
                <a:effectLst/>
                <a:latin typeface="Montserrat" panose="00000500000000000000" pitchFamily="2" charset="-52"/>
              </a:rPr>
              <a:t>:</a:t>
            </a:r>
          </a:p>
          <a:p>
            <a:pPr algn="just">
              <a:buFont typeface="Arial" panose="020B0604020202020204" pitchFamily="34" charset="0"/>
              <a:buChar char="•"/>
            </a:pPr>
            <a:r>
              <a:rPr lang="ru-RU" sz="2400" b="0" i="0" dirty="0">
                <a:solidFill>
                  <a:srgbClr val="363636"/>
                </a:solidFill>
                <a:effectLst/>
                <a:latin typeface="Montserrat" panose="00000500000000000000" pitchFamily="2" charset="-52"/>
              </a:rPr>
              <a:t>до складу </a:t>
            </a:r>
            <a:r>
              <a:rPr lang="ru-RU" sz="2400" b="0" i="0" dirty="0" err="1">
                <a:solidFill>
                  <a:srgbClr val="363636"/>
                </a:solidFill>
                <a:effectLst/>
                <a:latin typeface="Montserrat" panose="00000500000000000000" pitchFamily="2" charset="-52"/>
              </a:rPr>
              <a:t>входять</a:t>
            </a:r>
            <a:r>
              <a:rPr lang="ru-RU" sz="2400" b="0" i="0" dirty="0">
                <a:solidFill>
                  <a:srgbClr val="363636"/>
                </a:solidFill>
                <a:effectLst/>
                <a:latin typeface="Montserrat" panose="00000500000000000000" pitchFamily="2" charset="-52"/>
              </a:rPr>
              <a:t> люди, </a:t>
            </a:r>
            <a:r>
              <a:rPr lang="ru-RU" sz="2400" b="0" i="0" dirty="0" err="1">
                <a:solidFill>
                  <a:srgbClr val="363636"/>
                </a:solidFill>
                <a:effectLst/>
                <a:latin typeface="Montserrat" panose="00000500000000000000" pitchFamily="2" charset="-52"/>
              </a:rPr>
              <a:t>яких</a:t>
            </a:r>
            <a:r>
              <a:rPr lang="ru-RU" sz="2400" b="0" i="0" dirty="0">
                <a:solidFill>
                  <a:srgbClr val="363636"/>
                </a:solidFill>
                <a:effectLst/>
                <a:latin typeface="Montserrat" panose="00000500000000000000" pitchFamily="2" charset="-52"/>
              </a:rPr>
              <a:t> </a:t>
            </a:r>
            <a:r>
              <a:rPr lang="ru-RU" sz="2400" b="0" i="0" dirty="0" err="1">
                <a:solidFill>
                  <a:srgbClr val="363636"/>
                </a:solidFill>
                <a:effectLst/>
                <a:latin typeface="Montserrat" panose="00000500000000000000" pitchFamily="2" charset="-52"/>
              </a:rPr>
              <a:t>надають</a:t>
            </a:r>
            <a:r>
              <a:rPr lang="ru-RU" sz="2400" b="0" i="0" dirty="0">
                <a:solidFill>
                  <a:srgbClr val="363636"/>
                </a:solidFill>
                <a:effectLst/>
                <a:latin typeface="Montserrat" panose="00000500000000000000" pitchFamily="2" charset="-52"/>
              </a:rPr>
              <a:t>, </a:t>
            </a:r>
            <a:r>
              <a:rPr lang="ru-RU" sz="2400" b="0" i="0" dirty="0" err="1">
                <a:solidFill>
                  <a:srgbClr val="363636"/>
                </a:solidFill>
                <a:effectLst/>
                <a:latin typeface="Montserrat" panose="00000500000000000000" pitchFamily="2" charset="-52"/>
              </a:rPr>
              <a:t>оснащують</a:t>
            </a:r>
            <a:r>
              <a:rPr lang="ru-RU" sz="2400" b="0" i="0" dirty="0">
                <a:solidFill>
                  <a:srgbClr val="363636"/>
                </a:solidFill>
                <a:effectLst/>
                <a:latin typeface="Montserrat" panose="00000500000000000000" pitchFamily="2" charset="-52"/>
              </a:rPr>
              <a:t> </a:t>
            </a:r>
            <a:r>
              <a:rPr lang="ru-RU" sz="2400" b="0" i="0" dirty="0" err="1">
                <a:solidFill>
                  <a:srgbClr val="363636"/>
                </a:solidFill>
                <a:effectLst/>
                <a:latin typeface="Montserrat" panose="00000500000000000000" pitchFamily="2" charset="-52"/>
              </a:rPr>
              <a:t>держави</a:t>
            </a:r>
            <a:r>
              <a:rPr lang="ru-RU" sz="2400" b="0" i="0" dirty="0">
                <a:solidFill>
                  <a:srgbClr val="363636"/>
                </a:solidFill>
                <a:effectLst/>
                <a:latin typeface="Montserrat" panose="00000500000000000000" pitchFamily="2" charset="-52"/>
              </a:rPr>
              <a:t>, члени ООН;</a:t>
            </a:r>
          </a:p>
          <a:p>
            <a:pPr algn="just">
              <a:buFont typeface="Arial" panose="020B0604020202020204" pitchFamily="34" charset="0"/>
              <a:buChar char="•"/>
            </a:pPr>
            <a:r>
              <a:rPr lang="ru-RU" sz="2400" b="0" i="0" dirty="0" err="1">
                <a:solidFill>
                  <a:srgbClr val="363636"/>
                </a:solidFill>
                <a:effectLst/>
                <a:latin typeface="Montserrat" panose="00000500000000000000" pitchFamily="2" charset="-52"/>
              </a:rPr>
              <a:t>виконання</a:t>
            </a:r>
            <a:r>
              <a:rPr lang="ru-RU" sz="2400" b="0" i="0" dirty="0">
                <a:solidFill>
                  <a:srgbClr val="363636"/>
                </a:solidFill>
                <a:effectLst/>
                <a:latin typeface="Montserrat" panose="00000500000000000000" pitchFamily="2" charset="-52"/>
              </a:rPr>
              <a:t> будь-</a:t>
            </a:r>
            <a:r>
              <a:rPr lang="ru-RU" sz="2400" b="0" i="0" dirty="0" err="1">
                <a:solidFill>
                  <a:srgbClr val="363636"/>
                </a:solidFill>
                <a:effectLst/>
                <a:latin typeface="Montserrat" panose="00000500000000000000" pitchFamily="2" charset="-52"/>
              </a:rPr>
              <a:t>яких</a:t>
            </a:r>
            <a:r>
              <a:rPr lang="ru-RU" sz="2400" b="0" i="0" dirty="0">
                <a:solidFill>
                  <a:srgbClr val="363636"/>
                </a:solidFill>
                <a:effectLst/>
                <a:latin typeface="Montserrat" panose="00000500000000000000" pitchFamily="2" charset="-52"/>
              </a:rPr>
              <a:t> </a:t>
            </a:r>
            <a:r>
              <a:rPr lang="ru-RU" sz="2400" b="0" i="0" dirty="0" err="1">
                <a:solidFill>
                  <a:srgbClr val="363636"/>
                </a:solidFill>
                <a:effectLst/>
                <a:latin typeface="Montserrat" panose="00000500000000000000" pitchFamily="2" charset="-52"/>
              </a:rPr>
              <a:t>заходів</a:t>
            </a:r>
            <a:r>
              <a:rPr lang="ru-RU" sz="2400" b="0" i="0" dirty="0">
                <a:solidFill>
                  <a:srgbClr val="363636"/>
                </a:solidFill>
                <a:effectLst/>
                <a:latin typeface="Montserrat" panose="00000500000000000000" pitchFamily="2" charset="-52"/>
              </a:rPr>
              <a:t> </a:t>
            </a:r>
            <a:r>
              <a:rPr lang="ru-RU" sz="2400" b="0" i="0" dirty="0" err="1">
                <a:solidFill>
                  <a:srgbClr val="363636"/>
                </a:solidFill>
                <a:effectLst/>
                <a:latin typeface="Montserrat" panose="00000500000000000000" pitchFamily="2" charset="-52"/>
              </a:rPr>
              <a:t>відбувається</a:t>
            </a:r>
            <a:r>
              <a:rPr lang="ru-RU" sz="2400" b="0" i="0" dirty="0">
                <a:solidFill>
                  <a:srgbClr val="363636"/>
                </a:solidFill>
                <a:effectLst/>
                <a:latin typeface="Montserrat" panose="00000500000000000000" pitchFamily="2" charset="-52"/>
              </a:rPr>
              <a:t> на </a:t>
            </a:r>
            <a:r>
              <a:rPr lang="ru-RU" sz="2400" b="0" i="0" dirty="0" err="1">
                <a:solidFill>
                  <a:srgbClr val="363636"/>
                </a:solidFill>
                <a:effectLst/>
                <a:latin typeface="Montserrat" panose="00000500000000000000" pitchFamily="2" charset="-52"/>
              </a:rPr>
              <a:t>підставі</a:t>
            </a:r>
            <a:r>
              <a:rPr lang="ru-RU" sz="2400" b="0" i="0" dirty="0">
                <a:solidFill>
                  <a:srgbClr val="363636"/>
                </a:solidFill>
                <a:effectLst/>
                <a:latin typeface="Montserrat" panose="00000500000000000000" pitchFamily="2" charset="-52"/>
              </a:rPr>
              <a:t> </a:t>
            </a:r>
            <a:r>
              <a:rPr lang="ru-RU" sz="2400" b="0" i="0" dirty="0" err="1">
                <a:solidFill>
                  <a:srgbClr val="363636"/>
                </a:solidFill>
                <a:effectLst/>
                <a:latin typeface="Montserrat" panose="00000500000000000000" pitchFamily="2" charset="-52"/>
              </a:rPr>
              <a:t>рішення</a:t>
            </a:r>
            <a:r>
              <a:rPr lang="ru-RU" sz="2400" b="0" i="0" dirty="0">
                <a:solidFill>
                  <a:srgbClr val="363636"/>
                </a:solidFill>
                <a:effectLst/>
                <a:latin typeface="Montserrat" panose="00000500000000000000" pitchFamily="2" charset="-52"/>
              </a:rPr>
              <a:t> РБ з </a:t>
            </a:r>
            <a:r>
              <a:rPr lang="ru-RU" sz="2400" b="0" i="0" dirty="0" err="1">
                <a:solidFill>
                  <a:srgbClr val="363636"/>
                </a:solidFill>
                <a:effectLst/>
                <a:latin typeface="Montserrat" panose="00000500000000000000" pitchFamily="2" charset="-52"/>
              </a:rPr>
              <a:t>обмеженнями</a:t>
            </a:r>
            <a:r>
              <a:rPr lang="ru-RU" sz="2400" b="0" i="0" dirty="0">
                <a:solidFill>
                  <a:srgbClr val="363636"/>
                </a:solidFill>
                <a:effectLst/>
                <a:latin typeface="Montserrat" panose="00000500000000000000" pitchFamily="2" charset="-52"/>
              </a:rPr>
              <a:t>, </a:t>
            </a:r>
            <a:r>
              <a:rPr lang="ru-RU" sz="2400" b="0" i="0" dirty="0" err="1">
                <a:solidFill>
                  <a:srgbClr val="363636"/>
                </a:solidFill>
                <a:effectLst/>
                <a:latin typeface="Montserrat" panose="00000500000000000000" pitchFamily="2" charset="-52"/>
              </a:rPr>
              <a:t>встановленими</a:t>
            </a:r>
            <a:r>
              <a:rPr lang="ru-RU" sz="2400" b="0" i="0" dirty="0">
                <a:solidFill>
                  <a:srgbClr val="363636"/>
                </a:solidFill>
                <a:effectLst/>
                <a:latin typeface="Montserrat" panose="00000500000000000000" pitchFamily="2" charset="-52"/>
              </a:rPr>
              <a:t> </a:t>
            </a:r>
            <a:r>
              <a:rPr lang="ru-RU" sz="2400" b="0" i="0" dirty="0" err="1">
                <a:solidFill>
                  <a:srgbClr val="363636"/>
                </a:solidFill>
                <a:effectLst/>
                <a:latin typeface="Montserrat" panose="00000500000000000000" pitchFamily="2" charset="-52"/>
              </a:rPr>
              <a:t>міжнародними</a:t>
            </a:r>
            <a:r>
              <a:rPr lang="ru-RU" sz="2400" b="0" i="0" dirty="0">
                <a:solidFill>
                  <a:srgbClr val="363636"/>
                </a:solidFill>
                <a:effectLst/>
                <a:latin typeface="Montserrat" panose="00000500000000000000" pitchFamily="2" charset="-52"/>
              </a:rPr>
              <a:t> рамками правил, </a:t>
            </a:r>
            <a:r>
              <a:rPr lang="ru-RU" sz="2400" b="0" i="0" dirty="0" err="1">
                <a:solidFill>
                  <a:srgbClr val="363636"/>
                </a:solidFill>
                <a:effectLst/>
                <a:latin typeface="Montserrat" panose="00000500000000000000" pitchFamily="2" charset="-52"/>
              </a:rPr>
              <a:t>положень</a:t>
            </a:r>
            <a:r>
              <a:rPr lang="ru-RU" sz="2400" b="0" i="0" dirty="0">
                <a:solidFill>
                  <a:srgbClr val="363636"/>
                </a:solidFill>
                <a:effectLst/>
                <a:latin typeface="Montserrat" panose="00000500000000000000" pitchFamily="2" charset="-52"/>
              </a:rPr>
              <a:t>;</a:t>
            </a:r>
          </a:p>
          <a:p>
            <a:pPr algn="just">
              <a:buFont typeface="Arial" panose="020B0604020202020204" pitchFamily="34" charset="0"/>
              <a:buChar char="•"/>
            </a:pPr>
            <a:r>
              <a:rPr lang="ru-RU" sz="2400" b="0" i="0" dirty="0" err="1">
                <a:solidFill>
                  <a:srgbClr val="363636"/>
                </a:solidFill>
                <a:effectLst/>
                <a:latin typeface="Montserrat" panose="00000500000000000000" pitchFamily="2" charset="-52"/>
              </a:rPr>
              <a:t>дії</a:t>
            </a:r>
            <a:r>
              <a:rPr lang="ru-RU" sz="2400" b="0" i="0" dirty="0">
                <a:solidFill>
                  <a:srgbClr val="363636"/>
                </a:solidFill>
                <a:effectLst/>
                <a:latin typeface="Montserrat" panose="00000500000000000000" pitchFamily="2" charset="-52"/>
              </a:rPr>
              <a:t> </a:t>
            </a:r>
            <a:r>
              <a:rPr lang="ru-RU" sz="2400" b="0" i="0" dirty="0" err="1">
                <a:solidFill>
                  <a:srgbClr val="363636"/>
                </a:solidFill>
                <a:effectLst/>
                <a:latin typeface="Montserrat" panose="00000500000000000000" pitchFamily="2" charset="-52"/>
              </a:rPr>
              <a:t>проходять</a:t>
            </a:r>
            <a:r>
              <a:rPr lang="ru-RU" sz="2400" b="0" i="0" dirty="0">
                <a:solidFill>
                  <a:srgbClr val="363636"/>
                </a:solidFill>
                <a:effectLst/>
                <a:latin typeface="Montserrat" panose="00000500000000000000" pitchFamily="2" charset="-52"/>
              </a:rPr>
              <a:t> </a:t>
            </a:r>
            <a:r>
              <a:rPr lang="ru-RU" sz="2400" b="0" i="0" dirty="0" err="1">
                <a:solidFill>
                  <a:srgbClr val="363636"/>
                </a:solidFill>
                <a:effectLst/>
                <a:latin typeface="Montserrat" panose="00000500000000000000" pitchFamily="2" charset="-52"/>
              </a:rPr>
              <a:t>під</a:t>
            </a:r>
            <a:r>
              <a:rPr lang="ru-RU" sz="2400" b="0" i="0" dirty="0">
                <a:solidFill>
                  <a:srgbClr val="363636"/>
                </a:solidFill>
                <a:effectLst/>
                <a:latin typeface="Montserrat" panose="00000500000000000000" pitchFamily="2" charset="-52"/>
              </a:rPr>
              <a:t> </a:t>
            </a:r>
            <a:r>
              <a:rPr lang="ru-RU" sz="2400" b="0" i="0" dirty="0" err="1">
                <a:solidFill>
                  <a:srgbClr val="363636"/>
                </a:solidFill>
                <a:effectLst/>
                <a:latin typeface="Montserrat" panose="00000500000000000000" pitchFamily="2" charset="-52"/>
              </a:rPr>
              <a:t>егідою</a:t>
            </a:r>
            <a:r>
              <a:rPr lang="ru-RU" sz="2400" b="0" i="0" dirty="0">
                <a:solidFill>
                  <a:srgbClr val="363636"/>
                </a:solidFill>
                <a:effectLst/>
                <a:latin typeface="Montserrat" panose="00000500000000000000" pitchFamily="2" charset="-52"/>
              </a:rPr>
              <a:t> прапора ООН;</a:t>
            </a:r>
          </a:p>
          <a:p>
            <a:pPr algn="just">
              <a:buFont typeface="Arial" panose="020B0604020202020204" pitchFamily="34" charset="0"/>
              <a:buChar char="•"/>
            </a:pPr>
            <a:r>
              <a:rPr lang="ru-RU" sz="2400" b="0" i="0" dirty="0" err="1">
                <a:solidFill>
                  <a:srgbClr val="363636"/>
                </a:solidFill>
                <a:effectLst/>
                <a:latin typeface="Montserrat" panose="00000500000000000000" pitchFamily="2" charset="-52"/>
              </a:rPr>
              <a:t>використання</a:t>
            </a:r>
            <a:r>
              <a:rPr lang="ru-RU" sz="2400" b="0" i="0" dirty="0">
                <a:solidFill>
                  <a:srgbClr val="363636"/>
                </a:solidFill>
                <a:effectLst/>
                <a:latin typeface="Montserrat" panose="00000500000000000000" pitchFamily="2" charset="-52"/>
              </a:rPr>
              <a:t> сил </a:t>
            </a:r>
            <a:r>
              <a:rPr lang="ru-RU" sz="2400" b="0" i="0" dirty="0" err="1">
                <a:solidFill>
                  <a:srgbClr val="363636"/>
                </a:solidFill>
                <a:effectLst/>
                <a:latin typeface="Montserrat" panose="00000500000000000000" pitchFamily="2" charset="-52"/>
              </a:rPr>
              <a:t>можливо</a:t>
            </a:r>
            <a:r>
              <a:rPr lang="ru-RU" sz="2400" b="0" i="0" dirty="0">
                <a:solidFill>
                  <a:srgbClr val="363636"/>
                </a:solidFill>
                <a:effectLst/>
                <a:latin typeface="Montserrat" panose="00000500000000000000" pitchFamily="2" charset="-52"/>
              </a:rPr>
              <a:t>, </a:t>
            </a:r>
            <a:r>
              <a:rPr lang="ru-RU" sz="2400" b="0" i="0" dirty="0" err="1">
                <a:solidFill>
                  <a:srgbClr val="363636"/>
                </a:solidFill>
                <a:effectLst/>
                <a:latin typeface="Montserrat" panose="00000500000000000000" pitchFamily="2" charset="-52"/>
              </a:rPr>
              <a:t>якщо</a:t>
            </a:r>
            <a:r>
              <a:rPr lang="ru-RU" sz="2400" b="0" i="0" dirty="0">
                <a:solidFill>
                  <a:srgbClr val="363636"/>
                </a:solidFill>
                <a:effectLst/>
                <a:latin typeface="Montserrat" panose="00000500000000000000" pitchFamily="2" charset="-52"/>
              </a:rPr>
              <a:t> </a:t>
            </a:r>
            <a:r>
              <a:rPr lang="ru-RU" sz="2400" b="0" i="0" dirty="0" err="1">
                <a:solidFill>
                  <a:srgbClr val="363636"/>
                </a:solidFill>
                <a:effectLst/>
                <a:latin typeface="Montserrat" panose="00000500000000000000" pitchFamily="2" charset="-52"/>
              </a:rPr>
              <a:t>конфліктуючі</a:t>
            </a:r>
            <a:r>
              <a:rPr lang="ru-RU" sz="2400" b="0" i="0" dirty="0">
                <a:solidFill>
                  <a:srgbClr val="363636"/>
                </a:solidFill>
                <a:effectLst/>
                <a:latin typeface="Montserrat" panose="00000500000000000000" pitchFamily="2" charset="-52"/>
              </a:rPr>
              <a:t> </a:t>
            </a:r>
            <a:r>
              <a:rPr lang="ru-RU" sz="2400" b="0" i="0" dirty="0" err="1">
                <a:solidFill>
                  <a:srgbClr val="363636"/>
                </a:solidFill>
                <a:effectLst/>
                <a:latin typeface="Montserrat" panose="00000500000000000000" pitchFamily="2" charset="-52"/>
              </a:rPr>
              <a:t>сторони</a:t>
            </a:r>
            <a:r>
              <a:rPr lang="ru-RU" sz="2400" b="0" i="0" dirty="0">
                <a:solidFill>
                  <a:srgbClr val="363636"/>
                </a:solidFill>
                <a:effectLst/>
                <a:latin typeface="Montserrat" panose="00000500000000000000" pitchFamily="2" charset="-52"/>
              </a:rPr>
              <a:t> </a:t>
            </a:r>
            <a:r>
              <a:rPr lang="ru-RU" sz="2400" b="0" i="0" dirty="0" err="1">
                <a:solidFill>
                  <a:srgbClr val="363636"/>
                </a:solidFill>
                <a:effectLst/>
                <a:latin typeface="Montserrat" panose="00000500000000000000" pitchFamily="2" charset="-52"/>
              </a:rPr>
              <a:t>згодні</a:t>
            </a:r>
            <a:r>
              <a:rPr lang="ru-RU" sz="2400" b="0" i="0" dirty="0">
                <a:solidFill>
                  <a:srgbClr val="363636"/>
                </a:solidFill>
                <a:effectLst/>
                <a:latin typeface="Montserrat" panose="00000500000000000000" pitchFamily="2" charset="-52"/>
              </a:rPr>
              <a:t> </a:t>
            </a:r>
            <a:r>
              <a:rPr lang="ru-RU" sz="2400" b="0" i="0" dirty="0" err="1">
                <a:solidFill>
                  <a:srgbClr val="363636"/>
                </a:solidFill>
                <a:effectLst/>
                <a:latin typeface="Montserrat" panose="00000500000000000000" pitchFamily="2" charset="-52"/>
              </a:rPr>
              <a:t>примиритися</a:t>
            </a:r>
            <a:r>
              <a:rPr lang="ru-RU" sz="2400" b="0" i="0" dirty="0">
                <a:solidFill>
                  <a:srgbClr val="363636"/>
                </a:solidFill>
                <a:effectLst/>
                <a:latin typeface="Montserrat" panose="00000500000000000000" pitchFamily="2" charset="-52"/>
              </a:rPr>
              <a:t>, але </a:t>
            </a:r>
            <a:r>
              <a:rPr lang="ru-RU" sz="2400" b="0" i="0" dirty="0" err="1">
                <a:solidFill>
                  <a:srgbClr val="363636"/>
                </a:solidFill>
                <a:effectLst/>
                <a:latin typeface="Montserrat" panose="00000500000000000000" pitchFamily="2" charset="-52"/>
              </a:rPr>
              <a:t>самі</a:t>
            </a:r>
            <a:r>
              <a:rPr lang="ru-RU" sz="2400" b="0" i="0" dirty="0">
                <a:solidFill>
                  <a:srgbClr val="363636"/>
                </a:solidFill>
                <a:effectLst/>
                <a:latin typeface="Montserrat" panose="00000500000000000000" pitchFamily="2" charset="-52"/>
              </a:rPr>
              <a:t> не </a:t>
            </a:r>
            <a:r>
              <a:rPr lang="ru-RU" sz="2400" b="0" i="0" dirty="0" err="1">
                <a:solidFill>
                  <a:srgbClr val="363636"/>
                </a:solidFill>
                <a:effectLst/>
                <a:latin typeface="Montserrat" panose="00000500000000000000" pitchFamily="2" charset="-52"/>
              </a:rPr>
              <a:t>можуть</a:t>
            </a:r>
            <a:r>
              <a:rPr lang="ru-RU" sz="2400" b="0" i="0" dirty="0">
                <a:solidFill>
                  <a:srgbClr val="363636"/>
                </a:solidFill>
                <a:effectLst/>
                <a:latin typeface="Montserrat" panose="00000500000000000000" pitchFamily="2" charset="-52"/>
              </a:rPr>
              <a:t> прийти до угоди;</a:t>
            </a:r>
          </a:p>
          <a:p>
            <a:pPr algn="just">
              <a:buFont typeface="Arial" panose="020B0604020202020204" pitchFamily="34" charset="0"/>
              <a:buChar char="•"/>
            </a:pPr>
            <a:r>
              <a:rPr lang="ru-RU" sz="2400" b="0" i="0" dirty="0" err="1">
                <a:solidFill>
                  <a:srgbClr val="363636"/>
                </a:solidFill>
                <a:effectLst/>
                <a:latin typeface="Montserrat" panose="00000500000000000000" pitchFamily="2" charset="-52"/>
              </a:rPr>
              <a:t>керує</a:t>
            </a:r>
            <a:r>
              <a:rPr lang="ru-RU" sz="2400" b="0" i="0" dirty="0">
                <a:solidFill>
                  <a:srgbClr val="363636"/>
                </a:solidFill>
                <a:effectLst/>
                <a:latin typeface="Montserrat" panose="00000500000000000000" pitchFamily="2" charset="-52"/>
              </a:rPr>
              <a:t> </a:t>
            </a:r>
            <a:r>
              <a:rPr lang="ru-RU" sz="2400" b="0" i="0" dirty="0" err="1">
                <a:solidFill>
                  <a:srgbClr val="363636"/>
                </a:solidFill>
                <a:effectLst/>
                <a:latin typeface="Montserrat" panose="00000500000000000000" pitchFamily="2" charset="-52"/>
              </a:rPr>
              <a:t>Генеральний</a:t>
            </a:r>
            <a:r>
              <a:rPr lang="ru-RU" sz="2400" b="0" i="0" dirty="0">
                <a:solidFill>
                  <a:srgbClr val="363636"/>
                </a:solidFill>
                <a:effectLst/>
                <a:latin typeface="Montserrat" panose="00000500000000000000" pitchFamily="2" charset="-52"/>
              </a:rPr>
              <a:t> </a:t>
            </a:r>
            <a:r>
              <a:rPr lang="ru-RU" sz="2400" b="0" i="0" dirty="0" err="1">
                <a:solidFill>
                  <a:srgbClr val="363636"/>
                </a:solidFill>
                <a:effectLst/>
                <a:latin typeface="Montserrat" panose="00000500000000000000" pitchFamily="2" charset="-52"/>
              </a:rPr>
              <a:t>секретар</a:t>
            </a:r>
            <a:r>
              <a:rPr lang="ru-RU" sz="2400" b="0" i="0" dirty="0">
                <a:solidFill>
                  <a:srgbClr val="363636"/>
                </a:solidFill>
                <a:effectLst/>
                <a:latin typeface="Montserrat" panose="00000500000000000000" pitchFamily="2" charset="-52"/>
              </a:rPr>
              <a:t> ООН.</a:t>
            </a:r>
          </a:p>
        </p:txBody>
      </p:sp>
    </p:spTree>
    <p:extLst>
      <p:ext uri="{BB962C8B-B14F-4D97-AF65-F5344CB8AC3E}">
        <p14:creationId xmlns:p14="http://schemas.microsoft.com/office/powerpoint/2010/main" val="34962556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A8A1A4D-B3D3-47FE-BCCF-33101A4AD5C7}"/>
              </a:ext>
            </a:extLst>
          </p:cNvPr>
          <p:cNvSpPr txBox="1"/>
          <p:nvPr/>
        </p:nvSpPr>
        <p:spPr>
          <a:xfrm>
            <a:off x="2651998" y="494219"/>
            <a:ext cx="8168402" cy="4154984"/>
          </a:xfrm>
          <a:prstGeom prst="rect">
            <a:avLst/>
          </a:prstGeom>
          <a:noFill/>
        </p:spPr>
        <p:txBody>
          <a:bodyPr wrap="square">
            <a:spAutoFit/>
          </a:bodyPr>
          <a:lstStyle/>
          <a:p>
            <a:pPr algn="just"/>
            <a:r>
              <a:rPr lang="uk-UA" sz="2400" b="0" i="0" dirty="0">
                <a:solidFill>
                  <a:srgbClr val="363636"/>
                </a:solidFill>
                <a:effectLst/>
                <a:latin typeface="Montserrat" panose="00000500000000000000" pitchFamily="2" charset="-52"/>
              </a:rPr>
              <a:t>Організація мобілізувала свої сили не на порожньому місці, причиною тому стало зростання регіональних війн і збройних конфліктів. Затяжний і важко регульований характер зіткнень загрожує світовій стабільності. Поклавши на себе відповідальність над контролем спірних ситуацій, </a:t>
            </a:r>
            <a:r>
              <a:rPr lang="uk-UA" sz="2400" b="1" i="0" dirty="0">
                <a:solidFill>
                  <a:srgbClr val="363636"/>
                </a:solidFill>
                <a:effectLst/>
                <a:latin typeface="Montserrat" panose="00000500000000000000" pitchFamily="2" charset="-52"/>
              </a:rPr>
              <a:t>досягають миротворчі операції ООН мети,</a:t>
            </a:r>
            <a:r>
              <a:rPr lang="uk-UA" sz="2400" b="0" i="0" dirty="0">
                <a:solidFill>
                  <a:srgbClr val="363636"/>
                </a:solidFill>
                <a:effectLst/>
                <a:latin typeface="Montserrat" panose="00000500000000000000" pitchFamily="2" charset="-52"/>
              </a:rPr>
              <a:t> коли конфлікти:</a:t>
            </a:r>
          </a:p>
          <a:p>
            <a:pPr algn="just">
              <a:buFont typeface="Arial" panose="020B0604020202020204" pitchFamily="34" charset="0"/>
              <a:buChar char="•"/>
            </a:pPr>
            <a:r>
              <a:rPr lang="uk-UA" sz="2400" b="0" i="0" dirty="0">
                <a:solidFill>
                  <a:srgbClr val="363636"/>
                </a:solidFill>
                <a:effectLst/>
                <a:latin typeface="Montserrat" panose="00000500000000000000" pitchFamily="2" charset="-52"/>
              </a:rPr>
              <a:t>попереджають;</a:t>
            </a:r>
          </a:p>
          <a:p>
            <a:pPr algn="just">
              <a:buFont typeface="Arial" panose="020B0604020202020204" pitchFamily="34" charset="0"/>
              <a:buChar char="•"/>
            </a:pPr>
            <a:r>
              <a:rPr lang="uk-UA" sz="2400" b="0" i="0" dirty="0">
                <a:solidFill>
                  <a:srgbClr val="363636"/>
                </a:solidFill>
                <a:effectLst/>
                <a:latin typeface="Montserrat" panose="00000500000000000000" pitchFamily="2" charset="-52"/>
              </a:rPr>
              <a:t>локалізують;</a:t>
            </a:r>
          </a:p>
          <a:p>
            <a:pPr algn="just">
              <a:buFont typeface="Arial" panose="020B0604020202020204" pitchFamily="34" charset="0"/>
              <a:buChar char="•"/>
            </a:pPr>
            <a:r>
              <a:rPr lang="uk-UA" sz="2400" b="0" i="0" dirty="0">
                <a:solidFill>
                  <a:srgbClr val="363636"/>
                </a:solidFill>
                <a:effectLst/>
                <a:latin typeface="Montserrat" panose="00000500000000000000" pitchFamily="2" charset="-52"/>
              </a:rPr>
              <a:t>припиняють.</a:t>
            </a:r>
          </a:p>
        </p:txBody>
      </p:sp>
    </p:spTree>
    <p:extLst>
      <p:ext uri="{BB962C8B-B14F-4D97-AF65-F5344CB8AC3E}">
        <p14:creationId xmlns:p14="http://schemas.microsoft.com/office/powerpoint/2010/main" val="3136982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C12C761-1696-4EBF-BAE6-436B2E999881}"/>
              </a:ext>
            </a:extLst>
          </p:cNvPr>
          <p:cNvSpPr>
            <a:spLocks noChangeArrowheads="1"/>
          </p:cNvSpPr>
          <p:nvPr/>
        </p:nvSpPr>
        <p:spPr bwMode="auto">
          <a:xfrm>
            <a:off x="2376378" y="901093"/>
            <a:ext cx="8551598"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uk-UA" altLang="uk-UA" sz="2400" b="0" i="0" u="none" strike="noStrike" cap="none" normalizeH="0" baseline="0" dirty="0">
                <a:ln>
                  <a:noFill/>
                </a:ln>
                <a:solidFill>
                  <a:srgbClr val="363636"/>
                </a:solidFill>
                <a:effectLst/>
                <a:latin typeface="Montserrat" panose="00000500000000000000" pitchFamily="2" charset="-52"/>
              </a:rPr>
              <a:t>Наступні роки розкривають етапи виконання місій в багатьох країнах:</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uk-UA" altLang="uk-UA" sz="2400" b="0" i="0" u="none" strike="noStrike" cap="none" normalizeH="0" baseline="0" dirty="0">
                <a:ln>
                  <a:noFill/>
                </a:ln>
                <a:solidFill>
                  <a:srgbClr val="363636"/>
                </a:solidFill>
                <a:effectLst/>
                <a:latin typeface="Montserrat" panose="00000500000000000000" pitchFamily="2" charset="-52"/>
              </a:rPr>
              <a:t>1993 рік – Грузія під час абхазького конфлікту.</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uk-UA" altLang="uk-UA" sz="2400" b="0" i="0" u="none" strike="noStrike" cap="none" normalizeH="0" baseline="0" dirty="0">
                <a:ln>
                  <a:noFill/>
                </a:ln>
                <a:solidFill>
                  <a:srgbClr val="363636"/>
                </a:solidFill>
                <a:effectLst/>
                <a:latin typeface="Montserrat" panose="00000500000000000000" pitchFamily="2" charset="-52"/>
              </a:rPr>
              <a:t>1994 рік – Таджикистан.</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uk-UA" altLang="uk-UA" sz="2400" b="0" i="0" u="none" strike="noStrike" cap="none" normalizeH="0" baseline="0" dirty="0">
                <a:ln>
                  <a:noFill/>
                </a:ln>
                <a:solidFill>
                  <a:srgbClr val="363636"/>
                </a:solidFill>
                <a:effectLst/>
                <a:latin typeface="Montserrat" panose="00000500000000000000" pitchFamily="2" charset="-52"/>
              </a:rPr>
              <a:t>з 1991 по 1996 рік – колишня Югославія.</a:t>
            </a:r>
            <a:endParaRPr kumimoji="0" lang="uk-UA" altLang="uk-UA" sz="24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altLang="uk-UA" sz="2400" b="0" i="0" u="none" strike="noStrike" cap="none" normalizeH="0" baseline="0" dirty="0">
                <a:ln>
                  <a:noFill/>
                </a:ln>
                <a:solidFill>
                  <a:srgbClr val="363636"/>
                </a:solidFill>
                <a:effectLst/>
                <a:latin typeface="Montserrat" panose="00000500000000000000" pitchFamily="2" charset="-52"/>
              </a:rPr>
              <a:t>Слід виділити важливу роль, виконану миротворцями в Сомалі. Конфлікт був внутрішній, але настільки гнітючий, де від зіткнення племен гинули люди, що гуманітарна допомога не надходила нужденним, в країні почався хаос. Силами миротворців бунтівники були придушені, забезпечено розподіл продуктів і необхідних засобів для існування.</a:t>
            </a:r>
            <a:endParaRPr kumimoji="0" lang="uk-UA" altLang="uk-UA" sz="24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3200210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4058668-0AC9-4495-B716-D07957808E26}"/>
              </a:ext>
            </a:extLst>
          </p:cNvPr>
          <p:cNvSpPr txBox="1"/>
          <p:nvPr/>
        </p:nvSpPr>
        <p:spPr>
          <a:xfrm>
            <a:off x="2167903" y="635440"/>
            <a:ext cx="8616637" cy="5016758"/>
          </a:xfrm>
          <a:prstGeom prst="rect">
            <a:avLst/>
          </a:prstGeom>
          <a:noFill/>
        </p:spPr>
        <p:txBody>
          <a:bodyPr wrap="square">
            <a:spAutoFit/>
          </a:bodyPr>
          <a:lstStyle/>
          <a:p>
            <a:pPr algn="just"/>
            <a:r>
              <a:rPr lang="uk-UA" sz="2000" b="1" i="0" dirty="0">
                <a:solidFill>
                  <a:srgbClr val="111111"/>
                </a:solidFill>
                <a:effectLst/>
                <a:latin typeface="Poppins" panose="00000500000000000000" pitchFamily="2" charset="0"/>
              </a:rPr>
              <a:t>Основні проблеми</a:t>
            </a:r>
          </a:p>
          <a:p>
            <a:pPr algn="just"/>
            <a:r>
              <a:rPr lang="uk-UA" sz="2000" b="0" i="0" dirty="0">
                <a:solidFill>
                  <a:srgbClr val="363636"/>
                </a:solidFill>
                <a:effectLst/>
                <a:latin typeface="Montserrat" panose="00000500000000000000" pitchFamily="2" charset="-52"/>
              </a:rPr>
              <a:t>Незважаючи на те, що особливий контингент погашає багато міжнаціональні конфлікти, існують проблеми в галузі миротворчих операцій ООН і правовому регулюванні. Для успішної діяльності необхідно постійне фінансування, а ця сфера досить суттєва і значуща. З-за величезних заборгованостей, здавалося б, з боку самих успішних в економіці держав, керівництву СБ довелося відмовитися від багатьох проектів.</a:t>
            </a:r>
          </a:p>
          <a:p>
            <a:pPr algn="just"/>
            <a:r>
              <a:rPr lang="uk-UA" sz="2000" b="0" i="0" dirty="0">
                <a:solidFill>
                  <a:srgbClr val="363636"/>
                </a:solidFill>
                <a:effectLst/>
                <a:latin typeface="Montserrat" panose="00000500000000000000" pitchFamily="2" charset="-52"/>
              </a:rPr>
              <a:t>Генеральна Асамблея запропонувала вихід у співпраці з регіональними органами. Згідно з резолюціями, що походить із цього відомства, поточні миротворчі операції ООН покликані приводити конфліктуючі сторони до мирних угод, сприяти врегулюванню політичних суперечок, але не підміняти їх. Це принциповий метод, який включений до компетенції Організації Об’єднаних Націй.</a:t>
            </a:r>
          </a:p>
        </p:txBody>
      </p:sp>
    </p:spTree>
    <p:extLst>
      <p:ext uri="{BB962C8B-B14F-4D97-AF65-F5344CB8AC3E}">
        <p14:creationId xmlns:p14="http://schemas.microsoft.com/office/powerpoint/2010/main" val="26041977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51FBEB9-F30B-4927-8EDD-A99272B74317}"/>
              </a:ext>
            </a:extLst>
          </p:cNvPr>
          <p:cNvSpPr txBox="1"/>
          <p:nvPr/>
        </p:nvSpPr>
        <p:spPr>
          <a:xfrm>
            <a:off x="2490633" y="982176"/>
            <a:ext cx="8213226" cy="4893647"/>
          </a:xfrm>
          <a:prstGeom prst="rect">
            <a:avLst/>
          </a:prstGeom>
          <a:noFill/>
        </p:spPr>
        <p:txBody>
          <a:bodyPr wrap="square">
            <a:spAutoFit/>
          </a:bodyPr>
          <a:lstStyle/>
          <a:p>
            <a:pPr algn="just"/>
            <a:r>
              <a:rPr lang="uk-UA" sz="2400" dirty="0"/>
              <a:t>Фінансування миротворчих місій ООН здійснюється державами-членами організації відповідно до встановлених квот. Найбільші внески роблять </a:t>
            </a:r>
            <a:r>
              <a:rPr lang="uk-UA" sz="2400" b="1" dirty="0"/>
              <a:t>США (27,8%)</a:t>
            </a:r>
            <a:r>
              <a:rPr lang="uk-UA" sz="2400" dirty="0"/>
              <a:t>, </a:t>
            </a:r>
            <a:r>
              <a:rPr lang="uk-UA" sz="2400" b="1" dirty="0"/>
              <a:t>Китай (15,2%)</a:t>
            </a:r>
            <a:r>
              <a:rPr lang="uk-UA" sz="2400" dirty="0"/>
              <a:t>, </a:t>
            </a:r>
            <a:r>
              <a:rPr lang="uk-UA" sz="2400" b="1" dirty="0"/>
              <a:t>Японія (8,5%)</a:t>
            </a:r>
            <a:r>
              <a:rPr lang="uk-UA" sz="2400" dirty="0"/>
              <a:t>, </a:t>
            </a:r>
            <a:r>
              <a:rPr lang="uk-UA" sz="2400" b="1" dirty="0"/>
              <a:t>Німеччина (6,1%)</a:t>
            </a:r>
            <a:r>
              <a:rPr lang="uk-UA" sz="2400" dirty="0"/>
              <a:t> та </a:t>
            </a:r>
            <a:r>
              <a:rPr lang="uk-UA" sz="2400" b="1" dirty="0"/>
              <a:t>Велика Британія (5,8%)</a:t>
            </a:r>
            <a:r>
              <a:rPr lang="uk-UA" sz="2400" dirty="0"/>
              <a:t>. Кожна країна сплачує внески залежно від економічного потенціалу та рівня участі в міжнародних миротворчих ініціативах.</a:t>
            </a:r>
          </a:p>
          <a:p>
            <a:pPr algn="just"/>
            <a:r>
              <a:rPr lang="uk-UA" sz="2400" dirty="0"/>
              <a:t>Крім фінансової підтримки, окремі країни також надають військовий та поліцейський персонал для миротворчих операцій. Наприклад, </a:t>
            </a:r>
            <a:r>
              <a:rPr lang="uk-UA" sz="2400" b="1" dirty="0"/>
              <a:t>Бангладеш, Індія, Пакистан та Непал</a:t>
            </a:r>
            <a:r>
              <a:rPr lang="uk-UA" sz="2400" dirty="0"/>
              <a:t> є одними з найбільших постачальників миротворців.</a:t>
            </a:r>
          </a:p>
        </p:txBody>
      </p:sp>
    </p:spTree>
    <p:extLst>
      <p:ext uri="{BB962C8B-B14F-4D97-AF65-F5344CB8AC3E}">
        <p14:creationId xmlns:p14="http://schemas.microsoft.com/office/powerpoint/2010/main" val="2755287253"/>
      </p:ext>
    </p:extLst>
  </p:cSld>
  <p:clrMapOvr>
    <a:masterClrMapping/>
  </p:clrMapOvr>
</p:sld>
</file>

<file path=ppt/theme/theme1.xml><?xml version="1.0" encoding="utf-8"?>
<a:theme xmlns:a="http://schemas.openxmlformats.org/drawingml/2006/main" name="Віхоть">
  <a:themeElements>
    <a:clrScheme name="Віхоть">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Віхоть">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іхоть">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18</TotalTime>
  <Words>831</Words>
  <Application>Microsoft Office PowerPoint</Application>
  <PresentationFormat>Широкий екран</PresentationFormat>
  <Paragraphs>40</Paragraphs>
  <Slides>12</Slides>
  <Notes>0</Notes>
  <HiddenSlides>0</HiddenSlides>
  <MMClips>0</MMClips>
  <ScaleCrop>false</ScaleCrop>
  <HeadingPairs>
    <vt:vector size="6" baseType="variant">
      <vt:variant>
        <vt:lpstr>Використані шрифти</vt:lpstr>
      </vt:variant>
      <vt:variant>
        <vt:i4>6</vt:i4>
      </vt:variant>
      <vt:variant>
        <vt:lpstr>Тема</vt:lpstr>
      </vt:variant>
      <vt:variant>
        <vt:i4>1</vt:i4>
      </vt:variant>
      <vt:variant>
        <vt:lpstr>Заголовки слайдів</vt:lpstr>
      </vt:variant>
      <vt:variant>
        <vt:i4>12</vt:i4>
      </vt:variant>
    </vt:vector>
  </HeadingPairs>
  <TitlesOfParts>
    <vt:vector size="19" baseType="lpstr">
      <vt:lpstr>Arial</vt:lpstr>
      <vt:lpstr>Century Gothic</vt:lpstr>
      <vt:lpstr>Helvetica Neue</vt:lpstr>
      <vt:lpstr>Montserrat</vt:lpstr>
      <vt:lpstr>Poppins</vt:lpstr>
      <vt:lpstr>Wingdings 3</vt:lpstr>
      <vt:lpstr>Віхоть</vt:lpstr>
      <vt:lpstr>Тема 3. Миротворчі операції ООН: правове регулювання, цілі, фінансування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3. Миротворчі операції ООН: правове регулювання, цілі, фінансування</dc:title>
  <dc:creator>Iryna Abramova</dc:creator>
  <cp:lastModifiedBy>Iryna Abramova</cp:lastModifiedBy>
  <cp:revision>3</cp:revision>
  <dcterms:created xsi:type="dcterms:W3CDTF">2025-04-03T12:19:33Z</dcterms:created>
  <dcterms:modified xsi:type="dcterms:W3CDTF">2025-04-04T09:07:37Z</dcterms:modified>
</cp:coreProperties>
</file>