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4"/>
  </p:notesMasterIdLst>
  <p:sldIdLst>
    <p:sldId id="310" r:id="rId2"/>
    <p:sldId id="916" r:id="rId3"/>
    <p:sldId id="917" r:id="rId4"/>
    <p:sldId id="918" r:id="rId5"/>
    <p:sldId id="919" r:id="rId6"/>
    <p:sldId id="921" r:id="rId7"/>
    <p:sldId id="922" r:id="rId8"/>
    <p:sldId id="923" r:id="rId9"/>
    <p:sldId id="924" r:id="rId10"/>
    <p:sldId id="925" r:id="rId11"/>
    <p:sldId id="926" r:id="rId12"/>
    <p:sldId id="927" r:id="rId13"/>
    <p:sldId id="928" r:id="rId14"/>
    <p:sldId id="929" r:id="rId15"/>
    <p:sldId id="930" r:id="rId16"/>
    <p:sldId id="931" r:id="rId17"/>
    <p:sldId id="932" r:id="rId18"/>
    <p:sldId id="933" r:id="rId19"/>
    <p:sldId id="934" r:id="rId20"/>
    <p:sldId id="935" r:id="rId21"/>
    <p:sldId id="936" r:id="rId22"/>
    <p:sldId id="937" r:id="rId23"/>
    <p:sldId id="938" r:id="rId24"/>
    <p:sldId id="939" r:id="rId25"/>
    <p:sldId id="940" r:id="rId26"/>
    <p:sldId id="941" r:id="rId27"/>
    <p:sldId id="942" r:id="rId28"/>
    <p:sldId id="945" r:id="rId29"/>
    <p:sldId id="946" r:id="rId30"/>
    <p:sldId id="947" r:id="rId31"/>
    <p:sldId id="968" r:id="rId32"/>
    <p:sldId id="914" r:id="rId33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1"/>
    <a:srgbClr val="CDD9FC"/>
    <a:srgbClr val="1D528D"/>
    <a:srgbClr val="91AAEC"/>
    <a:srgbClr val="FFFFFF"/>
    <a:srgbClr val="3186E3"/>
    <a:srgbClr val="E6E6E6"/>
    <a:srgbClr val="E8EDFD"/>
    <a:srgbClr val="2F8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868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752098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427302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12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55884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00876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23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872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7593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25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021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45156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B4526-B03E-4040-B591-F581FA3225D8}" type="slidenum">
              <a:rPr lang="ru-RU" altLang="uk-UA" smtClean="0"/>
              <a:pPr>
                <a:defRPr/>
              </a:pPr>
              <a:t>27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46613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29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2303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22.02.2024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4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>
                <a:latin typeface="Bookman Old Style" pitchFamily="18" charset="0"/>
              </a:rPr>
              <a:t>Історія</a:t>
            </a:r>
            <a:r>
              <a:rPr lang="ru-RU" sz="4400" i="0" dirty="0">
                <a:latin typeface="Bookman Old Style" pitchFamily="18" charset="0"/>
              </a:rPr>
              <a:t> </a:t>
            </a:r>
            <a:r>
              <a:rPr lang="ru-RU" sz="4400" i="0" dirty="0" err="1">
                <a:latin typeface="Bookman Old Style" pitchFamily="18" charset="0"/>
              </a:rPr>
              <a:t>розвитку</a:t>
            </a:r>
            <a:r>
              <a:rPr lang="ru-RU" sz="4400" i="0" dirty="0">
                <a:latin typeface="Bookman Old Style" pitchFamily="18" charset="0"/>
              </a:rPr>
              <a:t> науки та </a:t>
            </a:r>
            <a:r>
              <a:rPr lang="ru-RU" sz="4400" i="0" dirty="0" err="1">
                <a:latin typeface="Bookman Old Style" pitchFamily="18" charset="0"/>
              </a:rPr>
              <a:t>наукознавства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Фази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</a:t>
            </a:r>
            <a:r>
              <a:rPr lang="ru-RU" sz="54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54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848573"/>
            <a:ext cx="8640960" cy="5892817"/>
            <a:chOff x="1314" y="1277"/>
            <a:chExt cx="9180" cy="3464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314" y="1277"/>
              <a:ext cx="9180" cy="3464"/>
              <a:chOff x="1134" y="1397"/>
              <a:chExt cx="10260" cy="3464"/>
            </a:xfrm>
          </p:grpSpPr>
          <p:sp>
            <p:nvSpPr>
              <p:cNvPr id="13" name="AutoShape 12"/>
              <p:cNvSpPr>
                <a:spLocks noChangeArrowheads="1"/>
              </p:cNvSpPr>
              <p:nvPr/>
            </p:nvSpPr>
            <p:spPr bwMode="auto">
              <a:xfrm>
                <a:off x="1647" y="1397"/>
                <a:ext cx="9234" cy="1076"/>
              </a:xfrm>
              <a:prstGeom prst="ellipseRibbon">
                <a:avLst>
                  <a:gd name="adj1" fmla="val 2878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Фази розвитку науки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1134" y="2912"/>
                <a:ext cx="4140" cy="7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спокійного розвитку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894" y="2902"/>
                <a:ext cx="4140" cy="7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Фаза наукової революції</a:t>
                </a:r>
                <a:endParaRPr kumimoji="0" lang="uk-UA" altLang="uk-UA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>
                <a:off x="3613" y="4014"/>
                <a:ext cx="7781" cy="847"/>
              </a:xfrm>
              <a:prstGeom prst="ellipseRibbon">
                <a:avLst>
                  <a:gd name="adj1" fmla="val 25000"/>
                  <a:gd name="adj2" fmla="val 50000"/>
                  <a:gd name="adj3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науки</a:t>
                </a:r>
                <a:endParaRPr kumimoji="0" lang="uk-UA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574" y="2289"/>
              <a:ext cx="6840" cy="1792"/>
              <a:chOff x="2574" y="2372"/>
              <a:chExt cx="6840" cy="1792"/>
            </a:xfrm>
          </p:grpSpPr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5994" y="2372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6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57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1" name="Line 4"/>
              <p:cNvSpPr>
                <a:spLocks noChangeShapeType="1"/>
              </p:cNvSpPr>
              <p:nvPr/>
            </p:nvSpPr>
            <p:spPr bwMode="auto">
              <a:xfrm>
                <a:off x="9414" y="255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2" name="AutoShape 3"/>
              <p:cNvSpPr>
                <a:spLocks noChangeArrowheads="1"/>
              </p:cNvSpPr>
              <p:nvPr/>
            </p:nvSpPr>
            <p:spPr bwMode="auto">
              <a:xfrm>
                <a:off x="7434" y="3639"/>
                <a:ext cx="153" cy="525"/>
              </a:xfrm>
              <a:prstGeom prst="downArrow">
                <a:avLst>
                  <a:gd name="adj1" fmla="val 50000"/>
                  <a:gd name="adj2" fmla="val 10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289348" y="30742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5136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5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Історичний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екскурс</a:t>
            </a:r>
            <a:r>
              <a:rPr lang="ru-RU" sz="4400" i="0" dirty="0" smtClean="0">
                <a:latin typeface="Bookman Old Style" pitchFamily="18" charset="0"/>
              </a:rPr>
              <a:t> до </a:t>
            </a:r>
            <a:r>
              <a:rPr lang="ru-RU" sz="4400" i="0" dirty="0" err="1" smtClean="0">
                <a:latin typeface="Bookman Old Style" pitchFamily="18" charset="0"/>
              </a:rPr>
              <a:t>питання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підготовки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endParaRPr lang="ru-RU" sz="5400" i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334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</a:t>
            </a: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Ґ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енеза зародження вищої школи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.2. Історія формування та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рівнів освіти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.3. Історія формування і розвитку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наукових ступенів і вчених звань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5.4. Наука і освіта в Україні у ХІХ-ХХ ст.</a:t>
            </a:r>
          </a:p>
        </p:txBody>
      </p:sp>
    </p:spTree>
    <p:extLst>
      <p:ext uri="{BB962C8B-B14F-4D97-AF65-F5344CB8AC3E}">
        <p14:creationId xmlns:p14="http://schemas.microsoft.com/office/powerpoint/2010/main" val="173551237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Заснування університетів у ХІІ ст.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/>
          </p:nvPr>
        </p:nvGraphicFramePr>
        <p:xfrm>
          <a:off x="0" y="999862"/>
          <a:ext cx="91440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1751293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4015826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63541352"/>
                    </a:ext>
                  </a:extLst>
                </a:gridCol>
              </a:tblGrid>
              <a:tr h="1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Університет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511778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1088–1119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2204025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Оксфорд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1117–1120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79056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Монпельє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1180–1289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252211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Кембридж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855975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(Париж)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Сорбонна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18857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Іспанія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Сієна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3966931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Вінченція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0397014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Ареццо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319028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Падуя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19351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Неаполь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855701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Італія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7738050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Чехія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Празький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1119182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Польща (Краків)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Ягеллонський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0832917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Австрія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Віденський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1578469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Гейдельберзький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72704824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(Лейпціг)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Лейпцігський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6823426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Вюртемберзький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8621463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Кенігсберзький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01440752"/>
                  </a:ext>
                </a:extLst>
              </a:tr>
              <a:tr h="1861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Страсбурзький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1725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7108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Типи університетів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2771800" y="1628800"/>
            <a:ext cx="36004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Типи університетів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3154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Республіканський тип вищої школи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112060" y="2348880"/>
            <a:ext cx="360040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Монархічний тип вищої школи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493204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Соборнна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(Париж)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51520" y="3176686"/>
            <a:ext cx="3960440" cy="36061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Болонський, Падуанський </a:t>
            </a:r>
            <a:r>
              <a:rPr kumimoji="0" lang="uk-UA" sz="1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ун</a:t>
            </a:r>
            <a:r>
              <a:rPr kumimoji="0" lang="uk-UA" sz="1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25152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увага до світських наук; </a:t>
            </a:r>
            <a:r>
              <a:rPr lang="uk-UA" dirty="0" err="1" smtClean="0">
                <a:latin typeface="Bookman Old Style" panose="02050604050505020204" pitchFamily="18" charset="0"/>
              </a:rPr>
              <a:t>вибор</a:t>
            </a:r>
            <a:r>
              <a:rPr lang="uk-UA" dirty="0" smtClean="0">
                <a:latin typeface="Bookman Old Style" panose="02050604050505020204" pitchFamily="18" charset="0"/>
              </a:rPr>
              <a:t>-не </a:t>
            </a:r>
            <a:r>
              <a:rPr lang="uk-UA" dirty="0">
                <a:latin typeface="Bookman Old Style" panose="02050604050505020204" pitchFamily="18" charset="0"/>
              </a:rPr>
              <a:t>управління, в якому важливу роль відігравало студентство, з </a:t>
            </a:r>
            <a:r>
              <a:rPr lang="uk-UA" dirty="0" smtClean="0">
                <a:latin typeface="Bookman Old Style" panose="02050604050505020204" pitchFamily="18" charset="0"/>
              </a:rPr>
              <a:t>якого </a:t>
            </a:r>
            <a:r>
              <a:rPr lang="uk-UA" dirty="0">
                <a:latin typeface="Bookman Old Style" panose="02050604050505020204" pitchFamily="18" charset="0"/>
              </a:rPr>
              <a:t>обирався ректор, а в </a:t>
            </a:r>
            <a:r>
              <a:rPr lang="uk-UA" dirty="0" smtClean="0">
                <a:latin typeface="Bookman Old Style" panose="02050604050505020204" pitchFamily="18" charset="0"/>
              </a:rPr>
              <a:t>се-</a:t>
            </a:r>
            <a:r>
              <a:rPr lang="uk-UA" dirty="0" err="1" smtClean="0">
                <a:latin typeface="Bookman Old Style" panose="02050604050505020204" pitchFamily="18" charset="0"/>
              </a:rPr>
              <a:t>редовищі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викладачів і студентів допускалася вільність думки; </a:t>
            </a:r>
            <a:r>
              <a:rPr lang="uk-UA" dirty="0" smtClean="0">
                <a:latin typeface="Bookman Old Style" panose="02050604050505020204" pitchFamily="18" charset="0"/>
              </a:rPr>
              <a:t>незалежність </a:t>
            </a:r>
            <a:r>
              <a:rPr lang="uk-UA" dirty="0">
                <a:latin typeface="Bookman Old Style" panose="02050604050505020204" pitchFamily="18" charset="0"/>
              </a:rPr>
              <a:t>університету не </a:t>
            </a:r>
            <a:r>
              <a:rPr lang="uk-UA" dirty="0" smtClean="0">
                <a:latin typeface="Bookman Old Style" panose="02050604050505020204" pitchFamily="18" charset="0"/>
              </a:rPr>
              <a:t>сприймалась </a:t>
            </a:r>
            <a:r>
              <a:rPr lang="uk-UA" dirty="0">
                <a:latin typeface="Bookman Old Style" panose="02050604050505020204" pitchFamily="18" charset="0"/>
              </a:rPr>
              <a:t>церквою; майже </a:t>
            </a:r>
            <a:r>
              <a:rPr lang="uk-UA" dirty="0" smtClean="0">
                <a:latin typeface="Bookman Old Style" panose="02050604050505020204" pitchFamily="18" charset="0"/>
              </a:rPr>
              <a:t>60 % </a:t>
            </a:r>
            <a:r>
              <a:rPr lang="uk-UA" dirty="0">
                <a:latin typeface="Bookman Old Style" panose="02050604050505020204" pitchFamily="18" charset="0"/>
              </a:rPr>
              <a:t>студентів належало до світських верств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4932040" y="3717031"/>
            <a:ext cx="3960440" cy="28803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найбільше уваги надавали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бого-слов’ю</a:t>
            </a:r>
            <a:r>
              <a:rPr lang="uk-UA" dirty="0">
                <a:latin typeface="Bookman Old Style" panose="02050604050505020204" pitchFamily="18" charset="0"/>
              </a:rPr>
              <a:t>; ректора обирала рада </a:t>
            </a:r>
            <a:r>
              <a:rPr lang="uk-UA" dirty="0" smtClean="0">
                <a:latin typeface="Bookman Old Style" panose="02050604050505020204" pitchFamily="18" charset="0"/>
              </a:rPr>
              <a:t>професорської </a:t>
            </a:r>
            <a:r>
              <a:rPr lang="uk-UA" dirty="0">
                <a:latin typeface="Bookman Old Style" panose="02050604050505020204" pitchFamily="18" charset="0"/>
              </a:rPr>
              <a:t>колегії;  </a:t>
            </a:r>
            <a:r>
              <a:rPr lang="uk-UA" dirty="0" smtClean="0">
                <a:latin typeface="Bookman Old Style" panose="02050604050505020204" pitchFamily="18" charset="0"/>
              </a:rPr>
              <a:t>студент-</a:t>
            </a:r>
            <a:r>
              <a:rPr lang="uk-UA" dirty="0" err="1" smtClean="0">
                <a:latin typeface="Bookman Old Style" panose="02050604050505020204" pitchFamily="18" charset="0"/>
              </a:rPr>
              <a:t>ські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права були обмежені; </a:t>
            </a:r>
            <a:r>
              <a:rPr lang="uk-UA" dirty="0" smtClean="0">
                <a:latin typeface="Bookman Old Style" panose="02050604050505020204" pitchFamily="18" charset="0"/>
              </a:rPr>
              <a:t>жили </a:t>
            </a:r>
            <a:r>
              <a:rPr lang="uk-UA" dirty="0">
                <a:latin typeface="Bookman Old Style" panose="02050604050505020204" pitchFamily="18" charset="0"/>
              </a:rPr>
              <a:t>студенти у бурсі під опікою начальства, </a:t>
            </a:r>
            <a:r>
              <a:rPr lang="uk-UA" dirty="0" smtClean="0">
                <a:latin typeface="Bookman Old Style" panose="02050604050505020204" pitchFamily="18" charset="0"/>
              </a:rPr>
              <a:t>повсякчас </a:t>
            </a:r>
            <a:r>
              <a:rPr lang="uk-UA" dirty="0" err="1" smtClean="0">
                <a:latin typeface="Bookman Old Style" panose="02050604050505020204" pitchFamily="18" charset="0"/>
              </a:rPr>
              <a:t>виявля-ючи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своє схиляння перед </a:t>
            </a:r>
            <a:r>
              <a:rPr lang="uk-UA" dirty="0" smtClean="0">
                <a:latin typeface="Bookman Old Style" panose="02050604050505020204" pitchFamily="18" charset="0"/>
              </a:rPr>
              <a:t>авто-</a:t>
            </a:r>
            <a:r>
              <a:rPr lang="uk-UA" dirty="0" err="1" smtClean="0">
                <a:latin typeface="Bookman Old Style" panose="02050604050505020204" pitchFamily="18" charset="0"/>
              </a:rPr>
              <a:t>ритетами</a:t>
            </a:r>
            <a:endParaRPr lang="uk-UA" dirty="0">
              <a:latin typeface="Bookman Old Style" panose="02050604050505020204" pitchFamily="18" charset="0"/>
            </a:endParaRPr>
          </a:p>
        </p:txBody>
      </p:sp>
      <p:cxnSp>
        <p:nvCxnSpPr>
          <p:cNvPr id="12" name="Пряма сполучна лінія 11"/>
          <p:cNvCxnSpPr>
            <a:stCxn id="3" idx="2"/>
          </p:cNvCxnSpPr>
          <p:nvPr/>
        </p:nvCxnSpPr>
        <p:spPr bwMode="auto">
          <a:xfrm>
            <a:off x="4572000" y="198884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/>
          <p:nvPr/>
        </p:nvCxnSpPr>
        <p:spPr bwMode="auto">
          <a:xfrm>
            <a:off x="2231740" y="213285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зі стрілкою 25"/>
          <p:cNvCxnSpPr>
            <a:endCxn id="5" idx="0"/>
          </p:cNvCxnSpPr>
          <p:nvPr/>
        </p:nvCxnSpPr>
        <p:spPr bwMode="auto">
          <a:xfrm>
            <a:off x="223174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зі стрілкою 29"/>
          <p:cNvCxnSpPr>
            <a:endCxn id="6" idx="0"/>
          </p:cNvCxnSpPr>
          <p:nvPr/>
        </p:nvCxnSpPr>
        <p:spPr bwMode="auto">
          <a:xfrm>
            <a:off x="6912260" y="213285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Пряма сполучна лінія 36"/>
          <p:cNvCxnSpPr>
            <a:stCxn id="5" idx="2"/>
            <a:endCxn id="8" idx="0"/>
          </p:cNvCxnSpPr>
          <p:nvPr/>
        </p:nvCxnSpPr>
        <p:spPr bwMode="auto">
          <a:xfrm>
            <a:off x="223174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6" idx="2"/>
            <a:endCxn id="7" idx="0"/>
          </p:cNvCxnSpPr>
          <p:nvPr/>
        </p:nvCxnSpPr>
        <p:spPr bwMode="auto">
          <a:xfrm>
            <a:off x="6912260" y="2996952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Пряма сполучна лінія 40"/>
          <p:cNvCxnSpPr>
            <a:stCxn id="8" idx="2"/>
            <a:endCxn id="9" idx="0"/>
          </p:cNvCxnSpPr>
          <p:nvPr/>
        </p:nvCxnSpPr>
        <p:spPr bwMode="auto">
          <a:xfrm>
            <a:off x="223174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Пряма сполучна лінія 42"/>
          <p:cNvCxnSpPr>
            <a:stCxn id="7" idx="2"/>
            <a:endCxn id="10" idx="0"/>
          </p:cNvCxnSpPr>
          <p:nvPr/>
        </p:nvCxnSpPr>
        <p:spPr bwMode="auto">
          <a:xfrm>
            <a:off x="6912260" y="3537297"/>
            <a:ext cx="0" cy="1797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9482617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Види навчання в університеті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971600" y="3033527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Види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 навчання в університеті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4572000" y="2348880"/>
            <a:ext cx="28803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Лекції</a:t>
            </a: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4572000" y="4149080"/>
            <a:ext cx="2880320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Диспут або прилюдні дискусії</a:t>
            </a:r>
          </a:p>
        </p:txBody>
      </p:sp>
      <p:cxnSp>
        <p:nvCxnSpPr>
          <p:cNvPr id="11" name="Пряма сполучна лінія 10"/>
          <p:cNvCxnSpPr>
            <a:stCxn id="5" idx="3"/>
          </p:cNvCxnSpPr>
          <p:nvPr/>
        </p:nvCxnSpPr>
        <p:spPr bwMode="auto">
          <a:xfrm>
            <a:off x="3851920" y="3357563"/>
            <a:ext cx="432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 сполучна лінія 21"/>
          <p:cNvCxnSpPr/>
          <p:nvPr/>
        </p:nvCxnSpPr>
        <p:spPr bwMode="auto">
          <a:xfrm flipV="1">
            <a:off x="4283968" y="2528900"/>
            <a:ext cx="0" cy="19442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 зі стрілкою 16"/>
          <p:cNvCxnSpPr>
            <a:endCxn id="18" idx="1"/>
          </p:cNvCxnSpPr>
          <p:nvPr/>
        </p:nvCxnSpPr>
        <p:spPr bwMode="auto">
          <a:xfrm>
            <a:off x="4283968" y="2528900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зі стрілкою 20"/>
          <p:cNvCxnSpPr>
            <a:endCxn id="19" idx="1"/>
          </p:cNvCxnSpPr>
          <p:nvPr/>
        </p:nvCxnSpPr>
        <p:spPr bwMode="auto">
          <a:xfrm>
            <a:off x="4283968" y="4473116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43330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Факультети середньовічного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університету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 bwMode="auto">
          <a:xfrm>
            <a:off x="3419872" y="3068960"/>
            <a:ext cx="230425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Факультет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5868144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медичний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611560" y="1709390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артистичний</a:t>
            </a:r>
          </a:p>
        </p:txBody>
      </p:sp>
      <p:sp>
        <p:nvSpPr>
          <p:cNvPr id="14" name="Овал 13"/>
          <p:cNvSpPr/>
          <p:nvPr/>
        </p:nvSpPr>
        <p:spPr bwMode="auto">
          <a:xfrm>
            <a:off x="611560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богословський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5868144" y="4653136"/>
            <a:ext cx="2664296" cy="504056"/>
          </a:xfrm>
          <a:prstGeom prst="ellipse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latin typeface="Bookman Old Style" panose="02050604050505020204" pitchFamily="18" charset="0"/>
              </a:rPr>
              <a:t>юридичний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6" name="Пряма зі стрілкою 5"/>
          <p:cNvCxnSpPr>
            <a:stCxn id="3" idx="1"/>
            <a:endCxn id="13" idx="5"/>
          </p:cNvCxnSpPr>
          <p:nvPr/>
        </p:nvCxnSpPr>
        <p:spPr bwMode="auto">
          <a:xfrm flipH="1" flipV="1">
            <a:off x="2885679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Пряма зі стрілкою 7"/>
          <p:cNvCxnSpPr>
            <a:stCxn id="3" idx="7"/>
            <a:endCxn id="12" idx="3"/>
          </p:cNvCxnSpPr>
          <p:nvPr/>
        </p:nvCxnSpPr>
        <p:spPr bwMode="auto">
          <a:xfrm flipV="1">
            <a:off x="5386678" y="2139629"/>
            <a:ext cx="871643" cy="1003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3" idx="3"/>
            <a:endCxn id="14" idx="7"/>
          </p:cNvCxnSpPr>
          <p:nvPr/>
        </p:nvCxnSpPr>
        <p:spPr bwMode="auto">
          <a:xfrm flipH="1">
            <a:off x="2885679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Пряма зі стрілкою 22"/>
          <p:cNvCxnSpPr>
            <a:stCxn id="3" idx="5"/>
            <a:endCxn id="15" idx="1"/>
          </p:cNvCxnSpPr>
          <p:nvPr/>
        </p:nvCxnSpPr>
        <p:spPr bwMode="auto">
          <a:xfrm>
            <a:off x="5386678" y="3499199"/>
            <a:ext cx="871643" cy="122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567629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Навчальний цикл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3221850" y="1276185"/>
            <a:ext cx="27003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Програма навчання</a:t>
            </a: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63588" y="1943130"/>
            <a:ext cx="741682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«Сім вільних м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истецтв» (</a:t>
            </a:r>
            <a:r>
              <a:rPr lang="uk-UA" dirty="0" err="1">
                <a:latin typeface="Bookman Old Style" panose="02050604050505020204" pitchFamily="18" charset="0"/>
              </a:rPr>
              <a:t>Septem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liberealis</a:t>
            </a:r>
            <a:r>
              <a:rPr kumimoji="0" lang="uk-UA" i="0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63588" y="2442029"/>
            <a:ext cx="7416824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Навчальні програми «артистичних» (підготовчих факультетів)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251520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i="1" u="none" strike="noStrike" cap="none" normalizeH="0" baseline="0" dirty="0" smtClean="0">
                <a:ln>
                  <a:noFill/>
                </a:ln>
                <a:latin typeface="Bookman Old Style" panose="02050604050505020204" pitchFamily="18" charset="0"/>
              </a:rPr>
              <a:t>Словесний</a:t>
            </a:r>
            <a:r>
              <a:rPr kumimoji="0" lang="uk-UA" i="1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 цикл </a:t>
            </a:r>
          </a:p>
          <a:p>
            <a:pPr algn="ctr" eaLnBrk="1" hangingPunct="1"/>
            <a:r>
              <a:rPr kumimoji="0" lang="uk-UA" i="0" u="none" strike="noStrike" cap="none" normalizeH="0" dirty="0" smtClean="0">
                <a:ln>
                  <a:noFill/>
                </a:ln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sermonicales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trivium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  <a:r>
              <a:rPr lang="uk-UA" dirty="0">
                <a:latin typeface="Bookman Old Style" panose="02050604050505020204" pitchFamily="18" charset="0"/>
              </a:rPr>
              <a:t> –</a:t>
            </a:r>
            <a:r>
              <a:rPr lang="en-US" dirty="0">
                <a:latin typeface="Bookman Old Style" panose="02050604050505020204" pitchFamily="18" charset="0"/>
              </a:rPr>
              <a:t> “</a:t>
            </a:r>
            <a:r>
              <a:rPr lang="uk-UA" dirty="0">
                <a:latin typeface="Bookman Old Style" panose="02050604050505020204" pitchFamily="18" charset="0"/>
              </a:rPr>
              <a:t>три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  <a:p>
            <a:pPr algn="ctr" eaLnBrk="1" hangingPunct="1"/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5148064" y="3108974"/>
            <a:ext cx="3744416" cy="896089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smtClean="0">
                <a:latin typeface="Bookman Old Style" panose="02050604050505020204" pitchFamily="18" charset="0"/>
              </a:rPr>
              <a:t>Реальний цикл </a:t>
            </a:r>
          </a:p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(</a:t>
            </a:r>
            <a:r>
              <a:rPr lang="uk-UA" dirty="0" err="1">
                <a:latin typeface="Bookman Old Style" panose="02050604050505020204" pitchFamily="18" charset="0"/>
              </a:rPr>
              <a:t>artes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reales</a:t>
            </a:r>
            <a:r>
              <a:rPr lang="uk-UA" dirty="0">
                <a:latin typeface="Bookman Old Style" panose="02050604050505020204" pitchFamily="18" charset="0"/>
              </a:rPr>
              <a:t>, </a:t>
            </a:r>
            <a:r>
              <a:rPr lang="uk-UA" dirty="0" err="1">
                <a:latin typeface="Bookman Old Style" panose="02050604050505020204" pitchFamily="18" charset="0"/>
              </a:rPr>
              <a:t>materials</a:t>
            </a:r>
            <a:r>
              <a:rPr lang="uk-UA" dirty="0">
                <a:latin typeface="Bookman Old Style" panose="02050604050505020204" pitchFamily="18" charset="0"/>
              </a:rPr>
              <a:t>, або </a:t>
            </a:r>
            <a:r>
              <a:rPr lang="uk-UA" dirty="0" err="1">
                <a:latin typeface="Bookman Old Style" panose="02050604050505020204" pitchFamily="18" charset="0"/>
              </a:rPr>
              <a:t>quadrivium</a:t>
            </a:r>
            <a:r>
              <a:rPr lang="en-US" dirty="0">
                <a:latin typeface="Bookman Old Style" panose="02050604050505020204" pitchFamily="18" charset="0"/>
              </a:rPr>
              <a:t>) </a:t>
            </a:r>
            <a:r>
              <a:rPr lang="uk-UA" dirty="0">
                <a:latin typeface="Bookman Old Style" panose="02050604050505020204" pitchFamily="18" charset="0"/>
              </a:rPr>
              <a:t>– </a:t>
            </a:r>
            <a:r>
              <a:rPr lang="en-US" dirty="0">
                <a:latin typeface="Bookman Old Style" panose="02050604050505020204" pitchFamily="18" charset="0"/>
              </a:rPr>
              <a:t>“</a:t>
            </a:r>
            <a:r>
              <a:rPr lang="uk-UA" dirty="0">
                <a:latin typeface="Bookman Old Style" panose="02050604050505020204" pitchFamily="18" charset="0"/>
              </a:rPr>
              <a:t>чотири дороги</a:t>
            </a:r>
            <a:r>
              <a:rPr lang="en-US" dirty="0">
                <a:latin typeface="Bookman Old Style" panose="02050604050505020204" pitchFamily="18" charset="0"/>
              </a:rPr>
              <a:t>”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863588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граматика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863588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риторика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865254" y="5113236"/>
            <a:ext cx="1836204" cy="69202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діалектика (логіка)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5796136" y="412450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арифметика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5796136" y="4618873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геометрія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5" name="Прямокутник 24"/>
          <p:cNvSpPr/>
          <p:nvPr/>
        </p:nvSpPr>
        <p:spPr bwMode="auto">
          <a:xfrm>
            <a:off x="5796136" y="5113236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астрономія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 bwMode="auto">
          <a:xfrm>
            <a:off x="5796136" y="5607599"/>
            <a:ext cx="1836204" cy="374918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музика</a:t>
            </a:r>
            <a:endParaRPr kumimoji="0" lang="uk-UA" i="0" u="none" strike="noStrike" cap="none" normalizeH="0" baseline="0" dirty="0" smtClean="0">
              <a:ln>
                <a:noFill/>
              </a:ln>
              <a:latin typeface="Bookman Old Style" panose="02050604050505020204" pitchFamily="18" charset="0"/>
            </a:endParaRPr>
          </a:p>
        </p:txBody>
      </p:sp>
      <p:cxnSp>
        <p:nvCxnSpPr>
          <p:cNvPr id="7" name="Пряма зі стрілкою 6"/>
          <p:cNvCxnSpPr>
            <a:stCxn id="19" idx="2"/>
            <a:endCxn id="10" idx="0"/>
          </p:cNvCxnSpPr>
          <p:nvPr/>
        </p:nvCxnSpPr>
        <p:spPr bwMode="auto">
          <a:xfrm>
            <a:off x="4572000" y="1636225"/>
            <a:ext cx="0" cy="3069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Пряма зі стрілкою 26"/>
          <p:cNvCxnSpPr>
            <a:stCxn id="10" idx="2"/>
          </p:cNvCxnSpPr>
          <p:nvPr/>
        </p:nvCxnSpPr>
        <p:spPr bwMode="auto">
          <a:xfrm>
            <a:off x="4572000" y="2318048"/>
            <a:ext cx="0" cy="123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Пряма сполучна лінія 29"/>
          <p:cNvCxnSpPr/>
          <p:nvPr/>
        </p:nvCxnSpPr>
        <p:spPr bwMode="auto">
          <a:xfrm>
            <a:off x="2123728" y="2924944"/>
            <a:ext cx="489654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 зі стрілкою 30"/>
          <p:cNvCxnSpPr/>
          <p:nvPr/>
        </p:nvCxnSpPr>
        <p:spPr bwMode="auto">
          <a:xfrm>
            <a:off x="4572000" y="2802069"/>
            <a:ext cx="0" cy="1228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Пряма зі стрілкою 34"/>
          <p:cNvCxnSpPr>
            <a:endCxn id="13" idx="0"/>
          </p:cNvCxnSpPr>
          <p:nvPr/>
        </p:nvCxnSpPr>
        <p:spPr bwMode="auto">
          <a:xfrm>
            <a:off x="2123728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Пряма зі стрілкою 39"/>
          <p:cNvCxnSpPr>
            <a:endCxn id="14" idx="0"/>
          </p:cNvCxnSpPr>
          <p:nvPr/>
        </p:nvCxnSpPr>
        <p:spPr bwMode="auto">
          <a:xfrm>
            <a:off x="7020272" y="2924944"/>
            <a:ext cx="0" cy="184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Пряма сполучна лінія 46"/>
          <p:cNvCxnSpPr/>
          <p:nvPr/>
        </p:nvCxnSpPr>
        <p:spPr bwMode="auto">
          <a:xfrm>
            <a:off x="395536" y="4005063"/>
            <a:ext cx="0" cy="14541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 сполучна лінія 47"/>
          <p:cNvCxnSpPr/>
          <p:nvPr/>
        </p:nvCxnSpPr>
        <p:spPr bwMode="auto">
          <a:xfrm>
            <a:off x="5292080" y="4005062"/>
            <a:ext cx="0" cy="1800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 зі стрілкою 49"/>
          <p:cNvCxnSpPr>
            <a:endCxn id="15" idx="1"/>
          </p:cNvCxnSpPr>
          <p:nvPr/>
        </p:nvCxnSpPr>
        <p:spPr bwMode="auto">
          <a:xfrm>
            <a:off x="395536" y="4311968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Пряма зі стрілкою 51"/>
          <p:cNvCxnSpPr>
            <a:endCxn id="16" idx="1"/>
          </p:cNvCxnSpPr>
          <p:nvPr/>
        </p:nvCxnSpPr>
        <p:spPr bwMode="auto">
          <a:xfrm>
            <a:off x="395536" y="4806332"/>
            <a:ext cx="4680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Пряма зі стрілкою 53"/>
          <p:cNvCxnSpPr>
            <a:endCxn id="20" idx="1"/>
          </p:cNvCxnSpPr>
          <p:nvPr/>
        </p:nvCxnSpPr>
        <p:spPr bwMode="auto">
          <a:xfrm>
            <a:off x="395536" y="5459249"/>
            <a:ext cx="469718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Пряма зі стрілкою 59"/>
          <p:cNvCxnSpPr>
            <a:endCxn id="23" idx="1"/>
          </p:cNvCxnSpPr>
          <p:nvPr/>
        </p:nvCxnSpPr>
        <p:spPr bwMode="auto">
          <a:xfrm>
            <a:off x="5292080" y="431196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Пряма зі стрілкою 61"/>
          <p:cNvCxnSpPr>
            <a:endCxn id="24" idx="1"/>
          </p:cNvCxnSpPr>
          <p:nvPr/>
        </p:nvCxnSpPr>
        <p:spPr bwMode="auto">
          <a:xfrm>
            <a:off x="5292080" y="4806332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Пряма зі стрілкою 63"/>
          <p:cNvCxnSpPr>
            <a:endCxn id="25" idx="1"/>
          </p:cNvCxnSpPr>
          <p:nvPr/>
        </p:nvCxnSpPr>
        <p:spPr bwMode="auto">
          <a:xfrm>
            <a:off x="5292080" y="5300695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Пряма зі стрілкою 65"/>
          <p:cNvCxnSpPr>
            <a:endCxn id="26" idx="1"/>
          </p:cNvCxnSpPr>
          <p:nvPr/>
        </p:nvCxnSpPr>
        <p:spPr bwMode="auto">
          <a:xfrm>
            <a:off x="5292080" y="5795058"/>
            <a:ext cx="5040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690629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Значення терміну бакалавр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0" y="1052736"/>
          <a:ext cx="9144000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550810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22834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Академічний ступінь або кваліфікація, що присуджується особам, які освоїли відповідні освітні програми вищої освіти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Лицар-бакалавр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у британській системі нагород і почесних звань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493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(лицар)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Середньовіччя титул лицаря в дворянстві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916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впровадження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бакалавр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292080">
                  <a:extLst>
                    <a:ext uri="{9D8B030D-6E8A-4147-A177-3AD203B41FA5}">
                      <a16:colId xmlns:a16="http://schemas.microsoft.com/office/drawing/2014/main" xmlns="" val="1187394304"/>
                    </a:ext>
                  </a:extLst>
                </a:gridCol>
              </a:tblGrid>
              <a:tr h="4389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19419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Париж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титул для слухачів теологічного факультету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1712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ХVІ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 як ступінь, що передує доктору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6067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1844824"/>
            <a:ext cx="8353425" cy="4320479"/>
          </a:xfrm>
        </p:spPr>
        <p:txBody>
          <a:bodyPr/>
          <a:lstStyle/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.1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Причини,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історичні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етапи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періоди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	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науки</a:t>
            </a:r>
          </a:p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.2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Наукові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революції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наслідки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defTabSz="809625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None/>
              <a:tabLst>
                <a:tab pos="93663" algn="l"/>
              </a:tabLst>
              <a:defRPr/>
            </a:pPr>
            <a:r>
              <a:rPr lang="en-US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mtClean="0">
                <a:solidFill>
                  <a:schemeClr val="accent4">
                    <a:lumMod val="75000"/>
                  </a:schemeClr>
                </a:solidFill>
              </a:rPr>
              <a:t>.3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	Суть, характеристика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історія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розвитку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наукознавства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ХІІІ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6916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прості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5292080" y="270892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завершені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6916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i="1" dirty="0" err="1">
                <a:latin typeface="Bookman Old Style" panose="02050604050505020204" pitchFamily="18" charset="0"/>
              </a:rPr>
              <a:t>simplicis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5292080" y="3789040"/>
            <a:ext cx="216024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i="1" dirty="0" err="1">
                <a:latin typeface="Bookman Old Style" panose="02050604050505020204" pitchFamily="18" charset="0"/>
              </a:rPr>
              <a:t>formati</a:t>
            </a:r>
            <a:endParaRPr kumimoji="0" lang="uk-UA" sz="1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cxnSp>
        <p:nvCxnSpPr>
          <p:cNvPr id="10" name="Пряма зі стрілкою 9"/>
          <p:cNvCxnSpPr>
            <a:stCxn id="4" idx="2"/>
            <a:endCxn id="5" idx="0"/>
          </p:cNvCxnSpPr>
          <p:nvPr/>
        </p:nvCxnSpPr>
        <p:spPr bwMode="auto">
          <a:xfrm flipH="1">
            <a:off x="27718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Пряма зі стрілкою 11"/>
          <p:cNvCxnSpPr>
            <a:stCxn id="4" idx="2"/>
            <a:endCxn id="6" idx="0"/>
          </p:cNvCxnSpPr>
          <p:nvPr/>
        </p:nvCxnSpPr>
        <p:spPr bwMode="auto">
          <a:xfrm>
            <a:off x="4572000" y="1988840"/>
            <a:ext cx="180020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 сполучна лінія 13"/>
          <p:cNvCxnSpPr>
            <a:stCxn id="5" idx="2"/>
            <a:endCxn id="7" idx="0"/>
          </p:cNvCxnSpPr>
          <p:nvPr/>
        </p:nvCxnSpPr>
        <p:spPr bwMode="auto">
          <a:xfrm>
            <a:off x="27718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 сполучна лінія 15"/>
          <p:cNvCxnSpPr>
            <a:stCxn id="6" idx="2"/>
            <a:endCxn id="8" idx="0"/>
          </p:cNvCxnSpPr>
          <p:nvPr/>
        </p:nvCxnSpPr>
        <p:spPr bwMode="auto">
          <a:xfrm>
            <a:off x="6372200" y="3068960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211598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Різновиди ступеню бакалавра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у Х</a:t>
            </a:r>
            <a:r>
              <a:rPr lang="pl-PL" sz="2700" dirty="0" smtClean="0">
                <a:latin typeface="Bookman Old Style" panose="02050604050505020204" pitchFamily="18" charset="0"/>
              </a:rPr>
              <a:t>V</a:t>
            </a:r>
            <a:r>
              <a:rPr lang="uk-UA" sz="2700" dirty="0" smtClean="0">
                <a:latin typeface="Bookman Old Style" panose="02050604050505020204" pitchFamily="18" charset="0"/>
              </a:rPr>
              <a:t> ст.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2735796" y="1628800"/>
            <a:ext cx="3672408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Різновиди</a:t>
            </a:r>
            <a:r>
              <a:rPr kumimoji="0" lang="uk-UA" sz="1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ступеню бакалавра</a:t>
            </a:r>
            <a:endParaRPr kumimoji="0" lang="uk-UA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341987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cursores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539552" y="2457981"/>
            <a:ext cx="2304256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baccalarii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formati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 bwMode="auto">
          <a:xfrm>
            <a:off x="6300192" y="2457980"/>
            <a:ext cx="2304256" cy="36004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>
                <a:latin typeface="Bookman Old Style" panose="02050604050505020204" pitchFamily="18" charset="0"/>
              </a:rPr>
              <a:t>currentes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cxnSp>
        <p:nvCxnSpPr>
          <p:cNvPr id="9" name="Пряма зі стрілкою 8"/>
          <p:cNvCxnSpPr>
            <a:stCxn id="4" idx="2"/>
            <a:endCxn id="13" idx="0"/>
          </p:cNvCxnSpPr>
          <p:nvPr/>
        </p:nvCxnSpPr>
        <p:spPr bwMode="auto">
          <a:xfrm flipH="1">
            <a:off x="1691680" y="1988840"/>
            <a:ext cx="288032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 зі стрілкою 16"/>
          <p:cNvCxnSpPr>
            <a:stCxn id="4" idx="2"/>
            <a:endCxn id="15" idx="0"/>
          </p:cNvCxnSpPr>
          <p:nvPr/>
        </p:nvCxnSpPr>
        <p:spPr bwMode="auto">
          <a:xfrm>
            <a:off x="4572000" y="1988840"/>
            <a:ext cx="2880320" cy="469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4" idx="2"/>
          </p:cNvCxnSpPr>
          <p:nvPr/>
        </p:nvCxnSpPr>
        <p:spPr bwMode="auto">
          <a:xfrm>
            <a:off x="4572000" y="1988840"/>
            <a:ext cx="0" cy="469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кутник 20"/>
          <p:cNvSpPr/>
          <p:nvPr/>
        </p:nvSpPr>
        <p:spPr bwMode="auto">
          <a:xfrm>
            <a:off x="251520" y="3357562"/>
            <a:ext cx="2592288" cy="172762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закінчили повний курс </a:t>
            </a:r>
            <a:r>
              <a:rPr lang="uk-UA" dirty="0" err="1" smtClean="0">
                <a:latin typeface="Bookman Old Style" panose="02050604050505020204" pitchFamily="18" charset="0"/>
              </a:rPr>
              <a:t>бого-словських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наук і  дістали шанс для отримання вищих наукових ступенів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3419872" y="3357562"/>
            <a:ext cx="2304256" cy="1727621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особи, які ще не закінчили повний курс навчання, проте мали </a:t>
            </a:r>
            <a:r>
              <a:rPr lang="uk-UA" dirty="0" smtClean="0">
                <a:latin typeface="Bookman Old Style" panose="02050604050505020204" pitchFamily="18" charset="0"/>
              </a:rPr>
              <a:t>право </a:t>
            </a:r>
            <a:r>
              <a:rPr lang="uk-UA" dirty="0">
                <a:latin typeface="Bookman Old Style" panose="02050604050505020204" pitchFamily="18" charset="0"/>
              </a:rPr>
              <a:t>трактувати Святе Письмо</a:t>
            </a: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6300192" y="3357563"/>
            <a:ext cx="2592288" cy="172762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перший ступінь, який здобувають </a:t>
            </a:r>
            <a:r>
              <a:rPr lang="uk-UA" dirty="0" smtClean="0">
                <a:latin typeface="Bookman Old Style" panose="02050604050505020204" pitchFamily="18" charset="0"/>
              </a:rPr>
              <a:t>після </a:t>
            </a:r>
            <a:r>
              <a:rPr lang="uk-UA" dirty="0">
                <a:latin typeface="Bookman Old Style" panose="02050604050505020204" pitchFamily="18" charset="0"/>
              </a:rPr>
              <a:t>закінчення </a:t>
            </a:r>
            <a:r>
              <a:rPr lang="uk-UA" dirty="0" smtClean="0">
                <a:latin typeface="Bookman Old Style" panose="02050604050505020204" pitchFamily="18" charset="0"/>
              </a:rPr>
              <a:t>навчання </a:t>
            </a:r>
            <a:r>
              <a:rPr lang="uk-UA" dirty="0">
                <a:latin typeface="Bookman Old Style" panose="02050604050505020204" pitchFamily="18" charset="0"/>
              </a:rPr>
              <a:t>та </a:t>
            </a:r>
            <a:r>
              <a:rPr lang="uk-UA" dirty="0" smtClean="0">
                <a:latin typeface="Bookman Old Style" panose="02050604050505020204" pitchFamily="18" charset="0"/>
              </a:rPr>
              <a:t>вив-</a:t>
            </a:r>
            <a:r>
              <a:rPr lang="uk-UA" dirty="0" err="1" smtClean="0">
                <a:latin typeface="Bookman Old Style" panose="02050604050505020204" pitchFamily="18" charset="0"/>
              </a:rPr>
              <a:t>чення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курсу основ певних наук </a:t>
            </a:r>
          </a:p>
        </p:txBody>
      </p:sp>
      <p:cxnSp>
        <p:nvCxnSpPr>
          <p:cNvPr id="25" name="Пряма сполучна лінія 24"/>
          <p:cNvCxnSpPr>
            <a:stCxn id="13" idx="2"/>
            <a:endCxn id="21" idx="0"/>
          </p:cNvCxnSpPr>
          <p:nvPr/>
        </p:nvCxnSpPr>
        <p:spPr bwMode="auto">
          <a:xfrm flipH="1">
            <a:off x="1547664" y="2818021"/>
            <a:ext cx="144016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 сполучна лінія 26"/>
          <p:cNvCxnSpPr>
            <a:stCxn id="15" idx="2"/>
            <a:endCxn id="23" idx="0"/>
          </p:cNvCxnSpPr>
          <p:nvPr/>
        </p:nvCxnSpPr>
        <p:spPr bwMode="auto">
          <a:xfrm>
            <a:off x="7452320" y="2818021"/>
            <a:ext cx="144016" cy="539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 сполучна лінія 38"/>
          <p:cNvCxnSpPr>
            <a:stCxn id="7" idx="2"/>
            <a:endCxn id="22" idx="0"/>
          </p:cNvCxnSpPr>
          <p:nvPr/>
        </p:nvCxnSpPr>
        <p:spPr bwMode="auto">
          <a:xfrm>
            <a:off x="4572000" y="2818021"/>
            <a:ext cx="0" cy="539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6708320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dirty="0" smtClean="0">
                <a:latin typeface="Bookman Old Style" panose="02050604050505020204" pitchFamily="18" charset="0"/>
              </a:rPr>
              <a:t>Трактування терміну «магістр»</a:t>
            </a:r>
            <a:endParaRPr lang="uk-UA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26249"/>
              </p:ext>
            </p:extLst>
          </p:nvPr>
        </p:nvGraphicFramePr>
        <p:xfrm>
          <a:off x="0" y="1052739"/>
          <a:ext cx="9144000" cy="387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7812360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</a:tblGrid>
              <a:tr h="30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Термін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Пояснення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3056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Посадова особа (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вершників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3522540"/>
                  </a:ext>
                </a:extLst>
              </a:tr>
              <a:tr h="9639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деяких світських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 церковних закладів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(наприклад, Великий 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(гросмейстер)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духовно-рицарського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ордену</a:t>
                      </a:r>
                      <a:endParaRPr lang="uk-UA" sz="18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280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(Україна)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24075" algn="l"/>
                        </a:tabLst>
                      </a:pP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освітньо-кваліфікаційний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рівень вищої освіти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особи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на основі освітньо-кваліфікаційного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рівня бакалавра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здобула 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повну</a:t>
                      </a:r>
                      <a:r>
                        <a:rPr lang="uk-UA" sz="1800" baseline="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вищу</a:t>
                      </a:r>
                      <a:r>
                        <a:rPr lang="uk-UA" sz="1800" dirty="0" smtClean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набула спеціальних умінь та знань, достатніх для виконання професійних завдань і обов'язків (робіт) інноваційного характеру певного рівня професійної діяльності, що передбачені для первинних посад певного виду економічної діяльності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10731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терміну «магістр»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0" y="1052737"/>
          <a:ext cx="9144000" cy="580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902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902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до н.е.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Давній Рим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важлива посадова особа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Візантія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найвищий титул вельможного панства для службовців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2000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 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Західна 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Магістр – особливе звання, яке носив учитель “семи вільних мистецтв”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2748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Хронологія запровадження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освітнього рівня «доктор»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0" y="1052736"/>
          <a:ext cx="9144000" cy="5860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xmlns="" val="102613152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3729192090"/>
                    </a:ext>
                  </a:extLst>
                </a:gridCol>
                <a:gridCol w="5436096">
                  <a:extLst>
                    <a:ext uri="{9D8B030D-6E8A-4147-A177-3AD203B41FA5}">
                      <a16:colId xmlns:a16="http://schemas.microsoft.com/office/drawing/2014/main" xmlns="" val="2584477930"/>
                    </a:ext>
                  </a:extLst>
                </a:gridCol>
              </a:tblGrid>
              <a:tr h="314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Період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Країна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5956052"/>
                  </a:ext>
                </a:extLst>
              </a:tr>
              <a:tr h="6295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1130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Болонья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Вперше надано науковий ступінь “доктор”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810824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1231 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Надано науковий ступінь “доктор” у Паризькому університеті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8644770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ХІІ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 “доктор” як почесна відзнака відомим ученим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64048915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Німеччина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Докторів зараховували до почесного шляхетного стану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8748977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 ст.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Доктори музики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5768326"/>
                  </a:ext>
                </a:extLst>
              </a:tr>
              <a:tr h="1060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ступеню доктора на юридичному, медичному та богословському факультетах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7455462"/>
                  </a:ext>
                </a:extLst>
              </a:tr>
              <a:tr h="698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spc="1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Філософські факультети сприйняли “доктор” як науковий ступінь</a:t>
                      </a:r>
                      <a:endParaRPr lang="uk-UA" sz="20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38278853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XVIІІ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 докторського ступеню жінкам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7843194"/>
                  </a:ext>
                </a:extLst>
              </a:tr>
              <a:tr h="336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Європа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Запроваджено титул “почесний доктор”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6187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82437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 smtClean="0">
                <a:latin typeface="Bookman Old Style" panose="02050604050505020204" pitchFamily="18" charset="0"/>
              </a:rPr>
              <a:t>Вимоги для отримання </a:t>
            </a:r>
            <a:br>
              <a:rPr lang="uk-UA" sz="2700" dirty="0" smtClean="0">
                <a:latin typeface="Bookman Old Style" panose="02050604050505020204" pitchFamily="18" charset="0"/>
              </a:rPr>
            </a:br>
            <a:r>
              <a:rPr lang="uk-UA" sz="2700" dirty="0" smtClean="0">
                <a:latin typeface="Bookman Old Style" panose="02050604050505020204" pitchFamily="18" charset="0"/>
              </a:rPr>
              <a:t>ступеня доктора</a:t>
            </a:r>
            <a:endParaRPr lang="uk-UA" sz="27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3005826" y="2204864"/>
            <a:ext cx="3132348" cy="648072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Вимоги для отримання ступеня</a:t>
            </a:r>
            <a:r>
              <a:rPr kumimoji="0" lang="uk-UA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доктора 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539552" y="3573586"/>
            <a:ext cx="3744416" cy="1223567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Складання університетського іспиту у формі письмового твору на задану тему (</a:t>
            </a:r>
            <a:r>
              <a:rPr lang="uk-UA" dirty="0" err="1">
                <a:latin typeface="Bookman Old Style" panose="02050604050505020204" pitchFamily="18" charset="0"/>
              </a:rPr>
              <a:t>klausur</a:t>
            </a:r>
            <a:r>
              <a:rPr lang="uk-UA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860032" y="3573587"/>
            <a:ext cx="3744416" cy="122356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Проходження співбесіди щодо написання твору та іспит з різних дисциплін (</a:t>
            </a:r>
            <a:r>
              <a:rPr lang="uk-UA" dirty="0" err="1">
                <a:latin typeface="Bookman Old Style" panose="02050604050505020204" pitchFamily="18" charset="0"/>
              </a:rPr>
              <a:t>examen</a:t>
            </a:r>
            <a:r>
              <a:rPr lang="uk-UA" dirty="0">
                <a:latin typeface="Bookman Old Style" panose="02050604050505020204" pitchFamily="18" charset="0"/>
              </a:rPr>
              <a:t> </a:t>
            </a:r>
            <a:r>
              <a:rPr lang="uk-UA" dirty="0" err="1">
                <a:latin typeface="Bookman Old Style" panose="02050604050505020204" pitchFamily="18" charset="0"/>
              </a:rPr>
              <a:t>rigorosum</a:t>
            </a:r>
            <a:r>
              <a:rPr lang="uk-UA" dirty="0">
                <a:latin typeface="Bookman Old Style" panose="02050604050505020204" pitchFamily="18" charset="0"/>
              </a:rPr>
              <a:t>).</a:t>
            </a:r>
          </a:p>
        </p:txBody>
      </p:sp>
      <p:cxnSp>
        <p:nvCxnSpPr>
          <p:cNvPr id="8" name="Пряма зі стрілкою 7"/>
          <p:cNvCxnSpPr>
            <a:stCxn id="4" idx="2"/>
            <a:endCxn id="5" idx="0"/>
          </p:cNvCxnSpPr>
          <p:nvPr/>
        </p:nvCxnSpPr>
        <p:spPr bwMode="auto">
          <a:xfrm flipH="1">
            <a:off x="2411760" y="2852936"/>
            <a:ext cx="2160240" cy="7206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Пряма зі стрілкою 9"/>
          <p:cNvCxnSpPr>
            <a:stCxn id="4" idx="2"/>
            <a:endCxn id="6" idx="0"/>
          </p:cNvCxnSpPr>
          <p:nvPr/>
        </p:nvCxnSpPr>
        <p:spPr bwMode="auto">
          <a:xfrm>
            <a:off x="4572000" y="2852936"/>
            <a:ext cx="2160240" cy="720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255049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присудження наукового ступеню “доктор” у різних країнах</a:t>
            </a:r>
          </a:p>
        </p:txBody>
      </p:sp>
      <p:sp>
        <p:nvSpPr>
          <p:cNvPr id="7" name="Прямокутник із двома вирізаними протилежними кутами 6"/>
          <p:cNvSpPr/>
          <p:nvPr/>
        </p:nvSpPr>
        <p:spPr bwMode="auto">
          <a:xfrm>
            <a:off x="395536" y="213285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Франція</a:t>
            </a:r>
          </a:p>
        </p:txBody>
      </p:sp>
      <p:sp>
        <p:nvSpPr>
          <p:cNvPr id="11" name="Прямокутник із двома вирізаними протилежними кутами 10"/>
          <p:cNvSpPr/>
          <p:nvPr/>
        </p:nvSpPr>
        <p:spPr bwMode="auto">
          <a:xfrm>
            <a:off x="395536" y="4293096"/>
            <a:ext cx="2520280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Англія</a:t>
            </a:r>
            <a:endParaRPr kumimoji="0" lang="uk-UA" sz="27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із двома вирізаними протилежними кутами 12"/>
          <p:cNvSpPr/>
          <p:nvPr/>
        </p:nvSpPr>
        <p:spPr bwMode="auto">
          <a:xfrm>
            <a:off x="3491880" y="213285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ліценціат</a:t>
            </a:r>
          </a:p>
        </p:txBody>
      </p:sp>
      <p:sp>
        <p:nvSpPr>
          <p:cNvPr id="14" name="Прямокутник із двома вирізаними протилежними кутами 13"/>
          <p:cNvSpPr/>
          <p:nvPr/>
        </p:nvSpPr>
        <p:spPr bwMode="auto">
          <a:xfrm>
            <a:off x="3491880" y="4293096"/>
            <a:ext cx="1944216" cy="720080"/>
          </a:xfrm>
          <a:prstGeom prst="snip2Diag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anose="02050604050505020204" pitchFamily="18" charset="0"/>
              </a:rPr>
              <a:t>магістр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372200" y="3284985"/>
            <a:ext cx="2304256" cy="576064"/>
          </a:xfrm>
          <a:prstGeom prst="round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ДОКТОР</a:t>
            </a:r>
          </a:p>
        </p:txBody>
      </p:sp>
      <p:cxnSp>
        <p:nvCxnSpPr>
          <p:cNvPr id="17" name="Пряма зі стрілкою 16"/>
          <p:cNvCxnSpPr>
            <a:stCxn id="7" idx="0"/>
            <a:endCxn id="13" idx="2"/>
          </p:cNvCxnSpPr>
          <p:nvPr/>
        </p:nvCxnSpPr>
        <p:spPr bwMode="auto">
          <a:xfrm>
            <a:off x="2915816" y="249289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Пряма зі стрілкою 18"/>
          <p:cNvCxnSpPr>
            <a:stCxn id="11" idx="0"/>
            <a:endCxn id="14" idx="2"/>
          </p:cNvCxnSpPr>
          <p:nvPr/>
        </p:nvCxnSpPr>
        <p:spPr bwMode="auto">
          <a:xfrm>
            <a:off x="2915816" y="4653136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 сполучна лінія 20"/>
          <p:cNvCxnSpPr/>
          <p:nvPr/>
        </p:nvCxnSpPr>
        <p:spPr bwMode="auto">
          <a:xfrm>
            <a:off x="6012160" y="2492896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Пряма сполучна лінія 22"/>
          <p:cNvCxnSpPr>
            <a:stCxn id="13" idx="0"/>
          </p:cNvCxnSpPr>
          <p:nvPr/>
        </p:nvCxnSpPr>
        <p:spPr bwMode="auto">
          <a:xfrm>
            <a:off x="5436096" y="249289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 сполучна лінія 25"/>
          <p:cNvCxnSpPr>
            <a:stCxn id="14" idx="0"/>
          </p:cNvCxnSpPr>
          <p:nvPr/>
        </p:nvCxnSpPr>
        <p:spPr bwMode="auto">
          <a:xfrm>
            <a:off x="5436096" y="4653136"/>
            <a:ext cx="5760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 зі стрілкою 29"/>
          <p:cNvCxnSpPr>
            <a:endCxn id="15" idx="1"/>
          </p:cNvCxnSpPr>
          <p:nvPr/>
        </p:nvCxnSpPr>
        <p:spPr bwMode="auto">
          <a:xfrm>
            <a:off x="6012160" y="3573016"/>
            <a:ext cx="36004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1676934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3"/>
          </a:xfrm>
        </p:spPr>
        <p:txBody>
          <a:bodyPr/>
          <a:lstStyle/>
          <a:p>
            <a:pPr algn="ctr"/>
            <a:r>
              <a:rPr lang="uk-UA" sz="2700" dirty="0">
                <a:latin typeface="Bookman Old Style" panose="02050604050505020204" pitchFamily="18" charset="0"/>
              </a:rPr>
              <a:t>Порядок здобуття наукового ступеню “доктора філософії”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971600" y="1484784"/>
            <a:ext cx="720080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Порядок здобуття наукового ступеню «доктора філософії»</a:t>
            </a:r>
          </a:p>
        </p:txBody>
      </p:sp>
      <p:sp>
        <p:nvSpPr>
          <p:cNvPr id="16" name="Прямокутник 15"/>
          <p:cNvSpPr/>
          <p:nvPr/>
        </p:nvSpPr>
        <p:spPr bwMode="auto">
          <a:xfrm>
            <a:off x="1691680" y="2177404"/>
            <a:ext cx="6480720" cy="60352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</a:rPr>
              <a:t>співбесіда з поданих документів з уточненням </a:t>
            </a:r>
            <a:r>
              <a:rPr lang="uk-UA" dirty="0" err="1" smtClean="0">
                <a:latin typeface="Bookman Old Style" panose="02050604050505020204" pitchFamily="18" charset="0"/>
              </a:rPr>
              <a:t>екза-менаційним</a:t>
            </a:r>
            <a:r>
              <a:rPr lang="uk-UA" dirty="0" smtClean="0">
                <a:latin typeface="Bookman Old Style" panose="020506040505050202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</a:rPr>
              <a:t>і докторським комітетами</a:t>
            </a:r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695004" y="3043179"/>
            <a:ext cx="6477024" cy="315493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складання іспитового листка</a:t>
            </a:r>
          </a:p>
        </p:txBody>
      </p:sp>
      <p:sp>
        <p:nvSpPr>
          <p:cNvPr id="20" name="Прямокутник 19"/>
          <p:cNvSpPr/>
          <p:nvPr/>
        </p:nvSpPr>
        <p:spPr bwMode="auto">
          <a:xfrm>
            <a:off x="1691308" y="3620924"/>
            <a:ext cx="6480720" cy="603524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вивчення установлених предметів (лекції, семінари, індивідуальні заняття, публікації)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1691308" y="4486700"/>
            <a:ext cx="6480720" cy="891556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підготовка семінарів, індивідуальних завдань та складання їх в установленому порядку у формі заліків та іспитів</a:t>
            </a: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1691308" y="5640508"/>
            <a:ext cx="6480720" cy="360040"/>
          </a:xfrm>
          <a:prstGeom prst="rect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uk-UA" dirty="0">
                <a:latin typeface="Bookman Old Style" panose="02050604050505020204" pitchFamily="18" charset="0"/>
              </a:rPr>
              <a:t>захист дисертаційної роботи</a:t>
            </a:r>
          </a:p>
        </p:txBody>
      </p:sp>
      <p:cxnSp>
        <p:nvCxnSpPr>
          <p:cNvPr id="58" name="Пряма сполучна лінія 57"/>
          <p:cNvCxnSpPr/>
          <p:nvPr/>
        </p:nvCxnSpPr>
        <p:spPr bwMode="auto">
          <a:xfrm flipH="1">
            <a:off x="1338114" y="1844824"/>
            <a:ext cx="1" cy="3985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 зі стрілкою 64"/>
          <p:cNvCxnSpPr/>
          <p:nvPr/>
        </p:nvCxnSpPr>
        <p:spPr bwMode="auto">
          <a:xfrm>
            <a:off x="1338114" y="249289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Пряма зі стрілкою 68"/>
          <p:cNvCxnSpPr/>
          <p:nvPr/>
        </p:nvCxnSpPr>
        <p:spPr bwMode="auto">
          <a:xfrm>
            <a:off x="1338114" y="321297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Пряма зі стрілкою 70"/>
          <p:cNvCxnSpPr/>
          <p:nvPr/>
        </p:nvCxnSpPr>
        <p:spPr bwMode="auto">
          <a:xfrm>
            <a:off x="1338114" y="3933056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Пряма зі стрілкою 71"/>
          <p:cNvCxnSpPr/>
          <p:nvPr/>
        </p:nvCxnSpPr>
        <p:spPr bwMode="auto">
          <a:xfrm>
            <a:off x="1338114" y="494116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Пряма зі стрілкою 72"/>
          <p:cNvCxnSpPr/>
          <p:nvPr/>
        </p:nvCxnSpPr>
        <p:spPr bwMode="auto">
          <a:xfrm>
            <a:off x="1338114" y="5830018"/>
            <a:ext cx="35319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702458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6.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err="1" smtClean="0">
                <a:latin typeface="Bookman Old Style" pitchFamily="18" charset="0"/>
              </a:rPr>
              <a:t>Підготовка</a:t>
            </a:r>
            <a:r>
              <a:rPr lang="ru-RU" sz="4400" i="0" dirty="0" smtClean="0">
                <a:latin typeface="Bookman Old Style" pitchFamily="18" charset="0"/>
              </a:rPr>
              <a:t> та </a:t>
            </a:r>
            <a:r>
              <a:rPr lang="ru-RU" sz="4400" i="0" dirty="0" err="1" smtClean="0">
                <a:latin typeface="Bookman Old Style" pitchFamily="18" charset="0"/>
              </a:rPr>
              <a:t>кваліфікація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наукових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кадрів</a:t>
            </a:r>
            <a:r>
              <a:rPr lang="ru-RU" sz="4400" i="0" dirty="0" smtClean="0">
                <a:latin typeface="Bookman Old Style" pitchFamily="18" charset="0"/>
              </a:rPr>
              <a:t> в Україні</a:t>
            </a:r>
            <a:endParaRPr lang="ru-RU" sz="5400" i="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3985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374441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Характеристика освітніх рівнів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.2. Наукові ступені та вчені звання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6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.3. Класифікація закладів вищої освіти  та їх організаційна структура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8248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Передумови виникнення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51520" y="517371"/>
            <a:ext cx="8640960" cy="6161603"/>
            <a:chOff x="2034" y="4846"/>
            <a:chExt cx="5940" cy="5610"/>
          </a:xfrm>
        </p:grpSpPr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114" y="4846"/>
              <a:ext cx="4860" cy="1356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400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Передумови виникнення науки</a:t>
              </a:r>
              <a:endParaRPr kumimoji="0" lang="uk-UA" altLang="uk-UA" sz="4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3114" y="6181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мови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4"/>
            <p:cNvSpPr>
              <a:spLocks noChangeArrowheads="1"/>
            </p:cNvSpPr>
            <p:nvPr/>
          </p:nvSpPr>
          <p:spPr bwMode="auto">
            <a:xfrm>
              <a:off x="3114" y="6870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розвиток рахівництва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3114" y="755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мистецтва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3114" y="827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письменності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114" y="8999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формування світогляду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3114" y="9736"/>
              <a:ext cx="4860" cy="720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виникнення філософії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2034" y="5524"/>
              <a:ext cx="108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034" y="5524"/>
              <a:ext cx="0" cy="464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>
              <a:off x="2214" y="863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7" name="AutoShape 6"/>
            <p:cNvSpPr>
              <a:spLocks noChangeArrowheads="1"/>
            </p:cNvSpPr>
            <p:nvPr/>
          </p:nvSpPr>
          <p:spPr bwMode="auto">
            <a:xfrm>
              <a:off x="2214" y="719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2214" y="791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2214" y="64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2214" y="9338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1" name="AutoShape 2"/>
            <p:cNvSpPr>
              <a:spLocks noChangeArrowheads="1"/>
            </p:cNvSpPr>
            <p:nvPr/>
          </p:nvSpPr>
          <p:spPr bwMode="auto">
            <a:xfrm>
              <a:off x="2214" y="10079"/>
              <a:ext cx="720" cy="180"/>
            </a:xfrm>
            <a:prstGeom prst="chevron">
              <a:avLst>
                <a:gd name="adj" fmla="val 1000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72876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4815" y="141277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Bookman Old Style" panose="02050604050505020204" pitchFamily="18" charset="0"/>
              </a:rPr>
              <a:t>Відповідність </a:t>
            </a:r>
            <a:r>
              <a:rPr lang="uk-UA" sz="3200" dirty="0" smtClean="0">
                <a:latin typeface="Bookman Old Style" panose="02050604050505020204" pitchFamily="18" charset="0"/>
              </a:rPr>
              <a:t>ступенів </a:t>
            </a:r>
            <a:r>
              <a:rPr lang="uk-UA" sz="3200" dirty="0">
                <a:latin typeface="Bookman Old Style" panose="02050604050505020204" pitchFamily="18" charset="0"/>
              </a:rPr>
              <a:t>і </a:t>
            </a:r>
            <a:r>
              <a:rPr lang="uk-UA" sz="3200" dirty="0" smtClean="0">
                <a:latin typeface="Bookman Old Style" panose="02050604050505020204" pitchFamily="18" charset="0"/>
              </a:rPr>
              <a:t>рівнів вищої освіти в </a:t>
            </a:r>
            <a:r>
              <a:rPr lang="uk-UA" sz="3200" dirty="0">
                <a:latin typeface="Bookman Old Style" panose="02050604050505020204" pitchFamily="18" charset="0"/>
              </a:rPr>
              <a:t>Україні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17560"/>
              </p:ext>
            </p:extLst>
          </p:nvPr>
        </p:nvGraphicFramePr>
        <p:xfrm>
          <a:off x="611560" y="2519338"/>
          <a:ext cx="7920880" cy="33579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77539"/>
                <a:gridCol w="3843341"/>
              </a:tblGrid>
              <a:tr h="41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 dirty="0">
                          <a:effectLst/>
                        </a:rPr>
                        <a:t>Рівні вищої освіти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Ступені вищої освіти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початковий рівень (короткий цикл)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вищої освіти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молодший бакалавр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перший (бакалаврський) рівень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бакалавр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другий (магістерський) рівень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магістр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третій (освітньо-науковий/освітньо-творчий) рівень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доктор філософії/доктор мистецтва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>
                          <a:effectLst/>
                        </a:rPr>
                        <a:t>науковий рівень</a:t>
                      </a:r>
                      <a:endParaRPr lang="uk-U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96745" algn="l"/>
                        </a:tabLst>
                      </a:pPr>
                      <a:r>
                        <a:rPr lang="uk-UA" sz="1600" dirty="0">
                          <a:effectLst/>
                        </a:rPr>
                        <a:t>доктор наук</a:t>
                      </a:r>
                      <a:endParaRPr lang="uk-U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2480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050954"/>
              </p:ext>
            </p:extLst>
          </p:nvPr>
        </p:nvGraphicFramePr>
        <p:xfrm>
          <a:off x="395536" y="1124744"/>
          <a:ext cx="7688908" cy="532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icture" r:id="rId3" imgW="6150298" imgH="4233674" progId="Word.Picture.8">
                  <p:embed/>
                </p:oleObj>
              </mc:Choice>
              <mc:Fallback>
                <p:oleObj name="Picture" r:id="rId3" imgW="6150298" imgH="4233674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24744"/>
                        <a:ext cx="7688908" cy="53285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193501"/>
      </p:ext>
    </p:extLst>
  </p:cSld>
  <p:clrMapOvr>
    <a:masterClrMapping/>
  </p:clrMapOvr>
  <p:transition>
    <p:strips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за увагу! </a:t>
            </a:r>
            <a:endParaRPr lang="uk-UA" sz="8000" dirty="0">
              <a:solidFill>
                <a:schemeClr val="accent4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4000" b="1" dirty="0">
                <a:latin typeface="+mn-lt"/>
                <a:ea typeface="Calibri" panose="020F0502020204030204" pitchFamily="34" charset="0"/>
              </a:rPr>
              <a:t>Історичні етапи розвитку науки</a:t>
            </a:r>
            <a:endParaRPr lang="uk-UA" sz="40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8317"/>
              </p:ext>
            </p:extLst>
          </p:nvPr>
        </p:nvGraphicFramePr>
        <p:xfrm>
          <a:off x="107504" y="707886"/>
          <a:ext cx="8928992" cy="607999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840760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55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1618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Антична епоха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Складаються перші теоретичні системи знання в галузі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геометрії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механіки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астрономії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Евклід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Архімед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Птолемей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Фалеса і </a:t>
                      </a:r>
                      <a:r>
                        <a:rPr lang="uk-UA" sz="1550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розвивається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натурфілософська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концепція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атомізму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Демокріт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Епікур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 робляться спроби аналізу закономірностей суспільства і мислення (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Аристотель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Платон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Геродот</a:t>
                      </a:r>
                      <a:r>
                        <a:rPr lang="uk-UA" sz="1550" spc="1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Аристотель розділив науки на фізику (природа), етику (суспільство) і логіку (мислення)</a:t>
                      </a:r>
                      <a:endParaRPr lang="uk-UA" sz="15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1819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Середньовіччя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Розвиваються (особливо в країнах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арабського сходу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єврейської громади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Кордоби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Середньої Азії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позитивні наукові ідеї в галузі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астрономії,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фізики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інших наукових дисциплін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Сіна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Ібн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Рушд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Біруні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У Західній Європі, долаючи опір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богослов'я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йде процес нагромадження фактичного матеріалу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біології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робляться спроби розвитку елементів математики і дослідного природознавства (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Роджер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Альберт Великий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На високому рівні були наукові знання в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Київській Русі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  <a:tr h="1592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Відродження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Виникнення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капіталізму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розвиток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промисловості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торгівлі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мореплавства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військової техніки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стимулювали бурхливе зростання науки. Наука пориває з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теологією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сприяючи утвердженню матеріалістичних ідей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Джордано Бруно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Леонардо да Вінчі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Френсіс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Бекон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Лука Паколі). Великого поширення набуває експериментальне вивчення природи, обґрунтування якого мало революційне значення для науки. Справжній переворот відбувається в астрономії (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Микола Коперник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Галілео Галілей</a:t>
                      </a:r>
                      <a:r>
                        <a:rPr lang="uk-UA" sz="15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572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1775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45221"/>
              </p:ext>
            </p:extLst>
          </p:nvPr>
        </p:nvGraphicFramePr>
        <p:xfrm>
          <a:off x="107504" y="116632"/>
          <a:ext cx="8928992" cy="658748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6768752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2613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u="none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XVII–XVIII ст.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Створюються класична механіка, диференціальне й інтегральне числення, аналітична геометрія, хімічна атомістика, система класифікації рослин і тварин, стверджується принцип збереження матерії і руху (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Ісаак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Ньютон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Ґотфрід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Вільгельм 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Лейбніц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Декарт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Джон Дальтон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Карл </a:t>
                      </a:r>
                      <a:r>
                        <a:rPr lang="uk-UA" sz="1750" i="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Лінней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Михайло Васильович Ломоносов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ін.). В цей же час відбувається дальше оформлення науки як соціального інституту, створюються перші європейські академії, наукові товариства, починається видання наукової періодичної літератури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3030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зв'язку з промисловим переворотом кінця XVIII ст. почався новий етап у розвитку науки. Виникли нові фізичні дисципліни (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термодинаміка, електродинаміка класична), створюються еволюційне вчення і клітинна теорія в біології, формулюється закон збереження і перетворення енергії, розвиваються нові концепції в астрономії і математиці (Джеймс Клерк Максвелл, Майкл Фарадей, Жан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Батіст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Ламарк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Чарльз Дарвін, Теодор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Шванн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Маттіас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50" i="0" u="non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Шлейден</a:t>
                      </a:r>
                      <a:r>
                        <a:rPr lang="uk-UA" sz="1750" i="0" u="non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ін.). Основи сучасної класифікації наук заклав Сен-Симон, Огюст </a:t>
                      </a:r>
                      <a:r>
                        <a:rPr lang="uk-UA" sz="1750" i="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</a:t>
                      </a:r>
                      <a:r>
                        <a:rPr lang="uk-UA" sz="1750" i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XIX ст. систематизував його ідеї і склав “енциклопедичний ряд” основних наук, розташувавши їх у порядку зменшення абстрактності. Цей ряд у сучасному вигляді змальовується концепцією “сходи науки</a:t>
                      </a:r>
                      <a:r>
                        <a:rPr lang="uk-UA" sz="1750" i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uk-UA" sz="1750" i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4050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33204"/>
              </p:ext>
            </p:extLst>
          </p:nvPr>
        </p:nvGraphicFramePr>
        <p:xfrm>
          <a:off x="107504" y="116633"/>
          <a:ext cx="8928992" cy="6573442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 ст. (Україна)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Починається піднесення науки і 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 Прокопович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 С. Сковорода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працює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Київська академія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Визнаними науковими центрами стали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Харківський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Київський університети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Новоросійський університет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Одесі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де успішно працювали видатні російські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М. Сєченов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 І. Мечников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І. Пирогов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О. Ковалевський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В. Докучаєв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інші, а також відомі українські вчені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 О. Максимович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 О. </a:t>
                      </a:r>
                      <a:r>
                        <a:rPr lang="uk-UA" sz="1650" u="none" strike="noStrike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Бец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О. С. Роговин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 О. Потебня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інші. Подальшого розвитку набули й суспільні науки.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Соціалісти-утопісти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закликали до заміни капіталістичного суспільства соціалістичним. Класики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політичної економії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заклали основи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трудової теорії вартості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Праці в галузі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діалектики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й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матеріалізму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були видатним досягненням філософської думки.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  <a:tr h="2832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ХІХ–ХХ ст.</a:t>
                      </a:r>
                      <a:endParaRPr lang="uk-UA" sz="24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Великі зміни в науковій картині світу і низка нових </a:t>
                      </a:r>
                      <a:r>
                        <a:rPr lang="uk-UA" sz="165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відкриттів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фізиці (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рентгенівське випромінювання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радіоактивність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тощо) призводять до кризи класичного природознавства і насамперед його механістичної методології. У XX ст. значних успіхів досягли математика і фізика, виникли такі галузі технічних наук, як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радіотехніка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електроніка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З'явилась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кібернетика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збільшує свій вплив на подальший розвиток науки і техніки. Успіхи фізики і хімії сприяють глибшому вивченню біологічних процесів 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клітинах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що стимулює розвиток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сільськогосподарських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медичних</a:t>
                      </a:r>
                      <a:r>
                        <a:rPr lang="uk-UA" sz="16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наук. Відбувається тісне зближення науки з виробництвом, зростають і зміцнюються її зв'язки із суспільним життям. Сучасна наука становить важливу складову </a:t>
                      </a:r>
                      <a:r>
                        <a:rPr lang="uk-UA" sz="165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науково-технічної революції</a:t>
                      </a:r>
                      <a:endParaRPr lang="uk-UA" sz="16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3575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7144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" name="Таблиця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49549"/>
              </p:ext>
            </p:extLst>
          </p:nvPr>
        </p:nvGraphicFramePr>
        <p:xfrm>
          <a:off x="107504" y="116633"/>
          <a:ext cx="8928992" cy="6568440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937872491"/>
                    </a:ext>
                  </a:extLst>
                </a:gridCol>
                <a:gridCol w="7272808">
                  <a:extLst>
                    <a:ext uri="{9D8B030D-6E8A-4147-A177-3AD203B41FA5}">
                      <a16:colId xmlns="" xmlns:a16="http://schemas.microsoft.com/office/drawing/2014/main" val="2913536099"/>
                    </a:ext>
                  </a:extLst>
                </a:gridCol>
              </a:tblGrid>
              <a:tr h="649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Історичний період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2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стану науки</a:t>
                      </a:r>
                      <a:endParaRPr lang="uk-UA" sz="2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591180"/>
                  </a:ext>
                </a:extLst>
              </a:tr>
              <a:tr h="3070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Україна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(XX–XXI ст.)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Починаючи з дати проголошення незалежності України (1991 р.) наукова діяльність тут здійснюється під егідою Національної академії наук України (НАН) – вища наукова установа України з самоврядною організацією. Академія нині налічує 173 наукові інститути та </a:t>
                      </a:r>
                      <a:r>
                        <a:rPr lang="uk-UA" sz="2150" spc="3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установи, де працює понад 43 тисячі співробітників, з них понад 10</a:t>
                      </a:r>
                      <a:r>
                        <a:rPr lang="uk-UA" sz="21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тисяч докторів і кандидатів наук. У складі Академії 478 академіків і членів-кореспондентів. На сьогоднішній день НАН України складається з шести регіональних центрів. У Національній академії наук діють три секції, що об'єднують 14 відділень наук: математики, інформатики, механіки, фізики і астрономії, наук про Землю, фізико-технічних проблем матеріалознавства, фізико-технічних проблем енергетики, ядерної фізики та енергетики, хімії, біохімії, фізіології і молекулярної біології; загальної біології; економіки; історії, філософії та права, літератури, мови та мистецтвознавства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7003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48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latin typeface="+mn-lt"/>
                <a:ea typeface="Calibri" panose="020F0502020204030204" pitchFamily="34" charset="0"/>
              </a:rPr>
              <a:t>Сходи наук за Огюстом Контом</a:t>
            </a:r>
          </a:p>
          <a:p>
            <a:pPr algn="ctr">
              <a:spcAft>
                <a:spcPts val="0"/>
              </a:spcAft>
            </a:pPr>
            <a:endParaRPr lang="ru-RU" sz="4000" b="1" dirty="0"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425352" y="22048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412776"/>
            <a:ext cx="8332510" cy="5231179"/>
            <a:chOff x="721" y="10014"/>
            <a:chExt cx="8978" cy="268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21" y="12155"/>
              <a:ext cx="434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Математика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713" y="11617"/>
              <a:ext cx="4555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Фізика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2836" y="1107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Хімія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3"/>
            <p:cNvSpPr>
              <a:spLocks noChangeArrowheads="1"/>
            </p:cNvSpPr>
            <p:nvPr/>
          </p:nvSpPr>
          <p:spPr bwMode="auto">
            <a:xfrm>
              <a:off x="3967" y="10546"/>
              <a:ext cx="47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Біологія</a:t>
              </a:r>
              <a:endParaRPr kumimoji="0" lang="uk-UA" altLang="uk-UA" sz="5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5066" y="10014"/>
              <a:ext cx="4633" cy="5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Соціологія</a:t>
              </a:r>
              <a:endParaRPr kumimoji="0" lang="uk-UA" altLang="uk-UA" sz="5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00467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-396552" y="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800" b="1" dirty="0">
                <a:latin typeface="+mn-lt"/>
                <a:ea typeface="Calibri" panose="020F0502020204030204" pitchFamily="34" charset="0"/>
              </a:rPr>
              <a:t>Періоди </a:t>
            </a:r>
            <a:r>
              <a:rPr lang="ru-RU" sz="4800" b="1" dirty="0" err="1">
                <a:latin typeface="+mn-lt"/>
                <a:ea typeface="Calibri" panose="020F0502020204030204" pitchFamily="34" charset="0"/>
              </a:rPr>
              <a:t>розвитку</a:t>
            </a:r>
            <a:r>
              <a:rPr lang="ru-RU" sz="4800" b="1" dirty="0">
                <a:latin typeface="+mn-lt"/>
                <a:ea typeface="Calibri" panose="020F0502020204030204" pitchFamily="34" charset="0"/>
              </a:rPr>
              <a:t> науки</a:t>
            </a: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178887"/>
              </p:ext>
            </p:extLst>
          </p:nvPr>
        </p:nvGraphicFramePr>
        <p:xfrm>
          <a:off x="107504" y="830997"/>
          <a:ext cx="9036496" cy="5973733"/>
        </p:xfrm>
        <a:graphic>
          <a:graphicData uri="http://schemas.openxmlformats.org/drawingml/2006/table">
            <a:tbl>
              <a:tblPr/>
              <a:tblGrid>
                <a:gridCol w="2186249">
                  <a:extLst>
                    <a:ext uri="{9D8B030D-6E8A-4147-A177-3AD203B41FA5}">
                      <a16:colId xmlns="" xmlns:a16="http://schemas.microsoft.com/office/drawing/2014/main" val="952697126"/>
                    </a:ext>
                  </a:extLst>
                </a:gridCol>
                <a:gridCol w="6850247">
                  <a:extLst>
                    <a:ext uri="{9D8B030D-6E8A-4147-A177-3AD203B41FA5}">
                      <a16:colId xmlns="" xmlns:a16="http://schemas.microsoft.com/office/drawing/2014/main" val="255430991"/>
                    </a:ext>
                  </a:extLst>
                </a:gridCol>
              </a:tblGrid>
              <a:tr h="29725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періоду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b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8590345"/>
                  </a:ext>
                </a:extLst>
              </a:tr>
              <a:tr h="56890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Переднаука</a:t>
                      </a:r>
                      <a:endParaRPr lang="uk-UA" sz="20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Зародження науки в цивілізаціях Давнього Сходу: астрології,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доевклідової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геометрії, грамоти,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нумерології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5001702"/>
                  </a:ext>
                </a:extLst>
              </a:tr>
              <a:tr h="160518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Антична наука (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докласична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перших наукових теорій (атомізм) та складання перших наукових трактатів в епоху Античності: астрономія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Птолемея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ботаніка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Теофраста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геометрія Евкліда, фізика Аристотеля, а також поява перших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протонаучних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спільнот у вигляді академії. Пошук абсолютної істини, спостереження і роздуми, метод аналогій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1556359"/>
                  </a:ext>
                </a:extLst>
              </a:tr>
              <a:tr h="5945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Середньовічна магічна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експериментальної науки на прикладі алхімії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Джабіра</a:t>
                      </a: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3607695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науки в сучасному сенсі у працях Галілея, Ньютона,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Ліннея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З'являється планування експериментів, введено принцип детермінізму, підвищується значущість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1394666"/>
                  </a:ext>
                </a:extLst>
              </a:tr>
              <a:tr h="113780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епохи кризи класичної раціональності: теорія еволюції Дарвіна, теорія відносності Ейнштейна, принцип невизначеності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Гейзенберга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гіпотеза Великого Вибуху, теорія катастроф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Рене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Тома,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фрактальна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геометрія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Мандельброта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9304982"/>
                  </a:ext>
                </a:extLst>
              </a:tr>
              <a:tr h="853353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Постнеокласична наука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336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З'являється </a:t>
                      </a:r>
                      <a:r>
                        <a:rPr lang="uk-UA" sz="18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синергетика</a:t>
                      </a: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розширюється предметне поле пізнання, наука виходить за свої рамки і проникає в інші галузі, пошук цілей науки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2627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82379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10930</TotalTime>
  <Words>1715</Words>
  <Application>Microsoft Office PowerPoint</Application>
  <PresentationFormat>Экран (4:3)</PresentationFormat>
  <Paragraphs>315</Paragraphs>
  <Slides>32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2" baseType="lpstr">
      <vt:lpstr>Arial Unicode MS</vt:lpstr>
      <vt:lpstr>Arial</vt:lpstr>
      <vt:lpstr>Arial Black</vt:lpstr>
      <vt:lpstr>Bookman Old Style</vt:lpstr>
      <vt:lpstr>Calibri</vt:lpstr>
      <vt:lpstr>Times New Roman</vt:lpstr>
      <vt:lpstr>Verdana</vt:lpstr>
      <vt:lpstr>Wingdings</vt:lpstr>
      <vt:lpstr>cdb2004100l</vt:lpstr>
      <vt:lpstr>Picture</vt:lpstr>
      <vt:lpstr>Тема 4. Історія розвитку науки та наукознавства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5. Історичний екскурс до питання підготовки наукових кадрів</vt:lpstr>
      <vt:lpstr>ЗМІСТ</vt:lpstr>
      <vt:lpstr>Заснування університетів у ХІІ ст.</vt:lpstr>
      <vt:lpstr>Типи університетів</vt:lpstr>
      <vt:lpstr>Види навчання в університеті</vt:lpstr>
      <vt:lpstr>Факультети середньовічного  університету</vt:lpstr>
      <vt:lpstr>Навчальний цикл</vt:lpstr>
      <vt:lpstr>Значення терміну бакалавр</vt:lpstr>
      <vt:lpstr>Хронологія впровадження  освітнього рівня бакалавр</vt:lpstr>
      <vt:lpstr>Різновиди ступеню бакалавра  у ХІІІ ст.</vt:lpstr>
      <vt:lpstr>Різновиди ступеню бакалавра  у ХV ст.</vt:lpstr>
      <vt:lpstr>Трактування терміну «магістр»</vt:lpstr>
      <vt:lpstr>Хронологія запровадження  терміну «магістр»</vt:lpstr>
      <vt:lpstr>Хронологія запровадження  освітнього рівня «доктор»</vt:lpstr>
      <vt:lpstr>Вимоги для отримання  ступеня доктора</vt:lpstr>
      <vt:lpstr>Порядок присудження наукового ступеню “доктор” у різних країнах</vt:lpstr>
      <vt:lpstr>Порядок здобуття наукового ступеню “доктора філософії”</vt:lpstr>
      <vt:lpstr>Тема 6. Підготовка та кваліфікація наукових кадрів в Україні</vt:lpstr>
      <vt:lpstr>ЗМІСТ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956</cp:revision>
  <dcterms:modified xsi:type="dcterms:W3CDTF">2024-02-22T06:50:15Z</dcterms:modified>
</cp:coreProperties>
</file>