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34"/>
  </p:notesMasterIdLst>
  <p:sldIdLst>
    <p:sldId id="310" r:id="rId2"/>
    <p:sldId id="916" r:id="rId3"/>
    <p:sldId id="917" r:id="rId4"/>
    <p:sldId id="918" r:id="rId5"/>
    <p:sldId id="919" r:id="rId6"/>
    <p:sldId id="921" r:id="rId7"/>
    <p:sldId id="922" r:id="rId8"/>
    <p:sldId id="923" r:id="rId9"/>
    <p:sldId id="924" r:id="rId10"/>
    <p:sldId id="925" r:id="rId11"/>
    <p:sldId id="926" r:id="rId12"/>
    <p:sldId id="927" r:id="rId13"/>
    <p:sldId id="928" r:id="rId14"/>
    <p:sldId id="929" r:id="rId15"/>
    <p:sldId id="930" r:id="rId16"/>
    <p:sldId id="931" r:id="rId17"/>
    <p:sldId id="932" r:id="rId18"/>
    <p:sldId id="933" r:id="rId19"/>
    <p:sldId id="934" r:id="rId20"/>
    <p:sldId id="935" r:id="rId21"/>
    <p:sldId id="936" r:id="rId22"/>
    <p:sldId id="937" r:id="rId23"/>
    <p:sldId id="938" r:id="rId24"/>
    <p:sldId id="939" r:id="rId25"/>
    <p:sldId id="940" r:id="rId26"/>
    <p:sldId id="941" r:id="rId27"/>
    <p:sldId id="942" r:id="rId28"/>
    <p:sldId id="945" r:id="rId29"/>
    <p:sldId id="946" r:id="rId30"/>
    <p:sldId id="947" r:id="rId31"/>
    <p:sldId id="968" r:id="rId32"/>
    <p:sldId id="914" r:id="rId33"/>
  </p:sldIdLst>
  <p:sldSz cx="9144000" cy="6858000" type="screen4x3"/>
  <p:notesSz cx="6735763" cy="986948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2E51"/>
    <a:srgbClr val="CDD9FC"/>
    <a:srgbClr val="1D528D"/>
    <a:srgbClr val="91AAEC"/>
    <a:srgbClr val="FFFFFF"/>
    <a:srgbClr val="3186E3"/>
    <a:srgbClr val="E6E6E6"/>
    <a:srgbClr val="E8EDFD"/>
    <a:srgbClr val="2F85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Помірний стиль 4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Помірний стиль 4 –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C89EF96-8CEA-46FF-86C4-4CE0E7609802}" styleName="Світлий стиль 3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Помір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0" autoAdjust="0"/>
    <p:restoredTop sz="94868" autoAdjust="0"/>
  </p:normalViewPr>
  <p:slideViewPr>
    <p:cSldViewPr>
      <p:cViewPr varScale="1">
        <p:scale>
          <a:sx n="70" d="100"/>
          <a:sy n="70" d="100"/>
        </p:scale>
        <p:origin x="139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0779" tIns="45389" rIns="90779" bIns="45389" rtlCol="0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0779" tIns="45389" rIns="90779" bIns="45389" rtlCol="0"/>
          <a:lstStyle>
            <a:lvl1pPr algn="r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E6D5D5E-4555-4EF0-8AEE-7A76AEF5CAEB}" type="datetimeFigureOut">
              <a:rPr lang="ru-RU"/>
              <a:pPr>
                <a:defRPr/>
              </a:pPr>
              <a:t>22.02.2024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79" tIns="45389" rIns="90779" bIns="45389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7888"/>
            <a:ext cx="5389563" cy="4441825"/>
          </a:xfrm>
          <a:prstGeom prst="rect">
            <a:avLst/>
          </a:prstGeom>
        </p:spPr>
        <p:txBody>
          <a:bodyPr vert="horz" lIns="90779" tIns="45389" rIns="90779" bIns="4538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2600"/>
            <a:ext cx="2919413" cy="495300"/>
          </a:xfrm>
          <a:prstGeom prst="rect">
            <a:avLst/>
          </a:prstGeom>
        </p:spPr>
        <p:txBody>
          <a:bodyPr vert="horz" lIns="90779" tIns="45389" rIns="90779" bIns="45389" rtlCol="0" anchor="b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2600"/>
            <a:ext cx="2919412" cy="495300"/>
          </a:xfrm>
          <a:prstGeom prst="rect">
            <a:avLst/>
          </a:prstGeom>
        </p:spPr>
        <p:txBody>
          <a:bodyPr vert="horz" wrap="square" lIns="90779" tIns="45389" rIns="90779" bIns="453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48B4526-B03E-4040-B591-F581FA3225D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7520984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18436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A05ABA2-E792-4668-BF0F-AA519D8506F7}" type="slidenum">
              <a:rPr lang="ru-RU" altLang="uk-UA" smtClean="0"/>
              <a:pPr/>
              <a:t>2</a:t>
            </a:fld>
            <a:endParaRPr lang="ru-RU" altLang="uk-UA" smtClean="0"/>
          </a:p>
        </p:txBody>
      </p:sp>
    </p:spTree>
    <p:extLst>
      <p:ext uri="{BB962C8B-B14F-4D97-AF65-F5344CB8AC3E}">
        <p14:creationId xmlns:p14="http://schemas.microsoft.com/office/powerpoint/2010/main" val="4273024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18436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A05ABA2-E792-4668-BF0F-AA519D8506F7}" type="slidenum">
              <a:rPr lang="ru-RU" altLang="uk-UA" smtClean="0"/>
              <a:pPr/>
              <a:t>12</a:t>
            </a:fld>
            <a:endParaRPr lang="ru-RU" altLang="uk-UA" smtClean="0"/>
          </a:p>
        </p:txBody>
      </p:sp>
    </p:spTree>
    <p:extLst>
      <p:ext uri="{BB962C8B-B14F-4D97-AF65-F5344CB8AC3E}">
        <p14:creationId xmlns:p14="http://schemas.microsoft.com/office/powerpoint/2010/main" val="25588421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8B4526-B03E-4040-B591-F581FA3225D8}" type="slidenum">
              <a:rPr lang="ru-RU" altLang="uk-UA" smtClean="0"/>
              <a:pPr>
                <a:defRPr/>
              </a:pPr>
              <a:t>22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1008769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8B4526-B03E-4040-B591-F581FA3225D8}" type="slidenum">
              <a:rPr lang="ru-RU" altLang="uk-UA" smtClean="0"/>
              <a:pPr>
                <a:defRPr/>
              </a:pPr>
              <a:t>23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787257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8B4526-B03E-4040-B591-F581FA3225D8}" type="slidenum">
              <a:rPr lang="ru-RU" altLang="uk-UA" smtClean="0"/>
              <a:pPr>
                <a:defRPr/>
              </a:pPr>
              <a:t>24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3759382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8B4526-B03E-4040-B591-F581FA3225D8}" type="slidenum">
              <a:rPr lang="ru-RU" altLang="uk-UA" smtClean="0"/>
              <a:pPr>
                <a:defRPr/>
              </a:pPr>
              <a:t>25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270215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8B4526-B03E-4040-B591-F581FA3225D8}" type="slidenum">
              <a:rPr lang="ru-RU" altLang="uk-UA" smtClean="0"/>
              <a:pPr>
                <a:defRPr/>
              </a:pPr>
              <a:t>26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4451561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8B4526-B03E-4040-B591-F581FA3225D8}" type="slidenum">
              <a:rPr lang="ru-RU" altLang="uk-UA" smtClean="0"/>
              <a:pPr>
                <a:defRPr/>
              </a:pPr>
              <a:t>27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466132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18436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A05ABA2-E792-4668-BF0F-AA519D8506F7}" type="slidenum">
              <a:rPr lang="ru-RU" altLang="uk-UA" smtClean="0"/>
              <a:pPr/>
              <a:t>29</a:t>
            </a:fld>
            <a:endParaRPr lang="ru-RU" altLang="uk-UA" smtClean="0"/>
          </a:p>
        </p:txBody>
      </p:sp>
    </p:spTree>
    <p:extLst>
      <p:ext uri="{BB962C8B-B14F-4D97-AF65-F5344CB8AC3E}">
        <p14:creationId xmlns:p14="http://schemas.microsoft.com/office/powerpoint/2010/main" val="23034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924B7-1AF8-422D-9ECD-83655AD77063}" type="datetimeFigureOut">
              <a:rPr lang="ru-RU"/>
              <a:pPr>
                <a:defRPr/>
              </a:pPr>
              <a:t>22.02.2024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E69EE-5AEE-4D61-BEB5-FFBA04B6B96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94881985"/>
      </p:ext>
    </p:extLst>
  </p:cSld>
  <p:clrMapOvr>
    <a:masterClrMapping/>
  </p:clrMapOvr>
  <p:transition>
    <p:strips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6096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6096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76A1B-F1FC-4F9D-8735-539F3387C86B}" type="datetimeFigureOut">
              <a:rPr lang="ru-RU"/>
              <a:pPr>
                <a:defRPr/>
              </a:pPr>
              <a:t>22.02.2024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4234D-8F3B-4B36-88F3-FF6DA08768B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320398685"/>
      </p:ext>
    </p:extLst>
  </p:cSld>
  <p:clrMapOvr>
    <a:masterClrMapping/>
  </p:clrMapOvr>
  <p:transition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3914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28725"/>
            <a:ext cx="8229600" cy="5095875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C7B96-2133-482B-9A49-FB33CA307888}" type="datetimeFigureOut">
              <a:rPr lang="ru-RU"/>
              <a:pPr>
                <a:defRPr/>
              </a:pPr>
              <a:t>22.02.2024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8EAAE-AAF7-4598-9176-0E6337A1B09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638147353"/>
      </p:ext>
    </p:extLst>
  </p:cSld>
  <p:clrMapOvr>
    <a:masterClrMapping/>
  </p:clrMapOvr>
  <p:transition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5189F-810A-42BE-A600-29357F47429B}" type="datetimeFigureOut">
              <a:rPr lang="ru-RU"/>
              <a:pPr>
                <a:defRPr/>
              </a:pPr>
              <a:t>22.02.2024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726E3-ADF1-4069-9592-3BBB5420D5B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989942812"/>
      </p:ext>
    </p:extLst>
  </p:cSld>
  <p:clrMapOvr>
    <a:masterClrMapping/>
  </p:clrMapOvr>
  <p:transition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748A7-4F09-4AD6-96DC-558999BC23B1}" type="datetimeFigureOut">
              <a:rPr lang="ru-RU"/>
              <a:pPr>
                <a:defRPr/>
              </a:pPr>
              <a:t>22.02.2024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F2022-9459-4DBC-9158-8503C78619C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292335475"/>
      </p:ext>
    </p:extLst>
  </p:cSld>
  <p:clrMapOvr>
    <a:masterClrMapping/>
  </p:clrMapOvr>
  <p:transition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3E7F4-FAEE-413D-A6F2-5D6E657EA765}" type="datetimeFigureOut">
              <a:rPr lang="ru-RU"/>
              <a:pPr>
                <a:defRPr/>
              </a:pPr>
              <a:t>22.02.2024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21591-235F-4382-8E52-81C71355E20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752994240"/>
      </p:ext>
    </p:extLst>
  </p:cSld>
  <p:clrMapOvr>
    <a:masterClrMapping/>
  </p:clrMapOvr>
  <p:transition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7033B-C7C1-4090-A704-DAC5E94A6E6E}" type="datetimeFigureOut">
              <a:rPr lang="ru-RU"/>
              <a:pPr>
                <a:defRPr/>
              </a:pPr>
              <a:t>22.02.2024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DE7FE-B45A-4EDD-9D51-7705D656E2C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043509584"/>
      </p:ext>
    </p:extLst>
  </p:cSld>
  <p:clrMapOvr>
    <a:masterClrMapping/>
  </p:clrMapOvr>
  <p:transition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D45D7-FA28-4CC1-B37C-FEB8251F7273}" type="datetimeFigureOut">
              <a:rPr lang="ru-RU"/>
              <a:pPr>
                <a:defRPr/>
              </a:pPr>
              <a:t>22.02.2024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0A99C-F9F3-454D-B324-30F05E80CAA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476136659"/>
      </p:ext>
    </p:extLst>
  </p:cSld>
  <p:clrMapOvr>
    <a:masterClrMapping/>
  </p:clrMapOvr>
  <p:transition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D4F03-9FAF-45E7-91E4-F69D2ED9C5E2}" type="datetimeFigureOut">
              <a:rPr lang="ru-RU"/>
              <a:pPr>
                <a:defRPr/>
              </a:pPr>
              <a:t>22.02.2024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C1FA4-F55E-4F74-A03E-CEAB45C5171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768877130"/>
      </p:ext>
    </p:extLst>
  </p:cSld>
  <p:clrMapOvr>
    <a:masterClrMapping/>
  </p:clrMapOvr>
  <p:transition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F2DC2-AFC0-4FE3-BD3F-2815475F871F}" type="datetimeFigureOut">
              <a:rPr lang="ru-RU"/>
              <a:pPr>
                <a:defRPr/>
              </a:pPr>
              <a:t>22.02.2024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FF389-3B31-48CB-83E6-A38D2F71DEF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573174158"/>
      </p:ext>
    </p:extLst>
  </p:cSld>
  <p:clrMapOvr>
    <a:masterClrMapping/>
  </p:clrMapOvr>
  <p:transition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F27D7-ACD6-4895-A554-A98199A5CD1A}" type="datetimeFigureOut">
              <a:rPr lang="ru-RU"/>
              <a:pPr>
                <a:defRPr/>
              </a:pPr>
              <a:t>22.02.2024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FC59C-E7A5-41ED-A33D-5E7C81EBCB6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558426494"/>
      </p:ext>
    </p:extLst>
  </p:cSld>
  <p:clrMapOvr>
    <a:masterClrMapping/>
  </p:clrMapOvr>
  <p:transition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gray">
          <a:xfrm>
            <a:off x="1588" y="4763"/>
            <a:ext cx="9144000" cy="931862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hlink">
                  <a:gamma/>
                  <a:tint val="0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grpSp>
        <p:nvGrpSpPr>
          <p:cNvPr id="1027" name="Group 16"/>
          <p:cNvGrpSpPr>
            <a:grpSpLocks/>
          </p:cNvGrpSpPr>
          <p:nvPr/>
        </p:nvGrpSpPr>
        <p:grpSpPr bwMode="auto">
          <a:xfrm>
            <a:off x="-12700" y="0"/>
            <a:ext cx="9150350" cy="1012825"/>
            <a:chOff x="476" y="-638"/>
            <a:chExt cx="5764" cy="638"/>
          </a:xfrm>
        </p:grpSpPr>
        <p:sp>
          <p:nvSpPr>
            <p:cNvPr id="1035" name="Oval 17"/>
            <p:cNvSpPr>
              <a:spLocks noChangeArrowheads="1"/>
            </p:cNvSpPr>
            <p:nvPr userDrawn="1"/>
          </p:nvSpPr>
          <p:spPr bwMode="gray">
            <a:xfrm>
              <a:off x="555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6" name="Oval 18"/>
            <p:cNvSpPr>
              <a:spLocks noChangeArrowheads="1"/>
            </p:cNvSpPr>
            <p:nvPr userDrawn="1"/>
          </p:nvSpPr>
          <p:spPr bwMode="gray">
            <a:xfrm>
              <a:off x="553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7" name="Oval 19"/>
            <p:cNvSpPr>
              <a:spLocks noChangeArrowheads="1"/>
            </p:cNvSpPr>
            <p:nvPr userDrawn="1"/>
          </p:nvSpPr>
          <p:spPr bwMode="gray">
            <a:xfrm>
              <a:off x="843" y="-42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8" name="Oval 20"/>
            <p:cNvSpPr>
              <a:spLocks noChangeArrowheads="1"/>
            </p:cNvSpPr>
            <p:nvPr userDrawn="1"/>
          </p:nvSpPr>
          <p:spPr bwMode="gray">
            <a:xfrm>
              <a:off x="843" y="-13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2" name="Oval 21"/>
            <p:cNvSpPr>
              <a:spLocks noChangeArrowheads="1"/>
            </p:cNvSpPr>
            <p:nvPr userDrawn="1"/>
          </p:nvSpPr>
          <p:spPr bwMode="gray">
            <a:xfrm>
              <a:off x="1113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40" name="Oval 22"/>
            <p:cNvSpPr>
              <a:spLocks noChangeArrowheads="1"/>
            </p:cNvSpPr>
            <p:nvPr userDrawn="1"/>
          </p:nvSpPr>
          <p:spPr bwMode="gray">
            <a:xfrm>
              <a:off x="1249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41" name="Line 23"/>
            <p:cNvSpPr>
              <a:spLocks noChangeShapeType="1"/>
            </p:cNvSpPr>
            <p:nvPr userDrawn="1"/>
          </p:nvSpPr>
          <p:spPr bwMode="gray">
            <a:xfrm>
              <a:off x="577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2" name="Line 24"/>
            <p:cNvSpPr>
              <a:spLocks noChangeShapeType="1"/>
            </p:cNvSpPr>
            <p:nvPr userDrawn="1"/>
          </p:nvSpPr>
          <p:spPr bwMode="gray">
            <a:xfrm>
              <a:off x="71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3" name="Line 25"/>
            <p:cNvSpPr>
              <a:spLocks noChangeShapeType="1"/>
            </p:cNvSpPr>
            <p:nvPr userDrawn="1"/>
          </p:nvSpPr>
          <p:spPr bwMode="gray">
            <a:xfrm>
              <a:off x="864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4" name="Line 26"/>
            <p:cNvSpPr>
              <a:spLocks noChangeShapeType="1"/>
            </p:cNvSpPr>
            <p:nvPr userDrawn="1"/>
          </p:nvSpPr>
          <p:spPr bwMode="gray">
            <a:xfrm>
              <a:off x="1000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5" name="Line 27"/>
            <p:cNvSpPr>
              <a:spLocks noChangeShapeType="1"/>
            </p:cNvSpPr>
            <p:nvPr userDrawn="1"/>
          </p:nvSpPr>
          <p:spPr bwMode="gray">
            <a:xfrm>
              <a:off x="1136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6" name="Line 28"/>
            <p:cNvSpPr>
              <a:spLocks noChangeShapeType="1"/>
            </p:cNvSpPr>
            <p:nvPr userDrawn="1"/>
          </p:nvSpPr>
          <p:spPr bwMode="gray">
            <a:xfrm>
              <a:off x="1272" y="-635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7" name="Line 29"/>
            <p:cNvSpPr>
              <a:spLocks noChangeShapeType="1"/>
            </p:cNvSpPr>
            <p:nvPr userDrawn="1"/>
          </p:nvSpPr>
          <p:spPr bwMode="gray">
            <a:xfrm>
              <a:off x="1414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8" name="Line 30"/>
            <p:cNvSpPr>
              <a:spLocks noChangeShapeType="1"/>
            </p:cNvSpPr>
            <p:nvPr userDrawn="1"/>
          </p:nvSpPr>
          <p:spPr bwMode="gray">
            <a:xfrm>
              <a:off x="1565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9" name="Line 31"/>
            <p:cNvSpPr>
              <a:spLocks noChangeShapeType="1"/>
            </p:cNvSpPr>
            <p:nvPr userDrawn="1"/>
          </p:nvSpPr>
          <p:spPr bwMode="gray">
            <a:xfrm>
              <a:off x="1701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0" name="Line 32"/>
            <p:cNvSpPr>
              <a:spLocks noChangeShapeType="1"/>
            </p:cNvSpPr>
            <p:nvPr userDrawn="1"/>
          </p:nvSpPr>
          <p:spPr bwMode="gray">
            <a:xfrm>
              <a:off x="1837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1" name="Line 33"/>
            <p:cNvSpPr>
              <a:spLocks noChangeShapeType="1"/>
            </p:cNvSpPr>
            <p:nvPr userDrawn="1"/>
          </p:nvSpPr>
          <p:spPr bwMode="gray">
            <a:xfrm>
              <a:off x="1973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2" name="Line 34"/>
            <p:cNvSpPr>
              <a:spLocks noChangeShapeType="1"/>
            </p:cNvSpPr>
            <p:nvPr userDrawn="1"/>
          </p:nvSpPr>
          <p:spPr bwMode="gray">
            <a:xfrm>
              <a:off x="210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3" name="Oval 35"/>
            <p:cNvSpPr>
              <a:spLocks noChangeArrowheads="1"/>
            </p:cNvSpPr>
            <p:nvPr userDrawn="1"/>
          </p:nvSpPr>
          <p:spPr bwMode="gray">
            <a:xfrm>
              <a:off x="1392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4" name="Oval 36"/>
            <p:cNvSpPr>
              <a:spLocks noChangeArrowheads="1"/>
            </p:cNvSpPr>
            <p:nvPr userDrawn="1"/>
          </p:nvSpPr>
          <p:spPr bwMode="gray">
            <a:xfrm>
              <a:off x="1390" y="-542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5" name="Oval 37"/>
            <p:cNvSpPr>
              <a:spLocks noChangeArrowheads="1"/>
            </p:cNvSpPr>
            <p:nvPr userDrawn="1"/>
          </p:nvSpPr>
          <p:spPr bwMode="gray">
            <a:xfrm>
              <a:off x="1680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6" name="Oval 38"/>
            <p:cNvSpPr>
              <a:spLocks noChangeArrowheads="1"/>
            </p:cNvSpPr>
            <p:nvPr userDrawn="1"/>
          </p:nvSpPr>
          <p:spPr bwMode="gray">
            <a:xfrm>
              <a:off x="1680" y="-54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7" name="Oval 39"/>
            <p:cNvSpPr>
              <a:spLocks noChangeArrowheads="1"/>
            </p:cNvSpPr>
            <p:nvPr userDrawn="1"/>
          </p:nvSpPr>
          <p:spPr bwMode="gray">
            <a:xfrm>
              <a:off x="1950" y="-28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8" name="Oval 40"/>
            <p:cNvSpPr>
              <a:spLocks noChangeArrowheads="1"/>
            </p:cNvSpPr>
            <p:nvPr userDrawn="1"/>
          </p:nvSpPr>
          <p:spPr bwMode="gray">
            <a:xfrm>
              <a:off x="2086" y="-1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9" name="Oval 41"/>
            <p:cNvSpPr>
              <a:spLocks noChangeArrowheads="1"/>
            </p:cNvSpPr>
            <p:nvPr userDrawn="1"/>
          </p:nvSpPr>
          <p:spPr bwMode="gray">
            <a:xfrm>
              <a:off x="2224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0" name="Oval 42"/>
            <p:cNvSpPr>
              <a:spLocks noChangeArrowheads="1"/>
            </p:cNvSpPr>
            <p:nvPr userDrawn="1"/>
          </p:nvSpPr>
          <p:spPr bwMode="gray">
            <a:xfrm>
              <a:off x="2222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1" name="Oval 43"/>
            <p:cNvSpPr>
              <a:spLocks noChangeArrowheads="1"/>
            </p:cNvSpPr>
            <p:nvPr userDrawn="1"/>
          </p:nvSpPr>
          <p:spPr bwMode="gray">
            <a:xfrm>
              <a:off x="2512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2" name="Oval 44"/>
            <p:cNvSpPr>
              <a:spLocks noChangeArrowheads="1"/>
            </p:cNvSpPr>
            <p:nvPr userDrawn="1"/>
          </p:nvSpPr>
          <p:spPr bwMode="gray">
            <a:xfrm>
              <a:off x="2512" y="-15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3" name="Oval 45"/>
            <p:cNvSpPr>
              <a:spLocks noChangeArrowheads="1"/>
            </p:cNvSpPr>
            <p:nvPr userDrawn="1"/>
          </p:nvSpPr>
          <p:spPr bwMode="gray">
            <a:xfrm>
              <a:off x="2782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4" name="Oval 46"/>
            <p:cNvSpPr>
              <a:spLocks noChangeArrowheads="1"/>
            </p:cNvSpPr>
            <p:nvPr userDrawn="1"/>
          </p:nvSpPr>
          <p:spPr bwMode="gray">
            <a:xfrm>
              <a:off x="2918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grpSp>
          <p:nvGrpSpPr>
            <p:cNvPr id="1065" name="Group 47"/>
            <p:cNvGrpSpPr>
              <a:grpSpLocks/>
            </p:cNvGrpSpPr>
            <p:nvPr userDrawn="1"/>
          </p:nvGrpSpPr>
          <p:grpSpPr bwMode="auto">
            <a:xfrm>
              <a:off x="2246" y="-638"/>
              <a:ext cx="1532" cy="635"/>
              <a:chOff x="-765" y="-1448"/>
              <a:chExt cx="1532" cy="2896"/>
            </a:xfrm>
          </p:grpSpPr>
          <p:sp>
            <p:nvSpPr>
              <p:cNvPr id="1111" name="Line 48"/>
              <p:cNvSpPr>
                <a:spLocks noChangeShapeType="1"/>
              </p:cNvSpPr>
              <p:nvPr userDrawn="1"/>
            </p:nvSpPr>
            <p:spPr bwMode="gray">
              <a:xfrm>
                <a:off x="-765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2" name="Line 49"/>
              <p:cNvSpPr>
                <a:spLocks noChangeShapeType="1"/>
              </p:cNvSpPr>
              <p:nvPr userDrawn="1"/>
            </p:nvSpPr>
            <p:spPr bwMode="gray">
              <a:xfrm>
                <a:off x="-614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3" name="Line 50"/>
              <p:cNvSpPr>
                <a:spLocks noChangeShapeType="1"/>
              </p:cNvSpPr>
              <p:nvPr userDrawn="1"/>
            </p:nvSpPr>
            <p:spPr bwMode="gray">
              <a:xfrm>
                <a:off x="-478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4" name="Line 51"/>
              <p:cNvSpPr>
                <a:spLocks noChangeShapeType="1"/>
              </p:cNvSpPr>
              <p:nvPr userDrawn="1"/>
            </p:nvSpPr>
            <p:spPr bwMode="gray">
              <a:xfrm>
                <a:off x="-342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5" name="Line 52"/>
              <p:cNvSpPr>
                <a:spLocks noChangeShapeType="1"/>
              </p:cNvSpPr>
              <p:nvPr userDrawn="1"/>
            </p:nvSpPr>
            <p:spPr bwMode="gray">
              <a:xfrm>
                <a:off x="-206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6" name="Line 53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7" name="Line 54"/>
              <p:cNvSpPr>
                <a:spLocks noChangeShapeType="1"/>
              </p:cNvSpPr>
              <p:nvPr userDrawn="1"/>
            </p:nvSpPr>
            <p:spPr bwMode="gray">
              <a:xfrm>
                <a:off x="72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8" name="Line 55"/>
              <p:cNvSpPr>
                <a:spLocks noChangeShapeType="1"/>
              </p:cNvSpPr>
              <p:nvPr userDrawn="1"/>
            </p:nvSpPr>
            <p:spPr bwMode="gray">
              <a:xfrm>
                <a:off x="223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9" name="Line 56"/>
              <p:cNvSpPr>
                <a:spLocks noChangeShapeType="1"/>
              </p:cNvSpPr>
              <p:nvPr userDrawn="1"/>
            </p:nvSpPr>
            <p:spPr bwMode="gray">
              <a:xfrm>
                <a:off x="359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0" name="Line 57"/>
              <p:cNvSpPr>
                <a:spLocks noChangeShapeType="1"/>
              </p:cNvSpPr>
              <p:nvPr userDrawn="1"/>
            </p:nvSpPr>
            <p:spPr bwMode="gray">
              <a:xfrm>
                <a:off x="495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1" name="Line 58"/>
              <p:cNvSpPr>
                <a:spLocks noChangeShapeType="1"/>
              </p:cNvSpPr>
              <p:nvPr userDrawn="1"/>
            </p:nvSpPr>
            <p:spPr bwMode="gray">
              <a:xfrm>
                <a:off x="631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2" name="Line 59"/>
              <p:cNvSpPr>
                <a:spLocks noChangeShapeType="1"/>
              </p:cNvSpPr>
              <p:nvPr userDrawn="1"/>
            </p:nvSpPr>
            <p:spPr bwMode="gray">
              <a:xfrm>
                <a:off x="767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1066" name="Oval 60"/>
            <p:cNvSpPr>
              <a:spLocks noChangeArrowheads="1"/>
            </p:cNvSpPr>
            <p:nvPr userDrawn="1"/>
          </p:nvSpPr>
          <p:spPr bwMode="gray">
            <a:xfrm>
              <a:off x="3061" y="-41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7" name="Oval 61"/>
            <p:cNvSpPr>
              <a:spLocks noChangeArrowheads="1"/>
            </p:cNvSpPr>
            <p:nvPr userDrawn="1"/>
          </p:nvSpPr>
          <p:spPr bwMode="gray">
            <a:xfrm>
              <a:off x="3059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8" name="Oval 62"/>
            <p:cNvSpPr>
              <a:spLocks noChangeArrowheads="1"/>
            </p:cNvSpPr>
            <p:nvPr userDrawn="1"/>
          </p:nvSpPr>
          <p:spPr bwMode="gray">
            <a:xfrm>
              <a:off x="3349" y="-41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9" name="Oval 63"/>
            <p:cNvSpPr>
              <a:spLocks noChangeArrowheads="1"/>
            </p:cNvSpPr>
            <p:nvPr userDrawn="1"/>
          </p:nvSpPr>
          <p:spPr bwMode="gray">
            <a:xfrm>
              <a:off x="3349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0" name="Oval 64"/>
            <p:cNvSpPr>
              <a:spLocks noChangeArrowheads="1"/>
            </p:cNvSpPr>
            <p:nvPr userDrawn="1"/>
          </p:nvSpPr>
          <p:spPr bwMode="gray">
            <a:xfrm>
              <a:off x="3619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1" name="Oval 65"/>
            <p:cNvSpPr>
              <a:spLocks noChangeArrowheads="1"/>
            </p:cNvSpPr>
            <p:nvPr userDrawn="1"/>
          </p:nvSpPr>
          <p:spPr bwMode="gray">
            <a:xfrm>
              <a:off x="3755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2" name="Oval 66"/>
            <p:cNvSpPr>
              <a:spLocks noChangeArrowheads="1"/>
            </p:cNvSpPr>
            <p:nvPr userDrawn="1"/>
          </p:nvSpPr>
          <p:spPr bwMode="gray">
            <a:xfrm>
              <a:off x="3913" y="-27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3" name="Oval 67"/>
            <p:cNvSpPr>
              <a:spLocks noChangeArrowheads="1"/>
            </p:cNvSpPr>
            <p:nvPr userDrawn="1"/>
          </p:nvSpPr>
          <p:spPr bwMode="gray">
            <a:xfrm>
              <a:off x="3911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4" name="Oval 68"/>
            <p:cNvSpPr>
              <a:spLocks noChangeArrowheads="1"/>
            </p:cNvSpPr>
            <p:nvPr userDrawn="1"/>
          </p:nvSpPr>
          <p:spPr bwMode="gray">
            <a:xfrm>
              <a:off x="4201" y="-45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5" name="Oval 69"/>
            <p:cNvSpPr>
              <a:spLocks noChangeArrowheads="1"/>
            </p:cNvSpPr>
            <p:nvPr userDrawn="1"/>
          </p:nvSpPr>
          <p:spPr bwMode="gray">
            <a:xfrm>
              <a:off x="4201" y="-1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6" name="Oval 70"/>
            <p:cNvSpPr>
              <a:spLocks noChangeArrowheads="1"/>
            </p:cNvSpPr>
            <p:nvPr userDrawn="1"/>
          </p:nvSpPr>
          <p:spPr bwMode="gray">
            <a:xfrm>
              <a:off x="4471" y="-29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7" name="Oval 71"/>
            <p:cNvSpPr>
              <a:spLocks noChangeArrowheads="1"/>
            </p:cNvSpPr>
            <p:nvPr userDrawn="1"/>
          </p:nvSpPr>
          <p:spPr bwMode="gray">
            <a:xfrm>
              <a:off x="4607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grpSp>
          <p:nvGrpSpPr>
            <p:cNvPr id="1078" name="Group 72"/>
            <p:cNvGrpSpPr>
              <a:grpSpLocks/>
            </p:cNvGrpSpPr>
            <p:nvPr userDrawn="1"/>
          </p:nvGrpSpPr>
          <p:grpSpPr bwMode="auto">
            <a:xfrm>
              <a:off x="3935" y="-638"/>
              <a:ext cx="1532" cy="635"/>
              <a:chOff x="-765" y="-1448"/>
              <a:chExt cx="1532" cy="2896"/>
            </a:xfrm>
          </p:grpSpPr>
          <p:sp>
            <p:nvSpPr>
              <p:cNvPr id="1099" name="Line 73"/>
              <p:cNvSpPr>
                <a:spLocks noChangeShapeType="1"/>
              </p:cNvSpPr>
              <p:nvPr userDrawn="1"/>
            </p:nvSpPr>
            <p:spPr bwMode="gray">
              <a:xfrm>
                <a:off x="-765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0" name="Line 74"/>
              <p:cNvSpPr>
                <a:spLocks noChangeShapeType="1"/>
              </p:cNvSpPr>
              <p:nvPr userDrawn="1"/>
            </p:nvSpPr>
            <p:spPr bwMode="gray">
              <a:xfrm>
                <a:off x="-614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1" name="Line 75"/>
              <p:cNvSpPr>
                <a:spLocks noChangeShapeType="1"/>
              </p:cNvSpPr>
              <p:nvPr userDrawn="1"/>
            </p:nvSpPr>
            <p:spPr bwMode="gray">
              <a:xfrm>
                <a:off x="-478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2" name="Line 76"/>
              <p:cNvSpPr>
                <a:spLocks noChangeShapeType="1"/>
              </p:cNvSpPr>
              <p:nvPr userDrawn="1"/>
            </p:nvSpPr>
            <p:spPr bwMode="gray">
              <a:xfrm>
                <a:off x="-342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3" name="Line 77"/>
              <p:cNvSpPr>
                <a:spLocks noChangeShapeType="1"/>
              </p:cNvSpPr>
              <p:nvPr userDrawn="1"/>
            </p:nvSpPr>
            <p:spPr bwMode="gray">
              <a:xfrm>
                <a:off x="-206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4" name="Line 78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5" name="Line 79"/>
              <p:cNvSpPr>
                <a:spLocks noChangeShapeType="1"/>
              </p:cNvSpPr>
              <p:nvPr userDrawn="1"/>
            </p:nvSpPr>
            <p:spPr bwMode="gray">
              <a:xfrm>
                <a:off x="72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6" name="Line 80"/>
              <p:cNvSpPr>
                <a:spLocks noChangeShapeType="1"/>
              </p:cNvSpPr>
              <p:nvPr userDrawn="1"/>
            </p:nvSpPr>
            <p:spPr bwMode="gray">
              <a:xfrm>
                <a:off x="223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7" name="Line 81"/>
              <p:cNvSpPr>
                <a:spLocks noChangeShapeType="1"/>
              </p:cNvSpPr>
              <p:nvPr userDrawn="1"/>
            </p:nvSpPr>
            <p:spPr bwMode="gray">
              <a:xfrm>
                <a:off x="359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8" name="Line 82"/>
              <p:cNvSpPr>
                <a:spLocks noChangeShapeType="1"/>
              </p:cNvSpPr>
              <p:nvPr userDrawn="1"/>
            </p:nvSpPr>
            <p:spPr bwMode="gray">
              <a:xfrm>
                <a:off x="495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9" name="Line 83"/>
              <p:cNvSpPr>
                <a:spLocks noChangeShapeType="1"/>
              </p:cNvSpPr>
              <p:nvPr userDrawn="1"/>
            </p:nvSpPr>
            <p:spPr bwMode="gray">
              <a:xfrm>
                <a:off x="631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0" name="Line 84"/>
              <p:cNvSpPr>
                <a:spLocks noChangeShapeType="1"/>
              </p:cNvSpPr>
              <p:nvPr userDrawn="1"/>
            </p:nvSpPr>
            <p:spPr bwMode="gray">
              <a:xfrm>
                <a:off x="767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1079" name="Oval 85"/>
            <p:cNvSpPr>
              <a:spLocks noChangeArrowheads="1"/>
            </p:cNvSpPr>
            <p:nvPr userDrawn="1"/>
          </p:nvSpPr>
          <p:spPr bwMode="gray">
            <a:xfrm>
              <a:off x="4750" y="-36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0" name="Oval 86"/>
            <p:cNvSpPr>
              <a:spLocks noChangeArrowheads="1"/>
            </p:cNvSpPr>
            <p:nvPr userDrawn="1"/>
          </p:nvSpPr>
          <p:spPr bwMode="gray">
            <a:xfrm>
              <a:off x="4748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1" name="Oval 87"/>
            <p:cNvSpPr>
              <a:spLocks noChangeArrowheads="1"/>
            </p:cNvSpPr>
            <p:nvPr userDrawn="1"/>
          </p:nvSpPr>
          <p:spPr bwMode="gray">
            <a:xfrm>
              <a:off x="5038" y="-42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2" name="Oval 88"/>
            <p:cNvSpPr>
              <a:spLocks noChangeArrowheads="1"/>
            </p:cNvSpPr>
            <p:nvPr userDrawn="1"/>
          </p:nvSpPr>
          <p:spPr bwMode="gray">
            <a:xfrm>
              <a:off x="5038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3" name="Oval 89"/>
            <p:cNvSpPr>
              <a:spLocks noChangeArrowheads="1"/>
            </p:cNvSpPr>
            <p:nvPr userDrawn="1"/>
          </p:nvSpPr>
          <p:spPr bwMode="gray">
            <a:xfrm>
              <a:off x="5308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4" name="Oval 90"/>
            <p:cNvSpPr>
              <a:spLocks noChangeArrowheads="1"/>
            </p:cNvSpPr>
            <p:nvPr userDrawn="1"/>
          </p:nvSpPr>
          <p:spPr bwMode="gray">
            <a:xfrm>
              <a:off x="5444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5" name="Oval 91"/>
            <p:cNvSpPr>
              <a:spLocks noChangeArrowheads="1"/>
            </p:cNvSpPr>
            <p:nvPr userDrawn="1"/>
          </p:nvSpPr>
          <p:spPr bwMode="gray">
            <a:xfrm>
              <a:off x="5580" y="-28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6" name="Oval 92"/>
            <p:cNvSpPr>
              <a:spLocks noChangeArrowheads="1"/>
            </p:cNvSpPr>
            <p:nvPr userDrawn="1"/>
          </p:nvSpPr>
          <p:spPr bwMode="gray">
            <a:xfrm>
              <a:off x="5578" y="-5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7" name="Oval 93"/>
            <p:cNvSpPr>
              <a:spLocks noChangeArrowheads="1"/>
            </p:cNvSpPr>
            <p:nvPr userDrawn="1"/>
          </p:nvSpPr>
          <p:spPr bwMode="gray">
            <a:xfrm>
              <a:off x="5868" y="-42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8" name="Oval 94"/>
            <p:cNvSpPr>
              <a:spLocks noChangeArrowheads="1"/>
            </p:cNvSpPr>
            <p:nvPr userDrawn="1"/>
          </p:nvSpPr>
          <p:spPr bwMode="gray">
            <a:xfrm>
              <a:off x="5868" y="-15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9" name="Oval 95"/>
            <p:cNvSpPr>
              <a:spLocks noChangeArrowheads="1"/>
            </p:cNvSpPr>
            <p:nvPr userDrawn="1"/>
          </p:nvSpPr>
          <p:spPr bwMode="gray">
            <a:xfrm>
              <a:off x="6138" y="-28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90" name="Line 96"/>
            <p:cNvSpPr>
              <a:spLocks noChangeShapeType="1"/>
            </p:cNvSpPr>
            <p:nvPr userDrawn="1"/>
          </p:nvSpPr>
          <p:spPr bwMode="gray">
            <a:xfrm>
              <a:off x="5602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1" name="Line 97"/>
            <p:cNvSpPr>
              <a:spLocks noChangeShapeType="1"/>
            </p:cNvSpPr>
            <p:nvPr userDrawn="1"/>
          </p:nvSpPr>
          <p:spPr bwMode="gray">
            <a:xfrm>
              <a:off x="5753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2" name="Line 98"/>
            <p:cNvSpPr>
              <a:spLocks noChangeShapeType="1"/>
            </p:cNvSpPr>
            <p:nvPr userDrawn="1"/>
          </p:nvSpPr>
          <p:spPr bwMode="gray">
            <a:xfrm>
              <a:off x="5889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3" name="Line 99"/>
            <p:cNvSpPr>
              <a:spLocks noChangeShapeType="1"/>
            </p:cNvSpPr>
            <p:nvPr userDrawn="1"/>
          </p:nvSpPr>
          <p:spPr bwMode="gray">
            <a:xfrm>
              <a:off x="6025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4" name="Line 100"/>
            <p:cNvSpPr>
              <a:spLocks noChangeShapeType="1"/>
            </p:cNvSpPr>
            <p:nvPr userDrawn="1"/>
          </p:nvSpPr>
          <p:spPr bwMode="gray">
            <a:xfrm>
              <a:off x="6161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5" name="Line 101"/>
            <p:cNvSpPr>
              <a:spLocks noChangeShapeType="1"/>
            </p:cNvSpPr>
            <p:nvPr userDrawn="1"/>
          </p:nvSpPr>
          <p:spPr bwMode="gray">
            <a:xfrm>
              <a:off x="476" y="-525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6" name="Line 102"/>
            <p:cNvSpPr>
              <a:spLocks noChangeShapeType="1"/>
            </p:cNvSpPr>
            <p:nvPr userDrawn="1"/>
          </p:nvSpPr>
          <p:spPr bwMode="gray">
            <a:xfrm>
              <a:off x="477" y="-389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7" name="Line 103"/>
            <p:cNvSpPr>
              <a:spLocks noChangeShapeType="1"/>
            </p:cNvSpPr>
            <p:nvPr userDrawn="1"/>
          </p:nvSpPr>
          <p:spPr bwMode="gray">
            <a:xfrm>
              <a:off x="478" y="-253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8" name="Line 104"/>
            <p:cNvSpPr>
              <a:spLocks noChangeShapeType="1"/>
            </p:cNvSpPr>
            <p:nvPr userDrawn="1"/>
          </p:nvSpPr>
          <p:spPr bwMode="gray">
            <a:xfrm>
              <a:off x="480" y="-126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1129" name="Rectangle 105"/>
          <p:cNvSpPr>
            <a:spLocks noChangeArrowheads="1"/>
          </p:cNvSpPr>
          <p:nvPr/>
        </p:nvSpPr>
        <p:spPr bwMode="gray">
          <a:xfrm>
            <a:off x="0" y="800100"/>
            <a:ext cx="9144000" cy="301625"/>
          </a:xfrm>
          <a:prstGeom prst="rect">
            <a:avLst/>
          </a:prstGeom>
          <a:gradFill rotWithShape="1">
            <a:gsLst>
              <a:gs pos="0">
                <a:schemeClr val="tx1">
                  <a:gamma/>
                  <a:shade val="46275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029" name="Oval 106" descr="06_original_w"/>
          <p:cNvSpPr>
            <a:spLocks noChangeArrowheads="1"/>
          </p:cNvSpPr>
          <p:nvPr/>
        </p:nvSpPr>
        <p:spPr bwMode="gray">
          <a:xfrm>
            <a:off x="7956550" y="404813"/>
            <a:ext cx="936625" cy="1008062"/>
          </a:xfrm>
          <a:prstGeom prst="ellipse">
            <a:avLst/>
          </a:prstGeom>
          <a:blipFill dpi="0" rotWithShape="1">
            <a:blip r:embed="rId13"/>
            <a:srcRect/>
            <a:stretch>
              <a:fillRect/>
            </a:stretch>
          </a:blip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uk-UA" altLang="uk-UA" smtClean="0"/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28725"/>
            <a:ext cx="8229600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текста</a:t>
            </a:r>
          </a:p>
          <a:p>
            <a:pPr lvl="1"/>
            <a:r>
              <a:rPr lang="en-US" altLang="uk-UA" smtClean="0"/>
              <a:t>Второй уровень</a:t>
            </a:r>
          </a:p>
          <a:p>
            <a:pPr lvl="2"/>
            <a:r>
              <a:rPr lang="en-US" altLang="uk-UA" smtClean="0"/>
              <a:t>Третий уровень</a:t>
            </a:r>
          </a:p>
          <a:p>
            <a:pPr lvl="3"/>
            <a:r>
              <a:rPr lang="en-US" altLang="uk-UA" smtClean="0"/>
              <a:t>Четвертый уровень</a:t>
            </a:r>
          </a:p>
          <a:p>
            <a:pPr lvl="4"/>
            <a:r>
              <a:rPr lang="en-US" altLang="uk-UA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A95AFC7E-0181-4ED6-9046-95DD480F976B}" type="datetimeFigureOut">
              <a:rPr lang="ru-RU"/>
              <a:pPr>
                <a:defRPr/>
              </a:pPr>
              <a:t>22.02.2024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19EE5AEF-E962-4A57-8304-8F18007BB3C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034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228600"/>
            <a:ext cx="73914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5" r:id="rId1"/>
    <p:sldLayoutId id="2147485276" r:id="rId2"/>
    <p:sldLayoutId id="2147485277" r:id="rId3"/>
    <p:sldLayoutId id="2147485278" r:id="rId4"/>
    <p:sldLayoutId id="2147485279" r:id="rId5"/>
    <p:sldLayoutId id="2147485280" r:id="rId6"/>
    <p:sldLayoutId id="2147485281" r:id="rId7"/>
    <p:sldLayoutId id="2147485282" r:id="rId8"/>
    <p:sldLayoutId id="2147485283" r:id="rId9"/>
    <p:sldLayoutId id="2147485284" r:id="rId10"/>
    <p:sldLayoutId id="2147485285" r:id="rId11"/>
  </p:sldLayoutIdLst>
  <p:transition>
    <p:strips dir="ld"/>
  </p:transition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4929187"/>
          </a:xfrm>
        </p:spPr>
        <p:txBody>
          <a:bodyPr/>
          <a:lstStyle/>
          <a:p>
            <a:pPr algn="ctr">
              <a:defRPr/>
            </a:pPr>
            <a:r>
              <a:rPr lang="uk-UA" sz="5400" i="0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Тема </a:t>
            </a:r>
            <a:r>
              <a:rPr lang="en-US" sz="5400" i="0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4</a:t>
            </a:r>
            <a:r>
              <a:rPr lang="uk-UA" sz="5400" i="0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.</a:t>
            </a:r>
            <a:r>
              <a:rPr lang="ru-RU" sz="4400" i="0" dirty="0">
                <a:latin typeface="Bookman Old Style" pitchFamily="18" charset="0"/>
              </a:rPr>
              <a:t/>
            </a:r>
            <a:br>
              <a:rPr lang="ru-RU" sz="4400" i="0" dirty="0">
                <a:latin typeface="Bookman Old Style" pitchFamily="18" charset="0"/>
              </a:rPr>
            </a:br>
            <a:r>
              <a:rPr lang="ru-RU" sz="4400" i="0" dirty="0" err="1">
                <a:latin typeface="Bookman Old Style" pitchFamily="18" charset="0"/>
              </a:rPr>
              <a:t>Історія</a:t>
            </a:r>
            <a:r>
              <a:rPr lang="ru-RU" sz="4400" i="0" dirty="0">
                <a:latin typeface="Bookman Old Style" pitchFamily="18" charset="0"/>
              </a:rPr>
              <a:t> </a:t>
            </a:r>
            <a:r>
              <a:rPr lang="ru-RU" sz="4400" i="0" dirty="0" err="1">
                <a:latin typeface="Bookman Old Style" pitchFamily="18" charset="0"/>
              </a:rPr>
              <a:t>розвитку</a:t>
            </a:r>
            <a:r>
              <a:rPr lang="ru-RU" sz="4400" i="0" dirty="0">
                <a:latin typeface="Bookman Old Style" pitchFamily="18" charset="0"/>
              </a:rPr>
              <a:t> науки та </a:t>
            </a:r>
            <a:r>
              <a:rPr lang="ru-RU" sz="4400" i="0" dirty="0" err="1">
                <a:latin typeface="Bookman Old Style" pitchFamily="18" charset="0"/>
              </a:rPr>
              <a:t>наукознавства</a:t>
            </a:r>
            <a:endParaRPr lang="ru-RU" sz="5400" i="0" dirty="0">
              <a:latin typeface="Bookman Old Style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-396552" y="0"/>
            <a:ext cx="89289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5400" b="1" dirty="0" err="1">
                <a:latin typeface="+mn-lt"/>
                <a:ea typeface="Calibri" panose="020F0502020204030204" pitchFamily="34" charset="0"/>
              </a:rPr>
              <a:t>Фази</a:t>
            </a:r>
            <a:r>
              <a:rPr lang="ru-RU" sz="5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ru-RU" sz="5400" b="1" dirty="0" err="1">
                <a:latin typeface="+mn-lt"/>
                <a:ea typeface="Calibri" panose="020F0502020204030204" pitchFamily="34" charset="0"/>
              </a:rPr>
              <a:t>розвитку</a:t>
            </a:r>
            <a:r>
              <a:rPr lang="ru-RU" sz="5400" b="1" dirty="0">
                <a:latin typeface="+mn-lt"/>
                <a:ea typeface="Calibri" panose="020F0502020204030204" pitchFamily="34" charset="0"/>
              </a:rPr>
              <a:t> науки</a:t>
            </a:r>
          </a:p>
        </p:txBody>
      </p: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251520" y="848573"/>
            <a:ext cx="8640960" cy="5892817"/>
            <a:chOff x="1314" y="1277"/>
            <a:chExt cx="9180" cy="3464"/>
          </a:xfrm>
        </p:grpSpPr>
        <p:grpSp>
          <p:nvGrpSpPr>
            <p:cNvPr id="5" name="Group 8"/>
            <p:cNvGrpSpPr>
              <a:grpSpLocks/>
            </p:cNvGrpSpPr>
            <p:nvPr/>
          </p:nvGrpSpPr>
          <p:grpSpPr bwMode="auto">
            <a:xfrm>
              <a:off x="1314" y="1277"/>
              <a:ext cx="9180" cy="3464"/>
              <a:chOff x="1134" y="1397"/>
              <a:chExt cx="10260" cy="3464"/>
            </a:xfrm>
          </p:grpSpPr>
          <p:sp>
            <p:nvSpPr>
              <p:cNvPr id="13" name="AutoShape 12"/>
              <p:cNvSpPr>
                <a:spLocks noChangeArrowheads="1"/>
              </p:cNvSpPr>
              <p:nvPr/>
            </p:nvSpPr>
            <p:spPr bwMode="auto">
              <a:xfrm>
                <a:off x="1647" y="1397"/>
                <a:ext cx="9234" cy="1076"/>
              </a:xfrm>
              <a:prstGeom prst="ellipseRibbon">
                <a:avLst>
                  <a:gd name="adj1" fmla="val 28780"/>
                  <a:gd name="adj2" fmla="val 50000"/>
                  <a:gd name="adj3" fmla="val 125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Фази розвитку науки</a:t>
                </a:r>
                <a:endParaRPr kumimoji="0" lang="uk-UA" altLang="uk-UA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4" name="Rectangle 11"/>
              <p:cNvSpPr>
                <a:spLocks noChangeArrowheads="1"/>
              </p:cNvSpPr>
              <p:nvPr/>
            </p:nvSpPr>
            <p:spPr bwMode="auto">
              <a:xfrm>
                <a:off x="1134" y="2912"/>
                <a:ext cx="4140" cy="76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Фаза спокійного розвитку науки</a:t>
                </a:r>
                <a:endParaRPr kumimoji="0" lang="uk-UA" altLang="uk-UA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5" name="Rectangle 10"/>
              <p:cNvSpPr>
                <a:spLocks noChangeArrowheads="1"/>
              </p:cNvSpPr>
              <p:nvPr/>
            </p:nvSpPr>
            <p:spPr bwMode="auto">
              <a:xfrm>
                <a:off x="6894" y="2902"/>
                <a:ext cx="4140" cy="73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6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Фаза наукової революції</a:t>
                </a:r>
                <a:endParaRPr kumimoji="0" lang="uk-UA" altLang="uk-UA" sz="3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6" name="AutoShape 9"/>
              <p:cNvSpPr>
                <a:spLocks noChangeArrowheads="1"/>
              </p:cNvSpPr>
              <p:nvPr/>
            </p:nvSpPr>
            <p:spPr bwMode="auto">
              <a:xfrm>
                <a:off x="3613" y="4014"/>
                <a:ext cx="7781" cy="847"/>
              </a:xfrm>
              <a:prstGeom prst="ellipseRibbon">
                <a:avLst>
                  <a:gd name="adj1" fmla="val 25000"/>
                  <a:gd name="adj2" fmla="val 50000"/>
                  <a:gd name="adj3" fmla="val 125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Подальший розвиток науки</a:t>
                </a:r>
                <a:endParaRPr kumimoji="0" lang="uk-UA" altLang="uk-UA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</p:grpSp>
        <p:grpSp>
          <p:nvGrpSpPr>
            <p:cNvPr id="7" name="Group 2"/>
            <p:cNvGrpSpPr>
              <a:grpSpLocks/>
            </p:cNvGrpSpPr>
            <p:nvPr/>
          </p:nvGrpSpPr>
          <p:grpSpPr bwMode="auto">
            <a:xfrm>
              <a:off x="2574" y="2289"/>
              <a:ext cx="6840" cy="1792"/>
              <a:chOff x="2574" y="2372"/>
              <a:chExt cx="6840" cy="1792"/>
            </a:xfrm>
          </p:grpSpPr>
          <p:sp>
            <p:nvSpPr>
              <p:cNvPr id="8" name="Line 7"/>
              <p:cNvSpPr>
                <a:spLocks noChangeShapeType="1"/>
              </p:cNvSpPr>
              <p:nvPr/>
            </p:nvSpPr>
            <p:spPr bwMode="auto">
              <a:xfrm>
                <a:off x="5994" y="2372"/>
                <a:ext cx="0" cy="18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2574" y="2552"/>
                <a:ext cx="684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10" name="Line 5"/>
              <p:cNvSpPr>
                <a:spLocks noChangeShapeType="1"/>
              </p:cNvSpPr>
              <p:nvPr/>
            </p:nvSpPr>
            <p:spPr bwMode="auto">
              <a:xfrm>
                <a:off x="2574" y="2552"/>
                <a:ext cx="0" cy="36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11" name="Line 4"/>
              <p:cNvSpPr>
                <a:spLocks noChangeShapeType="1"/>
              </p:cNvSpPr>
              <p:nvPr/>
            </p:nvSpPr>
            <p:spPr bwMode="auto">
              <a:xfrm>
                <a:off x="9414" y="2552"/>
                <a:ext cx="0" cy="36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12" name="AutoShape 3"/>
              <p:cNvSpPr>
                <a:spLocks noChangeArrowheads="1"/>
              </p:cNvSpPr>
              <p:nvPr/>
            </p:nvSpPr>
            <p:spPr bwMode="auto">
              <a:xfrm>
                <a:off x="7434" y="3639"/>
                <a:ext cx="153" cy="525"/>
              </a:xfrm>
              <a:prstGeom prst="downArrow">
                <a:avLst>
                  <a:gd name="adj1" fmla="val 50000"/>
                  <a:gd name="adj2" fmla="val 10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</p:grpSp>
      </p:grpSp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1289348" y="307429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1513680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4929187"/>
          </a:xfrm>
        </p:spPr>
        <p:txBody>
          <a:bodyPr/>
          <a:lstStyle/>
          <a:p>
            <a:pPr algn="ctr">
              <a:defRPr/>
            </a:pPr>
            <a:r>
              <a:rPr lang="uk-UA" sz="5400" i="0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Тема </a:t>
            </a:r>
            <a:r>
              <a:rPr lang="uk-UA" sz="5400" i="0" dirty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5</a:t>
            </a:r>
            <a:r>
              <a:rPr lang="uk-UA" sz="5400" i="0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.</a:t>
            </a:r>
            <a:r>
              <a:rPr lang="ru-RU" sz="4400" i="0" dirty="0">
                <a:latin typeface="Bookman Old Style" pitchFamily="18" charset="0"/>
              </a:rPr>
              <a:t/>
            </a:r>
            <a:br>
              <a:rPr lang="ru-RU" sz="4400" i="0" dirty="0">
                <a:latin typeface="Bookman Old Style" pitchFamily="18" charset="0"/>
              </a:rPr>
            </a:br>
            <a:r>
              <a:rPr lang="ru-RU" sz="4400" i="0" dirty="0" err="1" smtClean="0">
                <a:latin typeface="Bookman Old Style" pitchFamily="18" charset="0"/>
              </a:rPr>
              <a:t>Історичний</a:t>
            </a:r>
            <a:r>
              <a:rPr lang="ru-RU" sz="4400" i="0" dirty="0" smtClean="0">
                <a:latin typeface="Bookman Old Style" pitchFamily="18" charset="0"/>
              </a:rPr>
              <a:t> </a:t>
            </a:r>
            <a:r>
              <a:rPr lang="ru-RU" sz="4400" i="0" dirty="0" err="1" smtClean="0">
                <a:latin typeface="Bookman Old Style" pitchFamily="18" charset="0"/>
              </a:rPr>
              <a:t>екскурс</a:t>
            </a:r>
            <a:r>
              <a:rPr lang="ru-RU" sz="4400" i="0" dirty="0" smtClean="0">
                <a:latin typeface="Bookman Old Style" pitchFamily="18" charset="0"/>
              </a:rPr>
              <a:t> до </a:t>
            </a:r>
            <a:r>
              <a:rPr lang="ru-RU" sz="4400" i="0" dirty="0" err="1" smtClean="0">
                <a:latin typeface="Bookman Old Style" pitchFamily="18" charset="0"/>
              </a:rPr>
              <a:t>питання</a:t>
            </a:r>
            <a:r>
              <a:rPr lang="ru-RU" sz="4400" i="0" dirty="0" smtClean="0">
                <a:latin typeface="Bookman Old Style" pitchFamily="18" charset="0"/>
              </a:rPr>
              <a:t> </a:t>
            </a:r>
            <a:r>
              <a:rPr lang="ru-RU" sz="4400" i="0" dirty="0" err="1" smtClean="0">
                <a:latin typeface="Bookman Old Style" pitchFamily="18" charset="0"/>
              </a:rPr>
              <a:t>підготовки</a:t>
            </a:r>
            <a:r>
              <a:rPr lang="ru-RU" sz="4400" i="0" dirty="0" smtClean="0">
                <a:latin typeface="Bookman Old Style" pitchFamily="18" charset="0"/>
              </a:rPr>
              <a:t> </a:t>
            </a:r>
            <a:r>
              <a:rPr lang="ru-RU" sz="4400" i="0" dirty="0" err="1" smtClean="0">
                <a:latin typeface="Bookman Old Style" pitchFamily="18" charset="0"/>
              </a:rPr>
              <a:t>наукових</a:t>
            </a:r>
            <a:r>
              <a:rPr lang="ru-RU" sz="4400" i="0" dirty="0" smtClean="0">
                <a:latin typeface="Bookman Old Style" pitchFamily="18" charset="0"/>
              </a:rPr>
              <a:t> </a:t>
            </a:r>
            <a:r>
              <a:rPr lang="ru-RU" sz="4400" i="0" dirty="0" err="1" smtClean="0">
                <a:latin typeface="Bookman Old Style" pitchFamily="18" charset="0"/>
              </a:rPr>
              <a:t>кадрів</a:t>
            </a:r>
            <a:endParaRPr lang="ru-RU" sz="5400" i="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433433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28600"/>
            <a:ext cx="8353425" cy="563563"/>
          </a:xfrm>
        </p:spPr>
        <p:txBody>
          <a:bodyPr/>
          <a:lstStyle/>
          <a:p>
            <a:pPr algn="ctr">
              <a:defRPr/>
            </a:pPr>
            <a:r>
              <a:rPr lang="uk-UA" sz="5000" i="0" dirty="0" smtClean="0">
                <a:solidFill>
                  <a:schemeClr val="accent4">
                    <a:lumMod val="50000"/>
                  </a:schemeClr>
                </a:solidFill>
                <a:latin typeface="Bookman Old Style" panose="02050604050505020204" pitchFamily="18" charset="0"/>
              </a:rPr>
              <a:t>ЗМІСТ</a:t>
            </a:r>
            <a:endParaRPr lang="uk-UA" sz="5000" i="0" dirty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3744415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uk-UA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5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.1. </a:t>
            </a:r>
            <a:r>
              <a:rPr lang="uk-UA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Ґ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енеза зародження вищої школи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endParaRPr lang="uk-UA" dirty="0" smtClean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/>
            </a:pPr>
            <a:r>
              <a:rPr lang="uk-UA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5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.2. Історія формування та розвитку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/>
            </a:pPr>
            <a:r>
              <a:rPr lang="uk-UA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     рівнів освіти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/>
            </a:pPr>
            <a:endParaRPr lang="uk-UA" dirty="0" smtClean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/>
            </a:pPr>
            <a:r>
              <a:rPr lang="uk-UA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5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.3. Історія формування і розвитку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/>
            </a:pPr>
            <a:r>
              <a:rPr lang="uk-UA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     наукових ступенів і вчених звань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/>
            </a:pPr>
            <a:endParaRPr lang="uk-UA" dirty="0" smtClean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/>
            </a:pPr>
            <a:r>
              <a:rPr lang="uk-UA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5.4. Наука і освіта в Україні у ХІХ-ХХ ст.</a:t>
            </a:r>
          </a:p>
        </p:txBody>
      </p:sp>
    </p:spTree>
    <p:extLst>
      <p:ext uri="{BB962C8B-B14F-4D97-AF65-F5344CB8AC3E}">
        <p14:creationId xmlns:p14="http://schemas.microsoft.com/office/powerpoint/2010/main" val="1735512373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163"/>
          </a:xfrm>
        </p:spPr>
        <p:txBody>
          <a:bodyPr/>
          <a:lstStyle/>
          <a:p>
            <a:pPr algn="ctr"/>
            <a:r>
              <a:rPr lang="uk-UA" dirty="0" smtClean="0">
                <a:latin typeface="Bookman Old Style" panose="02050604050505020204" pitchFamily="18" charset="0"/>
              </a:rPr>
              <a:t>Заснування університетів у ХІІ ст.</a:t>
            </a:r>
            <a:endParaRPr lang="uk-UA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/>
          </p:nvPr>
        </p:nvGraphicFramePr>
        <p:xfrm>
          <a:off x="0" y="999862"/>
          <a:ext cx="9144000" cy="630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xmlns="" val="1751293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xmlns="" val="401582663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xmlns="" val="63541352"/>
                    </a:ext>
                  </a:extLst>
                </a:gridCol>
              </a:tblGrid>
              <a:tr h="1847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Країна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Університет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Роки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65117789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Італія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Болонья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1088–1119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02204025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Англія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Оксфорд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1117–1120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97905626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Франція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Монпельє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1180–1289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32522116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Англія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Кембридж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1209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768559757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Франція (Париж)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Сорбонна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1257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921885717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Іспанія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Сієна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1240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3966931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Італія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Вінченція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03970146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Італія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Ареццо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1215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923190280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Італія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Падуя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1222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01935122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Італія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Неаполь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1224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868557010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Італія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Рим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1303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57738050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Чехія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Празький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1348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11191822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Польща (Краків)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Ягеллонський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1364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560832917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Австрія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Віденський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1365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761578469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Німеччина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Гейдельберзький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1386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72704824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Німеччина (Лейпціг)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Лейпцігський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1409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96823426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Німеччина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Вюртемберзький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758621463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Німеччина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Кенігсберзький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1544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101440752"/>
                  </a:ext>
                </a:extLst>
              </a:tr>
              <a:tr h="18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Франція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Страсбурзький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1621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917251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6710895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163"/>
          </a:xfrm>
        </p:spPr>
        <p:txBody>
          <a:bodyPr/>
          <a:lstStyle/>
          <a:p>
            <a:pPr algn="ctr"/>
            <a:r>
              <a:rPr lang="uk-UA" dirty="0" smtClean="0">
                <a:latin typeface="Bookman Old Style" panose="02050604050505020204" pitchFamily="18" charset="0"/>
              </a:rPr>
              <a:t>Типи університетів</a:t>
            </a:r>
            <a:endParaRPr lang="uk-UA" dirty="0">
              <a:latin typeface="Bookman Old Style" panose="02050604050505020204" pitchFamily="18" charset="0"/>
            </a:endParaRPr>
          </a:p>
        </p:txBody>
      </p:sp>
      <p:sp>
        <p:nvSpPr>
          <p:cNvPr id="3" name="Прямокутник 2"/>
          <p:cNvSpPr/>
          <p:nvPr/>
        </p:nvSpPr>
        <p:spPr bwMode="auto">
          <a:xfrm>
            <a:off x="2771800" y="1628800"/>
            <a:ext cx="3600400" cy="360040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Типи університетів</a:t>
            </a:r>
          </a:p>
        </p:txBody>
      </p:sp>
      <p:sp>
        <p:nvSpPr>
          <p:cNvPr id="5" name="Прямокутник 4"/>
          <p:cNvSpPr/>
          <p:nvPr/>
        </p:nvSpPr>
        <p:spPr bwMode="auto">
          <a:xfrm>
            <a:off x="431540" y="2348880"/>
            <a:ext cx="3600400" cy="648072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Республіканський тип вищої школи</a:t>
            </a:r>
          </a:p>
        </p:txBody>
      </p:sp>
      <p:sp>
        <p:nvSpPr>
          <p:cNvPr id="6" name="Прямокутник 5"/>
          <p:cNvSpPr/>
          <p:nvPr/>
        </p:nvSpPr>
        <p:spPr bwMode="auto">
          <a:xfrm>
            <a:off x="5112060" y="2348880"/>
            <a:ext cx="3600400" cy="648072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Монархічний тип вищої школи</a:t>
            </a:r>
          </a:p>
        </p:txBody>
      </p:sp>
      <p:sp>
        <p:nvSpPr>
          <p:cNvPr id="7" name="Прямокутник 6"/>
          <p:cNvSpPr/>
          <p:nvPr/>
        </p:nvSpPr>
        <p:spPr bwMode="auto">
          <a:xfrm>
            <a:off x="4932040" y="3176686"/>
            <a:ext cx="3960440" cy="360611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Соборнна</a:t>
            </a:r>
            <a:r>
              <a:rPr kumimoji="0" lang="uk-UA" sz="18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 (Париж)</a:t>
            </a:r>
          </a:p>
        </p:txBody>
      </p:sp>
      <p:sp>
        <p:nvSpPr>
          <p:cNvPr id="8" name="Прямокутник 7"/>
          <p:cNvSpPr/>
          <p:nvPr/>
        </p:nvSpPr>
        <p:spPr bwMode="auto">
          <a:xfrm>
            <a:off x="251520" y="3176686"/>
            <a:ext cx="3960440" cy="360611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Болонський, Падуанський </a:t>
            </a:r>
            <a:r>
              <a:rPr kumimoji="0" lang="uk-UA" sz="180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ун</a:t>
            </a:r>
            <a:r>
              <a:rPr kumimoji="0" lang="uk-UA" sz="18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.</a:t>
            </a:r>
          </a:p>
        </p:txBody>
      </p:sp>
      <p:sp>
        <p:nvSpPr>
          <p:cNvPr id="9" name="Прямокутник 8"/>
          <p:cNvSpPr/>
          <p:nvPr/>
        </p:nvSpPr>
        <p:spPr bwMode="auto">
          <a:xfrm>
            <a:off x="251520" y="3717031"/>
            <a:ext cx="3960440" cy="2880321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uk-UA" dirty="0">
                <a:latin typeface="Bookman Old Style" panose="02050604050505020204" pitchFamily="18" charset="0"/>
              </a:rPr>
              <a:t>увага до світських наук; </a:t>
            </a:r>
            <a:r>
              <a:rPr lang="uk-UA" dirty="0" err="1" smtClean="0">
                <a:latin typeface="Bookman Old Style" panose="02050604050505020204" pitchFamily="18" charset="0"/>
              </a:rPr>
              <a:t>вибор</a:t>
            </a:r>
            <a:r>
              <a:rPr lang="uk-UA" dirty="0" smtClean="0">
                <a:latin typeface="Bookman Old Style" panose="02050604050505020204" pitchFamily="18" charset="0"/>
              </a:rPr>
              <a:t>-не </a:t>
            </a:r>
            <a:r>
              <a:rPr lang="uk-UA" dirty="0">
                <a:latin typeface="Bookman Old Style" panose="02050604050505020204" pitchFamily="18" charset="0"/>
              </a:rPr>
              <a:t>управління, в якому важливу роль відігравало студентство, з </a:t>
            </a:r>
            <a:r>
              <a:rPr lang="uk-UA" dirty="0" smtClean="0">
                <a:latin typeface="Bookman Old Style" panose="02050604050505020204" pitchFamily="18" charset="0"/>
              </a:rPr>
              <a:t>якого </a:t>
            </a:r>
            <a:r>
              <a:rPr lang="uk-UA" dirty="0">
                <a:latin typeface="Bookman Old Style" panose="02050604050505020204" pitchFamily="18" charset="0"/>
              </a:rPr>
              <a:t>обирався ректор, а в </a:t>
            </a:r>
            <a:r>
              <a:rPr lang="uk-UA" dirty="0" smtClean="0">
                <a:latin typeface="Bookman Old Style" panose="02050604050505020204" pitchFamily="18" charset="0"/>
              </a:rPr>
              <a:t>се-</a:t>
            </a:r>
            <a:r>
              <a:rPr lang="uk-UA" dirty="0" err="1" smtClean="0">
                <a:latin typeface="Bookman Old Style" panose="02050604050505020204" pitchFamily="18" charset="0"/>
              </a:rPr>
              <a:t>редовищі</a:t>
            </a:r>
            <a:r>
              <a:rPr lang="uk-UA" dirty="0" smtClean="0">
                <a:latin typeface="Bookman Old Style" panose="02050604050505020204" pitchFamily="18" charset="0"/>
              </a:rPr>
              <a:t> </a:t>
            </a:r>
            <a:r>
              <a:rPr lang="uk-UA" dirty="0">
                <a:latin typeface="Bookman Old Style" panose="02050604050505020204" pitchFamily="18" charset="0"/>
              </a:rPr>
              <a:t>викладачів і студентів допускалася вільність думки; </a:t>
            </a:r>
            <a:r>
              <a:rPr lang="uk-UA" dirty="0" smtClean="0">
                <a:latin typeface="Bookman Old Style" panose="02050604050505020204" pitchFamily="18" charset="0"/>
              </a:rPr>
              <a:t>незалежність </a:t>
            </a:r>
            <a:r>
              <a:rPr lang="uk-UA" dirty="0">
                <a:latin typeface="Bookman Old Style" panose="02050604050505020204" pitchFamily="18" charset="0"/>
              </a:rPr>
              <a:t>університету не </a:t>
            </a:r>
            <a:r>
              <a:rPr lang="uk-UA" dirty="0" smtClean="0">
                <a:latin typeface="Bookman Old Style" panose="02050604050505020204" pitchFamily="18" charset="0"/>
              </a:rPr>
              <a:t>сприймалась </a:t>
            </a:r>
            <a:r>
              <a:rPr lang="uk-UA" dirty="0">
                <a:latin typeface="Bookman Old Style" panose="02050604050505020204" pitchFamily="18" charset="0"/>
              </a:rPr>
              <a:t>церквою; майже </a:t>
            </a:r>
            <a:r>
              <a:rPr lang="uk-UA" dirty="0" smtClean="0">
                <a:latin typeface="Bookman Old Style" panose="02050604050505020204" pitchFamily="18" charset="0"/>
              </a:rPr>
              <a:t>60 % </a:t>
            </a:r>
            <a:r>
              <a:rPr lang="uk-UA" dirty="0">
                <a:latin typeface="Bookman Old Style" panose="02050604050505020204" pitchFamily="18" charset="0"/>
              </a:rPr>
              <a:t>студентів належало до світських верств</a:t>
            </a:r>
          </a:p>
        </p:txBody>
      </p:sp>
      <p:sp>
        <p:nvSpPr>
          <p:cNvPr id="10" name="Прямокутник 9"/>
          <p:cNvSpPr/>
          <p:nvPr/>
        </p:nvSpPr>
        <p:spPr bwMode="auto">
          <a:xfrm>
            <a:off x="4932040" y="3717031"/>
            <a:ext cx="3960440" cy="2880321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uk-UA" dirty="0">
                <a:latin typeface="Bookman Old Style" panose="02050604050505020204" pitchFamily="18" charset="0"/>
              </a:rPr>
              <a:t>найбільше уваги надавали </a:t>
            </a:r>
            <a:r>
              <a:rPr lang="uk-UA" dirty="0" err="1" smtClean="0">
                <a:latin typeface="Bookman Old Style" panose="02050604050505020204" pitchFamily="18" charset="0"/>
              </a:rPr>
              <a:t>бого-слов’ю</a:t>
            </a:r>
            <a:r>
              <a:rPr lang="uk-UA" dirty="0">
                <a:latin typeface="Bookman Old Style" panose="02050604050505020204" pitchFamily="18" charset="0"/>
              </a:rPr>
              <a:t>; ректора обирала рада </a:t>
            </a:r>
            <a:r>
              <a:rPr lang="uk-UA" dirty="0" smtClean="0">
                <a:latin typeface="Bookman Old Style" panose="02050604050505020204" pitchFamily="18" charset="0"/>
              </a:rPr>
              <a:t>професорської </a:t>
            </a:r>
            <a:r>
              <a:rPr lang="uk-UA" dirty="0">
                <a:latin typeface="Bookman Old Style" panose="02050604050505020204" pitchFamily="18" charset="0"/>
              </a:rPr>
              <a:t>колегії;  </a:t>
            </a:r>
            <a:r>
              <a:rPr lang="uk-UA" dirty="0" smtClean="0">
                <a:latin typeface="Bookman Old Style" panose="02050604050505020204" pitchFamily="18" charset="0"/>
              </a:rPr>
              <a:t>студент-</a:t>
            </a:r>
            <a:r>
              <a:rPr lang="uk-UA" dirty="0" err="1" smtClean="0">
                <a:latin typeface="Bookman Old Style" panose="02050604050505020204" pitchFamily="18" charset="0"/>
              </a:rPr>
              <a:t>ські</a:t>
            </a:r>
            <a:r>
              <a:rPr lang="uk-UA" dirty="0" smtClean="0">
                <a:latin typeface="Bookman Old Style" panose="02050604050505020204" pitchFamily="18" charset="0"/>
              </a:rPr>
              <a:t> </a:t>
            </a:r>
            <a:r>
              <a:rPr lang="uk-UA" dirty="0">
                <a:latin typeface="Bookman Old Style" panose="02050604050505020204" pitchFamily="18" charset="0"/>
              </a:rPr>
              <a:t>права були обмежені; </a:t>
            </a:r>
            <a:r>
              <a:rPr lang="uk-UA" dirty="0" smtClean="0">
                <a:latin typeface="Bookman Old Style" panose="02050604050505020204" pitchFamily="18" charset="0"/>
              </a:rPr>
              <a:t>жили </a:t>
            </a:r>
            <a:r>
              <a:rPr lang="uk-UA" dirty="0">
                <a:latin typeface="Bookman Old Style" panose="02050604050505020204" pitchFamily="18" charset="0"/>
              </a:rPr>
              <a:t>студенти у бурсі під опікою начальства, </a:t>
            </a:r>
            <a:r>
              <a:rPr lang="uk-UA" dirty="0" smtClean="0">
                <a:latin typeface="Bookman Old Style" panose="02050604050505020204" pitchFamily="18" charset="0"/>
              </a:rPr>
              <a:t>повсякчас </a:t>
            </a:r>
            <a:r>
              <a:rPr lang="uk-UA" dirty="0" err="1" smtClean="0">
                <a:latin typeface="Bookman Old Style" panose="02050604050505020204" pitchFamily="18" charset="0"/>
              </a:rPr>
              <a:t>виявля-ючи</a:t>
            </a:r>
            <a:r>
              <a:rPr lang="uk-UA" dirty="0" smtClean="0">
                <a:latin typeface="Bookman Old Style" panose="02050604050505020204" pitchFamily="18" charset="0"/>
              </a:rPr>
              <a:t> </a:t>
            </a:r>
            <a:r>
              <a:rPr lang="uk-UA" dirty="0">
                <a:latin typeface="Bookman Old Style" panose="02050604050505020204" pitchFamily="18" charset="0"/>
              </a:rPr>
              <a:t>своє схиляння перед </a:t>
            </a:r>
            <a:r>
              <a:rPr lang="uk-UA" dirty="0" smtClean="0">
                <a:latin typeface="Bookman Old Style" panose="02050604050505020204" pitchFamily="18" charset="0"/>
              </a:rPr>
              <a:t>авто-</a:t>
            </a:r>
            <a:r>
              <a:rPr lang="uk-UA" dirty="0" err="1" smtClean="0">
                <a:latin typeface="Bookman Old Style" panose="02050604050505020204" pitchFamily="18" charset="0"/>
              </a:rPr>
              <a:t>ритетами</a:t>
            </a:r>
            <a:endParaRPr lang="uk-UA" dirty="0">
              <a:latin typeface="Bookman Old Style" panose="02050604050505020204" pitchFamily="18" charset="0"/>
            </a:endParaRPr>
          </a:p>
        </p:txBody>
      </p:sp>
      <p:cxnSp>
        <p:nvCxnSpPr>
          <p:cNvPr id="12" name="Пряма сполучна лінія 11"/>
          <p:cNvCxnSpPr>
            <a:stCxn id="3" idx="2"/>
          </p:cNvCxnSpPr>
          <p:nvPr/>
        </p:nvCxnSpPr>
        <p:spPr bwMode="auto">
          <a:xfrm>
            <a:off x="4572000" y="1988840"/>
            <a:ext cx="0" cy="1440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Пряма сполучна лінія 15"/>
          <p:cNvCxnSpPr/>
          <p:nvPr/>
        </p:nvCxnSpPr>
        <p:spPr bwMode="auto">
          <a:xfrm>
            <a:off x="2231740" y="2132856"/>
            <a:ext cx="468052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Пряма зі стрілкою 25"/>
          <p:cNvCxnSpPr>
            <a:endCxn id="5" idx="0"/>
          </p:cNvCxnSpPr>
          <p:nvPr/>
        </p:nvCxnSpPr>
        <p:spPr bwMode="auto">
          <a:xfrm>
            <a:off x="2231740" y="2132856"/>
            <a:ext cx="0" cy="21602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0" name="Пряма зі стрілкою 29"/>
          <p:cNvCxnSpPr>
            <a:endCxn id="6" idx="0"/>
          </p:cNvCxnSpPr>
          <p:nvPr/>
        </p:nvCxnSpPr>
        <p:spPr bwMode="auto">
          <a:xfrm>
            <a:off x="6912260" y="2132856"/>
            <a:ext cx="0" cy="21602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7" name="Пряма сполучна лінія 36"/>
          <p:cNvCxnSpPr>
            <a:stCxn id="5" idx="2"/>
            <a:endCxn id="8" idx="0"/>
          </p:cNvCxnSpPr>
          <p:nvPr/>
        </p:nvCxnSpPr>
        <p:spPr bwMode="auto">
          <a:xfrm>
            <a:off x="2231740" y="2996952"/>
            <a:ext cx="0" cy="1797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Пряма сполучна лінія 38"/>
          <p:cNvCxnSpPr>
            <a:stCxn id="6" idx="2"/>
            <a:endCxn id="7" idx="0"/>
          </p:cNvCxnSpPr>
          <p:nvPr/>
        </p:nvCxnSpPr>
        <p:spPr bwMode="auto">
          <a:xfrm>
            <a:off x="6912260" y="2996952"/>
            <a:ext cx="0" cy="1797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Пряма сполучна лінія 40"/>
          <p:cNvCxnSpPr>
            <a:stCxn id="8" idx="2"/>
            <a:endCxn id="9" idx="0"/>
          </p:cNvCxnSpPr>
          <p:nvPr/>
        </p:nvCxnSpPr>
        <p:spPr bwMode="auto">
          <a:xfrm>
            <a:off x="2231740" y="3537297"/>
            <a:ext cx="0" cy="1797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Пряма сполучна лінія 42"/>
          <p:cNvCxnSpPr>
            <a:stCxn id="7" idx="2"/>
            <a:endCxn id="10" idx="0"/>
          </p:cNvCxnSpPr>
          <p:nvPr/>
        </p:nvCxnSpPr>
        <p:spPr bwMode="auto">
          <a:xfrm>
            <a:off x="6912260" y="3537297"/>
            <a:ext cx="0" cy="1797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294826179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163"/>
          </a:xfrm>
        </p:spPr>
        <p:txBody>
          <a:bodyPr/>
          <a:lstStyle/>
          <a:p>
            <a:pPr algn="ctr"/>
            <a:r>
              <a:rPr lang="uk-UA" dirty="0" smtClean="0">
                <a:latin typeface="Bookman Old Style" panose="02050604050505020204" pitchFamily="18" charset="0"/>
              </a:rPr>
              <a:t>Види навчання в університеті</a:t>
            </a:r>
            <a:endParaRPr lang="uk-UA" dirty="0">
              <a:latin typeface="Bookman Old Style" panose="02050604050505020204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 bwMode="auto">
          <a:xfrm>
            <a:off x="971600" y="3033527"/>
            <a:ext cx="2880320" cy="648072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Види</a:t>
            </a:r>
            <a:r>
              <a:rPr kumimoji="0" lang="uk-UA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 навчання в університеті</a:t>
            </a:r>
            <a:endParaRPr kumimoji="0" lang="uk-UA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8" name="Прямокутник 17"/>
          <p:cNvSpPr/>
          <p:nvPr/>
        </p:nvSpPr>
        <p:spPr bwMode="auto">
          <a:xfrm>
            <a:off x="4572000" y="2348880"/>
            <a:ext cx="2880320" cy="360040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Лекції</a:t>
            </a:r>
          </a:p>
        </p:txBody>
      </p:sp>
      <p:sp>
        <p:nvSpPr>
          <p:cNvPr id="19" name="Прямокутник 18"/>
          <p:cNvSpPr/>
          <p:nvPr/>
        </p:nvSpPr>
        <p:spPr bwMode="auto">
          <a:xfrm>
            <a:off x="4572000" y="4149080"/>
            <a:ext cx="2880320" cy="648072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Диспут або прилюдні дискусії</a:t>
            </a:r>
          </a:p>
        </p:txBody>
      </p:sp>
      <p:cxnSp>
        <p:nvCxnSpPr>
          <p:cNvPr id="11" name="Пряма сполучна лінія 10"/>
          <p:cNvCxnSpPr>
            <a:stCxn id="5" idx="3"/>
          </p:cNvCxnSpPr>
          <p:nvPr/>
        </p:nvCxnSpPr>
        <p:spPr bwMode="auto">
          <a:xfrm>
            <a:off x="3851920" y="3357563"/>
            <a:ext cx="43204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Пряма сполучна лінія 21"/>
          <p:cNvCxnSpPr/>
          <p:nvPr/>
        </p:nvCxnSpPr>
        <p:spPr bwMode="auto">
          <a:xfrm flipV="1">
            <a:off x="4283968" y="2528900"/>
            <a:ext cx="0" cy="19442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Пряма зі стрілкою 16"/>
          <p:cNvCxnSpPr>
            <a:endCxn id="18" idx="1"/>
          </p:cNvCxnSpPr>
          <p:nvPr/>
        </p:nvCxnSpPr>
        <p:spPr bwMode="auto">
          <a:xfrm>
            <a:off x="4283968" y="2528900"/>
            <a:ext cx="28803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1" name="Пряма зі стрілкою 20"/>
          <p:cNvCxnSpPr>
            <a:endCxn id="19" idx="1"/>
          </p:cNvCxnSpPr>
          <p:nvPr/>
        </p:nvCxnSpPr>
        <p:spPr bwMode="auto">
          <a:xfrm>
            <a:off x="4283968" y="4473116"/>
            <a:ext cx="28803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11433309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163"/>
          </a:xfrm>
        </p:spPr>
        <p:txBody>
          <a:bodyPr/>
          <a:lstStyle/>
          <a:p>
            <a:pPr algn="ctr"/>
            <a:r>
              <a:rPr lang="uk-UA" sz="2700" dirty="0" smtClean="0">
                <a:latin typeface="Bookman Old Style" panose="02050604050505020204" pitchFamily="18" charset="0"/>
              </a:rPr>
              <a:t>Факультети середньовічного </a:t>
            </a:r>
            <a:br>
              <a:rPr lang="uk-UA" sz="2700" dirty="0" smtClean="0">
                <a:latin typeface="Bookman Old Style" panose="02050604050505020204" pitchFamily="18" charset="0"/>
              </a:rPr>
            </a:br>
            <a:r>
              <a:rPr lang="uk-UA" sz="2700" dirty="0" smtClean="0">
                <a:latin typeface="Bookman Old Style" panose="02050604050505020204" pitchFamily="18" charset="0"/>
              </a:rPr>
              <a:t>університету</a:t>
            </a:r>
            <a:endParaRPr lang="uk-UA" sz="2700" dirty="0">
              <a:latin typeface="Bookman Old Style" panose="02050604050505020204" pitchFamily="18" charset="0"/>
            </a:endParaRPr>
          </a:p>
        </p:txBody>
      </p:sp>
      <p:sp>
        <p:nvSpPr>
          <p:cNvPr id="3" name="Овал 2"/>
          <p:cNvSpPr/>
          <p:nvPr/>
        </p:nvSpPr>
        <p:spPr bwMode="auto">
          <a:xfrm>
            <a:off x="3419872" y="3068960"/>
            <a:ext cx="2304256" cy="504056"/>
          </a:xfrm>
          <a:prstGeom prst="ellips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Факультет</a:t>
            </a:r>
          </a:p>
        </p:txBody>
      </p:sp>
      <p:sp>
        <p:nvSpPr>
          <p:cNvPr id="12" name="Овал 11"/>
          <p:cNvSpPr/>
          <p:nvPr/>
        </p:nvSpPr>
        <p:spPr bwMode="auto">
          <a:xfrm>
            <a:off x="5868144" y="1709390"/>
            <a:ext cx="2664296" cy="504056"/>
          </a:xfrm>
          <a:prstGeom prst="ellips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медичний</a:t>
            </a:r>
          </a:p>
        </p:txBody>
      </p:sp>
      <p:sp>
        <p:nvSpPr>
          <p:cNvPr id="13" name="Овал 12"/>
          <p:cNvSpPr/>
          <p:nvPr/>
        </p:nvSpPr>
        <p:spPr bwMode="auto">
          <a:xfrm>
            <a:off x="611560" y="1709390"/>
            <a:ext cx="2664296" cy="504056"/>
          </a:xfrm>
          <a:prstGeom prst="ellips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артистичний</a:t>
            </a:r>
          </a:p>
        </p:txBody>
      </p:sp>
      <p:sp>
        <p:nvSpPr>
          <p:cNvPr id="14" name="Овал 13"/>
          <p:cNvSpPr/>
          <p:nvPr/>
        </p:nvSpPr>
        <p:spPr bwMode="auto">
          <a:xfrm>
            <a:off x="611560" y="4653136"/>
            <a:ext cx="2664296" cy="504056"/>
          </a:xfrm>
          <a:prstGeom prst="ellips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богословський</a:t>
            </a:r>
          </a:p>
        </p:txBody>
      </p:sp>
      <p:sp>
        <p:nvSpPr>
          <p:cNvPr id="15" name="Овал 14"/>
          <p:cNvSpPr/>
          <p:nvPr/>
        </p:nvSpPr>
        <p:spPr bwMode="auto">
          <a:xfrm>
            <a:off x="5868144" y="4653136"/>
            <a:ext cx="2664296" cy="504056"/>
          </a:xfrm>
          <a:prstGeom prst="ellips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dirty="0" smtClean="0">
                <a:latin typeface="Bookman Old Style" panose="02050604050505020204" pitchFamily="18" charset="0"/>
              </a:rPr>
              <a:t>юридичний</a:t>
            </a:r>
            <a:endParaRPr kumimoji="0" lang="uk-UA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cxnSp>
        <p:nvCxnSpPr>
          <p:cNvPr id="6" name="Пряма зі стрілкою 5"/>
          <p:cNvCxnSpPr>
            <a:stCxn id="3" idx="1"/>
            <a:endCxn id="13" idx="5"/>
          </p:cNvCxnSpPr>
          <p:nvPr/>
        </p:nvCxnSpPr>
        <p:spPr bwMode="auto">
          <a:xfrm flipH="1" flipV="1">
            <a:off x="2885679" y="2139629"/>
            <a:ext cx="871643" cy="100314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" name="Пряма зі стрілкою 7"/>
          <p:cNvCxnSpPr>
            <a:stCxn id="3" idx="7"/>
            <a:endCxn id="12" idx="3"/>
          </p:cNvCxnSpPr>
          <p:nvPr/>
        </p:nvCxnSpPr>
        <p:spPr bwMode="auto">
          <a:xfrm flipV="1">
            <a:off x="5386678" y="2139629"/>
            <a:ext cx="871643" cy="100314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Пряма зі стрілкою 9"/>
          <p:cNvCxnSpPr>
            <a:stCxn id="3" idx="3"/>
            <a:endCxn id="14" idx="7"/>
          </p:cNvCxnSpPr>
          <p:nvPr/>
        </p:nvCxnSpPr>
        <p:spPr bwMode="auto">
          <a:xfrm flipH="1">
            <a:off x="2885679" y="3499199"/>
            <a:ext cx="871643" cy="12277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3" name="Пряма зі стрілкою 22"/>
          <p:cNvCxnSpPr>
            <a:stCxn id="3" idx="5"/>
            <a:endCxn id="15" idx="1"/>
          </p:cNvCxnSpPr>
          <p:nvPr/>
        </p:nvCxnSpPr>
        <p:spPr bwMode="auto">
          <a:xfrm>
            <a:off x="5386678" y="3499199"/>
            <a:ext cx="871643" cy="12277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256762932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163"/>
          </a:xfrm>
        </p:spPr>
        <p:txBody>
          <a:bodyPr/>
          <a:lstStyle/>
          <a:p>
            <a:pPr algn="ctr"/>
            <a:r>
              <a:rPr lang="uk-UA" dirty="0" smtClean="0">
                <a:latin typeface="Bookman Old Style" panose="02050604050505020204" pitchFamily="18" charset="0"/>
              </a:rPr>
              <a:t>Навчальний цикл</a:t>
            </a:r>
            <a:endParaRPr lang="uk-UA" dirty="0">
              <a:latin typeface="Bookman Old Style" panose="02050604050505020204" pitchFamily="18" charset="0"/>
            </a:endParaRPr>
          </a:p>
        </p:txBody>
      </p:sp>
      <p:sp>
        <p:nvSpPr>
          <p:cNvPr id="19" name="Прямокутник 18"/>
          <p:cNvSpPr/>
          <p:nvPr/>
        </p:nvSpPr>
        <p:spPr bwMode="auto">
          <a:xfrm>
            <a:off x="3221850" y="1276185"/>
            <a:ext cx="2700300" cy="360040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Програма навчання</a:t>
            </a:r>
          </a:p>
        </p:txBody>
      </p:sp>
      <p:sp>
        <p:nvSpPr>
          <p:cNvPr id="10" name="Прямокутник 9"/>
          <p:cNvSpPr/>
          <p:nvPr/>
        </p:nvSpPr>
        <p:spPr bwMode="auto">
          <a:xfrm>
            <a:off x="863588" y="1943130"/>
            <a:ext cx="7416824" cy="374918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kumimoji="0" lang="uk-UA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«Сім вільних м</a:t>
            </a:r>
            <a:r>
              <a:rPr kumimoji="0" lang="uk-UA" i="0" u="none" strike="noStrike" cap="none" normalizeH="0" baseline="0" dirty="0" smtClean="0">
                <a:ln>
                  <a:noFill/>
                </a:ln>
                <a:latin typeface="Bookman Old Style" panose="02050604050505020204" pitchFamily="18" charset="0"/>
              </a:rPr>
              <a:t>истецтв» (</a:t>
            </a:r>
            <a:r>
              <a:rPr lang="uk-UA" dirty="0" err="1">
                <a:latin typeface="Bookman Old Style" panose="02050604050505020204" pitchFamily="18" charset="0"/>
              </a:rPr>
              <a:t>Septem</a:t>
            </a:r>
            <a:r>
              <a:rPr lang="uk-UA" dirty="0">
                <a:latin typeface="Bookman Old Style" panose="02050604050505020204" pitchFamily="18" charset="0"/>
              </a:rPr>
              <a:t> </a:t>
            </a:r>
            <a:r>
              <a:rPr lang="uk-UA" dirty="0" err="1">
                <a:latin typeface="Bookman Old Style" panose="02050604050505020204" pitchFamily="18" charset="0"/>
              </a:rPr>
              <a:t>artes</a:t>
            </a:r>
            <a:r>
              <a:rPr lang="uk-UA" dirty="0">
                <a:latin typeface="Bookman Old Style" panose="02050604050505020204" pitchFamily="18" charset="0"/>
              </a:rPr>
              <a:t> </a:t>
            </a:r>
            <a:r>
              <a:rPr lang="uk-UA" dirty="0" err="1">
                <a:latin typeface="Bookman Old Style" panose="02050604050505020204" pitchFamily="18" charset="0"/>
              </a:rPr>
              <a:t>liberealis</a:t>
            </a:r>
            <a:r>
              <a:rPr kumimoji="0" lang="uk-UA" i="0" u="none" strike="noStrike" cap="none" normalizeH="0" baseline="0" dirty="0" smtClean="0">
                <a:ln>
                  <a:noFill/>
                </a:ln>
                <a:latin typeface="Bookman Old Style" panose="02050604050505020204" pitchFamily="18" charset="0"/>
              </a:rPr>
              <a:t>)</a:t>
            </a:r>
          </a:p>
        </p:txBody>
      </p:sp>
      <p:sp>
        <p:nvSpPr>
          <p:cNvPr id="12" name="Прямокутник 11"/>
          <p:cNvSpPr/>
          <p:nvPr/>
        </p:nvSpPr>
        <p:spPr bwMode="auto">
          <a:xfrm>
            <a:off x="863588" y="2442029"/>
            <a:ext cx="7416824" cy="360040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kumimoji="0" lang="uk-UA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Навчальні програми «артистичних» (підготовчих факультетів)</a:t>
            </a:r>
            <a:endParaRPr kumimoji="0" lang="uk-UA" i="0" u="none" strike="noStrike" cap="none" normalizeH="0" baseline="0" dirty="0" smtClean="0">
              <a:ln>
                <a:noFill/>
              </a:ln>
              <a:latin typeface="Bookman Old Style" panose="02050604050505020204" pitchFamily="18" charset="0"/>
            </a:endParaRPr>
          </a:p>
        </p:txBody>
      </p:sp>
      <p:sp>
        <p:nvSpPr>
          <p:cNvPr id="13" name="Прямокутник 12"/>
          <p:cNvSpPr/>
          <p:nvPr/>
        </p:nvSpPr>
        <p:spPr bwMode="auto">
          <a:xfrm>
            <a:off x="251520" y="3108974"/>
            <a:ext cx="3744416" cy="896089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kumimoji="0" lang="uk-UA" i="1" u="none" strike="noStrike" cap="none" normalizeH="0" baseline="0" dirty="0" smtClean="0">
                <a:ln>
                  <a:noFill/>
                </a:ln>
                <a:latin typeface="Bookman Old Style" panose="02050604050505020204" pitchFamily="18" charset="0"/>
              </a:rPr>
              <a:t>Словесний</a:t>
            </a:r>
            <a:r>
              <a:rPr kumimoji="0" lang="uk-UA" i="1" u="none" strike="noStrike" cap="none" normalizeH="0" dirty="0" smtClean="0">
                <a:ln>
                  <a:noFill/>
                </a:ln>
                <a:latin typeface="Bookman Old Style" panose="02050604050505020204" pitchFamily="18" charset="0"/>
              </a:rPr>
              <a:t> цикл </a:t>
            </a:r>
          </a:p>
          <a:p>
            <a:pPr algn="ctr" eaLnBrk="1" hangingPunct="1"/>
            <a:r>
              <a:rPr kumimoji="0" lang="uk-UA" i="0" u="none" strike="noStrike" cap="none" normalizeH="0" dirty="0" smtClean="0">
                <a:ln>
                  <a:noFill/>
                </a:ln>
                <a:latin typeface="Bookman Old Style" panose="02050604050505020204" pitchFamily="18" charset="0"/>
              </a:rPr>
              <a:t>(</a:t>
            </a:r>
            <a:r>
              <a:rPr lang="uk-UA" dirty="0" err="1">
                <a:latin typeface="Bookman Old Style" panose="02050604050505020204" pitchFamily="18" charset="0"/>
              </a:rPr>
              <a:t>artes</a:t>
            </a:r>
            <a:r>
              <a:rPr lang="uk-UA" dirty="0">
                <a:latin typeface="Bookman Old Style" panose="02050604050505020204" pitchFamily="18" charset="0"/>
              </a:rPr>
              <a:t> </a:t>
            </a:r>
            <a:r>
              <a:rPr lang="uk-UA" dirty="0" err="1">
                <a:latin typeface="Bookman Old Style" panose="02050604050505020204" pitchFamily="18" charset="0"/>
              </a:rPr>
              <a:t>sermonicales</a:t>
            </a:r>
            <a:r>
              <a:rPr lang="uk-UA" dirty="0">
                <a:latin typeface="Bookman Old Style" panose="02050604050505020204" pitchFamily="18" charset="0"/>
              </a:rPr>
              <a:t>, або </a:t>
            </a:r>
            <a:r>
              <a:rPr lang="uk-UA" dirty="0" err="1">
                <a:latin typeface="Bookman Old Style" panose="02050604050505020204" pitchFamily="18" charset="0"/>
              </a:rPr>
              <a:t>trivium</a:t>
            </a:r>
            <a:r>
              <a:rPr lang="en-US" dirty="0">
                <a:latin typeface="Bookman Old Style" panose="02050604050505020204" pitchFamily="18" charset="0"/>
              </a:rPr>
              <a:t>)</a:t>
            </a:r>
            <a:r>
              <a:rPr lang="uk-UA" dirty="0">
                <a:latin typeface="Bookman Old Style" panose="02050604050505020204" pitchFamily="18" charset="0"/>
              </a:rPr>
              <a:t> –</a:t>
            </a:r>
            <a:r>
              <a:rPr lang="en-US" dirty="0">
                <a:latin typeface="Bookman Old Style" panose="02050604050505020204" pitchFamily="18" charset="0"/>
              </a:rPr>
              <a:t> “</a:t>
            </a:r>
            <a:r>
              <a:rPr lang="uk-UA" dirty="0">
                <a:latin typeface="Bookman Old Style" panose="02050604050505020204" pitchFamily="18" charset="0"/>
              </a:rPr>
              <a:t>три дороги</a:t>
            </a:r>
            <a:r>
              <a:rPr lang="en-US" dirty="0">
                <a:latin typeface="Bookman Old Style" panose="02050604050505020204" pitchFamily="18" charset="0"/>
              </a:rPr>
              <a:t>”</a:t>
            </a:r>
            <a:endParaRPr lang="uk-UA" dirty="0">
              <a:latin typeface="Bookman Old Style" panose="02050604050505020204" pitchFamily="18" charset="0"/>
            </a:endParaRPr>
          </a:p>
          <a:p>
            <a:pPr algn="ctr" eaLnBrk="1" hangingPunct="1"/>
            <a:endParaRPr kumimoji="0" lang="uk-UA" i="0" u="none" strike="noStrike" cap="none" normalizeH="0" baseline="0" dirty="0" smtClean="0">
              <a:ln>
                <a:noFill/>
              </a:ln>
              <a:latin typeface="Bookman Old Style" panose="02050604050505020204" pitchFamily="18" charset="0"/>
            </a:endParaRPr>
          </a:p>
        </p:txBody>
      </p:sp>
      <p:sp>
        <p:nvSpPr>
          <p:cNvPr id="14" name="Прямокутник 13"/>
          <p:cNvSpPr/>
          <p:nvPr/>
        </p:nvSpPr>
        <p:spPr bwMode="auto">
          <a:xfrm>
            <a:off x="5148064" y="3108974"/>
            <a:ext cx="3744416" cy="896089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uk-UA" i="1" dirty="0" smtClean="0">
                <a:latin typeface="Bookman Old Style" panose="02050604050505020204" pitchFamily="18" charset="0"/>
              </a:rPr>
              <a:t>Реальний цикл </a:t>
            </a:r>
          </a:p>
          <a:p>
            <a:pPr algn="ctr"/>
            <a:r>
              <a:rPr lang="uk-UA" dirty="0" smtClean="0">
                <a:latin typeface="Bookman Old Style" panose="02050604050505020204" pitchFamily="18" charset="0"/>
              </a:rPr>
              <a:t>(</a:t>
            </a:r>
            <a:r>
              <a:rPr lang="uk-UA" dirty="0" err="1">
                <a:latin typeface="Bookman Old Style" panose="02050604050505020204" pitchFamily="18" charset="0"/>
              </a:rPr>
              <a:t>artes</a:t>
            </a:r>
            <a:r>
              <a:rPr lang="uk-UA" dirty="0">
                <a:latin typeface="Bookman Old Style" panose="02050604050505020204" pitchFamily="18" charset="0"/>
              </a:rPr>
              <a:t> </a:t>
            </a:r>
            <a:r>
              <a:rPr lang="uk-UA" dirty="0" err="1">
                <a:latin typeface="Bookman Old Style" panose="02050604050505020204" pitchFamily="18" charset="0"/>
              </a:rPr>
              <a:t>reales</a:t>
            </a:r>
            <a:r>
              <a:rPr lang="uk-UA" dirty="0">
                <a:latin typeface="Bookman Old Style" panose="02050604050505020204" pitchFamily="18" charset="0"/>
              </a:rPr>
              <a:t>, </a:t>
            </a:r>
            <a:r>
              <a:rPr lang="uk-UA" dirty="0" err="1">
                <a:latin typeface="Bookman Old Style" panose="02050604050505020204" pitchFamily="18" charset="0"/>
              </a:rPr>
              <a:t>materials</a:t>
            </a:r>
            <a:r>
              <a:rPr lang="uk-UA" dirty="0">
                <a:latin typeface="Bookman Old Style" panose="02050604050505020204" pitchFamily="18" charset="0"/>
              </a:rPr>
              <a:t>, або </a:t>
            </a:r>
            <a:r>
              <a:rPr lang="uk-UA" dirty="0" err="1">
                <a:latin typeface="Bookman Old Style" panose="02050604050505020204" pitchFamily="18" charset="0"/>
              </a:rPr>
              <a:t>quadrivium</a:t>
            </a:r>
            <a:r>
              <a:rPr lang="en-US" dirty="0">
                <a:latin typeface="Bookman Old Style" panose="02050604050505020204" pitchFamily="18" charset="0"/>
              </a:rPr>
              <a:t>) </a:t>
            </a:r>
            <a:r>
              <a:rPr lang="uk-UA" dirty="0">
                <a:latin typeface="Bookman Old Style" panose="02050604050505020204" pitchFamily="18" charset="0"/>
              </a:rPr>
              <a:t>– </a:t>
            </a:r>
            <a:r>
              <a:rPr lang="en-US" dirty="0">
                <a:latin typeface="Bookman Old Style" panose="02050604050505020204" pitchFamily="18" charset="0"/>
              </a:rPr>
              <a:t>“</a:t>
            </a:r>
            <a:r>
              <a:rPr lang="uk-UA" dirty="0">
                <a:latin typeface="Bookman Old Style" panose="02050604050505020204" pitchFamily="18" charset="0"/>
              </a:rPr>
              <a:t>чотири дороги</a:t>
            </a:r>
            <a:r>
              <a:rPr lang="en-US" dirty="0">
                <a:latin typeface="Bookman Old Style" panose="02050604050505020204" pitchFamily="18" charset="0"/>
              </a:rPr>
              <a:t>”</a:t>
            </a:r>
            <a:endParaRPr lang="uk-UA" dirty="0">
              <a:latin typeface="Bookman Old Style" panose="02050604050505020204" pitchFamily="18" charset="0"/>
            </a:endParaRPr>
          </a:p>
        </p:txBody>
      </p:sp>
      <p:sp>
        <p:nvSpPr>
          <p:cNvPr id="15" name="Прямокутник 14"/>
          <p:cNvSpPr/>
          <p:nvPr/>
        </p:nvSpPr>
        <p:spPr bwMode="auto">
          <a:xfrm>
            <a:off x="863588" y="4124509"/>
            <a:ext cx="1836204" cy="374918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kumimoji="0" lang="uk-UA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граматика</a:t>
            </a:r>
            <a:endParaRPr kumimoji="0" lang="uk-UA" i="0" u="none" strike="noStrike" cap="none" normalizeH="0" baseline="0" dirty="0" smtClean="0">
              <a:ln>
                <a:noFill/>
              </a:ln>
              <a:latin typeface="Bookman Old Style" panose="02050604050505020204" pitchFamily="18" charset="0"/>
            </a:endParaRPr>
          </a:p>
        </p:txBody>
      </p:sp>
      <p:sp>
        <p:nvSpPr>
          <p:cNvPr id="16" name="Прямокутник 15"/>
          <p:cNvSpPr/>
          <p:nvPr/>
        </p:nvSpPr>
        <p:spPr bwMode="auto">
          <a:xfrm>
            <a:off x="863588" y="4618873"/>
            <a:ext cx="1836204" cy="374918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kumimoji="0" lang="uk-UA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риторика</a:t>
            </a:r>
            <a:endParaRPr kumimoji="0" lang="uk-UA" i="0" u="none" strike="noStrike" cap="none" normalizeH="0" baseline="0" dirty="0" smtClean="0">
              <a:ln>
                <a:noFill/>
              </a:ln>
              <a:latin typeface="Bookman Old Style" panose="02050604050505020204" pitchFamily="18" charset="0"/>
            </a:endParaRPr>
          </a:p>
        </p:txBody>
      </p:sp>
      <p:sp>
        <p:nvSpPr>
          <p:cNvPr id="20" name="Прямокутник 19"/>
          <p:cNvSpPr/>
          <p:nvPr/>
        </p:nvSpPr>
        <p:spPr bwMode="auto">
          <a:xfrm>
            <a:off x="865254" y="5113236"/>
            <a:ext cx="1836204" cy="692027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kumimoji="0" lang="uk-UA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діалектика (логіка)</a:t>
            </a:r>
            <a:endParaRPr kumimoji="0" lang="uk-UA" i="0" u="none" strike="noStrike" cap="none" normalizeH="0" baseline="0" dirty="0" smtClean="0">
              <a:ln>
                <a:noFill/>
              </a:ln>
              <a:latin typeface="Bookman Old Style" panose="02050604050505020204" pitchFamily="18" charset="0"/>
            </a:endParaRPr>
          </a:p>
        </p:txBody>
      </p:sp>
      <p:sp>
        <p:nvSpPr>
          <p:cNvPr id="23" name="Прямокутник 22"/>
          <p:cNvSpPr/>
          <p:nvPr/>
        </p:nvSpPr>
        <p:spPr bwMode="auto">
          <a:xfrm>
            <a:off x="5796136" y="4124509"/>
            <a:ext cx="1836204" cy="374918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kumimoji="0" lang="uk-UA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арифметика</a:t>
            </a:r>
            <a:endParaRPr kumimoji="0" lang="uk-UA" i="0" u="none" strike="noStrike" cap="none" normalizeH="0" baseline="0" dirty="0" smtClean="0">
              <a:ln>
                <a:noFill/>
              </a:ln>
              <a:latin typeface="Bookman Old Style" panose="02050604050505020204" pitchFamily="18" charset="0"/>
            </a:endParaRPr>
          </a:p>
        </p:txBody>
      </p:sp>
      <p:sp>
        <p:nvSpPr>
          <p:cNvPr id="24" name="Прямокутник 23"/>
          <p:cNvSpPr/>
          <p:nvPr/>
        </p:nvSpPr>
        <p:spPr bwMode="auto">
          <a:xfrm>
            <a:off x="5796136" y="4618873"/>
            <a:ext cx="1836204" cy="374918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kumimoji="0" lang="uk-UA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геометрія</a:t>
            </a:r>
            <a:endParaRPr kumimoji="0" lang="uk-UA" i="0" u="none" strike="noStrike" cap="none" normalizeH="0" baseline="0" dirty="0" smtClean="0">
              <a:ln>
                <a:noFill/>
              </a:ln>
              <a:latin typeface="Bookman Old Style" panose="02050604050505020204" pitchFamily="18" charset="0"/>
            </a:endParaRPr>
          </a:p>
        </p:txBody>
      </p:sp>
      <p:sp>
        <p:nvSpPr>
          <p:cNvPr id="25" name="Прямокутник 24"/>
          <p:cNvSpPr/>
          <p:nvPr/>
        </p:nvSpPr>
        <p:spPr bwMode="auto">
          <a:xfrm>
            <a:off x="5796136" y="5113236"/>
            <a:ext cx="1836204" cy="374918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kumimoji="0" lang="uk-UA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астрономія</a:t>
            </a:r>
            <a:endParaRPr kumimoji="0" lang="uk-UA" i="0" u="none" strike="noStrike" cap="none" normalizeH="0" baseline="0" dirty="0" smtClean="0">
              <a:ln>
                <a:noFill/>
              </a:ln>
              <a:latin typeface="Bookman Old Style" panose="02050604050505020204" pitchFamily="18" charset="0"/>
            </a:endParaRPr>
          </a:p>
        </p:txBody>
      </p:sp>
      <p:sp>
        <p:nvSpPr>
          <p:cNvPr id="26" name="Прямокутник 25"/>
          <p:cNvSpPr/>
          <p:nvPr/>
        </p:nvSpPr>
        <p:spPr bwMode="auto">
          <a:xfrm>
            <a:off x="5796136" y="5607599"/>
            <a:ext cx="1836204" cy="374918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kumimoji="0" lang="uk-UA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музика</a:t>
            </a:r>
            <a:endParaRPr kumimoji="0" lang="uk-UA" i="0" u="none" strike="noStrike" cap="none" normalizeH="0" baseline="0" dirty="0" smtClean="0">
              <a:ln>
                <a:noFill/>
              </a:ln>
              <a:latin typeface="Bookman Old Style" panose="02050604050505020204" pitchFamily="18" charset="0"/>
            </a:endParaRPr>
          </a:p>
        </p:txBody>
      </p:sp>
      <p:cxnSp>
        <p:nvCxnSpPr>
          <p:cNvPr id="7" name="Пряма зі стрілкою 6"/>
          <p:cNvCxnSpPr>
            <a:stCxn id="19" idx="2"/>
            <a:endCxn id="10" idx="0"/>
          </p:cNvCxnSpPr>
          <p:nvPr/>
        </p:nvCxnSpPr>
        <p:spPr bwMode="auto">
          <a:xfrm>
            <a:off x="4572000" y="1636225"/>
            <a:ext cx="0" cy="30690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7" name="Пряма зі стрілкою 26"/>
          <p:cNvCxnSpPr>
            <a:stCxn id="10" idx="2"/>
          </p:cNvCxnSpPr>
          <p:nvPr/>
        </p:nvCxnSpPr>
        <p:spPr bwMode="auto">
          <a:xfrm>
            <a:off x="4572000" y="2318048"/>
            <a:ext cx="0" cy="12398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0" name="Пряма сполучна лінія 29"/>
          <p:cNvCxnSpPr/>
          <p:nvPr/>
        </p:nvCxnSpPr>
        <p:spPr bwMode="auto">
          <a:xfrm>
            <a:off x="2123728" y="2924944"/>
            <a:ext cx="48965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Пряма зі стрілкою 30"/>
          <p:cNvCxnSpPr/>
          <p:nvPr/>
        </p:nvCxnSpPr>
        <p:spPr bwMode="auto">
          <a:xfrm>
            <a:off x="4572000" y="2802069"/>
            <a:ext cx="0" cy="12287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5" name="Пряма зі стрілкою 34"/>
          <p:cNvCxnSpPr>
            <a:endCxn id="13" idx="0"/>
          </p:cNvCxnSpPr>
          <p:nvPr/>
        </p:nvCxnSpPr>
        <p:spPr bwMode="auto">
          <a:xfrm>
            <a:off x="2123728" y="2924944"/>
            <a:ext cx="0" cy="1840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0" name="Пряма зі стрілкою 39"/>
          <p:cNvCxnSpPr>
            <a:endCxn id="14" idx="0"/>
          </p:cNvCxnSpPr>
          <p:nvPr/>
        </p:nvCxnSpPr>
        <p:spPr bwMode="auto">
          <a:xfrm>
            <a:off x="7020272" y="2924944"/>
            <a:ext cx="0" cy="1840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7" name="Пряма сполучна лінія 46"/>
          <p:cNvCxnSpPr/>
          <p:nvPr/>
        </p:nvCxnSpPr>
        <p:spPr bwMode="auto">
          <a:xfrm>
            <a:off x="395536" y="4005063"/>
            <a:ext cx="0" cy="14541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8" name="Пряма сполучна лінія 47"/>
          <p:cNvCxnSpPr/>
          <p:nvPr/>
        </p:nvCxnSpPr>
        <p:spPr bwMode="auto">
          <a:xfrm>
            <a:off x="5292080" y="4005062"/>
            <a:ext cx="0" cy="18002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Пряма зі стрілкою 49"/>
          <p:cNvCxnSpPr>
            <a:endCxn id="15" idx="1"/>
          </p:cNvCxnSpPr>
          <p:nvPr/>
        </p:nvCxnSpPr>
        <p:spPr bwMode="auto">
          <a:xfrm>
            <a:off x="395536" y="4311968"/>
            <a:ext cx="46805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2" name="Пряма зі стрілкою 51"/>
          <p:cNvCxnSpPr>
            <a:endCxn id="16" idx="1"/>
          </p:cNvCxnSpPr>
          <p:nvPr/>
        </p:nvCxnSpPr>
        <p:spPr bwMode="auto">
          <a:xfrm>
            <a:off x="395536" y="4806332"/>
            <a:ext cx="46805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4" name="Пряма зі стрілкою 53"/>
          <p:cNvCxnSpPr>
            <a:endCxn id="20" idx="1"/>
          </p:cNvCxnSpPr>
          <p:nvPr/>
        </p:nvCxnSpPr>
        <p:spPr bwMode="auto">
          <a:xfrm>
            <a:off x="395536" y="5459249"/>
            <a:ext cx="469718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0" name="Пряма зі стрілкою 59"/>
          <p:cNvCxnSpPr>
            <a:endCxn id="23" idx="1"/>
          </p:cNvCxnSpPr>
          <p:nvPr/>
        </p:nvCxnSpPr>
        <p:spPr bwMode="auto">
          <a:xfrm>
            <a:off x="5292080" y="4311968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2" name="Пряма зі стрілкою 61"/>
          <p:cNvCxnSpPr>
            <a:endCxn id="24" idx="1"/>
          </p:cNvCxnSpPr>
          <p:nvPr/>
        </p:nvCxnSpPr>
        <p:spPr bwMode="auto">
          <a:xfrm>
            <a:off x="5292080" y="4806332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4" name="Пряма зі стрілкою 63"/>
          <p:cNvCxnSpPr>
            <a:endCxn id="25" idx="1"/>
          </p:cNvCxnSpPr>
          <p:nvPr/>
        </p:nvCxnSpPr>
        <p:spPr bwMode="auto">
          <a:xfrm>
            <a:off x="5292080" y="5300695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6" name="Пряма зі стрілкою 65"/>
          <p:cNvCxnSpPr>
            <a:endCxn id="26" idx="1"/>
          </p:cNvCxnSpPr>
          <p:nvPr/>
        </p:nvCxnSpPr>
        <p:spPr bwMode="auto">
          <a:xfrm>
            <a:off x="5292080" y="5795058"/>
            <a:ext cx="504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269062935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163"/>
          </a:xfrm>
        </p:spPr>
        <p:txBody>
          <a:bodyPr/>
          <a:lstStyle/>
          <a:p>
            <a:pPr algn="ctr"/>
            <a:r>
              <a:rPr lang="uk-UA" dirty="0" smtClean="0">
                <a:latin typeface="Bookman Old Style" panose="02050604050505020204" pitchFamily="18" charset="0"/>
              </a:rPr>
              <a:t>Значення терміну бакалавр</a:t>
            </a:r>
            <a:endParaRPr lang="uk-UA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/>
          </p:nvPr>
        </p:nvGraphicFramePr>
        <p:xfrm>
          <a:off x="0" y="1052736"/>
          <a:ext cx="9144000" cy="58052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5896">
                  <a:extLst>
                    <a:ext uri="{9D8B030D-6E8A-4147-A177-3AD203B41FA5}">
                      <a16:colId xmlns:a16="http://schemas.microsoft.com/office/drawing/2014/main" xmlns="" val="1026131525"/>
                    </a:ext>
                  </a:extLst>
                </a:gridCol>
                <a:gridCol w="5508104">
                  <a:extLst>
                    <a:ext uri="{9D8B030D-6E8A-4147-A177-3AD203B41FA5}">
                      <a16:colId xmlns:a16="http://schemas.microsoft.com/office/drawing/2014/main" xmlns="" val="3729192090"/>
                    </a:ext>
                  </a:extLst>
                </a:gridCol>
              </a:tblGrid>
              <a:tr h="5355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25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Термін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25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Пояснення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05956052"/>
                  </a:ext>
                </a:extLst>
              </a:tr>
              <a:tr h="22834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25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Бакалавр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25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Академічний ступінь або кваліфікація, що присуджується особам, які освоїли відповідні освітні програми вищої освіти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73522540"/>
                  </a:ext>
                </a:extLst>
              </a:tr>
              <a:tr h="14931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25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Лицар-бакалавр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25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Титул у британській системі нагород і почесних звань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88108240"/>
                  </a:ext>
                </a:extLst>
              </a:tr>
              <a:tr h="14931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25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Бакалавр (лицар)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25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 Середньовіччя титул лицаря в дворянстві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8644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491638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163"/>
          </a:xfrm>
        </p:spPr>
        <p:txBody>
          <a:bodyPr/>
          <a:lstStyle/>
          <a:p>
            <a:pPr algn="ctr"/>
            <a:r>
              <a:rPr lang="uk-UA" sz="2700" dirty="0" smtClean="0">
                <a:latin typeface="Bookman Old Style" panose="02050604050505020204" pitchFamily="18" charset="0"/>
              </a:rPr>
              <a:t>Хронологія впровадження </a:t>
            </a:r>
            <a:br>
              <a:rPr lang="uk-UA" sz="2700" dirty="0" smtClean="0">
                <a:latin typeface="Bookman Old Style" panose="02050604050505020204" pitchFamily="18" charset="0"/>
              </a:rPr>
            </a:br>
            <a:r>
              <a:rPr lang="uk-UA" sz="2700" dirty="0" smtClean="0">
                <a:latin typeface="Bookman Old Style" panose="02050604050505020204" pitchFamily="18" charset="0"/>
              </a:rPr>
              <a:t>освітнього рівня бакалавр</a:t>
            </a:r>
            <a:endParaRPr lang="uk-UA" sz="27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/>
          </p:nvPr>
        </p:nvGraphicFramePr>
        <p:xfrm>
          <a:off x="0" y="1052737"/>
          <a:ext cx="9144000" cy="5805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5696">
                  <a:extLst>
                    <a:ext uri="{9D8B030D-6E8A-4147-A177-3AD203B41FA5}">
                      <a16:colId xmlns:a16="http://schemas.microsoft.com/office/drawing/2014/main" xmlns="" val="1026131525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xmlns="" val="3729192090"/>
                    </a:ext>
                  </a:extLst>
                </a:gridCol>
                <a:gridCol w="5292080">
                  <a:extLst>
                    <a:ext uri="{9D8B030D-6E8A-4147-A177-3AD203B41FA5}">
                      <a16:colId xmlns:a16="http://schemas.microsoft.com/office/drawing/2014/main" xmlns="" val="1187394304"/>
                    </a:ext>
                  </a:extLst>
                </a:gridCol>
              </a:tblGrid>
              <a:tr h="4389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Період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Країна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Характеристика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05956052"/>
                  </a:ext>
                </a:extLst>
              </a:tr>
              <a:tr h="19419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ХІІІ ст.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Париж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Бакалавр як титул для слухачів теологічного факультету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73522540"/>
                  </a:ext>
                </a:extLst>
              </a:tr>
              <a:tr h="1712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XV ст.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Англія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Бакалавр музики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88108240"/>
                  </a:ext>
                </a:extLst>
              </a:tr>
              <a:tr h="1712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ХVІ ст.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Німеччина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Бакалавр як ступінь, що передує доктору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8644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0560670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28600"/>
            <a:ext cx="8353425" cy="563563"/>
          </a:xfrm>
        </p:spPr>
        <p:txBody>
          <a:bodyPr/>
          <a:lstStyle/>
          <a:p>
            <a:pPr algn="ctr">
              <a:defRPr/>
            </a:pPr>
            <a:r>
              <a:rPr lang="uk-UA" sz="5000" i="0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ЗМІСТ</a:t>
            </a:r>
            <a:endParaRPr lang="uk-UA" sz="5000" i="0" dirty="0">
              <a:solidFill>
                <a:schemeClr val="accent4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39552" y="1844824"/>
            <a:ext cx="8353425" cy="4320479"/>
          </a:xfrm>
        </p:spPr>
        <p:txBody>
          <a:bodyPr/>
          <a:lstStyle/>
          <a:p>
            <a:pPr marL="0" indent="0" defTabSz="809625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None/>
              <a:tabLst>
                <a:tab pos="93663" algn="l"/>
              </a:tabLst>
              <a:defRPr/>
            </a:pPr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4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.1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.	Причини, </a:t>
            </a:r>
            <a:r>
              <a:rPr lang="ru-RU" dirty="0" err="1">
                <a:solidFill>
                  <a:schemeClr val="accent4">
                    <a:lumMod val="75000"/>
                  </a:schemeClr>
                </a:solidFill>
              </a:rPr>
              <a:t>історичні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4">
                    <a:lumMod val="75000"/>
                  </a:schemeClr>
                </a:solidFill>
              </a:rPr>
              <a:t>етапи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та </a:t>
            </a:r>
            <a:r>
              <a:rPr lang="ru-RU" dirty="0" err="1">
                <a:solidFill>
                  <a:schemeClr val="accent4">
                    <a:lumMod val="75000"/>
                  </a:schemeClr>
                </a:solidFill>
              </a:rPr>
              <a:t>періоди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			</a:t>
            </a:r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</a:rPr>
              <a:t>розвитку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науки</a:t>
            </a:r>
          </a:p>
          <a:p>
            <a:pPr marL="0" indent="0" defTabSz="809625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None/>
              <a:tabLst>
                <a:tab pos="93663" algn="l"/>
              </a:tabLst>
              <a:defRPr/>
            </a:pPr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4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.2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.	</a:t>
            </a:r>
            <a:r>
              <a:rPr lang="ru-RU" dirty="0" err="1">
                <a:solidFill>
                  <a:schemeClr val="accent4">
                    <a:lumMod val="75000"/>
                  </a:schemeClr>
                </a:solidFill>
              </a:rPr>
              <a:t>Наукові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4">
                    <a:lumMod val="75000"/>
                  </a:schemeClr>
                </a:solidFill>
              </a:rPr>
              <a:t>революції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та </a:t>
            </a:r>
            <a:r>
              <a:rPr lang="ru-RU" dirty="0" err="1">
                <a:solidFill>
                  <a:schemeClr val="accent4">
                    <a:lumMod val="75000"/>
                  </a:schemeClr>
                </a:solidFill>
              </a:rPr>
              <a:t>їх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4">
                    <a:lumMod val="75000"/>
                  </a:schemeClr>
                </a:solidFill>
              </a:rPr>
              <a:t>наслідки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 defTabSz="809625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None/>
              <a:tabLst>
                <a:tab pos="93663" algn="l"/>
              </a:tabLst>
              <a:defRPr/>
            </a:pPr>
            <a:r>
              <a:rPr lang="en-US" smtClean="0">
                <a:solidFill>
                  <a:schemeClr val="accent4">
                    <a:lumMod val="75000"/>
                  </a:schemeClr>
                </a:solidFill>
              </a:rPr>
              <a:t>4</a:t>
            </a:r>
            <a:r>
              <a:rPr lang="ru-RU" smtClean="0">
                <a:solidFill>
                  <a:schemeClr val="accent4">
                    <a:lumMod val="75000"/>
                  </a:schemeClr>
                </a:solidFill>
              </a:rPr>
              <a:t>.3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.	Суть, характеристика та </a:t>
            </a:r>
            <a:r>
              <a:rPr lang="ru-RU" dirty="0" err="1">
                <a:solidFill>
                  <a:schemeClr val="accent4">
                    <a:lumMod val="75000"/>
                  </a:schemeClr>
                </a:solidFill>
              </a:rPr>
              <a:t>історія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4">
                    <a:lumMod val="75000"/>
                  </a:schemeClr>
                </a:solidFill>
              </a:rPr>
              <a:t>розвитку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4">
                    <a:lumMod val="75000"/>
                  </a:schemeClr>
                </a:solidFill>
              </a:rPr>
              <a:t>наукознавства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163"/>
          </a:xfrm>
        </p:spPr>
        <p:txBody>
          <a:bodyPr/>
          <a:lstStyle/>
          <a:p>
            <a:pPr algn="ctr"/>
            <a:r>
              <a:rPr lang="uk-UA" sz="2700" dirty="0" smtClean="0">
                <a:latin typeface="Bookman Old Style" panose="02050604050505020204" pitchFamily="18" charset="0"/>
              </a:rPr>
              <a:t>Різновиди ступеню бакалавра </a:t>
            </a:r>
            <a:br>
              <a:rPr lang="uk-UA" sz="2700" dirty="0" smtClean="0">
                <a:latin typeface="Bookman Old Style" panose="02050604050505020204" pitchFamily="18" charset="0"/>
              </a:rPr>
            </a:br>
            <a:r>
              <a:rPr lang="uk-UA" sz="2700" dirty="0" smtClean="0">
                <a:latin typeface="Bookman Old Style" panose="02050604050505020204" pitchFamily="18" charset="0"/>
              </a:rPr>
              <a:t>у ХІІІ ст.</a:t>
            </a:r>
            <a:endParaRPr lang="uk-UA" sz="2700" dirty="0">
              <a:latin typeface="Bookman Old Style" panose="02050604050505020204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 bwMode="auto">
          <a:xfrm>
            <a:off x="2735796" y="1628800"/>
            <a:ext cx="3672408" cy="360040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Різновиди</a:t>
            </a:r>
            <a:r>
              <a:rPr kumimoji="0" lang="uk-UA" sz="180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ступеню бакалавра</a:t>
            </a:r>
            <a:endParaRPr kumimoji="0" lang="uk-UA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 bwMode="auto">
          <a:xfrm>
            <a:off x="1691680" y="2708920"/>
            <a:ext cx="2160240" cy="360040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прості</a:t>
            </a:r>
          </a:p>
        </p:txBody>
      </p:sp>
      <p:sp>
        <p:nvSpPr>
          <p:cNvPr id="6" name="Прямокутник 5"/>
          <p:cNvSpPr/>
          <p:nvPr/>
        </p:nvSpPr>
        <p:spPr bwMode="auto">
          <a:xfrm>
            <a:off x="5292080" y="2708920"/>
            <a:ext cx="2160240" cy="360040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завершені</a:t>
            </a:r>
          </a:p>
        </p:txBody>
      </p:sp>
      <p:sp>
        <p:nvSpPr>
          <p:cNvPr id="7" name="Прямокутник 6"/>
          <p:cNvSpPr/>
          <p:nvPr/>
        </p:nvSpPr>
        <p:spPr bwMode="auto">
          <a:xfrm>
            <a:off x="1691680" y="3789040"/>
            <a:ext cx="2160240" cy="360040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uk-UA" i="1" dirty="0" err="1">
                <a:latin typeface="Bookman Old Style" panose="02050604050505020204" pitchFamily="18" charset="0"/>
              </a:rPr>
              <a:t>simplicis</a:t>
            </a:r>
            <a:endParaRPr lang="uk-UA" i="1" dirty="0">
              <a:latin typeface="Bookman Old Style" panose="02050604050505020204" pitchFamily="18" charset="0"/>
            </a:endParaRPr>
          </a:p>
        </p:txBody>
      </p:sp>
      <p:sp>
        <p:nvSpPr>
          <p:cNvPr id="8" name="Прямокутник 7"/>
          <p:cNvSpPr/>
          <p:nvPr/>
        </p:nvSpPr>
        <p:spPr bwMode="auto">
          <a:xfrm>
            <a:off x="5292080" y="3789040"/>
            <a:ext cx="2160240" cy="360040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uk-UA" i="1" dirty="0" err="1">
                <a:latin typeface="Bookman Old Style" panose="02050604050505020204" pitchFamily="18" charset="0"/>
              </a:rPr>
              <a:t>formati</a:t>
            </a:r>
            <a:endParaRPr kumimoji="0" lang="uk-UA" sz="18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cxnSp>
        <p:nvCxnSpPr>
          <p:cNvPr id="10" name="Пряма зі стрілкою 9"/>
          <p:cNvCxnSpPr>
            <a:stCxn id="4" idx="2"/>
            <a:endCxn id="5" idx="0"/>
          </p:cNvCxnSpPr>
          <p:nvPr/>
        </p:nvCxnSpPr>
        <p:spPr bwMode="auto">
          <a:xfrm flipH="1">
            <a:off x="2771800" y="1988840"/>
            <a:ext cx="1800200" cy="72008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Пряма зі стрілкою 11"/>
          <p:cNvCxnSpPr>
            <a:stCxn id="4" idx="2"/>
            <a:endCxn id="6" idx="0"/>
          </p:cNvCxnSpPr>
          <p:nvPr/>
        </p:nvCxnSpPr>
        <p:spPr bwMode="auto">
          <a:xfrm>
            <a:off x="4572000" y="1988840"/>
            <a:ext cx="1800200" cy="72008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" name="Пряма сполучна лінія 13"/>
          <p:cNvCxnSpPr>
            <a:stCxn id="5" idx="2"/>
            <a:endCxn id="7" idx="0"/>
          </p:cNvCxnSpPr>
          <p:nvPr/>
        </p:nvCxnSpPr>
        <p:spPr bwMode="auto">
          <a:xfrm>
            <a:off x="2771800" y="3068960"/>
            <a:ext cx="0" cy="72008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Пряма сполучна лінія 15"/>
          <p:cNvCxnSpPr>
            <a:stCxn id="6" idx="2"/>
            <a:endCxn id="8" idx="0"/>
          </p:cNvCxnSpPr>
          <p:nvPr/>
        </p:nvCxnSpPr>
        <p:spPr bwMode="auto">
          <a:xfrm>
            <a:off x="6372200" y="3068960"/>
            <a:ext cx="0" cy="72008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121159843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163"/>
          </a:xfrm>
        </p:spPr>
        <p:txBody>
          <a:bodyPr/>
          <a:lstStyle/>
          <a:p>
            <a:pPr algn="ctr"/>
            <a:r>
              <a:rPr lang="uk-UA" sz="2700" dirty="0" smtClean="0">
                <a:latin typeface="Bookman Old Style" panose="02050604050505020204" pitchFamily="18" charset="0"/>
              </a:rPr>
              <a:t>Різновиди ступеню бакалавра </a:t>
            </a:r>
            <a:br>
              <a:rPr lang="uk-UA" sz="2700" dirty="0" smtClean="0">
                <a:latin typeface="Bookman Old Style" panose="02050604050505020204" pitchFamily="18" charset="0"/>
              </a:rPr>
            </a:br>
            <a:r>
              <a:rPr lang="uk-UA" sz="2700" dirty="0" smtClean="0">
                <a:latin typeface="Bookman Old Style" panose="02050604050505020204" pitchFamily="18" charset="0"/>
              </a:rPr>
              <a:t>у Х</a:t>
            </a:r>
            <a:r>
              <a:rPr lang="pl-PL" sz="2700" dirty="0" smtClean="0">
                <a:latin typeface="Bookman Old Style" panose="02050604050505020204" pitchFamily="18" charset="0"/>
              </a:rPr>
              <a:t>V</a:t>
            </a:r>
            <a:r>
              <a:rPr lang="uk-UA" sz="2700" dirty="0" smtClean="0">
                <a:latin typeface="Bookman Old Style" panose="02050604050505020204" pitchFamily="18" charset="0"/>
              </a:rPr>
              <a:t> ст.</a:t>
            </a:r>
            <a:endParaRPr lang="uk-UA" sz="2700" dirty="0">
              <a:latin typeface="Bookman Old Style" panose="02050604050505020204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 bwMode="auto">
          <a:xfrm>
            <a:off x="2735796" y="1628800"/>
            <a:ext cx="3672408" cy="360040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Різновиди</a:t>
            </a:r>
            <a:r>
              <a:rPr kumimoji="0" lang="uk-UA" sz="180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ступеню бакалавра</a:t>
            </a:r>
            <a:endParaRPr kumimoji="0" lang="uk-UA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7" name="Прямокутник 6"/>
          <p:cNvSpPr/>
          <p:nvPr/>
        </p:nvSpPr>
        <p:spPr bwMode="auto">
          <a:xfrm>
            <a:off x="3419872" y="2457981"/>
            <a:ext cx="2304256" cy="360040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i="1" dirty="0" err="1">
                <a:latin typeface="Bookman Old Style" panose="02050604050505020204" pitchFamily="18" charset="0"/>
              </a:rPr>
              <a:t>baccalarii</a:t>
            </a:r>
            <a:r>
              <a:rPr lang="en-US" i="1" dirty="0">
                <a:latin typeface="Bookman Old Style" panose="02050604050505020204" pitchFamily="18" charset="0"/>
              </a:rPr>
              <a:t> </a:t>
            </a:r>
            <a:r>
              <a:rPr lang="en-US" i="1" dirty="0" err="1">
                <a:latin typeface="Bookman Old Style" panose="02050604050505020204" pitchFamily="18" charset="0"/>
              </a:rPr>
              <a:t>cursores</a:t>
            </a:r>
            <a:endParaRPr lang="uk-UA" i="1" dirty="0">
              <a:latin typeface="Bookman Old Style" panose="02050604050505020204" pitchFamily="18" charset="0"/>
            </a:endParaRPr>
          </a:p>
        </p:txBody>
      </p:sp>
      <p:sp>
        <p:nvSpPr>
          <p:cNvPr id="13" name="Прямокутник 12"/>
          <p:cNvSpPr/>
          <p:nvPr/>
        </p:nvSpPr>
        <p:spPr bwMode="auto">
          <a:xfrm>
            <a:off x="539552" y="2457981"/>
            <a:ext cx="2304256" cy="360040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i="1" dirty="0" err="1">
                <a:latin typeface="Bookman Old Style" panose="02050604050505020204" pitchFamily="18" charset="0"/>
              </a:rPr>
              <a:t>baccalarii</a:t>
            </a:r>
            <a:r>
              <a:rPr lang="en-US" i="1" dirty="0">
                <a:latin typeface="Bookman Old Style" panose="02050604050505020204" pitchFamily="18" charset="0"/>
              </a:rPr>
              <a:t> </a:t>
            </a:r>
            <a:r>
              <a:rPr lang="en-US" i="1" dirty="0" err="1">
                <a:latin typeface="Bookman Old Style" panose="02050604050505020204" pitchFamily="18" charset="0"/>
              </a:rPr>
              <a:t>formati</a:t>
            </a:r>
            <a:endParaRPr lang="uk-UA" i="1" dirty="0">
              <a:latin typeface="Bookman Old Style" panose="02050604050505020204" pitchFamily="18" charset="0"/>
            </a:endParaRPr>
          </a:p>
        </p:txBody>
      </p:sp>
      <p:sp>
        <p:nvSpPr>
          <p:cNvPr id="15" name="Прямокутник 14"/>
          <p:cNvSpPr/>
          <p:nvPr/>
        </p:nvSpPr>
        <p:spPr bwMode="auto">
          <a:xfrm>
            <a:off x="6300192" y="2457980"/>
            <a:ext cx="2304256" cy="360041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i="1" dirty="0" err="1">
                <a:latin typeface="Bookman Old Style" panose="02050604050505020204" pitchFamily="18" charset="0"/>
              </a:rPr>
              <a:t>currentes</a:t>
            </a:r>
            <a:endParaRPr lang="uk-UA" i="1" dirty="0">
              <a:latin typeface="Bookman Old Style" panose="02050604050505020204" pitchFamily="18" charset="0"/>
            </a:endParaRPr>
          </a:p>
        </p:txBody>
      </p:sp>
      <p:cxnSp>
        <p:nvCxnSpPr>
          <p:cNvPr id="9" name="Пряма зі стрілкою 8"/>
          <p:cNvCxnSpPr>
            <a:stCxn id="4" idx="2"/>
            <a:endCxn id="13" idx="0"/>
          </p:cNvCxnSpPr>
          <p:nvPr/>
        </p:nvCxnSpPr>
        <p:spPr bwMode="auto">
          <a:xfrm flipH="1">
            <a:off x="1691680" y="1988840"/>
            <a:ext cx="2880320" cy="46914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7" name="Пряма зі стрілкою 16"/>
          <p:cNvCxnSpPr>
            <a:stCxn id="4" idx="2"/>
            <a:endCxn id="15" idx="0"/>
          </p:cNvCxnSpPr>
          <p:nvPr/>
        </p:nvCxnSpPr>
        <p:spPr bwMode="auto">
          <a:xfrm>
            <a:off x="4572000" y="1988840"/>
            <a:ext cx="2880320" cy="4691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Пряма зі стрілкою 18"/>
          <p:cNvCxnSpPr>
            <a:stCxn id="4" idx="2"/>
          </p:cNvCxnSpPr>
          <p:nvPr/>
        </p:nvCxnSpPr>
        <p:spPr bwMode="auto">
          <a:xfrm>
            <a:off x="4572000" y="1988840"/>
            <a:ext cx="0" cy="46914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1" name="Прямокутник 20"/>
          <p:cNvSpPr/>
          <p:nvPr/>
        </p:nvSpPr>
        <p:spPr bwMode="auto">
          <a:xfrm>
            <a:off x="251520" y="3357562"/>
            <a:ext cx="2592288" cy="1727622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uk-UA" dirty="0">
                <a:latin typeface="Bookman Old Style" panose="02050604050505020204" pitchFamily="18" charset="0"/>
              </a:rPr>
              <a:t>особи, які закінчили повний курс </a:t>
            </a:r>
            <a:r>
              <a:rPr lang="uk-UA" dirty="0" err="1" smtClean="0">
                <a:latin typeface="Bookman Old Style" panose="02050604050505020204" pitchFamily="18" charset="0"/>
              </a:rPr>
              <a:t>бого-словських</a:t>
            </a:r>
            <a:r>
              <a:rPr lang="uk-UA" dirty="0" smtClean="0">
                <a:latin typeface="Bookman Old Style" panose="02050604050505020204" pitchFamily="18" charset="0"/>
              </a:rPr>
              <a:t> </a:t>
            </a:r>
            <a:r>
              <a:rPr lang="uk-UA" dirty="0">
                <a:latin typeface="Bookman Old Style" panose="02050604050505020204" pitchFamily="18" charset="0"/>
              </a:rPr>
              <a:t>наук і  дістали шанс для отримання вищих наукових ступенів</a:t>
            </a:r>
          </a:p>
        </p:txBody>
      </p:sp>
      <p:sp>
        <p:nvSpPr>
          <p:cNvPr id="22" name="Прямокутник 21"/>
          <p:cNvSpPr/>
          <p:nvPr/>
        </p:nvSpPr>
        <p:spPr bwMode="auto">
          <a:xfrm>
            <a:off x="3419872" y="3357562"/>
            <a:ext cx="2304256" cy="1727621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uk-UA" dirty="0">
                <a:latin typeface="Bookman Old Style" panose="02050604050505020204" pitchFamily="18" charset="0"/>
              </a:rPr>
              <a:t>особи, які ще не закінчили повний курс навчання, проте мали </a:t>
            </a:r>
            <a:r>
              <a:rPr lang="uk-UA" dirty="0" smtClean="0">
                <a:latin typeface="Bookman Old Style" panose="02050604050505020204" pitchFamily="18" charset="0"/>
              </a:rPr>
              <a:t>право </a:t>
            </a:r>
            <a:r>
              <a:rPr lang="uk-UA" dirty="0">
                <a:latin typeface="Bookman Old Style" panose="02050604050505020204" pitchFamily="18" charset="0"/>
              </a:rPr>
              <a:t>трактувати Святе Письмо</a:t>
            </a:r>
          </a:p>
        </p:txBody>
      </p:sp>
      <p:sp>
        <p:nvSpPr>
          <p:cNvPr id="23" name="Прямокутник 22"/>
          <p:cNvSpPr/>
          <p:nvPr/>
        </p:nvSpPr>
        <p:spPr bwMode="auto">
          <a:xfrm>
            <a:off x="6300192" y="3357563"/>
            <a:ext cx="2592288" cy="1727620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uk-UA" dirty="0">
                <a:latin typeface="Bookman Old Style" panose="02050604050505020204" pitchFamily="18" charset="0"/>
              </a:rPr>
              <a:t>перший ступінь, який здобувають </a:t>
            </a:r>
            <a:r>
              <a:rPr lang="uk-UA" dirty="0" smtClean="0">
                <a:latin typeface="Bookman Old Style" panose="02050604050505020204" pitchFamily="18" charset="0"/>
              </a:rPr>
              <a:t>після </a:t>
            </a:r>
            <a:r>
              <a:rPr lang="uk-UA" dirty="0">
                <a:latin typeface="Bookman Old Style" panose="02050604050505020204" pitchFamily="18" charset="0"/>
              </a:rPr>
              <a:t>закінчення </a:t>
            </a:r>
            <a:r>
              <a:rPr lang="uk-UA" dirty="0" smtClean="0">
                <a:latin typeface="Bookman Old Style" panose="02050604050505020204" pitchFamily="18" charset="0"/>
              </a:rPr>
              <a:t>навчання </a:t>
            </a:r>
            <a:r>
              <a:rPr lang="uk-UA" dirty="0">
                <a:latin typeface="Bookman Old Style" panose="02050604050505020204" pitchFamily="18" charset="0"/>
              </a:rPr>
              <a:t>та </a:t>
            </a:r>
            <a:r>
              <a:rPr lang="uk-UA" dirty="0" smtClean="0">
                <a:latin typeface="Bookman Old Style" panose="02050604050505020204" pitchFamily="18" charset="0"/>
              </a:rPr>
              <a:t>вив-</a:t>
            </a:r>
            <a:r>
              <a:rPr lang="uk-UA" dirty="0" err="1" smtClean="0">
                <a:latin typeface="Bookman Old Style" panose="02050604050505020204" pitchFamily="18" charset="0"/>
              </a:rPr>
              <a:t>чення</a:t>
            </a:r>
            <a:r>
              <a:rPr lang="uk-UA" dirty="0" smtClean="0">
                <a:latin typeface="Bookman Old Style" panose="02050604050505020204" pitchFamily="18" charset="0"/>
              </a:rPr>
              <a:t> </a:t>
            </a:r>
            <a:r>
              <a:rPr lang="uk-UA" dirty="0">
                <a:latin typeface="Bookman Old Style" panose="02050604050505020204" pitchFamily="18" charset="0"/>
              </a:rPr>
              <a:t>курсу основ певних наук </a:t>
            </a:r>
          </a:p>
        </p:txBody>
      </p:sp>
      <p:cxnSp>
        <p:nvCxnSpPr>
          <p:cNvPr id="25" name="Пряма сполучна лінія 24"/>
          <p:cNvCxnSpPr>
            <a:stCxn id="13" idx="2"/>
            <a:endCxn id="21" idx="0"/>
          </p:cNvCxnSpPr>
          <p:nvPr/>
        </p:nvCxnSpPr>
        <p:spPr bwMode="auto">
          <a:xfrm flipH="1">
            <a:off x="1547664" y="2818021"/>
            <a:ext cx="144016" cy="5395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Пряма сполучна лінія 26"/>
          <p:cNvCxnSpPr>
            <a:stCxn id="15" idx="2"/>
            <a:endCxn id="23" idx="0"/>
          </p:cNvCxnSpPr>
          <p:nvPr/>
        </p:nvCxnSpPr>
        <p:spPr bwMode="auto">
          <a:xfrm>
            <a:off x="7452320" y="2818021"/>
            <a:ext cx="144016" cy="53954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Пряма сполучна лінія 38"/>
          <p:cNvCxnSpPr>
            <a:stCxn id="7" idx="2"/>
            <a:endCxn id="22" idx="0"/>
          </p:cNvCxnSpPr>
          <p:nvPr/>
        </p:nvCxnSpPr>
        <p:spPr bwMode="auto">
          <a:xfrm>
            <a:off x="4572000" y="2818021"/>
            <a:ext cx="0" cy="5395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767083206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163"/>
          </a:xfrm>
        </p:spPr>
        <p:txBody>
          <a:bodyPr/>
          <a:lstStyle/>
          <a:p>
            <a:pPr algn="ctr"/>
            <a:r>
              <a:rPr lang="uk-UA" dirty="0" smtClean="0">
                <a:latin typeface="Bookman Old Style" panose="02050604050505020204" pitchFamily="18" charset="0"/>
              </a:rPr>
              <a:t>Трактування терміну «магістр»</a:t>
            </a:r>
            <a:endParaRPr lang="uk-UA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8126249"/>
              </p:ext>
            </p:extLst>
          </p:nvPr>
        </p:nvGraphicFramePr>
        <p:xfrm>
          <a:off x="0" y="1052739"/>
          <a:ext cx="9144000" cy="38757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1640">
                  <a:extLst>
                    <a:ext uri="{9D8B030D-6E8A-4147-A177-3AD203B41FA5}">
                      <a16:colId xmlns:a16="http://schemas.microsoft.com/office/drawing/2014/main" xmlns="" val="1026131525"/>
                    </a:ext>
                  </a:extLst>
                </a:gridCol>
                <a:gridCol w="7812360">
                  <a:extLst>
                    <a:ext uri="{9D8B030D-6E8A-4147-A177-3AD203B41FA5}">
                      <a16:colId xmlns:a16="http://schemas.microsoft.com/office/drawing/2014/main" xmlns="" val="3729192090"/>
                    </a:ext>
                  </a:extLst>
                </a:gridCol>
              </a:tblGrid>
              <a:tr h="3032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Термін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Пояснення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05956052"/>
                  </a:ext>
                </a:extLst>
              </a:tr>
              <a:tr h="3056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Магістр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Посадова особа (</a:t>
                      </a:r>
                      <a:r>
                        <a:rPr lang="uk-UA" sz="18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магістр</a:t>
                      </a:r>
                      <a:r>
                        <a:rPr lang="uk-UA" sz="1800" baseline="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вершників</a:t>
                      </a:r>
                      <a:r>
                        <a:rPr lang="uk-UA" sz="18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ін.)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73522540"/>
                  </a:ext>
                </a:extLst>
              </a:tr>
              <a:tr h="9639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18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Магістр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Голова деяких світських </a:t>
                      </a:r>
                      <a:r>
                        <a:rPr lang="uk-UA" sz="18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 церковних закладів </a:t>
                      </a: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(наприклад, Великий Магістр </a:t>
                      </a:r>
                      <a:r>
                        <a:rPr lang="uk-UA" sz="18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(гросмейстер)</a:t>
                      </a:r>
                      <a:r>
                        <a:rPr lang="uk-UA" sz="1800" baseline="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голова </a:t>
                      </a:r>
                      <a:r>
                        <a:rPr lang="uk-UA" sz="18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духовно-рицарського</a:t>
                      </a:r>
                      <a:r>
                        <a:rPr lang="uk-UA" sz="1800" baseline="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ордену</a:t>
                      </a:r>
                      <a:endParaRPr lang="uk-UA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88108240"/>
                  </a:ext>
                </a:extLst>
              </a:tr>
              <a:tr h="228078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Магістр (Україна)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124075" algn="l"/>
                        </a:tabLst>
                      </a:pP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Магістр </a:t>
                      </a:r>
                      <a:r>
                        <a:rPr lang="uk-UA" sz="18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освітньо-кваліфікаційний</a:t>
                      </a:r>
                      <a:r>
                        <a:rPr lang="uk-UA" sz="1800" baseline="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рівень вищої освіти</a:t>
                      </a:r>
                      <a:r>
                        <a:rPr lang="uk-UA" sz="18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особи</a:t>
                      </a: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яка на основі освітньо-кваліфікаційного </a:t>
                      </a:r>
                      <a:r>
                        <a:rPr lang="uk-UA" sz="18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рівня бакалавра </a:t>
                      </a: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здобула </a:t>
                      </a:r>
                      <a:r>
                        <a:rPr lang="uk-UA" sz="18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повну</a:t>
                      </a:r>
                      <a:r>
                        <a:rPr lang="uk-UA" sz="1800" baseline="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вищу</a:t>
                      </a:r>
                      <a:r>
                        <a:rPr lang="uk-UA" sz="18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набула спеціальних умінь та знань, достатніх для виконання професійних завдань і обов'язків (робіт) інноваційного характеру певного рівня професійної діяльності, що передбачені для первинних посад певного виду економічної діяльності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8644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1107313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163"/>
          </a:xfrm>
        </p:spPr>
        <p:txBody>
          <a:bodyPr/>
          <a:lstStyle/>
          <a:p>
            <a:pPr algn="ctr"/>
            <a:r>
              <a:rPr lang="uk-UA" sz="2700" dirty="0" smtClean="0">
                <a:latin typeface="Bookman Old Style" panose="02050604050505020204" pitchFamily="18" charset="0"/>
              </a:rPr>
              <a:t>Хронологія запровадження </a:t>
            </a:r>
            <a:br>
              <a:rPr lang="uk-UA" sz="2700" dirty="0" smtClean="0">
                <a:latin typeface="Bookman Old Style" panose="02050604050505020204" pitchFamily="18" charset="0"/>
              </a:rPr>
            </a:br>
            <a:r>
              <a:rPr lang="uk-UA" sz="2700" dirty="0" smtClean="0">
                <a:latin typeface="Bookman Old Style" panose="02050604050505020204" pitchFamily="18" charset="0"/>
              </a:rPr>
              <a:t>терміну «магістр»</a:t>
            </a:r>
            <a:endParaRPr lang="uk-UA" sz="27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/>
          </p:nvPr>
        </p:nvGraphicFramePr>
        <p:xfrm>
          <a:off x="0" y="1052737"/>
          <a:ext cx="9144000" cy="5805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9672">
                  <a:extLst>
                    <a:ext uri="{9D8B030D-6E8A-4147-A177-3AD203B41FA5}">
                      <a16:colId xmlns:a16="http://schemas.microsoft.com/office/drawing/2014/main" xmlns="" val="1026131525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xmlns="" val="3729192090"/>
                    </a:ext>
                  </a:extLst>
                </a:gridCol>
                <a:gridCol w="5436096">
                  <a:extLst>
                    <a:ext uri="{9D8B030D-6E8A-4147-A177-3AD203B41FA5}">
                      <a16:colId xmlns:a16="http://schemas.microsoft.com/office/drawing/2014/main" xmlns="" val="2584477930"/>
                    </a:ext>
                  </a:extLst>
                </a:gridCol>
              </a:tblGrid>
              <a:tr h="9021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5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Період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5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Країна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5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Характеристика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05956052"/>
                  </a:ext>
                </a:extLst>
              </a:tr>
              <a:tr h="9021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5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 ст. до н.е.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Давній Рим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Магістр – важлива посадова особа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88108240"/>
                  </a:ext>
                </a:extLst>
              </a:tr>
              <a:tr h="20005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 ст.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Візантія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5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Магістр – найвищий титул вельможного панства для службовців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8644770"/>
                  </a:ext>
                </a:extLst>
              </a:tr>
              <a:tr h="20005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ХІІ ст.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5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Західна Європа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5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Магістр – особливе звання, яке носив учитель “семи вільних мистецтв”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640489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2427481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163"/>
          </a:xfrm>
        </p:spPr>
        <p:txBody>
          <a:bodyPr/>
          <a:lstStyle/>
          <a:p>
            <a:pPr algn="ctr"/>
            <a:r>
              <a:rPr lang="uk-UA" sz="2700" dirty="0" smtClean="0">
                <a:latin typeface="Bookman Old Style" panose="02050604050505020204" pitchFamily="18" charset="0"/>
              </a:rPr>
              <a:t>Хронологія запровадження </a:t>
            </a:r>
            <a:br>
              <a:rPr lang="uk-UA" sz="2700" dirty="0" smtClean="0">
                <a:latin typeface="Bookman Old Style" panose="02050604050505020204" pitchFamily="18" charset="0"/>
              </a:rPr>
            </a:br>
            <a:r>
              <a:rPr lang="uk-UA" sz="2700" dirty="0" smtClean="0">
                <a:latin typeface="Bookman Old Style" panose="02050604050505020204" pitchFamily="18" charset="0"/>
              </a:rPr>
              <a:t>освітнього рівня «доктор»</a:t>
            </a:r>
            <a:endParaRPr lang="uk-UA" sz="27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/>
          </p:nvPr>
        </p:nvGraphicFramePr>
        <p:xfrm>
          <a:off x="0" y="1052736"/>
          <a:ext cx="9144000" cy="5860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9672">
                  <a:extLst>
                    <a:ext uri="{9D8B030D-6E8A-4147-A177-3AD203B41FA5}">
                      <a16:colId xmlns:a16="http://schemas.microsoft.com/office/drawing/2014/main" xmlns="" val="1026131525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xmlns="" val="3729192090"/>
                    </a:ext>
                  </a:extLst>
                </a:gridCol>
                <a:gridCol w="5436096">
                  <a:extLst>
                    <a:ext uri="{9D8B030D-6E8A-4147-A177-3AD203B41FA5}">
                      <a16:colId xmlns:a16="http://schemas.microsoft.com/office/drawing/2014/main" xmlns="" val="2584477930"/>
                    </a:ext>
                  </a:extLst>
                </a:gridCol>
              </a:tblGrid>
              <a:tr h="3147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Період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Країна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Характеристика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05956052"/>
                  </a:ext>
                </a:extLst>
              </a:tr>
              <a:tr h="62952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1130 р.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Болонья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Вперше надано науковий ступінь “доктор”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88108240"/>
                  </a:ext>
                </a:extLst>
              </a:tr>
              <a:tr h="6981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1231 р.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Франція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Надано науковий ступінь “доктор” у Паризькому університеті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8644770"/>
                  </a:ext>
                </a:extLst>
              </a:tr>
              <a:tr h="6981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ХІІ ст.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Європа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Титул “доктор” як почесна відзнака відомим ученим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64048915"/>
                  </a:ext>
                </a:extLst>
              </a:tr>
              <a:tr h="6981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XV ст.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Німеччина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Докторів зараховували до почесного шляхетного стану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78748977"/>
                  </a:ext>
                </a:extLst>
              </a:tr>
              <a:tr h="3361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XV ст.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Англія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Доктори музики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675768326"/>
                  </a:ext>
                </a:extLst>
              </a:tr>
              <a:tr h="10600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XVI ст.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Європа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Надання ступеню доктора на юридичному, медичному та богословському факультетах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77455462"/>
                  </a:ext>
                </a:extLst>
              </a:tr>
              <a:tr h="6981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XVIІІ ст.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Європа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spc="1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Філософські факультети сприйняли “доктор” як науковий ступінь</a:t>
                      </a:r>
                      <a:endParaRPr lang="uk-UA" sz="20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238278853"/>
                  </a:ext>
                </a:extLst>
              </a:tr>
              <a:tr h="3361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XVIІІ ст.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Європа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Надання докторського ступеню жінкам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147843194"/>
                  </a:ext>
                </a:extLst>
              </a:tr>
              <a:tr h="3361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ХІХ ст.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Європа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Запроваджено титул “почесний доктор”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361875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9824376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163"/>
          </a:xfrm>
        </p:spPr>
        <p:txBody>
          <a:bodyPr/>
          <a:lstStyle/>
          <a:p>
            <a:pPr algn="ctr"/>
            <a:r>
              <a:rPr lang="uk-UA" sz="2700" dirty="0" smtClean="0">
                <a:latin typeface="Bookman Old Style" panose="02050604050505020204" pitchFamily="18" charset="0"/>
              </a:rPr>
              <a:t>Вимоги для отримання </a:t>
            </a:r>
            <a:br>
              <a:rPr lang="uk-UA" sz="2700" dirty="0" smtClean="0">
                <a:latin typeface="Bookman Old Style" panose="02050604050505020204" pitchFamily="18" charset="0"/>
              </a:rPr>
            </a:br>
            <a:r>
              <a:rPr lang="uk-UA" sz="2700" dirty="0" smtClean="0">
                <a:latin typeface="Bookman Old Style" panose="02050604050505020204" pitchFamily="18" charset="0"/>
              </a:rPr>
              <a:t>ступеня доктора</a:t>
            </a:r>
            <a:endParaRPr lang="uk-UA" sz="2700" dirty="0">
              <a:latin typeface="Bookman Old Style" panose="02050604050505020204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 bwMode="auto">
          <a:xfrm>
            <a:off x="3005826" y="2204864"/>
            <a:ext cx="3132348" cy="648072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Вимоги для отримання ступеня</a:t>
            </a:r>
            <a:r>
              <a:rPr kumimoji="0" lang="uk-UA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доктора </a:t>
            </a:r>
            <a:endParaRPr kumimoji="0" lang="uk-UA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 bwMode="auto">
          <a:xfrm>
            <a:off x="539552" y="3573586"/>
            <a:ext cx="3744416" cy="1223567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uk-UA" dirty="0">
                <a:latin typeface="Bookman Old Style" panose="02050604050505020204" pitchFamily="18" charset="0"/>
              </a:rPr>
              <a:t>Складання університетського іспиту у формі письмового твору на задану тему (</a:t>
            </a:r>
            <a:r>
              <a:rPr lang="uk-UA" dirty="0" err="1">
                <a:latin typeface="Bookman Old Style" panose="02050604050505020204" pitchFamily="18" charset="0"/>
              </a:rPr>
              <a:t>klausur</a:t>
            </a:r>
            <a:r>
              <a:rPr lang="uk-UA" dirty="0">
                <a:latin typeface="Bookman Old Style" panose="02050604050505020204" pitchFamily="18" charset="0"/>
              </a:rPr>
              <a:t>)</a:t>
            </a:r>
          </a:p>
        </p:txBody>
      </p:sp>
      <p:sp>
        <p:nvSpPr>
          <p:cNvPr id="6" name="Прямокутник 5"/>
          <p:cNvSpPr/>
          <p:nvPr/>
        </p:nvSpPr>
        <p:spPr bwMode="auto">
          <a:xfrm>
            <a:off x="4860032" y="3573587"/>
            <a:ext cx="3744416" cy="1223566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uk-UA" dirty="0">
                <a:latin typeface="Bookman Old Style" panose="02050604050505020204" pitchFamily="18" charset="0"/>
              </a:rPr>
              <a:t>Проходження співбесіди щодо написання твору та іспит з різних дисциплін (</a:t>
            </a:r>
            <a:r>
              <a:rPr lang="uk-UA" dirty="0" err="1">
                <a:latin typeface="Bookman Old Style" panose="02050604050505020204" pitchFamily="18" charset="0"/>
              </a:rPr>
              <a:t>examen</a:t>
            </a:r>
            <a:r>
              <a:rPr lang="uk-UA" dirty="0">
                <a:latin typeface="Bookman Old Style" panose="02050604050505020204" pitchFamily="18" charset="0"/>
              </a:rPr>
              <a:t> </a:t>
            </a:r>
            <a:r>
              <a:rPr lang="uk-UA" dirty="0" err="1">
                <a:latin typeface="Bookman Old Style" panose="02050604050505020204" pitchFamily="18" charset="0"/>
              </a:rPr>
              <a:t>rigorosum</a:t>
            </a:r>
            <a:r>
              <a:rPr lang="uk-UA" dirty="0">
                <a:latin typeface="Bookman Old Style" panose="02050604050505020204" pitchFamily="18" charset="0"/>
              </a:rPr>
              <a:t>).</a:t>
            </a:r>
          </a:p>
        </p:txBody>
      </p:sp>
      <p:cxnSp>
        <p:nvCxnSpPr>
          <p:cNvPr id="8" name="Пряма зі стрілкою 7"/>
          <p:cNvCxnSpPr>
            <a:stCxn id="4" idx="2"/>
            <a:endCxn id="5" idx="0"/>
          </p:cNvCxnSpPr>
          <p:nvPr/>
        </p:nvCxnSpPr>
        <p:spPr bwMode="auto">
          <a:xfrm flipH="1">
            <a:off x="2411760" y="2852936"/>
            <a:ext cx="2160240" cy="72065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Пряма зі стрілкою 9"/>
          <p:cNvCxnSpPr>
            <a:stCxn id="4" idx="2"/>
            <a:endCxn id="6" idx="0"/>
          </p:cNvCxnSpPr>
          <p:nvPr/>
        </p:nvCxnSpPr>
        <p:spPr bwMode="auto">
          <a:xfrm>
            <a:off x="4572000" y="2852936"/>
            <a:ext cx="2160240" cy="72065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62550493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163"/>
          </a:xfrm>
        </p:spPr>
        <p:txBody>
          <a:bodyPr/>
          <a:lstStyle/>
          <a:p>
            <a:pPr algn="ctr"/>
            <a:r>
              <a:rPr lang="uk-UA" sz="2700" dirty="0">
                <a:latin typeface="Bookman Old Style" panose="02050604050505020204" pitchFamily="18" charset="0"/>
              </a:rPr>
              <a:t>Порядок присудження наукового ступеню “доктор” у різних країнах</a:t>
            </a:r>
          </a:p>
        </p:txBody>
      </p:sp>
      <p:sp>
        <p:nvSpPr>
          <p:cNvPr id="7" name="Прямокутник із двома вирізаними протилежними кутами 6"/>
          <p:cNvSpPr/>
          <p:nvPr/>
        </p:nvSpPr>
        <p:spPr bwMode="auto">
          <a:xfrm>
            <a:off x="395536" y="2132856"/>
            <a:ext cx="2520280" cy="720080"/>
          </a:xfrm>
          <a:prstGeom prst="snip2Diag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7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Франція</a:t>
            </a:r>
          </a:p>
        </p:txBody>
      </p:sp>
      <p:sp>
        <p:nvSpPr>
          <p:cNvPr id="11" name="Прямокутник із двома вирізаними протилежними кутами 10"/>
          <p:cNvSpPr/>
          <p:nvPr/>
        </p:nvSpPr>
        <p:spPr bwMode="auto">
          <a:xfrm>
            <a:off x="395536" y="4293096"/>
            <a:ext cx="2520280" cy="720080"/>
          </a:xfrm>
          <a:prstGeom prst="snip2Diag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7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Англія</a:t>
            </a:r>
            <a:endParaRPr kumimoji="0" lang="uk-UA" sz="27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3" name="Прямокутник із двома вирізаними протилежними кутами 12"/>
          <p:cNvSpPr/>
          <p:nvPr/>
        </p:nvSpPr>
        <p:spPr bwMode="auto">
          <a:xfrm>
            <a:off x="3491880" y="2132856"/>
            <a:ext cx="1944216" cy="720080"/>
          </a:xfrm>
          <a:prstGeom prst="snip2Diag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7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ліценціат</a:t>
            </a:r>
          </a:p>
        </p:txBody>
      </p:sp>
      <p:sp>
        <p:nvSpPr>
          <p:cNvPr id="14" name="Прямокутник із двома вирізаними протилежними кутами 13"/>
          <p:cNvSpPr/>
          <p:nvPr/>
        </p:nvSpPr>
        <p:spPr bwMode="auto">
          <a:xfrm>
            <a:off x="3491880" y="4293096"/>
            <a:ext cx="1944216" cy="720080"/>
          </a:xfrm>
          <a:prstGeom prst="snip2Diag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7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ookman Old Style" panose="02050604050505020204" pitchFamily="18" charset="0"/>
              </a:rPr>
              <a:t>магістр</a:t>
            </a:r>
          </a:p>
        </p:txBody>
      </p:sp>
      <p:sp>
        <p:nvSpPr>
          <p:cNvPr id="15" name="Округлений прямокутник 14"/>
          <p:cNvSpPr/>
          <p:nvPr/>
        </p:nvSpPr>
        <p:spPr bwMode="auto">
          <a:xfrm>
            <a:off x="6372200" y="3284985"/>
            <a:ext cx="2304256" cy="576064"/>
          </a:xfrm>
          <a:prstGeom prst="round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ДОКТОР</a:t>
            </a:r>
          </a:p>
        </p:txBody>
      </p:sp>
      <p:cxnSp>
        <p:nvCxnSpPr>
          <p:cNvPr id="17" name="Пряма зі стрілкою 16"/>
          <p:cNvCxnSpPr>
            <a:stCxn id="7" idx="0"/>
            <a:endCxn id="13" idx="2"/>
          </p:cNvCxnSpPr>
          <p:nvPr/>
        </p:nvCxnSpPr>
        <p:spPr bwMode="auto">
          <a:xfrm>
            <a:off x="2915816" y="2492896"/>
            <a:ext cx="57606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Пряма зі стрілкою 18"/>
          <p:cNvCxnSpPr>
            <a:stCxn id="11" idx="0"/>
            <a:endCxn id="14" idx="2"/>
          </p:cNvCxnSpPr>
          <p:nvPr/>
        </p:nvCxnSpPr>
        <p:spPr bwMode="auto">
          <a:xfrm>
            <a:off x="2915816" y="4653136"/>
            <a:ext cx="57606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1" name="Пряма сполучна лінія 20"/>
          <p:cNvCxnSpPr/>
          <p:nvPr/>
        </p:nvCxnSpPr>
        <p:spPr bwMode="auto">
          <a:xfrm>
            <a:off x="6012160" y="2492896"/>
            <a:ext cx="0" cy="21602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Пряма сполучна лінія 22"/>
          <p:cNvCxnSpPr>
            <a:stCxn id="13" idx="0"/>
          </p:cNvCxnSpPr>
          <p:nvPr/>
        </p:nvCxnSpPr>
        <p:spPr bwMode="auto">
          <a:xfrm>
            <a:off x="5436096" y="2492896"/>
            <a:ext cx="57606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Пряма сполучна лінія 25"/>
          <p:cNvCxnSpPr>
            <a:stCxn id="14" idx="0"/>
          </p:cNvCxnSpPr>
          <p:nvPr/>
        </p:nvCxnSpPr>
        <p:spPr bwMode="auto">
          <a:xfrm>
            <a:off x="5436096" y="4653136"/>
            <a:ext cx="57606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Пряма зі стрілкою 29"/>
          <p:cNvCxnSpPr>
            <a:endCxn id="15" idx="1"/>
          </p:cNvCxnSpPr>
          <p:nvPr/>
        </p:nvCxnSpPr>
        <p:spPr bwMode="auto">
          <a:xfrm>
            <a:off x="6012160" y="3573016"/>
            <a:ext cx="360040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216769341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163"/>
          </a:xfrm>
        </p:spPr>
        <p:txBody>
          <a:bodyPr/>
          <a:lstStyle/>
          <a:p>
            <a:pPr algn="ctr"/>
            <a:r>
              <a:rPr lang="uk-UA" sz="2700" dirty="0">
                <a:latin typeface="Bookman Old Style" panose="02050604050505020204" pitchFamily="18" charset="0"/>
              </a:rPr>
              <a:t>Порядок здобуття наукового ступеню “доктора філософії”</a:t>
            </a:r>
          </a:p>
        </p:txBody>
      </p:sp>
      <p:sp>
        <p:nvSpPr>
          <p:cNvPr id="3" name="Прямокутник 2"/>
          <p:cNvSpPr/>
          <p:nvPr/>
        </p:nvSpPr>
        <p:spPr bwMode="auto">
          <a:xfrm>
            <a:off x="971600" y="1484784"/>
            <a:ext cx="7200800" cy="360040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Порядок здобуття наукового ступеню «доктора філософії»</a:t>
            </a:r>
          </a:p>
        </p:txBody>
      </p:sp>
      <p:sp>
        <p:nvSpPr>
          <p:cNvPr id="16" name="Прямокутник 15"/>
          <p:cNvSpPr/>
          <p:nvPr/>
        </p:nvSpPr>
        <p:spPr bwMode="auto">
          <a:xfrm>
            <a:off x="1691680" y="2177404"/>
            <a:ext cx="6480720" cy="603523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uk-UA" dirty="0">
                <a:latin typeface="Bookman Old Style" panose="02050604050505020204" pitchFamily="18" charset="0"/>
              </a:rPr>
              <a:t>співбесіда з поданих документів з уточненням </a:t>
            </a:r>
            <a:r>
              <a:rPr lang="uk-UA" dirty="0" err="1" smtClean="0">
                <a:latin typeface="Bookman Old Style" panose="02050604050505020204" pitchFamily="18" charset="0"/>
              </a:rPr>
              <a:t>екза-менаційним</a:t>
            </a:r>
            <a:r>
              <a:rPr lang="uk-UA" dirty="0" smtClean="0">
                <a:latin typeface="Bookman Old Style" panose="02050604050505020204" pitchFamily="18" charset="0"/>
              </a:rPr>
              <a:t> </a:t>
            </a:r>
            <a:r>
              <a:rPr lang="uk-UA" dirty="0">
                <a:latin typeface="Bookman Old Style" panose="02050604050505020204" pitchFamily="18" charset="0"/>
              </a:rPr>
              <a:t>і докторським комітетами</a:t>
            </a:r>
          </a:p>
        </p:txBody>
      </p:sp>
      <p:sp>
        <p:nvSpPr>
          <p:cNvPr id="18" name="Прямокутник 17"/>
          <p:cNvSpPr/>
          <p:nvPr/>
        </p:nvSpPr>
        <p:spPr bwMode="auto">
          <a:xfrm>
            <a:off x="1695004" y="3043179"/>
            <a:ext cx="6477024" cy="315493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uk-UA" dirty="0">
                <a:latin typeface="Bookman Old Style" panose="02050604050505020204" pitchFamily="18" charset="0"/>
              </a:rPr>
              <a:t>складання іспитового листка</a:t>
            </a:r>
          </a:p>
        </p:txBody>
      </p:sp>
      <p:sp>
        <p:nvSpPr>
          <p:cNvPr id="20" name="Прямокутник 19"/>
          <p:cNvSpPr/>
          <p:nvPr/>
        </p:nvSpPr>
        <p:spPr bwMode="auto">
          <a:xfrm>
            <a:off x="1691308" y="3620924"/>
            <a:ext cx="6480720" cy="603524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uk-UA" dirty="0">
                <a:latin typeface="Bookman Old Style" panose="02050604050505020204" pitchFamily="18" charset="0"/>
              </a:rPr>
              <a:t>вивчення установлених предметів (лекції, семінари, індивідуальні заняття, публікації)</a:t>
            </a:r>
          </a:p>
        </p:txBody>
      </p:sp>
      <p:sp>
        <p:nvSpPr>
          <p:cNvPr id="22" name="Прямокутник 21"/>
          <p:cNvSpPr/>
          <p:nvPr/>
        </p:nvSpPr>
        <p:spPr bwMode="auto">
          <a:xfrm>
            <a:off x="1691308" y="4486700"/>
            <a:ext cx="6480720" cy="891556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uk-UA" dirty="0">
                <a:latin typeface="Bookman Old Style" panose="02050604050505020204" pitchFamily="18" charset="0"/>
              </a:rPr>
              <a:t>підготовка семінарів, індивідуальних завдань та складання їх в установленому порядку у формі заліків та іспитів</a:t>
            </a:r>
          </a:p>
        </p:txBody>
      </p:sp>
      <p:sp>
        <p:nvSpPr>
          <p:cNvPr id="24" name="Прямокутник 23"/>
          <p:cNvSpPr/>
          <p:nvPr/>
        </p:nvSpPr>
        <p:spPr bwMode="auto">
          <a:xfrm>
            <a:off x="1691308" y="5640508"/>
            <a:ext cx="6480720" cy="360040"/>
          </a:xfrm>
          <a:prstGeom prst="rect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uk-UA" dirty="0">
                <a:latin typeface="Bookman Old Style" panose="02050604050505020204" pitchFamily="18" charset="0"/>
              </a:rPr>
              <a:t>захист дисертаційної роботи</a:t>
            </a:r>
          </a:p>
        </p:txBody>
      </p:sp>
      <p:cxnSp>
        <p:nvCxnSpPr>
          <p:cNvPr id="58" name="Пряма сполучна лінія 57"/>
          <p:cNvCxnSpPr/>
          <p:nvPr/>
        </p:nvCxnSpPr>
        <p:spPr bwMode="auto">
          <a:xfrm flipH="1">
            <a:off x="1338114" y="1844824"/>
            <a:ext cx="1" cy="398519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5" name="Пряма зі стрілкою 64"/>
          <p:cNvCxnSpPr/>
          <p:nvPr/>
        </p:nvCxnSpPr>
        <p:spPr bwMode="auto">
          <a:xfrm>
            <a:off x="1338114" y="2492896"/>
            <a:ext cx="35319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9" name="Пряма зі стрілкою 68"/>
          <p:cNvCxnSpPr/>
          <p:nvPr/>
        </p:nvCxnSpPr>
        <p:spPr bwMode="auto">
          <a:xfrm>
            <a:off x="1338114" y="3212976"/>
            <a:ext cx="35319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1" name="Пряма зі стрілкою 70"/>
          <p:cNvCxnSpPr/>
          <p:nvPr/>
        </p:nvCxnSpPr>
        <p:spPr bwMode="auto">
          <a:xfrm>
            <a:off x="1338114" y="3933056"/>
            <a:ext cx="35319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2" name="Пряма зі стрілкою 71"/>
          <p:cNvCxnSpPr/>
          <p:nvPr/>
        </p:nvCxnSpPr>
        <p:spPr bwMode="auto">
          <a:xfrm>
            <a:off x="1338114" y="4941168"/>
            <a:ext cx="35319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3" name="Пряма зі стрілкою 72"/>
          <p:cNvCxnSpPr/>
          <p:nvPr/>
        </p:nvCxnSpPr>
        <p:spPr bwMode="auto">
          <a:xfrm>
            <a:off x="1338114" y="5830018"/>
            <a:ext cx="35319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547024581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4929187"/>
          </a:xfrm>
        </p:spPr>
        <p:txBody>
          <a:bodyPr/>
          <a:lstStyle/>
          <a:p>
            <a:pPr algn="ctr">
              <a:defRPr/>
            </a:pPr>
            <a:r>
              <a:rPr lang="uk-UA" sz="5400" i="0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Тема 6.</a:t>
            </a:r>
            <a:r>
              <a:rPr lang="ru-RU" sz="4400" i="0" dirty="0">
                <a:latin typeface="Bookman Old Style" pitchFamily="18" charset="0"/>
              </a:rPr>
              <a:t/>
            </a:r>
            <a:br>
              <a:rPr lang="ru-RU" sz="4400" i="0" dirty="0">
                <a:latin typeface="Bookman Old Style" pitchFamily="18" charset="0"/>
              </a:rPr>
            </a:br>
            <a:r>
              <a:rPr lang="ru-RU" sz="4400" i="0" dirty="0" err="1" smtClean="0">
                <a:latin typeface="Bookman Old Style" pitchFamily="18" charset="0"/>
              </a:rPr>
              <a:t>Підготовка</a:t>
            </a:r>
            <a:r>
              <a:rPr lang="ru-RU" sz="4400" i="0" dirty="0" smtClean="0">
                <a:latin typeface="Bookman Old Style" pitchFamily="18" charset="0"/>
              </a:rPr>
              <a:t> та </a:t>
            </a:r>
            <a:r>
              <a:rPr lang="ru-RU" sz="4400" i="0" dirty="0" err="1" smtClean="0">
                <a:latin typeface="Bookman Old Style" pitchFamily="18" charset="0"/>
              </a:rPr>
              <a:t>кваліфікація</a:t>
            </a:r>
            <a:r>
              <a:rPr lang="ru-RU" sz="4400" i="0" dirty="0" smtClean="0">
                <a:latin typeface="Bookman Old Style" pitchFamily="18" charset="0"/>
              </a:rPr>
              <a:t> </a:t>
            </a:r>
            <a:r>
              <a:rPr lang="ru-RU" sz="4400" i="0" dirty="0" err="1" smtClean="0">
                <a:latin typeface="Bookman Old Style" pitchFamily="18" charset="0"/>
              </a:rPr>
              <a:t>наукових</a:t>
            </a:r>
            <a:r>
              <a:rPr lang="ru-RU" sz="4400" i="0" dirty="0" smtClean="0">
                <a:latin typeface="Bookman Old Style" pitchFamily="18" charset="0"/>
              </a:rPr>
              <a:t> </a:t>
            </a:r>
            <a:r>
              <a:rPr lang="ru-RU" sz="4400" i="0" dirty="0" err="1" smtClean="0">
                <a:latin typeface="Bookman Old Style" pitchFamily="18" charset="0"/>
              </a:rPr>
              <a:t>кадрів</a:t>
            </a:r>
            <a:r>
              <a:rPr lang="ru-RU" sz="4400" i="0" dirty="0" smtClean="0">
                <a:latin typeface="Bookman Old Style" pitchFamily="18" charset="0"/>
              </a:rPr>
              <a:t> в Україні</a:t>
            </a:r>
            <a:endParaRPr lang="ru-RU" sz="5400" i="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839850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28600"/>
            <a:ext cx="8353425" cy="563563"/>
          </a:xfrm>
        </p:spPr>
        <p:txBody>
          <a:bodyPr/>
          <a:lstStyle/>
          <a:p>
            <a:pPr algn="ctr">
              <a:defRPr/>
            </a:pPr>
            <a:r>
              <a:rPr lang="uk-UA" sz="5000" i="0" dirty="0" smtClean="0">
                <a:solidFill>
                  <a:schemeClr val="accent4">
                    <a:lumMod val="50000"/>
                  </a:schemeClr>
                </a:solidFill>
                <a:latin typeface="Bookman Old Style" panose="02050604050505020204" pitchFamily="18" charset="0"/>
              </a:rPr>
              <a:t>ЗМІСТ</a:t>
            </a:r>
            <a:endParaRPr lang="uk-UA" sz="5000" i="0" dirty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3744415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uk-UA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6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.1. Характеристика освітніх рівнів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endParaRPr lang="uk-UA" dirty="0" smtClean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/>
            </a:pPr>
            <a:r>
              <a:rPr lang="uk-UA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6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.2. Наукові ступені та вчені звання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/>
            </a:pPr>
            <a:endParaRPr lang="uk-UA" dirty="0" smtClean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/>
            </a:pPr>
            <a:r>
              <a:rPr lang="uk-UA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6</a:t>
            </a:r>
            <a:r>
              <a:rPr lang="uk-UA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.3. Класифікація закладів вищої освіти  та їх організаційна структура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/>
            </a:pPr>
            <a:endParaRPr lang="uk-UA" dirty="0" smtClean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582489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-396552" y="0"/>
            <a:ext cx="89289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4000" b="1" dirty="0">
                <a:latin typeface="+mn-lt"/>
                <a:ea typeface="Calibri" panose="020F0502020204030204" pitchFamily="34" charset="0"/>
              </a:rPr>
              <a:t>Передумови виникнення науки</a:t>
            </a:r>
            <a:endParaRPr lang="uk-UA" sz="4000" dirty="0">
              <a:effectLst/>
              <a:latin typeface="+mn-lt"/>
              <a:ea typeface="Calibri" panose="020F0502020204030204" pitchFamily="34" charset="0"/>
            </a:endParaRPr>
          </a:p>
        </p:txBody>
      </p:sp>
      <p:grpSp>
        <p:nvGrpSpPr>
          <p:cNvPr id="6" name="Group 1"/>
          <p:cNvGrpSpPr>
            <a:grpSpLocks/>
          </p:cNvGrpSpPr>
          <p:nvPr/>
        </p:nvGrpSpPr>
        <p:grpSpPr bwMode="auto">
          <a:xfrm>
            <a:off x="251520" y="517371"/>
            <a:ext cx="8640960" cy="6161603"/>
            <a:chOff x="2034" y="4846"/>
            <a:chExt cx="5940" cy="5610"/>
          </a:xfrm>
        </p:grpSpPr>
        <p:sp>
          <p:nvSpPr>
            <p:cNvPr id="7" name="AutoShape 16"/>
            <p:cNvSpPr>
              <a:spLocks noChangeArrowheads="1"/>
            </p:cNvSpPr>
            <p:nvPr/>
          </p:nvSpPr>
          <p:spPr bwMode="auto">
            <a:xfrm>
              <a:off x="3114" y="4846"/>
              <a:ext cx="4860" cy="1356"/>
            </a:xfrm>
            <a:prstGeom prst="horizontalScroll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400" b="1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Передумови виникнення науки</a:t>
              </a:r>
              <a:endParaRPr kumimoji="0" lang="uk-UA" altLang="uk-UA" sz="44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AutoShape 15"/>
            <p:cNvSpPr>
              <a:spLocks noChangeArrowheads="1"/>
            </p:cNvSpPr>
            <p:nvPr/>
          </p:nvSpPr>
          <p:spPr bwMode="auto">
            <a:xfrm>
              <a:off x="3114" y="6181"/>
              <a:ext cx="4860" cy="720"/>
            </a:xfrm>
            <a:prstGeom prst="horizontalScroll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формування мови</a:t>
              </a:r>
              <a:endParaRPr kumimoji="0" lang="uk-UA" altLang="uk-UA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AutoShape 14"/>
            <p:cNvSpPr>
              <a:spLocks noChangeArrowheads="1"/>
            </p:cNvSpPr>
            <p:nvPr/>
          </p:nvSpPr>
          <p:spPr bwMode="auto">
            <a:xfrm>
              <a:off x="3114" y="6870"/>
              <a:ext cx="4860" cy="720"/>
            </a:xfrm>
            <a:prstGeom prst="horizontalScroll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розвиток рахівництва</a:t>
              </a:r>
              <a:endParaRPr kumimoji="0" lang="uk-UA" altLang="uk-UA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AutoShape 13"/>
            <p:cNvSpPr>
              <a:spLocks noChangeArrowheads="1"/>
            </p:cNvSpPr>
            <p:nvPr/>
          </p:nvSpPr>
          <p:spPr bwMode="auto">
            <a:xfrm>
              <a:off x="3114" y="7559"/>
              <a:ext cx="4860" cy="720"/>
            </a:xfrm>
            <a:prstGeom prst="horizontalScroll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виникнення мистецтва</a:t>
              </a:r>
              <a:endParaRPr kumimoji="0" lang="uk-UA" altLang="uk-UA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AutoShape 12"/>
            <p:cNvSpPr>
              <a:spLocks noChangeArrowheads="1"/>
            </p:cNvSpPr>
            <p:nvPr/>
          </p:nvSpPr>
          <p:spPr bwMode="auto">
            <a:xfrm>
              <a:off x="3114" y="8279"/>
              <a:ext cx="4860" cy="720"/>
            </a:xfrm>
            <a:prstGeom prst="horizontalScroll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формування письменності</a:t>
              </a:r>
              <a:endParaRPr kumimoji="0" lang="uk-UA" altLang="uk-UA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AutoShape 11"/>
            <p:cNvSpPr>
              <a:spLocks noChangeArrowheads="1"/>
            </p:cNvSpPr>
            <p:nvPr/>
          </p:nvSpPr>
          <p:spPr bwMode="auto">
            <a:xfrm>
              <a:off x="3114" y="8999"/>
              <a:ext cx="4860" cy="720"/>
            </a:xfrm>
            <a:prstGeom prst="horizontalScroll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формування світогляду</a:t>
              </a:r>
              <a:endParaRPr kumimoji="0" lang="uk-UA" altLang="uk-UA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AutoShape 10"/>
            <p:cNvSpPr>
              <a:spLocks noChangeArrowheads="1"/>
            </p:cNvSpPr>
            <p:nvPr/>
          </p:nvSpPr>
          <p:spPr bwMode="auto">
            <a:xfrm>
              <a:off x="3114" y="9736"/>
              <a:ext cx="4860" cy="720"/>
            </a:xfrm>
            <a:prstGeom prst="horizontalScroll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виникнення філософії</a:t>
              </a:r>
              <a:endParaRPr kumimoji="0" lang="uk-UA" altLang="uk-UA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Line 9"/>
            <p:cNvSpPr>
              <a:spLocks noChangeShapeType="1"/>
            </p:cNvSpPr>
            <p:nvPr/>
          </p:nvSpPr>
          <p:spPr bwMode="auto">
            <a:xfrm>
              <a:off x="2034" y="5524"/>
              <a:ext cx="108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" name="Line 8"/>
            <p:cNvSpPr>
              <a:spLocks noChangeShapeType="1"/>
            </p:cNvSpPr>
            <p:nvPr/>
          </p:nvSpPr>
          <p:spPr bwMode="auto">
            <a:xfrm>
              <a:off x="2034" y="5524"/>
              <a:ext cx="0" cy="4645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" name="AutoShape 7"/>
            <p:cNvSpPr>
              <a:spLocks noChangeArrowheads="1"/>
            </p:cNvSpPr>
            <p:nvPr/>
          </p:nvSpPr>
          <p:spPr bwMode="auto">
            <a:xfrm>
              <a:off x="2214" y="8639"/>
              <a:ext cx="720" cy="180"/>
            </a:xfrm>
            <a:prstGeom prst="chevron">
              <a:avLst>
                <a:gd name="adj" fmla="val 100000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" name="AutoShape 6"/>
            <p:cNvSpPr>
              <a:spLocks noChangeArrowheads="1"/>
            </p:cNvSpPr>
            <p:nvPr/>
          </p:nvSpPr>
          <p:spPr bwMode="auto">
            <a:xfrm>
              <a:off x="2214" y="7199"/>
              <a:ext cx="720" cy="180"/>
            </a:xfrm>
            <a:prstGeom prst="chevron">
              <a:avLst>
                <a:gd name="adj" fmla="val 100000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" name="AutoShape 5"/>
            <p:cNvSpPr>
              <a:spLocks noChangeArrowheads="1"/>
            </p:cNvSpPr>
            <p:nvPr/>
          </p:nvSpPr>
          <p:spPr bwMode="auto">
            <a:xfrm>
              <a:off x="2214" y="7919"/>
              <a:ext cx="720" cy="180"/>
            </a:xfrm>
            <a:prstGeom prst="chevron">
              <a:avLst>
                <a:gd name="adj" fmla="val 100000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" name="AutoShape 4"/>
            <p:cNvSpPr>
              <a:spLocks noChangeArrowheads="1"/>
            </p:cNvSpPr>
            <p:nvPr/>
          </p:nvSpPr>
          <p:spPr bwMode="auto">
            <a:xfrm>
              <a:off x="2214" y="6479"/>
              <a:ext cx="720" cy="180"/>
            </a:xfrm>
            <a:prstGeom prst="chevron">
              <a:avLst>
                <a:gd name="adj" fmla="val 100000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" name="AutoShape 3"/>
            <p:cNvSpPr>
              <a:spLocks noChangeArrowheads="1"/>
            </p:cNvSpPr>
            <p:nvPr/>
          </p:nvSpPr>
          <p:spPr bwMode="auto">
            <a:xfrm>
              <a:off x="2214" y="9338"/>
              <a:ext cx="720" cy="180"/>
            </a:xfrm>
            <a:prstGeom prst="chevron">
              <a:avLst>
                <a:gd name="adj" fmla="val 100000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" name="AutoShape 2"/>
            <p:cNvSpPr>
              <a:spLocks noChangeArrowheads="1"/>
            </p:cNvSpPr>
            <p:nvPr/>
          </p:nvSpPr>
          <p:spPr bwMode="auto">
            <a:xfrm>
              <a:off x="2214" y="10079"/>
              <a:ext cx="720" cy="180"/>
            </a:xfrm>
            <a:prstGeom prst="chevron">
              <a:avLst>
                <a:gd name="adj" fmla="val 100000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  <p:sp>
        <p:nvSpPr>
          <p:cNvPr id="22" name="Rectangle 25"/>
          <p:cNvSpPr>
            <a:spLocks noChangeArrowheads="1"/>
          </p:cNvSpPr>
          <p:nvPr/>
        </p:nvSpPr>
        <p:spPr bwMode="auto">
          <a:xfrm>
            <a:off x="1425352" y="220486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56728769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24815" y="1412776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latin typeface="Bookman Old Style" panose="02050604050505020204" pitchFamily="18" charset="0"/>
              </a:rPr>
              <a:t>Відповідність </a:t>
            </a:r>
            <a:r>
              <a:rPr lang="uk-UA" sz="3200" dirty="0" smtClean="0">
                <a:latin typeface="Bookman Old Style" panose="02050604050505020204" pitchFamily="18" charset="0"/>
              </a:rPr>
              <a:t>ступенів </a:t>
            </a:r>
            <a:r>
              <a:rPr lang="uk-UA" sz="3200" dirty="0">
                <a:latin typeface="Bookman Old Style" panose="02050604050505020204" pitchFamily="18" charset="0"/>
              </a:rPr>
              <a:t>і </a:t>
            </a:r>
            <a:r>
              <a:rPr lang="uk-UA" sz="3200" dirty="0" smtClean="0">
                <a:latin typeface="Bookman Old Style" panose="02050604050505020204" pitchFamily="18" charset="0"/>
              </a:rPr>
              <a:t>рівнів вищої освіти в </a:t>
            </a:r>
            <a:r>
              <a:rPr lang="uk-UA" sz="3200" dirty="0">
                <a:latin typeface="Bookman Old Style" panose="02050604050505020204" pitchFamily="18" charset="0"/>
              </a:rPr>
              <a:t>Україні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3617560"/>
              </p:ext>
            </p:extLst>
          </p:nvPr>
        </p:nvGraphicFramePr>
        <p:xfrm>
          <a:off x="611560" y="2519338"/>
          <a:ext cx="7920880" cy="3357932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4077539"/>
                <a:gridCol w="3843341"/>
              </a:tblGrid>
              <a:tr h="4126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6745" algn="l"/>
                        </a:tabLst>
                      </a:pPr>
                      <a:r>
                        <a:rPr lang="uk-UA" sz="1600" dirty="0">
                          <a:effectLst/>
                        </a:rPr>
                        <a:t>Рівні вищої освіти</a:t>
                      </a:r>
                      <a:endParaRPr lang="uk-UA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6745" algn="l"/>
                        </a:tabLst>
                      </a:pPr>
                      <a:r>
                        <a:rPr lang="uk-UA" sz="1600">
                          <a:effectLst/>
                        </a:rPr>
                        <a:t>Ступені вищої освіти</a:t>
                      </a:r>
                      <a:endParaRPr lang="uk-UA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536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6745" algn="l"/>
                        </a:tabLst>
                      </a:pPr>
                      <a:r>
                        <a:rPr lang="uk-UA" sz="1600">
                          <a:effectLst/>
                        </a:rPr>
                        <a:t>початковий рівень (короткий цикл)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6745" algn="l"/>
                        </a:tabLst>
                      </a:pPr>
                      <a:r>
                        <a:rPr lang="uk-UA" sz="1600">
                          <a:effectLst/>
                        </a:rPr>
                        <a:t>вищої освіти</a:t>
                      </a:r>
                      <a:endParaRPr lang="uk-UA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6745" algn="l"/>
                        </a:tabLst>
                      </a:pPr>
                      <a:r>
                        <a:rPr lang="uk-UA" sz="1600">
                          <a:effectLst/>
                        </a:rPr>
                        <a:t>молодший бакалавр</a:t>
                      </a:r>
                      <a:endParaRPr lang="uk-UA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26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6745" algn="l"/>
                        </a:tabLst>
                      </a:pPr>
                      <a:r>
                        <a:rPr lang="uk-UA" sz="1600">
                          <a:effectLst/>
                        </a:rPr>
                        <a:t>перший (бакалаврський) рівень</a:t>
                      </a:r>
                      <a:endParaRPr lang="uk-UA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6745" algn="l"/>
                        </a:tabLst>
                      </a:pPr>
                      <a:r>
                        <a:rPr lang="uk-UA" sz="1600">
                          <a:effectLst/>
                        </a:rPr>
                        <a:t>бакалавр</a:t>
                      </a:r>
                      <a:endParaRPr lang="uk-UA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26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6745" algn="l"/>
                        </a:tabLst>
                      </a:pPr>
                      <a:r>
                        <a:rPr lang="uk-UA" sz="1600">
                          <a:effectLst/>
                        </a:rPr>
                        <a:t>другий (магістерський) рівень</a:t>
                      </a:r>
                      <a:endParaRPr lang="uk-UA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6745" algn="l"/>
                        </a:tabLst>
                      </a:pPr>
                      <a:r>
                        <a:rPr lang="uk-UA" sz="1600">
                          <a:effectLst/>
                        </a:rPr>
                        <a:t>магістр</a:t>
                      </a:r>
                      <a:endParaRPr lang="uk-UA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536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6745" algn="l"/>
                        </a:tabLst>
                      </a:pPr>
                      <a:r>
                        <a:rPr lang="uk-UA" sz="1600">
                          <a:effectLst/>
                        </a:rPr>
                        <a:t>третій (освітньо-науковий/освітньо-творчий) рівень</a:t>
                      </a:r>
                      <a:endParaRPr lang="uk-UA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6745" algn="l"/>
                        </a:tabLst>
                      </a:pPr>
                      <a:r>
                        <a:rPr lang="uk-UA" sz="1600">
                          <a:effectLst/>
                        </a:rPr>
                        <a:t>доктор філософії/доктор мистецтва</a:t>
                      </a:r>
                      <a:endParaRPr lang="uk-UA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26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6745" algn="l"/>
                        </a:tabLst>
                      </a:pPr>
                      <a:r>
                        <a:rPr lang="uk-UA" sz="1600">
                          <a:effectLst/>
                        </a:rPr>
                        <a:t>науковий рівень</a:t>
                      </a:r>
                      <a:endParaRPr lang="uk-UA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6745" algn="l"/>
                        </a:tabLst>
                      </a:pPr>
                      <a:r>
                        <a:rPr lang="uk-UA" sz="1600" dirty="0">
                          <a:effectLst/>
                        </a:rPr>
                        <a:t>доктор наук</a:t>
                      </a:r>
                      <a:endParaRPr lang="uk-UA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6248033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8050954"/>
              </p:ext>
            </p:extLst>
          </p:nvPr>
        </p:nvGraphicFramePr>
        <p:xfrm>
          <a:off x="395536" y="1124744"/>
          <a:ext cx="7688908" cy="53285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Picture" r:id="rId3" imgW="6150298" imgH="4233674" progId="Word.Picture.8">
                  <p:embed/>
                </p:oleObj>
              </mc:Choice>
              <mc:Fallback>
                <p:oleObj name="Picture" r:id="rId3" imgW="6150298" imgH="4233674" progId="Word.Pictur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1124744"/>
                        <a:ext cx="7688908" cy="53285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5193501"/>
      </p:ext>
    </p:extLst>
  </p:cSld>
  <p:clrMapOvr>
    <a:masterClrMapping/>
  </p:clrMapOvr>
  <p:transition>
    <p:strips dir="ld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uk-UA" sz="8000" dirty="0" smtClean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Дякую </a:t>
            </a:r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uk-UA" sz="8000" dirty="0" smtClean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за увагу! </a:t>
            </a:r>
            <a:endParaRPr lang="uk-UA" sz="8000" dirty="0">
              <a:solidFill>
                <a:schemeClr val="accent4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-396552" y="0"/>
            <a:ext cx="89289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4000" b="1" dirty="0">
                <a:latin typeface="+mn-lt"/>
                <a:ea typeface="Calibri" panose="020F0502020204030204" pitchFamily="34" charset="0"/>
              </a:rPr>
              <a:t>Історичні етапи розвитку науки</a:t>
            </a:r>
            <a:endParaRPr lang="uk-UA" sz="4000" dirty="0"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22" name="Rectangle 25"/>
          <p:cNvSpPr>
            <a:spLocks noChangeArrowheads="1"/>
          </p:cNvSpPr>
          <p:nvPr/>
        </p:nvSpPr>
        <p:spPr bwMode="auto">
          <a:xfrm>
            <a:off x="1425352" y="220486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4" name="Таблиця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4768317"/>
              </p:ext>
            </p:extLst>
          </p:nvPr>
        </p:nvGraphicFramePr>
        <p:xfrm>
          <a:off x="107504" y="707886"/>
          <a:ext cx="8928992" cy="6079998"/>
        </p:xfrm>
        <a:graphic>
          <a:graphicData uri="http://schemas.openxmlformats.org/drawingml/2006/table">
            <a:tbl>
              <a:tblPr/>
              <a:tblGrid>
                <a:gridCol w="2088232">
                  <a:extLst>
                    <a:ext uri="{9D8B030D-6E8A-4147-A177-3AD203B41FA5}">
                      <a16:colId xmlns="" xmlns:a16="http://schemas.microsoft.com/office/drawing/2014/main" val="2937872491"/>
                    </a:ext>
                  </a:extLst>
                </a:gridCol>
                <a:gridCol w="6840760">
                  <a:extLst>
                    <a:ext uri="{9D8B030D-6E8A-4147-A177-3AD203B41FA5}">
                      <a16:colId xmlns="" xmlns:a16="http://schemas.microsoft.com/office/drawing/2014/main" val="2913536099"/>
                    </a:ext>
                  </a:extLst>
                </a:gridCol>
              </a:tblGrid>
              <a:tr h="655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Історичний період</a:t>
                      </a:r>
                      <a:endParaRPr lang="uk-UA" sz="22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Характеристика стану науки</a:t>
                      </a:r>
                      <a:endParaRPr lang="uk-UA" sz="22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24591180"/>
                  </a:ext>
                </a:extLst>
              </a:tr>
              <a:tr h="1618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Антична епоха</a:t>
                      </a:r>
                      <a:endParaRPr lang="uk-UA" sz="2400" i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50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Складаються перші теоретичні системи знання в галузі </a:t>
                      </a:r>
                      <a:r>
                        <a:rPr lang="uk-UA" sz="1550" u="none" strike="noStrike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геометрії</a:t>
                      </a:r>
                      <a:r>
                        <a:rPr lang="uk-UA" sz="1550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550" u="none" strike="noStrike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механіки</a:t>
                      </a:r>
                      <a:r>
                        <a:rPr lang="uk-UA" sz="1550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550" u="none" strike="noStrike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астрономії</a:t>
                      </a:r>
                      <a:r>
                        <a:rPr lang="uk-UA" sz="1550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uk-UA" sz="1550" u="none" strike="noStrike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Евклід</a:t>
                      </a:r>
                      <a:r>
                        <a:rPr lang="uk-UA" sz="1550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550" u="none" strike="noStrike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Архімед</a:t>
                      </a:r>
                      <a:r>
                        <a:rPr lang="uk-UA" sz="1550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550" u="none" strike="noStrike" spc="1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Птолемей</a:t>
                      </a:r>
                      <a:r>
                        <a:rPr lang="uk-UA" sz="1550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Фалеса і </a:t>
                      </a:r>
                      <a:r>
                        <a:rPr lang="uk-UA" sz="1550" spc="1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Демокріт</a:t>
                      </a:r>
                      <a:r>
                        <a:rPr lang="uk-UA" sz="1550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); розвивається </a:t>
                      </a:r>
                      <a:r>
                        <a:rPr lang="uk-UA" sz="1550" u="none" strike="noStrike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натурфілософська</a:t>
                      </a:r>
                      <a:r>
                        <a:rPr lang="uk-UA" sz="1550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концепція </a:t>
                      </a:r>
                      <a:r>
                        <a:rPr lang="uk-UA" sz="1550" u="none" strike="noStrike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атомізму</a:t>
                      </a:r>
                      <a:r>
                        <a:rPr lang="uk-UA" sz="1550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uk-UA" sz="1550" u="none" strike="noStrike" spc="1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Демокріт</a:t>
                      </a:r>
                      <a:r>
                        <a:rPr lang="uk-UA" sz="1550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550" u="none" strike="noStrike" spc="1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Епікур</a:t>
                      </a:r>
                      <a:r>
                        <a:rPr lang="uk-UA" sz="1550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); робляться спроби аналізу закономірностей суспільства і мислення (</a:t>
                      </a:r>
                      <a:r>
                        <a:rPr lang="uk-UA" sz="1550" u="none" strike="noStrike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Аристотель</a:t>
                      </a:r>
                      <a:r>
                        <a:rPr lang="uk-UA" sz="1550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550" u="none" strike="noStrike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Платон</a:t>
                      </a:r>
                      <a:r>
                        <a:rPr lang="uk-UA" sz="1550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550" u="none" strike="noStrike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Геродот</a:t>
                      </a:r>
                      <a:r>
                        <a:rPr lang="uk-UA" sz="1550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). Аристотель розділив науки на фізику (природа), етику (суспільство) і логіку (мислення)</a:t>
                      </a:r>
                      <a:endParaRPr lang="uk-UA" sz="155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97003450"/>
                  </a:ext>
                </a:extLst>
              </a:tr>
              <a:tr h="18199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Середньовіччя</a:t>
                      </a:r>
                      <a:endParaRPr lang="uk-UA" sz="2400" i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Розвиваються (особливо в країнах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арабського сходу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єврейської громади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Кордоби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й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Середньої Азії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позитивні наукові ідеї в галузі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математики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астрономії,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фізики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медицини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історії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та інших наукових дисциплін (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Ібн Сіна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Ібн </a:t>
                      </a:r>
                      <a:r>
                        <a:rPr lang="uk-UA" sz="1550" u="none" strike="noStrike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Рушд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550" u="none" strike="noStrike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Біруні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та ін.). У Західній Європі, долаючи опір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богослов'я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йде процес нагромадження фактичного матеріалу в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біології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робляться спроби розвитку елементів математики і дослідного природознавства (</a:t>
                      </a:r>
                      <a:r>
                        <a:rPr lang="uk-UA" sz="1550" u="none" strike="noStrike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Роджер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Бекон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Альберт Великий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та ін.). На високому рівні були наукові знання в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Київській Русі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3575385"/>
                  </a:ext>
                </a:extLst>
              </a:tr>
              <a:tr h="15924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Відродження</a:t>
                      </a:r>
                      <a:endParaRPr lang="uk-UA" sz="2400" i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Виникнення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капіталізму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розвиток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промисловості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й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торгівлі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мореплавства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і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військової техніки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стимулювали бурхливе зростання науки. Наука пориває з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теологією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сприяючи утвердженню матеріалістичних ідей (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Джордано Бруно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Леонардо да Вінчі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550" u="none" strike="noStrike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Френсіс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Бекон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Лука Паколі). Великого поширення набуває експериментальне вивчення природи, обґрунтування якого мало революційне значення для науки. Справжній переворот відбувається в астрономії (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Микола Коперник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Галілео Галілей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25723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9177572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5"/>
          <p:cNvSpPr>
            <a:spLocks noChangeArrowheads="1"/>
          </p:cNvSpPr>
          <p:nvPr/>
        </p:nvSpPr>
        <p:spPr bwMode="auto">
          <a:xfrm>
            <a:off x="1425352" y="220486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4" name="Таблиця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8345221"/>
              </p:ext>
            </p:extLst>
          </p:nvPr>
        </p:nvGraphicFramePr>
        <p:xfrm>
          <a:off x="107504" y="116632"/>
          <a:ext cx="8928992" cy="6587480"/>
        </p:xfrm>
        <a:graphic>
          <a:graphicData uri="http://schemas.openxmlformats.org/drawingml/2006/table">
            <a:tbl>
              <a:tblPr/>
              <a:tblGrid>
                <a:gridCol w="2160240">
                  <a:extLst>
                    <a:ext uri="{9D8B030D-6E8A-4147-A177-3AD203B41FA5}">
                      <a16:colId xmlns="" xmlns:a16="http://schemas.microsoft.com/office/drawing/2014/main" val="2937872491"/>
                    </a:ext>
                  </a:extLst>
                </a:gridCol>
                <a:gridCol w="6768752">
                  <a:extLst>
                    <a:ext uri="{9D8B030D-6E8A-4147-A177-3AD203B41FA5}">
                      <a16:colId xmlns="" xmlns:a16="http://schemas.microsoft.com/office/drawing/2014/main" val="2913536099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Історичний період</a:t>
                      </a:r>
                      <a:endParaRPr lang="uk-UA" sz="22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Характеристика стану науки</a:t>
                      </a:r>
                      <a:endParaRPr lang="uk-UA" sz="22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24591180"/>
                  </a:ext>
                </a:extLst>
              </a:tr>
              <a:tr h="26139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i="1" u="none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XVII–XVIII ст.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50" i="0" u="non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Створюються класична механіка, диференціальне й інтегральне числення, аналітична геометрія, хімічна атомістика, система класифікації рослин і тварин, стверджується принцип збереження матерії і руху (</a:t>
                      </a:r>
                      <a:r>
                        <a:rPr lang="uk-UA" sz="1750" i="0" u="none" strike="noStrike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Ісаак</a:t>
                      </a:r>
                      <a:r>
                        <a:rPr lang="uk-UA" sz="1750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Ньютон</a:t>
                      </a:r>
                      <a:r>
                        <a:rPr lang="uk-UA" sz="1750" i="0" u="non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750" i="0" u="none" strike="noStrike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Ґотфрід</a:t>
                      </a:r>
                      <a:r>
                        <a:rPr lang="uk-UA" sz="1750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Вільгельм </a:t>
                      </a:r>
                      <a:r>
                        <a:rPr lang="uk-UA" sz="1750" i="0" u="none" strike="noStrike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Лейбніц</a:t>
                      </a:r>
                      <a:r>
                        <a:rPr lang="uk-UA" sz="1750" i="0" u="non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750" i="0" u="none" strike="noStrike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Рене</a:t>
                      </a:r>
                      <a:r>
                        <a:rPr lang="uk-UA" sz="1750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Декарт</a:t>
                      </a:r>
                      <a:r>
                        <a:rPr lang="uk-UA" sz="1750" i="0" u="non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750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Джон Дальтон</a:t>
                      </a:r>
                      <a:r>
                        <a:rPr lang="uk-UA" sz="1750" i="0" u="non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750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Карл </a:t>
                      </a:r>
                      <a:r>
                        <a:rPr lang="uk-UA" sz="1750" i="0" u="none" strike="noStrike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Лінней</a:t>
                      </a:r>
                      <a:r>
                        <a:rPr lang="uk-UA" sz="1750" i="0" u="non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750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Михайло Васильович Ломоносов</a:t>
                      </a:r>
                      <a:r>
                        <a:rPr lang="uk-UA" sz="1750" i="0" u="non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та ін.). В цей же час відбувається дальше оформлення науки як соціального інституту, створюються перші європейські академії, наукові товариства, починається видання наукової періодичної літератури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97003450"/>
                  </a:ext>
                </a:extLst>
              </a:tr>
              <a:tr h="30306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ХІХ ст.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50" i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 зв'язку з промисловим переворотом кінця XVIII ст. почався новий етап у розвитку науки. Виникли нові фізичні дисципліни (</a:t>
                      </a:r>
                      <a:r>
                        <a:rPr lang="uk-UA" sz="1750" i="0" u="non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термодинаміка, електродинаміка класична), створюються еволюційне вчення і клітинна теорія в біології, формулюється закон збереження і перетворення енергії, розвиваються нові концепції в астрономії і математиці (Джеймс Клерк Максвелл, Майкл Фарадей, Жан </a:t>
                      </a:r>
                      <a:r>
                        <a:rPr lang="uk-UA" sz="1750" i="0" u="none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Батіст</a:t>
                      </a:r>
                      <a:r>
                        <a:rPr lang="uk-UA" sz="1750" i="0" u="non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uk-UA" sz="1750" i="0" u="none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Ламарк</a:t>
                      </a:r>
                      <a:r>
                        <a:rPr lang="uk-UA" sz="1750" i="0" u="non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Чарльз Дарвін, Теодор </a:t>
                      </a:r>
                      <a:r>
                        <a:rPr lang="uk-UA" sz="1750" i="0" u="none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Шванн</a:t>
                      </a:r>
                      <a:r>
                        <a:rPr lang="uk-UA" sz="1750" i="0" u="non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750" i="0" u="none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Маттіас</a:t>
                      </a:r>
                      <a:r>
                        <a:rPr lang="uk-UA" sz="1750" i="0" u="non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750" i="0" u="none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Шлейден</a:t>
                      </a:r>
                      <a:r>
                        <a:rPr lang="uk-UA" sz="1750" i="0" u="non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uk-UA" sz="1750" i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ін.). Основи сучасної класифікації наук заклав Сен-Симон, Огюст </a:t>
                      </a:r>
                      <a:r>
                        <a:rPr lang="uk-UA" sz="1750" i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Конт</a:t>
                      </a:r>
                      <a:r>
                        <a:rPr lang="uk-UA" sz="1750" i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 XIX ст. систематизував його ідеї і склав “енциклопедичний ряд” основних наук, розташувавши їх у порядку зменшення абстрактності. Цей ряд у сучасному вигляді змальовується концепцією “сходи науки</a:t>
                      </a:r>
                      <a:r>
                        <a:rPr lang="uk-UA" sz="1750" i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”</a:t>
                      </a:r>
                      <a:endParaRPr lang="uk-UA" sz="1750" i="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35753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0540509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5"/>
          <p:cNvSpPr>
            <a:spLocks noChangeArrowheads="1"/>
          </p:cNvSpPr>
          <p:nvPr/>
        </p:nvSpPr>
        <p:spPr bwMode="auto">
          <a:xfrm>
            <a:off x="1425352" y="220486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4" name="Таблиця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3433204"/>
              </p:ext>
            </p:extLst>
          </p:nvPr>
        </p:nvGraphicFramePr>
        <p:xfrm>
          <a:off x="107504" y="116633"/>
          <a:ext cx="8928992" cy="6573442"/>
        </p:xfrm>
        <a:graphic>
          <a:graphicData uri="http://schemas.openxmlformats.org/drawingml/2006/table">
            <a:tbl>
              <a:tblPr/>
              <a:tblGrid>
                <a:gridCol w="1656184">
                  <a:extLst>
                    <a:ext uri="{9D8B030D-6E8A-4147-A177-3AD203B41FA5}">
                      <a16:colId xmlns="" xmlns:a16="http://schemas.microsoft.com/office/drawing/2014/main" val="2937872491"/>
                    </a:ext>
                  </a:extLst>
                </a:gridCol>
                <a:gridCol w="7272808">
                  <a:extLst>
                    <a:ext uri="{9D8B030D-6E8A-4147-A177-3AD203B41FA5}">
                      <a16:colId xmlns="" xmlns:a16="http://schemas.microsoft.com/office/drawing/2014/main" val="2913536099"/>
                    </a:ext>
                  </a:extLst>
                </a:gridCol>
              </a:tblGrid>
              <a:tr h="6498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Історичний період</a:t>
                      </a:r>
                      <a:endParaRPr lang="uk-UA" sz="22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Характеристика стану науки</a:t>
                      </a:r>
                      <a:endParaRPr lang="uk-UA" sz="22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24591180"/>
                  </a:ext>
                </a:extLst>
              </a:tr>
              <a:tr h="30705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ХІХ ст. (Україна)</a:t>
                      </a:r>
                      <a:endParaRPr lang="uk-UA" sz="2400" i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Починається піднесення науки і в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Україні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Ф. Прокопович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 С. Сковорода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), працює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Київська академія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Визнаними науковими центрами стали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Харківський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і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Київський університети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Новоросійський університет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Одесі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де успішно працювали видатні російські вчені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І. М. Сєченов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І. І. Мечников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М. І. Пирогов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О. О. Ковалевський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В. В. Докучаєв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та інші, а також відомі українські вчені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М. О. Максимович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В. О. </a:t>
                      </a:r>
                      <a:r>
                        <a:rPr lang="uk-UA" sz="1650" u="none" strike="noStrike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Бец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О. С. Роговин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А. О. Потебня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та інші. Подальшого розвитку набули й суспільні науки.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Соціалісти-утопісти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закликали до заміни капіталістичного суспільства соціалістичним. Класики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політичної економії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заклали основи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трудової теорії вартості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Праці в галузі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діалектики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й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матеріалізму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були видатним досягненням філософської думки.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97003450"/>
                  </a:ext>
                </a:extLst>
              </a:tr>
              <a:tr h="28323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ХІХ–ХХ ст.</a:t>
                      </a:r>
                      <a:endParaRPr lang="uk-UA" sz="2400" i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Великі зміни в науковій картині світу і низка нових </a:t>
                      </a:r>
                      <a:r>
                        <a:rPr lang="uk-UA" sz="165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відкриттів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 фізиці (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електрон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рентгенівське випромінювання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радіоактивність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тощо) призводять до кризи класичного природознавства і насамперед його механістичної методології. У XX ст. значних успіхів досягли математика і фізика, виникли такі галузі технічних наук, як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радіотехніка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електроніка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З'явилась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кібернетика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яка збільшує свій вплив на подальший розвиток науки і техніки. Успіхи фізики і хімії сприяють глибшому вивченню біологічних процесів у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клітинах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що стимулює розвиток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сільськогосподарських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і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медичних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наук. Відбувається тісне зближення науки з виробництвом, зростають і зміцнюються її зв'язки із суспільним життям. Сучасна наука становить важливу складову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науково-технічної революції</a:t>
                      </a:r>
                      <a:endParaRPr lang="uk-UA" sz="165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35753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3714430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5"/>
          <p:cNvSpPr>
            <a:spLocks noChangeArrowheads="1"/>
          </p:cNvSpPr>
          <p:nvPr/>
        </p:nvSpPr>
        <p:spPr bwMode="auto">
          <a:xfrm>
            <a:off x="1425352" y="220486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4" name="Таблиця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0349549"/>
              </p:ext>
            </p:extLst>
          </p:nvPr>
        </p:nvGraphicFramePr>
        <p:xfrm>
          <a:off x="107504" y="116633"/>
          <a:ext cx="8928992" cy="6568440"/>
        </p:xfrm>
        <a:graphic>
          <a:graphicData uri="http://schemas.openxmlformats.org/drawingml/2006/table">
            <a:tbl>
              <a:tblPr/>
              <a:tblGrid>
                <a:gridCol w="1656184">
                  <a:extLst>
                    <a:ext uri="{9D8B030D-6E8A-4147-A177-3AD203B41FA5}">
                      <a16:colId xmlns="" xmlns:a16="http://schemas.microsoft.com/office/drawing/2014/main" val="2937872491"/>
                    </a:ext>
                  </a:extLst>
                </a:gridCol>
                <a:gridCol w="7272808">
                  <a:extLst>
                    <a:ext uri="{9D8B030D-6E8A-4147-A177-3AD203B41FA5}">
                      <a16:colId xmlns="" xmlns:a16="http://schemas.microsoft.com/office/drawing/2014/main" val="2913536099"/>
                    </a:ext>
                  </a:extLst>
                </a:gridCol>
              </a:tblGrid>
              <a:tr h="6498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Історичний період</a:t>
                      </a:r>
                      <a:endParaRPr lang="uk-UA" sz="22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Характеристика стану науки</a:t>
                      </a:r>
                      <a:endParaRPr lang="uk-UA" sz="22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24591180"/>
                  </a:ext>
                </a:extLst>
              </a:tr>
              <a:tr h="30705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Україна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(XX–XXI ст.)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1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Починаючи з дати проголошення незалежності України (1991 р.) наукова діяльність тут здійснюється під егідою Національної академії наук України (НАН) – вища наукова установа України з самоврядною організацією. Академія нині налічує 173 наукові інститути та </a:t>
                      </a:r>
                      <a:r>
                        <a:rPr lang="uk-UA" sz="2150" spc="3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установи, де працює понад 43 тисячі співробітників, з них понад 10</a:t>
                      </a:r>
                      <a:r>
                        <a:rPr lang="uk-UA" sz="21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тисяч докторів і кандидатів наук. У складі Академії 478 академіків і членів-кореспондентів. На сьогоднішній день НАН України складається з шести регіональних центрів. У Національній академії наук діють три секції, що об'єднують 14 відділень наук: математики, інформатики, механіки, фізики і астрономії, наук про Землю, фізико-технічних проблем матеріалознавства, фізико-технічних проблем енергетики, ядерної фізики та енергетики, хімії, біохімії, фізіології і молекулярної біології; загальної біології; економіки; історії, філософії та права, літератури, мови та мистецтвознавства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970034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914830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-396552" y="0"/>
            <a:ext cx="89289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b="1" dirty="0">
                <a:latin typeface="+mn-lt"/>
                <a:ea typeface="Calibri" panose="020F0502020204030204" pitchFamily="34" charset="0"/>
              </a:rPr>
              <a:t>Сходи наук за Огюстом Контом</a:t>
            </a:r>
          </a:p>
          <a:p>
            <a:pPr algn="ctr">
              <a:spcAft>
                <a:spcPts val="0"/>
              </a:spcAft>
            </a:pPr>
            <a:endParaRPr lang="ru-RU" sz="4000" b="1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22" name="Rectangle 25"/>
          <p:cNvSpPr>
            <a:spLocks noChangeArrowheads="1"/>
          </p:cNvSpPr>
          <p:nvPr/>
        </p:nvSpPr>
        <p:spPr bwMode="auto">
          <a:xfrm>
            <a:off x="1425352" y="220486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251520" y="1412776"/>
            <a:ext cx="8332510" cy="5231179"/>
            <a:chOff x="721" y="10014"/>
            <a:chExt cx="8978" cy="2681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721" y="12155"/>
              <a:ext cx="4345" cy="54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5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Математика</a:t>
              </a:r>
              <a:endParaRPr kumimoji="0" lang="uk-UA" altLang="uk-UA" sz="5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Rectangle 5"/>
            <p:cNvSpPr>
              <a:spLocks noChangeArrowheads="1"/>
            </p:cNvSpPr>
            <p:nvPr/>
          </p:nvSpPr>
          <p:spPr bwMode="auto">
            <a:xfrm>
              <a:off x="1713" y="11617"/>
              <a:ext cx="4555" cy="54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5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Фізика</a:t>
              </a:r>
              <a:endParaRPr kumimoji="0" lang="uk-UA" altLang="uk-UA" sz="5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Rectangle 4"/>
            <p:cNvSpPr>
              <a:spLocks noChangeArrowheads="1"/>
            </p:cNvSpPr>
            <p:nvPr/>
          </p:nvSpPr>
          <p:spPr bwMode="auto">
            <a:xfrm>
              <a:off x="2836" y="11076"/>
              <a:ext cx="4733" cy="54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5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Хімія</a:t>
              </a:r>
              <a:endParaRPr kumimoji="0" lang="uk-UA" altLang="uk-UA" sz="5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Rectangle 3"/>
            <p:cNvSpPr>
              <a:spLocks noChangeArrowheads="1"/>
            </p:cNvSpPr>
            <p:nvPr/>
          </p:nvSpPr>
          <p:spPr bwMode="auto">
            <a:xfrm>
              <a:off x="3967" y="10546"/>
              <a:ext cx="4733" cy="54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5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Біологія</a:t>
              </a:r>
              <a:endParaRPr kumimoji="0" lang="uk-UA" altLang="uk-UA" sz="5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Rectangle 2"/>
            <p:cNvSpPr>
              <a:spLocks noChangeArrowheads="1"/>
            </p:cNvSpPr>
            <p:nvPr/>
          </p:nvSpPr>
          <p:spPr bwMode="auto">
            <a:xfrm>
              <a:off x="5066" y="10014"/>
              <a:ext cx="4633" cy="54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5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Соціологія</a:t>
              </a:r>
              <a:endParaRPr kumimoji="0" lang="uk-UA" altLang="uk-UA" sz="5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0004675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-396552" y="0"/>
            <a:ext cx="89289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800" b="1" dirty="0">
                <a:latin typeface="+mn-lt"/>
                <a:ea typeface="Calibri" panose="020F0502020204030204" pitchFamily="34" charset="0"/>
              </a:rPr>
              <a:t>Періоди </a:t>
            </a:r>
            <a:r>
              <a:rPr lang="ru-RU" sz="4800" b="1" dirty="0" err="1">
                <a:latin typeface="+mn-lt"/>
                <a:ea typeface="Calibri" panose="020F0502020204030204" pitchFamily="34" charset="0"/>
              </a:rPr>
              <a:t>розвитку</a:t>
            </a:r>
            <a:r>
              <a:rPr lang="ru-RU" sz="4800" b="1" dirty="0">
                <a:latin typeface="+mn-lt"/>
                <a:ea typeface="Calibri" panose="020F0502020204030204" pitchFamily="34" charset="0"/>
              </a:rPr>
              <a:t> науки</a:t>
            </a: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3178887"/>
              </p:ext>
            </p:extLst>
          </p:nvPr>
        </p:nvGraphicFramePr>
        <p:xfrm>
          <a:off x="107504" y="830997"/>
          <a:ext cx="9036496" cy="5973733"/>
        </p:xfrm>
        <a:graphic>
          <a:graphicData uri="http://schemas.openxmlformats.org/drawingml/2006/table">
            <a:tbl>
              <a:tblPr/>
              <a:tblGrid>
                <a:gridCol w="2186249">
                  <a:extLst>
                    <a:ext uri="{9D8B030D-6E8A-4147-A177-3AD203B41FA5}">
                      <a16:colId xmlns="" xmlns:a16="http://schemas.microsoft.com/office/drawing/2014/main" val="952697126"/>
                    </a:ext>
                  </a:extLst>
                </a:gridCol>
                <a:gridCol w="6850247">
                  <a:extLst>
                    <a:ext uri="{9D8B030D-6E8A-4147-A177-3AD203B41FA5}">
                      <a16:colId xmlns="" xmlns:a16="http://schemas.microsoft.com/office/drawing/2014/main" val="255430991"/>
                    </a:ext>
                  </a:extLst>
                </a:gridCol>
              </a:tblGrid>
              <a:tr h="297257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3360" algn="l"/>
                        </a:tabLst>
                      </a:pPr>
                      <a:r>
                        <a:rPr lang="uk-UA" sz="20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 періоду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3360" algn="l"/>
                        </a:tabLst>
                      </a:pPr>
                      <a:r>
                        <a:rPr lang="uk-UA" sz="20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8590345"/>
                  </a:ext>
                </a:extLst>
              </a:tr>
              <a:tr h="568903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3360" algn="l"/>
                        </a:tabLst>
                      </a:pPr>
                      <a:r>
                        <a:rPr lang="uk-UA" sz="2000" i="1" dirty="0" err="1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Переднаука</a:t>
                      </a:r>
                      <a:endParaRPr lang="uk-UA" sz="2000" i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336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Зародження науки в цивілізаціях Давнього Сходу: астрології, </a:t>
                      </a:r>
                      <a:r>
                        <a:rPr lang="uk-UA" sz="18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доевклідової</a:t>
                      </a: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геометрії, грамоти, </a:t>
                      </a:r>
                      <a:r>
                        <a:rPr lang="uk-UA" sz="18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нумерології</a:t>
                      </a:r>
                      <a:endParaRPr lang="uk-UA" sz="180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75001702"/>
                  </a:ext>
                </a:extLst>
              </a:tr>
              <a:tr h="1605187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3360" algn="l"/>
                        </a:tabLst>
                      </a:pPr>
                      <a:r>
                        <a:rPr lang="uk-UA" sz="20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Антична наука (</a:t>
                      </a:r>
                      <a:r>
                        <a:rPr lang="uk-UA" sz="2000" i="1" dirty="0" err="1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докласична</a:t>
                      </a:r>
                      <a:r>
                        <a:rPr lang="uk-UA" sz="20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наука)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336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Формування перших наукових теорій (атомізм) та складання перших наукових трактатів в епоху Античності: астрономія </a:t>
                      </a:r>
                      <a:r>
                        <a:rPr lang="uk-UA" sz="18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Птолемея</a:t>
                      </a: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ботаніка </a:t>
                      </a:r>
                      <a:r>
                        <a:rPr lang="uk-UA" sz="18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Теофраста</a:t>
                      </a: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геометрія Евкліда, фізика Аристотеля, а також поява перших </a:t>
                      </a:r>
                      <a:r>
                        <a:rPr lang="uk-UA" sz="18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протонаучних</a:t>
                      </a: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спільнот у вигляді академії. Пошук абсолютної істини, спостереження і роздуми, метод аналогій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51556359"/>
                  </a:ext>
                </a:extLst>
              </a:tr>
              <a:tr h="594514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3360" algn="l"/>
                        </a:tabLst>
                      </a:pPr>
                      <a:r>
                        <a:rPr lang="uk-UA" sz="20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Середньовічна магічна наука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336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Формування експериментальної науки на прикладі алхімії </a:t>
                      </a:r>
                      <a:r>
                        <a:rPr lang="uk-UA" sz="18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Джабіра</a:t>
                      </a:r>
                      <a:endParaRPr lang="uk-UA" sz="180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23607695"/>
                  </a:ext>
                </a:extLst>
              </a:tr>
              <a:tr h="853353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3360" algn="l"/>
                        </a:tabLst>
                      </a:pPr>
                      <a:r>
                        <a:rPr lang="uk-UA" sz="20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Класична наука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336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Формування науки в сучасному сенсі у працях Галілея, Ньютона, </a:t>
                      </a:r>
                      <a:r>
                        <a:rPr lang="uk-UA" sz="18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Ліннея</a:t>
                      </a: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З'являється планування експериментів, введено принцип детермінізму, підвищується значущість науки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71394666"/>
                  </a:ext>
                </a:extLst>
              </a:tr>
              <a:tr h="1137804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3360" algn="l"/>
                        </a:tabLst>
                      </a:pPr>
                      <a:r>
                        <a:rPr lang="uk-UA" sz="20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Неокласична наука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336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Наука епохи кризи класичної раціональності: теорія еволюції Дарвіна, теорія відносності Ейнштейна, принцип невизначеності </a:t>
                      </a:r>
                      <a:r>
                        <a:rPr lang="uk-UA" sz="18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Гейзенберга</a:t>
                      </a: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гіпотеза Великого Вибуху, теорія катастроф </a:t>
                      </a:r>
                      <a:r>
                        <a:rPr lang="uk-UA" sz="18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Рене</a:t>
                      </a: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Тома, </a:t>
                      </a:r>
                      <a:r>
                        <a:rPr lang="uk-UA" sz="18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фрактальна</a:t>
                      </a: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геометрія </a:t>
                      </a:r>
                      <a:r>
                        <a:rPr lang="uk-UA" sz="18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Мандельброта</a:t>
                      </a: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99304982"/>
                  </a:ext>
                </a:extLst>
              </a:tr>
              <a:tr h="853353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3360" algn="l"/>
                        </a:tabLst>
                      </a:pPr>
                      <a:r>
                        <a:rPr lang="uk-UA" sz="20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Постнеокласична наука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336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З'являється </a:t>
                      </a:r>
                      <a:r>
                        <a:rPr lang="uk-UA" sz="18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синергетика</a:t>
                      </a: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розширюється предметне поле пізнання, наука виходить за свої рамки і проникає в інші галузі, пошук цілей науки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126272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4823790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00l">
  <a:themeElements>
    <a:clrScheme name="cdb2004100l 3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F85F7"/>
      </a:accent1>
      <a:accent2>
        <a:srgbClr val="FF9900"/>
      </a:accent2>
      <a:accent3>
        <a:srgbClr val="FFFFFF"/>
      </a:accent3>
      <a:accent4>
        <a:srgbClr val="174578"/>
      </a:accent4>
      <a:accent5>
        <a:srgbClr val="ADC2FA"/>
      </a:accent5>
      <a:accent6>
        <a:srgbClr val="E78A00"/>
      </a:accent6>
      <a:hlink>
        <a:srgbClr val="5AD9F2"/>
      </a:hlink>
      <a:folHlink>
        <a:srgbClr val="969696"/>
      </a:folHlink>
    </a:clrScheme>
    <a:fontScheme name="cdb2004100l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db2004100l 1">
        <a:dk1>
          <a:srgbClr val="29698D"/>
        </a:dk1>
        <a:lt1>
          <a:srgbClr val="FFFFFF"/>
        </a:lt1>
        <a:dk2>
          <a:srgbClr val="000000"/>
        </a:dk2>
        <a:lt2>
          <a:srgbClr val="D6E1E2"/>
        </a:lt2>
        <a:accent1>
          <a:srgbClr val="0099CC"/>
        </a:accent1>
        <a:accent2>
          <a:srgbClr val="FF9933"/>
        </a:accent2>
        <a:accent3>
          <a:srgbClr val="FFFFFF"/>
        </a:accent3>
        <a:accent4>
          <a:srgbClr val="215978"/>
        </a:accent4>
        <a:accent5>
          <a:srgbClr val="AACAE2"/>
        </a:accent5>
        <a:accent6>
          <a:srgbClr val="E78A2D"/>
        </a:accent6>
        <a:hlink>
          <a:srgbClr val="33CCCC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2">
        <a:dk1>
          <a:srgbClr val="592C0D"/>
        </a:dk1>
        <a:lt1>
          <a:srgbClr val="FFFFFF"/>
        </a:lt1>
        <a:dk2>
          <a:srgbClr val="000000"/>
        </a:dk2>
        <a:lt2>
          <a:srgbClr val="C0C0C0"/>
        </a:lt2>
        <a:accent1>
          <a:srgbClr val="5B9569"/>
        </a:accent1>
        <a:accent2>
          <a:srgbClr val="5D8FC1"/>
        </a:accent2>
        <a:accent3>
          <a:srgbClr val="FFFFFF"/>
        </a:accent3>
        <a:accent4>
          <a:srgbClr val="4B2409"/>
        </a:accent4>
        <a:accent5>
          <a:srgbClr val="B5C8B9"/>
        </a:accent5>
        <a:accent6>
          <a:srgbClr val="5381AF"/>
        </a:accent6>
        <a:hlink>
          <a:srgbClr val="C5C059"/>
        </a:hlink>
        <a:folHlink>
          <a:srgbClr val="999C9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3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F85F7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DC2FA"/>
        </a:accent5>
        <a:accent6>
          <a:srgbClr val="E78A00"/>
        </a:accent6>
        <a:hlink>
          <a:srgbClr val="5AD9F2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10930</TotalTime>
  <Words>1715</Words>
  <Application>Microsoft Office PowerPoint</Application>
  <PresentationFormat>Экран (4:3)</PresentationFormat>
  <Paragraphs>315</Paragraphs>
  <Slides>32</Slides>
  <Notes>9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2" baseType="lpstr">
      <vt:lpstr>Arial Unicode MS</vt:lpstr>
      <vt:lpstr>Arial</vt:lpstr>
      <vt:lpstr>Arial Black</vt:lpstr>
      <vt:lpstr>Bookman Old Style</vt:lpstr>
      <vt:lpstr>Calibri</vt:lpstr>
      <vt:lpstr>Times New Roman</vt:lpstr>
      <vt:lpstr>Verdana</vt:lpstr>
      <vt:lpstr>Wingdings</vt:lpstr>
      <vt:lpstr>cdb2004100l</vt:lpstr>
      <vt:lpstr>Picture</vt:lpstr>
      <vt:lpstr>Тема 4. Історія розвитку науки та наукознавства</vt:lpstr>
      <vt:lpstr>ЗМІСТ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Тема 5. Історичний екскурс до питання підготовки наукових кадрів</vt:lpstr>
      <vt:lpstr>ЗМІСТ</vt:lpstr>
      <vt:lpstr>Заснування університетів у ХІІ ст.</vt:lpstr>
      <vt:lpstr>Типи університетів</vt:lpstr>
      <vt:lpstr>Види навчання в університеті</vt:lpstr>
      <vt:lpstr>Факультети середньовічного  університету</vt:lpstr>
      <vt:lpstr>Навчальний цикл</vt:lpstr>
      <vt:lpstr>Значення терміну бакалавр</vt:lpstr>
      <vt:lpstr>Хронологія впровадження  освітнього рівня бакалавр</vt:lpstr>
      <vt:lpstr>Різновиди ступеню бакалавра  у ХІІІ ст.</vt:lpstr>
      <vt:lpstr>Різновиди ступеню бакалавра  у ХV ст.</vt:lpstr>
      <vt:lpstr>Трактування терміну «магістр»</vt:lpstr>
      <vt:lpstr>Хронологія запровадження  терміну «магістр»</vt:lpstr>
      <vt:lpstr>Хронологія запровадження  освітнього рівня «доктор»</vt:lpstr>
      <vt:lpstr>Вимоги для отримання  ступеня доктора</vt:lpstr>
      <vt:lpstr>Порядок присудження наукового ступеню “доктор” у різних країнах</vt:lpstr>
      <vt:lpstr>Порядок здобуття наукового ступеню “доктора філософії”</vt:lpstr>
      <vt:lpstr>Тема 6. Підготовка та кваліфікація наукових кадрів в Україні</vt:lpstr>
      <vt:lpstr>ЗМІСТ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Інститути та їх функції в економіці. Базисні інститути національної економіки</dc:title>
  <dc:creator>Baggio</dc:creator>
  <cp:lastModifiedBy>lenovo</cp:lastModifiedBy>
  <cp:revision>956</cp:revision>
  <dcterms:modified xsi:type="dcterms:W3CDTF">2024-02-22T06:50:15Z</dcterms:modified>
</cp:coreProperties>
</file>