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7BD6-F2AE-4267-AC18-96C58C32D64B}" type="datetimeFigureOut">
              <a:rPr lang="uk-UA" smtClean="0"/>
              <a:t>30.10.2020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BF08B-CDDF-412D-99C8-BCD4FB7030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3971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7BD6-F2AE-4267-AC18-96C58C32D64B}" type="datetimeFigureOut">
              <a:rPr lang="uk-UA" smtClean="0"/>
              <a:t>30.10.2020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BF08B-CDDF-412D-99C8-BCD4FB7030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23964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7BD6-F2AE-4267-AC18-96C58C32D64B}" type="datetimeFigureOut">
              <a:rPr lang="uk-UA" smtClean="0"/>
              <a:t>30.10.2020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BF08B-CDDF-412D-99C8-BCD4FB7030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451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7BD6-F2AE-4267-AC18-96C58C32D64B}" type="datetimeFigureOut">
              <a:rPr lang="uk-UA" smtClean="0"/>
              <a:t>30.10.2020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BF08B-CDDF-412D-99C8-BCD4FB7030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9591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7BD6-F2AE-4267-AC18-96C58C32D64B}" type="datetimeFigureOut">
              <a:rPr lang="uk-UA" smtClean="0"/>
              <a:t>30.10.2020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BF08B-CDDF-412D-99C8-BCD4FB7030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620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7BD6-F2AE-4267-AC18-96C58C32D64B}" type="datetimeFigureOut">
              <a:rPr lang="uk-UA" smtClean="0"/>
              <a:t>30.10.2020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BF08B-CDDF-412D-99C8-BCD4FB7030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6771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7BD6-F2AE-4267-AC18-96C58C32D64B}" type="datetimeFigureOut">
              <a:rPr lang="uk-UA" smtClean="0"/>
              <a:t>30.10.2020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BF08B-CDDF-412D-99C8-BCD4FB7030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4717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7BD6-F2AE-4267-AC18-96C58C32D64B}" type="datetimeFigureOut">
              <a:rPr lang="uk-UA" smtClean="0"/>
              <a:t>30.10.2020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BF08B-CDDF-412D-99C8-BCD4FB7030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78741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7BD6-F2AE-4267-AC18-96C58C32D64B}" type="datetimeFigureOut">
              <a:rPr lang="uk-UA" smtClean="0"/>
              <a:t>30.10.2020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BF08B-CDDF-412D-99C8-BCD4FB7030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77700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7BD6-F2AE-4267-AC18-96C58C32D64B}" type="datetimeFigureOut">
              <a:rPr lang="uk-UA" smtClean="0"/>
              <a:t>30.10.2020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BF08B-CDDF-412D-99C8-BCD4FB7030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71763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7BD6-F2AE-4267-AC18-96C58C32D64B}" type="datetimeFigureOut">
              <a:rPr lang="uk-UA" smtClean="0"/>
              <a:t>30.10.2020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BF08B-CDDF-412D-99C8-BCD4FB7030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80406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27BD6-F2AE-4267-AC18-96C58C32D64B}" type="datetimeFigureOut">
              <a:rPr lang="uk-UA" smtClean="0"/>
              <a:t>30.10.2020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BF08B-CDDF-412D-99C8-BCD4FB7030D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6834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C%D1%96%D0%BA%D1%80%D0%BE%D0%BA%D0%BE%D0%BD%D1%82%D1%80%D0%BE%D0%BB%D0%B5%D1%80" TargetMode="External"/><Relationship Id="rId7" Type="http://schemas.openxmlformats.org/officeDocument/2006/relationships/hyperlink" Target="https://uk.wikipedia.org/wiki/Atme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uk.wikipedia.org/wiki/Microchip_Technology" TargetMode="External"/><Relationship Id="rId5" Type="http://schemas.openxmlformats.org/officeDocument/2006/relationships/hyperlink" Target="https://uk.wikipedia.org/wiki/%D0%92%D0%B1%D1%83%D0%B4%D0%BE%D0%B2%D0%B0%D0%BD%D0%B0_%D1%81%D0%B8%D1%81%D1%82%D0%B5%D0%BC%D0%B0" TargetMode="External"/><Relationship Id="rId4" Type="http://schemas.openxmlformats.org/officeDocument/2006/relationships/hyperlink" Target="https://uk.wikipedia.org/wiki/Inte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Лекція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3600" b="1" i="1" dirty="0" smtClean="0"/>
              <a:t>Основні виводи і організація пам'яті мікроконтролерів</a:t>
            </a:r>
            <a:endParaRPr lang="uk-UA" sz="3600" b="1" i="1" dirty="0"/>
          </a:p>
        </p:txBody>
      </p:sp>
    </p:spTree>
    <p:extLst>
      <p:ext uri="{BB962C8B-B14F-4D97-AF65-F5344CB8AC3E}">
        <p14:creationId xmlns:p14="http://schemas.microsoft.com/office/powerpoint/2010/main" val="1326252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thumb/f/f0/KL_Intel_P8051.jpg/800px-KL_Intel_P805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694" y="-111953"/>
            <a:ext cx="5271738" cy="3215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568432" y="425002"/>
            <a:ext cx="61771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Intel MCS-51</a:t>
            </a:r>
            <a:r>
              <a:rPr lang="en-US" dirty="0"/>
              <a:t> (</a:t>
            </a:r>
            <a:r>
              <a:rPr lang="en-US" b="1" dirty="0"/>
              <a:t>i8051</a:t>
            </a:r>
            <a:r>
              <a:rPr lang="en-US" dirty="0"/>
              <a:t>) — </a:t>
            </a:r>
            <a:r>
              <a:rPr lang="ru-RU" dirty="0" err="1"/>
              <a:t>сімейство</a:t>
            </a:r>
            <a:r>
              <a:rPr lang="ru-RU" dirty="0"/>
              <a:t> </a:t>
            </a:r>
            <a:r>
              <a:rPr lang="ru-RU" dirty="0" err="1">
                <a:hlinkClick r:id="rId3" tooltip="Мікроконтролер"/>
              </a:rPr>
              <a:t>мікроконтролерів</a:t>
            </a:r>
            <a:r>
              <a:rPr lang="ru-RU" dirty="0"/>
              <a:t>, </a:t>
            </a:r>
            <a:r>
              <a:rPr lang="ru-RU" dirty="0" err="1"/>
              <a:t>розроблених</a:t>
            </a:r>
            <a:r>
              <a:rPr lang="ru-RU" dirty="0"/>
              <a:t> </a:t>
            </a:r>
            <a:r>
              <a:rPr lang="ru-RU" dirty="0" err="1"/>
              <a:t>фірмою</a:t>
            </a:r>
            <a:r>
              <a:rPr lang="ru-RU" dirty="0"/>
              <a:t> </a:t>
            </a:r>
            <a:r>
              <a:rPr lang="en-US" dirty="0">
                <a:hlinkClick r:id="rId4" tooltip="Intel"/>
              </a:rPr>
              <a:t>Intel</a:t>
            </a:r>
            <a:r>
              <a:rPr lang="en-US" dirty="0"/>
              <a:t> 1980 </a:t>
            </a:r>
            <a:r>
              <a:rPr lang="ru-RU" dirty="0"/>
              <a:t>року для </a:t>
            </a:r>
            <a:r>
              <a:rPr lang="ru-RU" dirty="0" err="1"/>
              <a:t>використання</a:t>
            </a:r>
            <a:r>
              <a:rPr lang="ru-RU" dirty="0"/>
              <a:t> у </a:t>
            </a:r>
            <a:r>
              <a:rPr lang="ru-RU" dirty="0" err="1">
                <a:hlinkClick r:id="rId5" tooltip="Вбудована система"/>
              </a:rPr>
              <a:t>вбудованих</a:t>
            </a:r>
            <a:r>
              <a:rPr lang="ru-RU" dirty="0">
                <a:hlinkClick r:id="rId5" tooltip="Вбудована система"/>
              </a:rPr>
              <a:t> системах</a:t>
            </a:r>
            <a:r>
              <a:rPr lang="ru-RU" dirty="0"/>
              <a:t>. </a:t>
            </a: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мікроконтролери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популярними</a:t>
            </a:r>
            <a:r>
              <a:rPr lang="ru-RU" dirty="0"/>
              <a:t> у 90-х роках, </a:t>
            </a:r>
            <a:r>
              <a:rPr lang="ru-RU" dirty="0" err="1"/>
              <a:t>згодом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витіснили</a:t>
            </a:r>
            <a:r>
              <a:rPr lang="ru-RU" dirty="0"/>
              <a:t> </a:t>
            </a:r>
            <a:r>
              <a:rPr lang="ru-RU" dirty="0" err="1"/>
              <a:t>розвиненіші</a:t>
            </a:r>
            <a:r>
              <a:rPr lang="ru-RU" dirty="0"/>
              <a:t> аналоги </a:t>
            </a:r>
            <a:r>
              <a:rPr lang="ru-RU" dirty="0" err="1"/>
              <a:t>фірм</a:t>
            </a:r>
            <a:r>
              <a:rPr lang="ru-RU" dirty="0"/>
              <a:t> </a:t>
            </a:r>
            <a:r>
              <a:rPr lang="ru-RU" dirty="0">
                <a:hlinkClick r:id="rId6" tooltip="Microchip Technology"/>
              </a:rPr>
              <a:t>«</a:t>
            </a:r>
            <a:r>
              <a:rPr lang="en-US" dirty="0">
                <a:hlinkClick r:id="rId6" tooltip="Microchip Technology"/>
              </a:rPr>
              <a:t>Microchip Technology»</a:t>
            </a:r>
            <a:r>
              <a:rPr lang="en-US" dirty="0"/>
              <a:t> </a:t>
            </a:r>
            <a:r>
              <a:rPr lang="ru-RU" dirty="0"/>
              <a:t>і </a:t>
            </a:r>
            <a:r>
              <a:rPr lang="ru-RU" dirty="0">
                <a:hlinkClick r:id="rId7" tooltip="Atmel"/>
              </a:rPr>
              <a:t>«</a:t>
            </a:r>
            <a:r>
              <a:rPr lang="en-US" dirty="0">
                <a:hlinkClick r:id="rId7" tooltip="Atmel"/>
              </a:rPr>
              <a:t>Atmel»</a:t>
            </a:r>
            <a:r>
              <a:rPr lang="en-US" dirty="0"/>
              <a:t>.</a:t>
            </a:r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940158" y="2884868"/>
            <a:ext cx="757277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МК 8051 </a:t>
            </a:r>
            <a:r>
              <a:rPr lang="ru-RU" b="1" dirty="0" err="1"/>
              <a:t>виконаний</a:t>
            </a:r>
            <a:r>
              <a:rPr lang="ru-RU" b="1" dirty="0"/>
              <a:t> по Н-МОП </a:t>
            </a:r>
            <a:r>
              <a:rPr lang="ru-RU" b="1" dirty="0" err="1"/>
              <a:t>технології</a:t>
            </a:r>
            <a:r>
              <a:rPr lang="ru-RU" b="1" dirty="0"/>
              <a:t> і конструктивно є ВІС з 40</a:t>
            </a:r>
          </a:p>
          <a:p>
            <a:r>
              <a:rPr lang="uk-UA" b="1" dirty="0"/>
              <a:t>виводами.</a:t>
            </a:r>
          </a:p>
          <a:p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функціональними</a:t>
            </a:r>
            <a:r>
              <a:rPr lang="ru-RU" dirty="0"/>
              <a:t> модулями МК 8051 є:</a:t>
            </a:r>
          </a:p>
          <a:p>
            <a:r>
              <a:rPr lang="uk-UA" b="1" i="1" dirty="0"/>
              <a:t>·</a:t>
            </a:r>
            <a:r>
              <a:rPr lang="uk-UA" i="1" dirty="0"/>
              <a:t>  </a:t>
            </a:r>
            <a:r>
              <a:rPr lang="uk-UA" i="1" dirty="0" smtClean="0"/>
              <a:t>  швидкодіючий </a:t>
            </a:r>
            <a:r>
              <a:rPr lang="uk-UA" i="1" dirty="0"/>
              <a:t>восьми розрядний АЛП;</a:t>
            </a:r>
          </a:p>
          <a:p>
            <a:r>
              <a:rPr lang="ru-RU" b="1" i="1" dirty="0"/>
              <a:t>·</a:t>
            </a:r>
            <a:r>
              <a:rPr lang="ru-RU" i="1" dirty="0"/>
              <a:t> </a:t>
            </a:r>
            <a:r>
              <a:rPr lang="ru-RU" i="1" dirty="0" smtClean="0"/>
              <a:t>   </a:t>
            </a:r>
            <a:r>
              <a:rPr lang="ru-RU" i="1" dirty="0" err="1" smtClean="0"/>
              <a:t>вбудований</a:t>
            </a:r>
            <a:r>
              <a:rPr lang="ru-RU" i="1" dirty="0" smtClean="0"/>
              <a:t> </a:t>
            </a:r>
            <a:r>
              <a:rPr lang="ru-RU" i="1" dirty="0"/>
              <a:t>генератор </a:t>
            </a:r>
            <a:r>
              <a:rPr lang="ru-RU" i="1" dirty="0" err="1"/>
              <a:t>тактових</a:t>
            </a:r>
            <a:r>
              <a:rPr lang="ru-RU" i="1" dirty="0"/>
              <a:t> </a:t>
            </a:r>
            <a:r>
              <a:rPr lang="ru-RU" i="1" dirty="0" err="1"/>
              <a:t>імпульсів</a:t>
            </a:r>
            <a:r>
              <a:rPr lang="ru-RU" i="1" dirty="0"/>
              <a:t> (ГТІ), до </a:t>
            </a:r>
            <a:r>
              <a:rPr lang="ru-RU" i="1" dirty="0" err="1"/>
              <a:t>входів</a:t>
            </a:r>
            <a:endParaRPr lang="ru-RU" i="1" dirty="0"/>
          </a:p>
          <a:p>
            <a:r>
              <a:rPr lang="ru-RU" i="1" dirty="0" err="1"/>
              <a:t>якого</a:t>
            </a:r>
            <a:r>
              <a:rPr lang="ru-RU" i="1" dirty="0"/>
              <a:t> </a:t>
            </a:r>
            <a:r>
              <a:rPr lang="ru-RU" i="1" dirty="0" err="1"/>
              <a:t>підключається</a:t>
            </a:r>
            <a:r>
              <a:rPr lang="ru-RU" i="1" dirty="0"/>
              <a:t> </a:t>
            </a:r>
            <a:r>
              <a:rPr lang="ru-RU" i="1" dirty="0" err="1"/>
              <a:t>зовнішній</a:t>
            </a:r>
            <a:r>
              <a:rPr lang="ru-RU" i="1" dirty="0"/>
              <a:t> </a:t>
            </a:r>
            <a:r>
              <a:rPr lang="ru-RU" i="1" dirty="0" err="1"/>
              <a:t>кварцовий</a:t>
            </a:r>
            <a:r>
              <a:rPr lang="ru-RU" i="1" dirty="0"/>
              <a:t> резонатор;</a:t>
            </a:r>
          </a:p>
          <a:p>
            <a:r>
              <a:rPr lang="ru-RU" b="1" i="1" dirty="0"/>
              <a:t>·</a:t>
            </a:r>
            <a:r>
              <a:rPr lang="ru-RU" i="1" dirty="0"/>
              <a:t> </a:t>
            </a:r>
            <a:r>
              <a:rPr lang="ru-RU" i="1" dirty="0" smtClean="0"/>
              <a:t>   </a:t>
            </a:r>
            <a:r>
              <a:rPr lang="ru-RU" i="1" dirty="0" err="1" smtClean="0"/>
              <a:t>резидентна</a:t>
            </a:r>
            <a:r>
              <a:rPr lang="ru-RU" i="1" dirty="0" smtClean="0"/>
              <a:t> </a:t>
            </a:r>
            <a:r>
              <a:rPr lang="ru-RU" i="1" dirty="0" err="1"/>
              <a:t>пам'ять</a:t>
            </a:r>
            <a:r>
              <a:rPr lang="ru-RU" i="1" dirty="0"/>
              <a:t> </a:t>
            </a:r>
            <a:r>
              <a:rPr lang="ru-RU" i="1" dirty="0" err="1"/>
              <a:t>даних</a:t>
            </a:r>
            <a:r>
              <a:rPr lang="ru-RU" i="1" dirty="0"/>
              <a:t> РПД (</a:t>
            </a:r>
            <a:r>
              <a:rPr lang="ru-RU" i="1" dirty="0" err="1"/>
              <a:t>внутрішнє</a:t>
            </a:r>
            <a:r>
              <a:rPr lang="ru-RU" i="1" dirty="0"/>
              <a:t> ОЗП) </a:t>
            </a:r>
            <a:r>
              <a:rPr lang="ru-RU" i="1" dirty="0" err="1"/>
              <a:t>об'ємом</a:t>
            </a:r>
            <a:r>
              <a:rPr lang="ru-RU" i="1" dirty="0"/>
              <a:t> 128 байт;</a:t>
            </a:r>
          </a:p>
          <a:p>
            <a:r>
              <a:rPr lang="ru-RU" b="1" i="1" dirty="0"/>
              <a:t>·</a:t>
            </a:r>
            <a:r>
              <a:rPr lang="ru-RU" i="1" dirty="0"/>
              <a:t> </a:t>
            </a:r>
            <a:r>
              <a:rPr lang="ru-RU" i="1" dirty="0" smtClean="0"/>
              <a:t>   </a:t>
            </a:r>
            <a:r>
              <a:rPr lang="ru-RU" i="1" dirty="0" err="1" smtClean="0"/>
              <a:t>резидентна</a:t>
            </a:r>
            <a:r>
              <a:rPr lang="ru-RU" i="1" dirty="0" smtClean="0"/>
              <a:t> </a:t>
            </a:r>
            <a:r>
              <a:rPr lang="ru-RU" i="1" dirty="0" err="1"/>
              <a:t>пам'ять</a:t>
            </a:r>
            <a:r>
              <a:rPr lang="ru-RU" i="1" dirty="0"/>
              <a:t> </a:t>
            </a:r>
            <a:r>
              <a:rPr lang="ru-RU" i="1" dirty="0" err="1"/>
              <a:t>програм</a:t>
            </a:r>
            <a:r>
              <a:rPr lang="ru-RU" i="1" dirty="0"/>
              <a:t> РПП (</a:t>
            </a:r>
            <a:r>
              <a:rPr lang="ru-RU" i="1" dirty="0" err="1"/>
              <a:t>внутрішній</a:t>
            </a:r>
            <a:r>
              <a:rPr lang="ru-RU" i="1" dirty="0"/>
              <a:t> ПЗП) </a:t>
            </a:r>
            <a:r>
              <a:rPr lang="ru-RU" i="1" dirty="0" err="1"/>
              <a:t>об'ємом</a:t>
            </a:r>
            <a:r>
              <a:rPr lang="ru-RU" i="1" dirty="0"/>
              <a:t> 4К байт;</a:t>
            </a:r>
          </a:p>
          <a:p>
            <a:r>
              <a:rPr lang="ru-RU" b="1" i="1" dirty="0"/>
              <a:t>·</a:t>
            </a:r>
            <a:r>
              <a:rPr lang="ru-RU" i="1" dirty="0"/>
              <a:t> </a:t>
            </a:r>
            <a:r>
              <a:rPr lang="ru-RU" i="1" dirty="0" smtClean="0"/>
              <a:t>   </a:t>
            </a:r>
            <a:r>
              <a:rPr lang="ru-RU" i="1" dirty="0" err="1" smtClean="0"/>
              <a:t>вбудований</a:t>
            </a:r>
            <a:r>
              <a:rPr lang="ru-RU" i="1" dirty="0" smtClean="0"/>
              <a:t> </a:t>
            </a:r>
            <a:r>
              <a:rPr lang="ru-RU" i="1" dirty="0"/>
              <a:t>контролер </a:t>
            </a:r>
            <a:r>
              <a:rPr lang="ru-RU" i="1" dirty="0" err="1"/>
              <a:t>переривань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дозволяє</a:t>
            </a:r>
            <a:r>
              <a:rPr lang="ru-RU" i="1" dirty="0"/>
              <a:t> </a:t>
            </a:r>
            <a:r>
              <a:rPr lang="ru-RU" i="1" dirty="0" err="1"/>
              <a:t>одночасно</a:t>
            </a:r>
            <a:r>
              <a:rPr lang="ru-RU" i="1" dirty="0"/>
              <a:t> </a:t>
            </a:r>
            <a:r>
              <a:rPr lang="ru-RU" i="1" dirty="0" err="1"/>
              <a:t>обробляти</a:t>
            </a:r>
            <a:endParaRPr lang="ru-RU" i="1" dirty="0"/>
          </a:p>
          <a:p>
            <a:r>
              <a:rPr lang="ru-RU" i="1" dirty="0" err="1"/>
              <a:t>запити</a:t>
            </a:r>
            <a:r>
              <a:rPr lang="ru-RU" i="1" dirty="0"/>
              <a:t> </a:t>
            </a:r>
            <a:r>
              <a:rPr lang="ru-RU" i="1" dirty="0" err="1"/>
              <a:t>переривання</a:t>
            </a:r>
            <a:r>
              <a:rPr lang="ru-RU" i="1" dirty="0"/>
              <a:t> </a:t>
            </a:r>
            <a:r>
              <a:rPr lang="ru-RU" i="1" dirty="0" err="1"/>
              <a:t>від</a:t>
            </a:r>
            <a:r>
              <a:rPr lang="ru-RU" i="1" dirty="0"/>
              <a:t> восьми </a:t>
            </a:r>
            <a:r>
              <a:rPr lang="ru-RU" i="1" dirty="0" err="1"/>
              <a:t>джерел</a:t>
            </a:r>
            <a:r>
              <a:rPr lang="ru-RU" i="1" dirty="0"/>
              <a:t>;</a:t>
            </a:r>
          </a:p>
          <a:p>
            <a:r>
              <a:rPr lang="ru-RU" b="1" i="1" dirty="0" smtClean="0"/>
              <a:t>·   </a:t>
            </a:r>
            <a:r>
              <a:rPr lang="ru-RU" i="1" dirty="0" smtClean="0"/>
              <a:t> </a:t>
            </a:r>
            <a:r>
              <a:rPr lang="ru-RU" i="1" dirty="0"/>
              <a:t>два 16-розрядні </a:t>
            </a:r>
            <a:r>
              <a:rPr lang="ru-RU" i="1" dirty="0" err="1"/>
              <a:t>таймери-лічильники</a:t>
            </a:r>
            <a:r>
              <a:rPr lang="ru-RU" i="1" dirty="0"/>
              <a:t> Т0 і Т1;</a:t>
            </a:r>
          </a:p>
          <a:p>
            <a:r>
              <a:rPr lang="ru-RU" b="1" i="1" dirty="0"/>
              <a:t>·</a:t>
            </a:r>
            <a:r>
              <a:rPr lang="ru-RU" i="1" dirty="0"/>
              <a:t> </a:t>
            </a:r>
            <a:r>
              <a:rPr lang="ru-RU" i="1" dirty="0" smtClean="0"/>
              <a:t>   </a:t>
            </a:r>
            <a:r>
              <a:rPr lang="ru-RU" i="1" dirty="0" err="1" smtClean="0"/>
              <a:t>універсальний</a:t>
            </a:r>
            <a:r>
              <a:rPr lang="ru-RU" i="1" dirty="0" smtClean="0"/>
              <a:t> </a:t>
            </a:r>
            <a:r>
              <a:rPr lang="ru-RU" i="1" dirty="0"/>
              <a:t>адаптер </a:t>
            </a:r>
            <a:r>
              <a:rPr lang="ru-RU" i="1" dirty="0" err="1"/>
              <a:t>послідовного</a:t>
            </a:r>
            <a:r>
              <a:rPr lang="ru-RU" i="1" dirty="0"/>
              <a:t> </a:t>
            </a:r>
            <a:r>
              <a:rPr lang="ru-RU" i="1" dirty="0" err="1"/>
              <a:t>інтерфейсу</a:t>
            </a:r>
            <a:r>
              <a:rPr lang="ru-RU" i="1" dirty="0"/>
              <a:t> типу RS-232 (УАПП);</a:t>
            </a:r>
          </a:p>
          <a:p>
            <a:r>
              <a:rPr lang="ru-RU" b="1" i="1" dirty="0"/>
              <a:t>·</a:t>
            </a:r>
            <a:r>
              <a:rPr lang="ru-RU" i="1" dirty="0"/>
              <a:t> </a:t>
            </a:r>
            <a:r>
              <a:rPr lang="ru-RU" i="1" dirty="0" smtClean="0"/>
              <a:t>   </a:t>
            </a:r>
            <a:r>
              <a:rPr lang="ru-RU" i="1" dirty="0" err="1" smtClean="0"/>
              <a:t>чотири</a:t>
            </a:r>
            <a:r>
              <a:rPr lang="ru-RU" i="1" dirty="0" smtClean="0"/>
              <a:t> </a:t>
            </a:r>
            <a:r>
              <a:rPr lang="ru-RU" i="1" dirty="0"/>
              <a:t>8-розрядні </a:t>
            </a:r>
            <a:r>
              <a:rPr lang="ru-RU" i="1" dirty="0" err="1"/>
              <a:t>двонапрямлені</a:t>
            </a:r>
            <a:r>
              <a:rPr lang="ru-RU" i="1" dirty="0"/>
              <a:t> порти вводу/</a:t>
            </a:r>
            <a:r>
              <a:rPr lang="ru-RU" i="1" dirty="0" err="1"/>
              <a:t>виводу</a:t>
            </a:r>
            <a:r>
              <a:rPr lang="ru-RU" i="1" dirty="0"/>
              <a:t>. Р0, Р1,Р2, Р3.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458813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648" y="1718927"/>
            <a:ext cx="3448050" cy="360045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4072" y="599203"/>
            <a:ext cx="6583855" cy="47852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91648" y="5591243"/>
            <a:ext cx="3111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Рис. 1 Виводи мікросхеми МК</a:t>
            </a:r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1395761"/>
            <a:ext cx="71018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RST </a:t>
            </a:r>
            <a:r>
              <a:rPr lang="ru-RU" dirty="0"/>
              <a:t>(</a:t>
            </a:r>
            <a:r>
              <a:rPr lang="ru-RU" dirty="0" err="1"/>
              <a:t>Reset</a:t>
            </a:r>
            <a:r>
              <a:rPr lang="ru-RU" dirty="0"/>
              <a:t>)– </a:t>
            </a:r>
            <a:r>
              <a:rPr lang="ru-RU" dirty="0" err="1"/>
              <a:t>вхідний</a:t>
            </a:r>
            <a:r>
              <a:rPr lang="ru-RU" dirty="0"/>
              <a:t> сигнал </a:t>
            </a:r>
            <a:r>
              <a:rPr lang="ru-RU" dirty="0" err="1"/>
              <a:t>початкової</a:t>
            </a:r>
            <a:r>
              <a:rPr lang="ru-RU" dirty="0"/>
              <a:t> установки на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вхід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</a:t>
            </a:r>
          </a:p>
          <a:p>
            <a:r>
              <a:rPr lang="ru-RU" dirty="0" err="1"/>
              <a:t>поданий</a:t>
            </a:r>
            <a:r>
              <a:rPr lang="ru-RU" dirty="0"/>
              <a:t> сигнал «1» на </a:t>
            </a:r>
            <a:r>
              <a:rPr lang="ru-RU" dirty="0" err="1"/>
              <a:t>протязі</a:t>
            </a:r>
            <a:r>
              <a:rPr lang="ru-RU" dirty="0"/>
              <a:t> 20мс.</a:t>
            </a: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2075080"/>
            <a:ext cx="7161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Х1 і Х2 </a:t>
            </a:r>
            <a:r>
              <a:rPr lang="ru-RU" dirty="0"/>
              <a:t>- </a:t>
            </a:r>
            <a:r>
              <a:rPr lang="ru-RU" dirty="0" err="1"/>
              <a:t>виводи</a:t>
            </a:r>
            <a:r>
              <a:rPr lang="ru-RU" dirty="0"/>
              <a:t> для </a:t>
            </a:r>
            <a:r>
              <a:rPr lang="ru-RU" dirty="0" err="1"/>
              <a:t>підключення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</a:t>
            </a:r>
            <a:r>
              <a:rPr lang="ru-RU" dirty="0" err="1"/>
              <a:t>кварцового</a:t>
            </a:r>
            <a:r>
              <a:rPr lang="ru-RU" dirty="0"/>
              <a:t> резонатора.</a:t>
            </a:r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2444412"/>
            <a:ext cx="7482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Р0.0 - Р0.7 </a:t>
            </a:r>
            <a:r>
              <a:rPr lang="ru-RU" dirty="0"/>
              <a:t>– </a:t>
            </a:r>
            <a:r>
              <a:rPr lang="ru-RU" dirty="0" err="1"/>
              <a:t>лінії</a:t>
            </a:r>
            <a:r>
              <a:rPr lang="ru-RU" dirty="0"/>
              <a:t> </a:t>
            </a:r>
            <a:r>
              <a:rPr lang="ru-RU" dirty="0" err="1"/>
              <a:t>двонапрямленого</a:t>
            </a:r>
            <a:r>
              <a:rPr lang="ru-RU" dirty="0"/>
              <a:t> 8-розрядного порту Р0.</a:t>
            </a:r>
          </a:p>
          <a:p>
            <a:r>
              <a:rPr lang="ru-RU" b="1" dirty="0"/>
              <a:t>Р1.7 - Р1.0 </a:t>
            </a:r>
            <a:r>
              <a:rPr lang="ru-RU" dirty="0"/>
              <a:t>- </a:t>
            </a:r>
            <a:r>
              <a:rPr lang="ru-RU" dirty="0" err="1"/>
              <a:t>лінії</a:t>
            </a:r>
            <a:r>
              <a:rPr lang="ru-RU" dirty="0"/>
              <a:t> 8-розрядного </a:t>
            </a:r>
            <a:r>
              <a:rPr lang="ru-RU" dirty="0" err="1"/>
              <a:t>квазідвонапрямленого</a:t>
            </a:r>
            <a:r>
              <a:rPr lang="ru-RU" dirty="0"/>
              <a:t> порту вводу/</a:t>
            </a:r>
            <a:r>
              <a:rPr lang="ru-RU" dirty="0" err="1"/>
              <a:t>виводу</a:t>
            </a:r>
            <a:endParaRPr lang="uk-UA" dirty="0"/>
          </a:p>
        </p:txBody>
      </p:sp>
      <p:sp>
        <p:nvSpPr>
          <p:cNvPr id="9" name="TextBox 8"/>
          <p:cNvSpPr txBox="1"/>
          <p:nvPr/>
        </p:nvSpPr>
        <p:spPr>
          <a:xfrm>
            <a:off x="4572000" y="3136909"/>
            <a:ext cx="65210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Р2.0 - Р2.7 </a:t>
            </a:r>
            <a:r>
              <a:rPr lang="ru-RU" dirty="0"/>
              <a:t>– </a:t>
            </a:r>
            <a:r>
              <a:rPr lang="ru-RU" dirty="0" err="1"/>
              <a:t>лінії</a:t>
            </a:r>
            <a:r>
              <a:rPr lang="ru-RU" dirty="0"/>
              <a:t> 8-розрядного </a:t>
            </a:r>
            <a:r>
              <a:rPr lang="ru-RU" dirty="0" err="1"/>
              <a:t>квазідвонапрямленого</a:t>
            </a:r>
            <a:r>
              <a:rPr lang="ru-RU" dirty="0"/>
              <a:t> порту Р2.</a:t>
            </a:r>
          </a:p>
          <a:p>
            <a:r>
              <a:rPr lang="ru-RU" b="1" dirty="0"/>
              <a:t>P3.0 - P3.7 </a:t>
            </a:r>
            <a:r>
              <a:rPr lang="ru-RU" dirty="0"/>
              <a:t>– </a:t>
            </a:r>
            <a:r>
              <a:rPr lang="ru-RU" dirty="0" err="1"/>
              <a:t>лініє</a:t>
            </a:r>
            <a:r>
              <a:rPr lang="ru-RU" dirty="0"/>
              <a:t> 8-розрядного </a:t>
            </a:r>
            <a:r>
              <a:rPr lang="ru-RU" dirty="0" err="1"/>
              <a:t>квазідвонапрямленого</a:t>
            </a:r>
            <a:r>
              <a:rPr lang="ru-RU" dirty="0"/>
              <a:t> порту Р3.</a:t>
            </a:r>
            <a:endParaRPr lang="uk-UA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0" y="3804051"/>
            <a:ext cx="5221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ALE </a:t>
            </a:r>
            <a:r>
              <a:rPr lang="en-US" dirty="0"/>
              <a:t>(Address Latch Enable ) – </a:t>
            </a:r>
            <a:r>
              <a:rPr lang="uk-UA" dirty="0"/>
              <a:t>дозвіл фіксації адреси.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0" y="4194194"/>
            <a:ext cx="64924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PSEN </a:t>
            </a:r>
            <a:r>
              <a:rPr lang="en-US" dirty="0"/>
              <a:t>- </a:t>
            </a:r>
            <a:r>
              <a:rPr lang="uk-UA" dirty="0"/>
              <a:t>вихідний сигнал читання інформації із зовнішньої пам'яті</a:t>
            </a:r>
          </a:p>
          <a:p>
            <a:r>
              <a:rPr lang="uk-UA" dirty="0"/>
              <a:t>програм.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0" y="4861336"/>
            <a:ext cx="55855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–MOV - для </a:t>
            </a:r>
            <a:r>
              <a:rPr lang="ru-RU" dirty="0" err="1"/>
              <a:t>звернення</a:t>
            </a:r>
            <a:r>
              <a:rPr lang="ru-RU" dirty="0"/>
              <a:t> до РПД;</a:t>
            </a:r>
          </a:p>
          <a:p>
            <a:r>
              <a:rPr lang="ru-RU" dirty="0"/>
              <a:t>-MOVX - для </a:t>
            </a:r>
            <a:r>
              <a:rPr lang="ru-RU" dirty="0" err="1"/>
              <a:t>звернення</a:t>
            </a:r>
            <a:r>
              <a:rPr lang="ru-RU" dirty="0"/>
              <a:t> до ЗПД;</a:t>
            </a:r>
          </a:p>
          <a:p>
            <a:r>
              <a:rPr lang="ru-RU" dirty="0"/>
              <a:t>–MOVC - для </a:t>
            </a:r>
            <a:r>
              <a:rPr lang="ru-RU" dirty="0" err="1"/>
              <a:t>звернення</a:t>
            </a:r>
            <a:r>
              <a:rPr lang="ru-RU" dirty="0"/>
              <a:t> до констант, </a:t>
            </a:r>
            <a:r>
              <a:rPr lang="ru-RU" dirty="0" err="1"/>
              <a:t>розміщених</a:t>
            </a:r>
            <a:r>
              <a:rPr lang="ru-RU" dirty="0"/>
              <a:t> в ПП.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27121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8964" y="231819"/>
            <a:ext cx="46621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/>
              <a:t>Організація пам'яті МК 8051</a:t>
            </a:r>
            <a:endParaRPr lang="uk-UA" sz="2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842" y="948810"/>
            <a:ext cx="4609883" cy="435728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100034" y="850005"/>
            <a:ext cx="68000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Програмна модель МК 8051 містить резидентну пам'ять програм та</a:t>
            </a:r>
          </a:p>
          <a:p>
            <a:r>
              <a:rPr lang="uk-UA" dirty="0" smtClean="0"/>
              <a:t>резидентну пам'ять даних, в якій також розташовані регістри спеціальних функцій.</a:t>
            </a:r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5100034" y="1868301"/>
            <a:ext cx="69505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Пам'ять даних ПД розділяють на:</a:t>
            </a:r>
          </a:p>
          <a:p>
            <a:r>
              <a:rPr lang="uk-UA" dirty="0" smtClean="0"/>
              <a:t>– резидентну (РПД) – тобто вбудовану, об'ємом 128 байт з адресами</a:t>
            </a:r>
          </a:p>
          <a:p>
            <a:r>
              <a:rPr lang="uk-UA" dirty="0" smtClean="0"/>
              <a:t>00Н - 7FH;</a:t>
            </a:r>
          </a:p>
          <a:p>
            <a:r>
              <a:rPr lang="uk-UA" dirty="0" smtClean="0"/>
              <a:t>– зовнішню (ЗПД), об'ємом до 64 </a:t>
            </a:r>
            <a:r>
              <a:rPr lang="uk-UA" dirty="0" err="1" smtClean="0"/>
              <a:t>Кбайт</a:t>
            </a:r>
            <a:r>
              <a:rPr lang="uk-UA" dirty="0" smtClean="0"/>
              <a:t>, з адресами 0000Н = 0FFFFH.</a:t>
            </a: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5085054" y="3163596"/>
            <a:ext cx="7106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Молодші 32 байти ОЗУ даних згруповані в 4 банки (Банк 0 ... Банк 3).</a:t>
            </a:r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5100034" y="3627894"/>
            <a:ext cx="68000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Команди програми можуть звертатися до регістрів, використовуючи їх символічні імена R0 ... R7. При цьому в регістрі PSW повинні бути встановлені біти RS0 і RS1, що визначають, до якого банку даних здійснюється звернення. Такий механізм адресації дозволяє економити пам'ять програм.</a:t>
            </a:r>
            <a:endParaRPr lang="uk-UA" dirty="0"/>
          </a:p>
        </p:txBody>
      </p:sp>
      <p:sp>
        <p:nvSpPr>
          <p:cNvPr id="9" name="TextBox 8"/>
          <p:cNvSpPr txBox="1"/>
          <p:nvPr/>
        </p:nvSpPr>
        <p:spPr>
          <a:xfrm>
            <a:off x="5085054" y="5153861"/>
            <a:ext cx="66970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Наступні</a:t>
            </a:r>
            <a:r>
              <a:rPr lang="ru-RU" dirty="0"/>
              <a:t> 16 байт ОЗУ </a:t>
            </a:r>
            <a:r>
              <a:rPr lang="ru-RU" dirty="0" err="1"/>
              <a:t>допускають</a:t>
            </a:r>
            <a:r>
              <a:rPr lang="ru-RU" dirty="0"/>
              <a:t> </a:t>
            </a:r>
            <a:r>
              <a:rPr lang="ru-RU" dirty="0" err="1"/>
              <a:t>звернення</a:t>
            </a:r>
            <a:r>
              <a:rPr lang="ru-RU" dirty="0"/>
              <a:t> до них як в побайтное </a:t>
            </a:r>
            <a:r>
              <a:rPr lang="ru-RU" dirty="0" err="1"/>
              <a:t>режимі</a:t>
            </a:r>
            <a:r>
              <a:rPr lang="ru-RU" dirty="0"/>
              <a:t>, так і в </a:t>
            </a:r>
            <a:r>
              <a:rPr lang="ru-RU" dirty="0" err="1"/>
              <a:t>побітному</a:t>
            </a:r>
            <a:r>
              <a:rPr lang="ru-RU" dirty="0"/>
              <a:t>. </a:t>
            </a:r>
            <a:r>
              <a:rPr lang="ru-RU" dirty="0" err="1"/>
              <a:t>Ця</a:t>
            </a:r>
            <a:r>
              <a:rPr lang="ru-RU" dirty="0"/>
              <a:t> область ОЗУ </a:t>
            </a:r>
            <a:r>
              <a:rPr lang="ru-RU" dirty="0" err="1"/>
              <a:t>використовується</a:t>
            </a:r>
            <a:r>
              <a:rPr lang="ru-RU" dirty="0"/>
              <a:t> МК51 при </a:t>
            </a:r>
            <a:r>
              <a:rPr lang="ru-RU" dirty="0" err="1"/>
              <a:t>виконанні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над </a:t>
            </a:r>
            <a:r>
              <a:rPr lang="ru-RU" dirty="0" err="1"/>
              <a:t>бітами</a:t>
            </a:r>
            <a:r>
              <a:rPr lang="ru-RU" dirty="0"/>
              <a:t>. </a:t>
            </a: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біт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свою адресу.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82990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1171" y="257578"/>
            <a:ext cx="88649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Регістри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спеціальних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функцій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також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мають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свої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адреси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наведені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таблиці</a:t>
            </a:r>
            <a:endParaRPr lang="uk-UA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3042" y="751467"/>
            <a:ext cx="7907629" cy="5713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86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2141" y="0"/>
            <a:ext cx="62427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/>
              <a:t>Регістри </a:t>
            </a:r>
            <a:r>
              <a:rPr lang="uk-UA" sz="3600" b="1" dirty="0"/>
              <a:t>спеціальних функцій.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8186" y="875763"/>
            <a:ext cx="1126901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b="1" dirty="0" smtClean="0"/>
              <a:t>Акумулятор AСС </a:t>
            </a:r>
            <a:r>
              <a:rPr lang="uk-UA" dirty="0" smtClean="0"/>
              <a:t>є 8-розрядним регістром, який є джерелом </a:t>
            </a:r>
            <a:r>
              <a:rPr lang="uk-UA" dirty="0" err="1" smtClean="0"/>
              <a:t>операнда</a:t>
            </a:r>
            <a:r>
              <a:rPr lang="uk-UA" dirty="0" smtClean="0"/>
              <a:t> і </a:t>
            </a:r>
            <a:r>
              <a:rPr lang="uk-UA" dirty="0" err="1" smtClean="0"/>
              <a:t>месцем</a:t>
            </a:r>
            <a:r>
              <a:rPr lang="uk-UA" dirty="0" smtClean="0"/>
              <a:t> фіксації результату при виконанні арифметичних, логічних операцій і ряду операцій передачі даних. Крім того, лише з використанням акумулятора можуть бути виконані операції зрушень, перевірки на нуль, формування прапорця паритету і тому подібне. Дозволяє прямо адресувати свої окремі біти. Наприклад, для звернення до біта 3 акумулятора в команді записують АСС.3, або E3</a:t>
            </a: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618186" y="2353091"/>
            <a:ext cx="112690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Регістр B </a:t>
            </a:r>
            <a:r>
              <a:rPr lang="uk-UA" dirty="0" smtClean="0"/>
              <a:t>- 8-розрядний регістр, використовуваний у поєднанні з акумулятором при виконанні операцій  </a:t>
            </a:r>
            <a:r>
              <a:rPr lang="uk-UA" dirty="0" err="1" smtClean="0"/>
              <a:t>ноження</a:t>
            </a:r>
            <a:r>
              <a:rPr lang="uk-UA" dirty="0" smtClean="0"/>
              <a:t> і ділення для зберігання другого вхідного </a:t>
            </a:r>
            <a:r>
              <a:rPr lang="uk-UA" dirty="0" err="1" smtClean="0"/>
              <a:t>операнда</a:t>
            </a:r>
            <a:r>
              <a:rPr lang="uk-UA" dirty="0" smtClean="0"/>
              <a:t> і розміщенням інших 8-мі бітів результату. У інших операціях регістр B є звичайним регістром загального призначення.</a:t>
            </a:r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618186" y="3276421"/>
            <a:ext cx="113617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Покажчик (вказівник) даних DPTR </a:t>
            </a:r>
            <a:r>
              <a:rPr lang="uk-UA" dirty="0" smtClean="0"/>
              <a:t>(</a:t>
            </a:r>
            <a:r>
              <a:rPr lang="uk-UA" dirty="0" err="1" smtClean="0"/>
              <a:t>Data</a:t>
            </a:r>
            <a:r>
              <a:rPr lang="uk-UA" dirty="0" smtClean="0"/>
              <a:t> </a:t>
            </a:r>
            <a:r>
              <a:rPr lang="uk-UA" dirty="0" err="1" smtClean="0"/>
              <a:t>PoinTeR</a:t>
            </a:r>
            <a:r>
              <a:rPr lang="uk-UA" dirty="0" smtClean="0"/>
              <a:t>) призначений для зберігання 16-розрядної адреси зовнішньої пам'яті даних і складається з двох програмно доступних 8-розрядних регістрів </a:t>
            </a:r>
          </a:p>
          <a:p>
            <a:r>
              <a:rPr lang="uk-UA" dirty="0" smtClean="0"/>
              <a:t>- старшого DPH (</a:t>
            </a:r>
            <a:r>
              <a:rPr lang="uk-UA" dirty="0" err="1" smtClean="0"/>
              <a:t>Data</a:t>
            </a:r>
            <a:r>
              <a:rPr lang="uk-UA" dirty="0" smtClean="0"/>
              <a:t> </a:t>
            </a:r>
            <a:r>
              <a:rPr lang="uk-UA" dirty="0" err="1" smtClean="0"/>
              <a:t>Pointer</a:t>
            </a:r>
            <a:r>
              <a:rPr lang="uk-UA" dirty="0" smtClean="0"/>
              <a:t> </a:t>
            </a:r>
            <a:r>
              <a:rPr lang="uk-UA" dirty="0" err="1" smtClean="0"/>
              <a:t>High</a:t>
            </a:r>
            <a:r>
              <a:rPr lang="uk-UA" dirty="0" smtClean="0"/>
              <a:t>);</a:t>
            </a:r>
          </a:p>
          <a:p>
            <a:r>
              <a:rPr lang="uk-UA" dirty="0" smtClean="0"/>
              <a:t>- молодшого DPL (</a:t>
            </a:r>
            <a:r>
              <a:rPr lang="uk-UA" dirty="0" err="1" smtClean="0"/>
              <a:t>Data</a:t>
            </a:r>
            <a:r>
              <a:rPr lang="uk-UA" dirty="0" smtClean="0"/>
              <a:t> </a:t>
            </a:r>
            <a:r>
              <a:rPr lang="uk-UA" dirty="0" err="1" smtClean="0"/>
              <a:t>Pointer</a:t>
            </a:r>
            <a:r>
              <a:rPr lang="uk-UA" dirty="0" smtClean="0"/>
              <a:t> </a:t>
            </a:r>
            <a:r>
              <a:rPr lang="uk-UA" dirty="0" err="1" smtClean="0"/>
              <a:t>Low</a:t>
            </a:r>
            <a:r>
              <a:rPr lang="uk-UA" dirty="0" smtClean="0"/>
              <a:t>).</a:t>
            </a: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618185" y="4476750"/>
            <a:ext cx="110172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Покажчик (вказівник) стека SP </a:t>
            </a:r>
            <a:r>
              <a:rPr lang="uk-UA" dirty="0" smtClean="0"/>
              <a:t>(</a:t>
            </a:r>
            <a:r>
              <a:rPr lang="uk-UA" dirty="0" err="1" smtClean="0"/>
              <a:t>Stack</a:t>
            </a:r>
            <a:r>
              <a:rPr lang="uk-UA" dirty="0" smtClean="0"/>
              <a:t> </a:t>
            </a:r>
            <a:r>
              <a:rPr lang="uk-UA" dirty="0" err="1" smtClean="0"/>
              <a:t>Pointer</a:t>
            </a:r>
            <a:r>
              <a:rPr lang="uk-UA" dirty="0" smtClean="0"/>
              <a:t>) . Перед записом інформації в стек, значення SP збільшується на одиницю (SP:=SP+1), після читання інформації із стека значення зменшується на одиницю (SP:=SP-1). Такий режим роботи із </a:t>
            </a:r>
            <a:r>
              <a:rPr lang="uk-UA" dirty="0" err="1" smtClean="0"/>
              <a:t>стеком</a:t>
            </a:r>
            <a:r>
              <a:rPr lang="uk-UA" dirty="0" smtClean="0"/>
              <a:t> називається «</a:t>
            </a:r>
            <a:r>
              <a:rPr lang="uk-UA" dirty="0" err="1" smtClean="0"/>
              <a:t>Предінкрементний</a:t>
            </a:r>
            <a:r>
              <a:rPr lang="uk-UA" dirty="0" smtClean="0"/>
              <a:t> / </a:t>
            </a:r>
            <a:r>
              <a:rPr lang="uk-UA" dirty="0" err="1" smtClean="0"/>
              <a:t>постдекрементний</a:t>
            </a:r>
            <a:r>
              <a:rPr lang="uk-UA" dirty="0" smtClean="0"/>
              <a:t>».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618184" y="5400080"/>
            <a:ext cx="11269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Регістри портів P0, P1, P2, P3 </a:t>
            </a:r>
            <a:r>
              <a:rPr lang="uk-UA" dirty="0" smtClean="0"/>
              <a:t>дозволяють опитувати і керувати 4х8=32 лініями вводу/виводу. обміну інформацією МК. Звертатись до регістрів портів можна такими ж командами, як і до комірок пам’яті.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03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23493" y="515155"/>
            <a:ext cx="79471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Регістр слова </a:t>
            </a:r>
            <a:r>
              <a:rPr lang="uk-UA" b="1" dirty="0" err="1" smtClean="0"/>
              <a:t>статуса</a:t>
            </a:r>
            <a:r>
              <a:rPr lang="uk-UA" b="1" dirty="0" smtClean="0"/>
              <a:t> PSW </a:t>
            </a:r>
            <a:r>
              <a:rPr lang="uk-UA" dirty="0" smtClean="0"/>
              <a:t>(</a:t>
            </a:r>
            <a:r>
              <a:rPr lang="uk-UA" dirty="0" err="1" smtClean="0"/>
              <a:t>Program</a:t>
            </a:r>
            <a:r>
              <a:rPr lang="uk-UA" dirty="0" smtClean="0"/>
              <a:t> </a:t>
            </a:r>
            <a:r>
              <a:rPr lang="uk-UA" dirty="0" err="1" smtClean="0"/>
              <a:t>Status</a:t>
            </a:r>
            <a:r>
              <a:rPr lang="uk-UA" dirty="0" smtClean="0"/>
              <a:t> Word) - - слово стану</a:t>
            </a:r>
          </a:p>
          <a:p>
            <a:r>
              <a:rPr lang="uk-UA" dirty="0" smtClean="0"/>
              <a:t>програми, що складається з 7-ми прапорців (ознак) і розташовується по адресі</a:t>
            </a:r>
          </a:p>
          <a:p>
            <a:r>
              <a:rPr lang="uk-UA" dirty="0" smtClean="0"/>
              <a:t>0D0H.</a:t>
            </a:r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1223493" y="1438485"/>
            <a:ext cx="98780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РС </a:t>
            </a:r>
            <a:r>
              <a:rPr lang="uk-UA" dirty="0" smtClean="0"/>
              <a:t>– регістр лічильника команд (16-розрядний), до РСФ не належить, автоматично змінюється в процесі виконання програми. Ніколи прямо не адресується, змінюється неявно командами умовного і безумовного переходів, а також виклику і повернення з підпрограм.</a:t>
            </a: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3155324" y="2379675"/>
            <a:ext cx="64377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/>
              <a:t>Мова асемблера мікроконтролера 8051</a:t>
            </a:r>
            <a:endParaRPr lang="uk-UA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365161" y="3168203"/>
            <a:ext cx="4723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/>
              <a:t>&lt;мітка&gt; &lt;операція&gt; &lt;операнди&gt; ;&lt;коментар&gt;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65161" y="3709283"/>
            <a:ext cx="791524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Поле </a:t>
            </a:r>
            <a:r>
              <a:rPr lang="ru-RU" b="1" dirty="0"/>
              <a:t>&lt;</a:t>
            </a:r>
            <a:r>
              <a:rPr lang="ru-RU" b="1" dirty="0" err="1"/>
              <a:t>операція</a:t>
            </a:r>
            <a:r>
              <a:rPr lang="ru-RU" b="1" dirty="0"/>
              <a:t>&gt; &lt;</a:t>
            </a:r>
            <a:r>
              <a:rPr lang="ru-RU" b="1" dirty="0" err="1"/>
              <a:t>операнди</a:t>
            </a:r>
            <a:r>
              <a:rPr lang="ru-RU" b="1" dirty="0"/>
              <a:t>&gt; </a:t>
            </a:r>
            <a:r>
              <a:rPr lang="ru-RU" dirty="0"/>
              <a:t>є </a:t>
            </a:r>
            <a:r>
              <a:rPr lang="ru-RU" dirty="0" err="1"/>
              <a:t>головним</a:t>
            </a:r>
            <a:r>
              <a:rPr lang="ru-RU" dirty="0"/>
              <a:t> полем рядка. Поле </a:t>
            </a:r>
            <a:r>
              <a:rPr lang="ru-RU" b="1" dirty="0"/>
              <a:t>&lt;</a:t>
            </a:r>
            <a:r>
              <a:rPr lang="ru-RU" b="1" dirty="0" err="1"/>
              <a:t>операція</a:t>
            </a:r>
            <a:r>
              <a:rPr lang="ru-RU" b="1" dirty="0"/>
              <a:t>&gt;</a:t>
            </a:r>
          </a:p>
          <a:p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мнемонічне</a:t>
            </a:r>
            <a:r>
              <a:rPr lang="ru-RU" dirty="0"/>
              <a:t> </a:t>
            </a:r>
            <a:r>
              <a:rPr lang="ru-RU" dirty="0" err="1"/>
              <a:t>позначення</a:t>
            </a:r>
            <a:r>
              <a:rPr lang="ru-RU" dirty="0"/>
              <a:t> </a:t>
            </a:r>
            <a:r>
              <a:rPr lang="ru-RU" dirty="0" err="1"/>
              <a:t>команди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директиви</a:t>
            </a:r>
            <a:r>
              <a:rPr lang="ru-RU" dirty="0"/>
              <a:t> </a:t>
            </a:r>
            <a:r>
              <a:rPr lang="ru-RU" dirty="0" err="1"/>
              <a:t>асемблера</a:t>
            </a:r>
            <a:r>
              <a:rPr lang="ru-RU" dirty="0"/>
              <a:t>, яке є</a:t>
            </a:r>
          </a:p>
          <a:p>
            <a:r>
              <a:rPr lang="ru-RU" dirty="0" err="1"/>
              <a:t>скороченням</a:t>
            </a:r>
            <a:r>
              <a:rPr lang="ru-RU" dirty="0"/>
              <a:t> (</a:t>
            </a:r>
            <a:r>
              <a:rPr lang="ru-RU" dirty="0" err="1"/>
              <a:t>абревіатурою</a:t>
            </a:r>
            <a:r>
              <a:rPr lang="ru-RU" dirty="0"/>
              <a:t>) </a:t>
            </a:r>
            <a:r>
              <a:rPr lang="ru-RU" dirty="0" err="1"/>
              <a:t>повного</a:t>
            </a:r>
            <a:r>
              <a:rPr lang="ru-RU" dirty="0"/>
              <a:t> </a:t>
            </a:r>
            <a:r>
              <a:rPr lang="ru-RU" dirty="0" err="1"/>
              <a:t>англійського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 </a:t>
            </a:r>
            <a:r>
              <a:rPr lang="ru-RU" dirty="0" err="1"/>
              <a:t>виконуваної</a:t>
            </a:r>
            <a:endParaRPr lang="ru-RU" dirty="0"/>
          </a:p>
          <a:p>
            <a:r>
              <a:rPr lang="uk-UA" dirty="0"/>
              <a:t>дії. Наприклад:</a:t>
            </a:r>
          </a:p>
          <a:p>
            <a:r>
              <a:rPr lang="en-US" b="1" dirty="0"/>
              <a:t>MOV</a:t>
            </a:r>
            <a:r>
              <a:rPr lang="en-US" dirty="0"/>
              <a:t> - move - </a:t>
            </a:r>
            <a:r>
              <a:rPr lang="uk-UA" dirty="0"/>
              <a:t>переслати,</a:t>
            </a:r>
          </a:p>
          <a:p>
            <a:r>
              <a:rPr lang="en-US" b="1" dirty="0"/>
              <a:t>JMP</a:t>
            </a:r>
            <a:r>
              <a:rPr lang="en-US" dirty="0"/>
              <a:t> - jump - </a:t>
            </a:r>
            <a:r>
              <a:rPr lang="uk-UA" dirty="0"/>
              <a:t>перейти,</a:t>
            </a:r>
          </a:p>
          <a:p>
            <a:r>
              <a:rPr lang="ru-RU" b="1" dirty="0"/>
              <a:t>DB</a:t>
            </a:r>
            <a:r>
              <a:rPr lang="ru-RU" dirty="0"/>
              <a:t> - </a:t>
            </a:r>
            <a:r>
              <a:rPr lang="ru-RU" dirty="0" err="1"/>
              <a:t>define</a:t>
            </a:r>
            <a:r>
              <a:rPr lang="ru-RU" dirty="0"/>
              <a:t> </a:t>
            </a:r>
            <a:r>
              <a:rPr lang="ru-RU" dirty="0" err="1"/>
              <a:t>byte</a:t>
            </a:r>
            <a:r>
              <a:rPr lang="ru-RU" dirty="0"/>
              <a:t> - </a:t>
            </a:r>
            <a:r>
              <a:rPr lang="ru-RU" dirty="0" err="1"/>
              <a:t>визначити</a:t>
            </a:r>
            <a:r>
              <a:rPr lang="ru-RU" dirty="0"/>
              <a:t> байт.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8601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3138" y="822900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0" i="0" u="none" strike="noStrike" baseline="0" dirty="0" smtClean="0">
                <a:latin typeface="SymbolMT"/>
              </a:rPr>
              <a:t>· </a:t>
            </a:r>
            <a:r>
              <a:rPr lang="uk-UA" b="0" i="0" u="none" strike="noStrike" baseline="0" dirty="0" smtClean="0">
                <a:latin typeface="TimesNewRomanPSMT"/>
              </a:rPr>
              <a:t>регістровий,</a:t>
            </a:r>
          </a:p>
          <a:p>
            <a:r>
              <a:rPr lang="uk-UA" b="0" i="0" u="none" strike="noStrike" baseline="0" dirty="0" smtClean="0">
                <a:latin typeface="SymbolMT"/>
              </a:rPr>
              <a:t>· </a:t>
            </a:r>
            <a:r>
              <a:rPr lang="uk-UA" b="0" i="0" u="none" strike="noStrike" baseline="0" dirty="0" smtClean="0">
                <a:latin typeface="TimesNewRomanPSMT"/>
              </a:rPr>
              <a:t>прямий,</a:t>
            </a:r>
          </a:p>
          <a:p>
            <a:r>
              <a:rPr lang="uk-UA" b="0" i="0" u="none" strike="noStrike" baseline="0" dirty="0" smtClean="0">
                <a:latin typeface="SymbolMT"/>
              </a:rPr>
              <a:t>· </a:t>
            </a:r>
            <a:r>
              <a:rPr lang="uk-UA" b="0" i="0" u="none" strike="noStrike" baseline="0" dirty="0" smtClean="0">
                <a:latin typeface="TimesNewRomanPSMT"/>
              </a:rPr>
              <a:t>непрямо-регістровий</a:t>
            </a:r>
          </a:p>
          <a:p>
            <a:r>
              <a:rPr lang="uk-UA" b="0" i="0" u="none" strike="noStrike" baseline="0" dirty="0" smtClean="0">
                <a:latin typeface="SymbolMT"/>
              </a:rPr>
              <a:t>· </a:t>
            </a:r>
            <a:r>
              <a:rPr lang="uk-UA" b="0" i="0" u="none" strike="noStrike" baseline="0" dirty="0" smtClean="0">
                <a:latin typeface="TimesNewRomanPSMT"/>
              </a:rPr>
              <a:t>безпосередній</a:t>
            </a:r>
          </a:p>
          <a:p>
            <a:r>
              <a:rPr lang="uk-UA" b="0" i="0" u="none" strike="noStrike" baseline="0" dirty="0" smtClean="0">
                <a:latin typeface="SymbolMT"/>
              </a:rPr>
              <a:t>· </a:t>
            </a:r>
            <a:r>
              <a:rPr lang="uk-UA" b="0" i="0" u="none" strike="noStrike" baseline="0" dirty="0" smtClean="0">
                <a:latin typeface="TimesNewRomanPSMT"/>
              </a:rPr>
              <a:t>неявний</a:t>
            </a:r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922986" y="283335"/>
            <a:ext cx="55121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/>
              <a:t>Розрізняють наступні </a:t>
            </a:r>
            <a:r>
              <a:rPr lang="uk-UA" sz="2000" b="1" dirty="0" smtClean="0"/>
              <a:t>способи адресації </a:t>
            </a:r>
            <a:r>
              <a:rPr lang="uk-UA" sz="2000" b="1" dirty="0"/>
              <a:t>даних: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9195" y="2295571"/>
            <a:ext cx="10745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/>
              <a:t>Регістрова</a:t>
            </a:r>
            <a:r>
              <a:rPr lang="ru-RU" b="1" dirty="0"/>
              <a:t> </a:t>
            </a:r>
            <a:r>
              <a:rPr lang="ru-RU" dirty="0" err="1"/>
              <a:t>адресація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звернення</a:t>
            </a:r>
            <a:r>
              <a:rPr lang="ru-RU" dirty="0"/>
              <a:t> до байтового </a:t>
            </a:r>
            <a:r>
              <a:rPr lang="ru-RU" dirty="0" err="1"/>
              <a:t>вмісту</a:t>
            </a:r>
            <a:r>
              <a:rPr lang="ru-RU" dirty="0"/>
              <a:t> </a:t>
            </a:r>
            <a:r>
              <a:rPr lang="ru-RU" dirty="0" err="1" smtClean="0"/>
              <a:t>регістрів</a:t>
            </a:r>
            <a:r>
              <a:rPr lang="ru-RU" dirty="0" smtClean="0"/>
              <a:t> AСС</a:t>
            </a:r>
            <a:r>
              <a:rPr lang="ru-RU" dirty="0"/>
              <a:t>, B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регістрів</a:t>
            </a:r>
            <a:r>
              <a:rPr lang="ru-RU" dirty="0"/>
              <a:t> R0-R7 </a:t>
            </a:r>
            <a:r>
              <a:rPr lang="ru-RU" dirty="0" err="1"/>
              <a:t>вибраного</a:t>
            </a:r>
            <a:r>
              <a:rPr lang="ru-RU" dirty="0"/>
              <a:t> банку, до 2-байтового </a:t>
            </a:r>
            <a:r>
              <a:rPr lang="ru-RU" dirty="0" err="1"/>
              <a:t>вмісту</a:t>
            </a:r>
            <a:r>
              <a:rPr lang="ru-RU" dirty="0"/>
              <a:t> </a:t>
            </a:r>
            <a:r>
              <a:rPr lang="ru-RU" dirty="0" err="1" smtClean="0"/>
              <a:t>регістра</a:t>
            </a:r>
            <a:r>
              <a:rPr lang="ru-RU" dirty="0" smtClean="0"/>
              <a:t> DPTR </a:t>
            </a:r>
            <a:r>
              <a:rPr lang="ru-RU" dirty="0"/>
              <a:t>і до </a:t>
            </a:r>
            <a:r>
              <a:rPr lang="ru-RU" dirty="0" err="1"/>
              <a:t>бітового</a:t>
            </a:r>
            <a:r>
              <a:rPr lang="ru-RU" dirty="0"/>
              <a:t> </a:t>
            </a:r>
            <a:r>
              <a:rPr lang="ru-RU" dirty="0" err="1"/>
              <a:t>вмісту</a:t>
            </a:r>
            <a:r>
              <a:rPr lang="ru-RU" dirty="0"/>
              <a:t> </a:t>
            </a:r>
            <a:r>
              <a:rPr lang="ru-RU" dirty="0" err="1"/>
              <a:t>прапорця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еренесення</a:t>
            </a:r>
            <a:r>
              <a:rPr lang="ru-RU" dirty="0" smtClean="0"/>
              <a:t> </a:t>
            </a:r>
            <a:r>
              <a:rPr lang="ru-RU" dirty="0"/>
              <a:t>C.</a:t>
            </a: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369195" y="2960300"/>
            <a:ext cx="1158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Пряма </a:t>
            </a:r>
            <a:r>
              <a:rPr lang="ru-RU" dirty="0" err="1"/>
              <a:t>адресація</a:t>
            </a:r>
            <a:r>
              <a:rPr lang="ru-RU" dirty="0"/>
              <a:t> </a:t>
            </a:r>
            <a:r>
              <a:rPr lang="ru-RU" dirty="0" err="1"/>
              <a:t>застосовується</a:t>
            </a:r>
            <a:r>
              <a:rPr lang="ru-RU" dirty="0"/>
              <a:t> для </a:t>
            </a:r>
            <a:r>
              <a:rPr lang="ru-RU" dirty="0" err="1"/>
              <a:t>звернення</a:t>
            </a:r>
            <a:r>
              <a:rPr lang="ru-RU" dirty="0"/>
              <a:t> до байтового </a:t>
            </a:r>
            <a:r>
              <a:rPr lang="ru-RU" dirty="0" err="1"/>
              <a:t>вмісту</a:t>
            </a:r>
            <a:r>
              <a:rPr lang="ru-RU" dirty="0"/>
              <a:t> </a:t>
            </a:r>
            <a:r>
              <a:rPr lang="ru-RU" dirty="0" smtClean="0"/>
              <a:t>128-ми </a:t>
            </a:r>
            <a:r>
              <a:rPr lang="ru-RU" dirty="0"/>
              <a:t>байт </a:t>
            </a:r>
            <a:r>
              <a:rPr lang="ru-RU" dirty="0" err="1"/>
              <a:t>резидентної</a:t>
            </a:r>
            <a:r>
              <a:rPr lang="ru-RU" dirty="0"/>
              <a:t> </a:t>
            </a:r>
            <a:r>
              <a:rPr lang="ru-RU" dirty="0" err="1"/>
              <a:t>пам'яті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21 </a:t>
            </a:r>
            <a:r>
              <a:rPr lang="ru-RU" dirty="0" err="1"/>
              <a:t>регістра</a:t>
            </a:r>
            <a:r>
              <a:rPr lang="ru-RU" dirty="0"/>
              <a:t> </a:t>
            </a:r>
            <a:r>
              <a:rPr lang="ru-RU" dirty="0" err="1"/>
              <a:t>спеціальних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до </a:t>
            </a:r>
            <a:r>
              <a:rPr lang="ru-RU" dirty="0" err="1"/>
              <a:t>бітового</a:t>
            </a:r>
            <a:r>
              <a:rPr lang="ru-RU" dirty="0"/>
              <a:t> </a:t>
            </a:r>
            <a:r>
              <a:rPr lang="ru-RU" dirty="0" err="1"/>
              <a:t>вмісту</a:t>
            </a:r>
            <a:r>
              <a:rPr lang="ru-RU" dirty="0"/>
              <a:t> 16-ти </a:t>
            </a:r>
            <a:r>
              <a:rPr lang="ru-RU" dirty="0" err="1"/>
              <a:t>комірок</a:t>
            </a:r>
            <a:r>
              <a:rPr lang="ru-RU" dirty="0"/>
              <a:t> РПД </a:t>
            </a:r>
            <a:r>
              <a:rPr lang="ru-RU" dirty="0" err="1"/>
              <a:t>або</a:t>
            </a:r>
            <a:r>
              <a:rPr lang="ru-RU" dirty="0"/>
              <a:t> 11-ти РСФ,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допускають</a:t>
            </a:r>
            <a:r>
              <a:rPr lang="ru-RU" dirty="0" smtClean="0"/>
              <a:t> </a:t>
            </a:r>
            <a:r>
              <a:rPr lang="ru-RU" dirty="0" err="1" smtClean="0"/>
              <a:t>побітове</a:t>
            </a:r>
            <a:r>
              <a:rPr lang="ru-RU" dirty="0" smtClean="0"/>
              <a:t> </a:t>
            </a:r>
            <a:r>
              <a:rPr lang="uk-UA" dirty="0" smtClean="0"/>
              <a:t>звернення.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369194" y="3871909"/>
            <a:ext cx="114922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Непрямо-</a:t>
            </a:r>
            <a:r>
              <a:rPr lang="ru-RU" b="1" dirty="0" err="1"/>
              <a:t>регістрова</a:t>
            </a:r>
            <a:r>
              <a:rPr lang="ru-RU" b="1" dirty="0"/>
              <a:t> </a:t>
            </a:r>
            <a:r>
              <a:rPr lang="ru-RU" dirty="0" err="1"/>
              <a:t>адресації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звернення</a:t>
            </a:r>
            <a:r>
              <a:rPr lang="ru-RU" dirty="0"/>
              <a:t> до байтового </a:t>
            </a:r>
            <a:r>
              <a:rPr lang="ru-RU" dirty="0" err="1" smtClean="0"/>
              <a:t>вмісту</a:t>
            </a:r>
            <a:r>
              <a:rPr lang="ru-RU" dirty="0" smtClean="0"/>
              <a:t> 128-мі </a:t>
            </a:r>
            <a:r>
              <a:rPr lang="ru-RU" dirty="0" err="1"/>
              <a:t>комірок</a:t>
            </a:r>
            <a:r>
              <a:rPr lang="ru-RU" dirty="0"/>
              <a:t> РПД, при </a:t>
            </a:r>
            <a:r>
              <a:rPr lang="ru-RU" dirty="0" err="1"/>
              <a:t>цьому</a:t>
            </a:r>
            <a:r>
              <a:rPr lang="ru-RU" dirty="0"/>
              <a:t> адреса </a:t>
            </a:r>
            <a:r>
              <a:rPr lang="ru-RU" dirty="0" err="1"/>
              <a:t>використовуваної</a:t>
            </a:r>
            <a:r>
              <a:rPr lang="ru-RU" dirty="0"/>
              <a:t> </a:t>
            </a:r>
            <a:r>
              <a:rPr lang="ru-RU" dirty="0" err="1"/>
              <a:t>комірки</a:t>
            </a:r>
            <a:r>
              <a:rPr lang="ru-RU" dirty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вмістом</a:t>
            </a:r>
            <a:r>
              <a:rPr lang="ru-RU" dirty="0" smtClean="0"/>
              <a:t> </a:t>
            </a:r>
            <a:r>
              <a:rPr lang="ru-RU" dirty="0" err="1"/>
              <a:t>покажчика</a:t>
            </a:r>
            <a:r>
              <a:rPr lang="ru-RU" dirty="0"/>
              <a:t> стека SP </a:t>
            </a:r>
            <a:r>
              <a:rPr lang="ru-RU" dirty="0" err="1"/>
              <a:t>або</a:t>
            </a:r>
            <a:r>
              <a:rPr lang="ru-RU" dirty="0"/>
              <a:t> одного з </a:t>
            </a:r>
            <a:r>
              <a:rPr lang="ru-RU" dirty="0" err="1"/>
              <a:t>регістрів</a:t>
            </a:r>
            <a:r>
              <a:rPr lang="ru-RU" dirty="0"/>
              <a:t> R0, R1 </a:t>
            </a:r>
            <a:r>
              <a:rPr lang="ru-RU" dirty="0" err="1"/>
              <a:t>вибраного</a:t>
            </a:r>
            <a:r>
              <a:rPr lang="ru-RU" dirty="0"/>
              <a:t> банку.</a:t>
            </a:r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369194" y="4670262"/>
            <a:ext cx="10989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При </a:t>
            </a:r>
            <a:r>
              <a:rPr lang="ru-RU" b="1" dirty="0" err="1"/>
              <a:t>безпосередній</a:t>
            </a:r>
            <a:r>
              <a:rPr lang="ru-RU" b="1" dirty="0"/>
              <a:t> </a:t>
            </a:r>
            <a:r>
              <a:rPr lang="ru-RU" dirty="0" err="1"/>
              <a:t>адресації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, </a:t>
            </a:r>
            <a:r>
              <a:rPr lang="ru-RU" dirty="0" err="1"/>
              <a:t>призначені</a:t>
            </a:r>
            <a:r>
              <a:rPr lang="ru-RU" dirty="0"/>
              <a:t> для </a:t>
            </a:r>
            <a:r>
              <a:rPr lang="ru-RU" dirty="0" err="1"/>
              <a:t>обробки</a:t>
            </a:r>
            <a:r>
              <a:rPr lang="ru-RU" dirty="0"/>
              <a:t>,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вказуються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 smtClean="0"/>
              <a:t>полі</a:t>
            </a:r>
            <a:r>
              <a:rPr lang="ru-RU" dirty="0" smtClean="0"/>
              <a:t> &lt;</a:t>
            </a:r>
            <a:r>
              <a:rPr lang="ru-RU" dirty="0" err="1"/>
              <a:t>операнди</a:t>
            </a:r>
            <a:r>
              <a:rPr lang="ru-RU" dirty="0"/>
              <a:t>&gt; і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представлені</a:t>
            </a:r>
            <a:r>
              <a:rPr lang="ru-RU" dirty="0"/>
              <a:t> в </a:t>
            </a:r>
            <a:r>
              <a:rPr lang="ru-RU" dirty="0" err="1"/>
              <a:t>ньому</a:t>
            </a:r>
            <a:r>
              <a:rPr lang="ru-RU" dirty="0"/>
              <a:t> числом</a:t>
            </a:r>
            <a:r>
              <a:rPr lang="ru-RU" dirty="0" smtClean="0"/>
              <a:t>, </a:t>
            </a:r>
            <a:r>
              <a:rPr lang="ru-RU" dirty="0" err="1" smtClean="0"/>
              <a:t>символічним</a:t>
            </a:r>
            <a:r>
              <a:rPr lang="ru-RU" dirty="0" smtClean="0"/>
              <a:t> </a:t>
            </a:r>
            <a:r>
              <a:rPr lang="ru-RU" dirty="0" err="1"/>
              <a:t>ім'ям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вираженням</a:t>
            </a:r>
            <a:r>
              <a:rPr lang="ru-RU" dirty="0"/>
              <a:t> з </a:t>
            </a:r>
            <a:r>
              <a:rPr lang="ru-RU" dirty="0" err="1"/>
              <a:t>обов'язковим</a:t>
            </a:r>
            <a:r>
              <a:rPr lang="ru-RU" dirty="0"/>
              <a:t> </a:t>
            </a:r>
            <a:r>
              <a:rPr lang="ru-RU" dirty="0" err="1"/>
              <a:t>префіксом</a:t>
            </a:r>
            <a:r>
              <a:rPr lang="ru-RU" dirty="0"/>
              <a:t> #.</a:t>
            </a:r>
            <a:endParaRPr lang="uk-UA" dirty="0"/>
          </a:p>
        </p:txBody>
      </p:sp>
      <p:sp>
        <p:nvSpPr>
          <p:cNvPr id="9" name="TextBox 8"/>
          <p:cNvSpPr txBox="1"/>
          <p:nvPr/>
        </p:nvSpPr>
        <p:spPr>
          <a:xfrm>
            <a:off x="369194" y="5399185"/>
            <a:ext cx="11389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Неявна </a:t>
            </a:r>
            <a:r>
              <a:rPr lang="ru-RU" dirty="0" err="1"/>
              <a:t>адресація</a:t>
            </a:r>
            <a:r>
              <a:rPr lang="ru-RU" dirty="0"/>
              <a:t> в типовому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пов’язана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звертанням</a:t>
            </a:r>
            <a:r>
              <a:rPr lang="ru-RU" dirty="0"/>
              <a:t> </a:t>
            </a:r>
            <a:r>
              <a:rPr lang="ru-RU" dirty="0" smtClean="0"/>
              <a:t>до </a:t>
            </a:r>
            <a:r>
              <a:rPr lang="ru-RU" dirty="0" err="1" smtClean="0"/>
              <a:t>акумулятора</a:t>
            </a:r>
            <a:r>
              <a:rPr lang="ru-RU" dirty="0"/>
              <a:t>. </a:t>
            </a:r>
            <a:r>
              <a:rPr lang="ru-RU" dirty="0" err="1"/>
              <a:t>Дуже</a:t>
            </a:r>
            <a:r>
              <a:rPr lang="ru-RU" dirty="0"/>
              <a:t> часто </a:t>
            </a:r>
            <a:r>
              <a:rPr lang="ru-RU" dirty="0" err="1"/>
              <a:t>акумулятор</a:t>
            </a:r>
            <a:r>
              <a:rPr lang="ru-RU" dirty="0"/>
              <a:t> </a:t>
            </a:r>
            <a:r>
              <a:rPr lang="ru-RU" dirty="0" err="1"/>
              <a:t>передбачається</a:t>
            </a:r>
            <a:r>
              <a:rPr lang="ru-RU" dirty="0"/>
              <a:t> у </a:t>
            </a:r>
            <a:r>
              <a:rPr lang="ru-RU" dirty="0" err="1"/>
              <a:t>самій</a:t>
            </a:r>
            <a:r>
              <a:rPr lang="ru-RU" dirty="0"/>
              <a:t> КОП (</a:t>
            </a:r>
            <a:r>
              <a:rPr lang="ru-RU" dirty="0" err="1" smtClean="0"/>
              <a:t>коді</a:t>
            </a:r>
            <a:r>
              <a:rPr lang="ru-RU" dirty="0" smtClean="0"/>
              <a:t> </a:t>
            </a:r>
            <a:r>
              <a:rPr lang="ru-RU" dirty="0" err="1" smtClean="0"/>
              <a:t>операції</a:t>
            </a:r>
            <a:r>
              <a:rPr lang="ru-RU" dirty="0"/>
              <a:t>) </a:t>
            </a:r>
            <a:r>
              <a:rPr lang="ru-RU" dirty="0" err="1"/>
              <a:t>команди</a:t>
            </a:r>
            <a:r>
              <a:rPr lang="ru-RU" dirty="0"/>
              <a:t>. В такому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замість</a:t>
            </a:r>
            <a:r>
              <a:rPr lang="ru-RU" dirty="0"/>
              <a:t> АСС </a:t>
            </a:r>
            <a:r>
              <a:rPr lang="ru-RU" dirty="0" err="1"/>
              <a:t>використовуться</a:t>
            </a:r>
            <a:r>
              <a:rPr lang="ru-RU" dirty="0"/>
              <a:t> </a:t>
            </a:r>
            <a:r>
              <a:rPr lang="ru-RU" dirty="0" err="1"/>
              <a:t>позначення</a:t>
            </a:r>
            <a:endParaRPr lang="ru-RU" dirty="0"/>
          </a:p>
          <a:p>
            <a:r>
              <a:rPr lang="ru-RU" b="1" dirty="0"/>
              <a:t>А</a:t>
            </a:r>
            <a:r>
              <a:rPr lang="ru-RU" dirty="0"/>
              <a:t>. </a:t>
            </a:r>
            <a:r>
              <a:rPr lang="ru-RU" dirty="0" err="1"/>
              <a:t>Інший</a:t>
            </a:r>
            <a:r>
              <a:rPr lang="ru-RU" dirty="0"/>
              <a:t> приклад – неявна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вмісту</a:t>
            </a:r>
            <a:r>
              <a:rPr lang="ru-RU" dirty="0"/>
              <a:t> </a:t>
            </a:r>
            <a:r>
              <a:rPr lang="ru-RU" b="1" dirty="0"/>
              <a:t>РС </a:t>
            </a:r>
            <a:r>
              <a:rPr lang="ru-RU" dirty="0"/>
              <a:t>командами </a:t>
            </a:r>
            <a:r>
              <a:rPr lang="ru-RU" dirty="0" err="1"/>
              <a:t>умовного</a:t>
            </a:r>
            <a:r>
              <a:rPr lang="ru-RU" dirty="0"/>
              <a:t> і </a:t>
            </a:r>
            <a:r>
              <a:rPr lang="ru-RU" dirty="0" err="1" smtClean="0"/>
              <a:t>безумовного</a:t>
            </a:r>
            <a:r>
              <a:rPr lang="ru-RU" dirty="0" smtClean="0"/>
              <a:t> </a:t>
            </a:r>
            <a:r>
              <a:rPr lang="ru-RU" dirty="0" err="1" smtClean="0"/>
              <a:t>переходів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виклику</a:t>
            </a:r>
            <a:r>
              <a:rPr lang="ru-RU" dirty="0"/>
              <a:t> і </a:t>
            </a:r>
            <a:r>
              <a:rPr lang="ru-RU" dirty="0" err="1"/>
              <a:t>повернення</a:t>
            </a:r>
            <a:r>
              <a:rPr lang="ru-RU" dirty="0"/>
              <a:t> з </a:t>
            </a:r>
            <a:r>
              <a:rPr lang="ru-RU" dirty="0" err="1"/>
              <a:t>підпрограм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10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272" y="180303"/>
            <a:ext cx="10027059" cy="6362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34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1016</Words>
  <Application>Microsoft Office PowerPoint</Application>
  <PresentationFormat>Широкоэкранный</PresentationFormat>
  <Paragraphs>74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SymbolMT</vt:lpstr>
      <vt:lpstr>TimesNewRomanPSMT</vt:lpstr>
      <vt:lpstr>Тема Office</vt:lpstr>
      <vt:lpstr>Лекція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</dc:title>
  <dc:creator>Шавурский Юра</dc:creator>
  <cp:lastModifiedBy>Шавурский Юра</cp:lastModifiedBy>
  <cp:revision>11</cp:revision>
  <dcterms:created xsi:type="dcterms:W3CDTF">2020-10-30T07:25:46Z</dcterms:created>
  <dcterms:modified xsi:type="dcterms:W3CDTF">2020-10-30T08:53:43Z</dcterms:modified>
</cp:coreProperties>
</file>