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4" r:id="rId5"/>
    <p:sldId id="263" r:id="rId6"/>
    <p:sldId id="259" r:id="rId7"/>
    <p:sldId id="261" r:id="rId8"/>
    <p:sldId id="262" r:id="rId9"/>
    <p:sldId id="260" r:id="rId10"/>
    <p:sldId id="265" r:id="rId11"/>
    <p:sldId id="267" r:id="rId12"/>
    <p:sldId id="273" r:id="rId13"/>
    <p:sldId id="271" r:id="rId14"/>
    <p:sldId id="269" r:id="rId15"/>
    <p:sldId id="272" r:id="rId16"/>
    <p:sldId id="270" r:id="rId17"/>
    <p:sldId id="268" r:id="rId18"/>
    <p:sldId id="276" r:id="rId19"/>
    <p:sldId id="275" r:id="rId20"/>
    <p:sldId id="274" r:id="rId21"/>
    <p:sldId id="279" r:id="rId22"/>
    <p:sldId id="277" r:id="rId23"/>
    <p:sldId id="280" r:id="rId24"/>
    <p:sldId id="278" r:id="rId25"/>
    <p:sldId id="282" r:id="rId26"/>
    <p:sldId id="283" r:id="rId27"/>
    <p:sldId id="284" r:id="rId28"/>
    <p:sldId id="281" r:id="rId29"/>
    <p:sldId id="285" r:id="rId30"/>
    <p:sldId id="286" r:id="rId31"/>
    <p:sldId id="287" r:id="rId32"/>
    <p:sldId id="288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21"/>
    <p:restoredTop sz="96137"/>
  </p:normalViewPr>
  <p:slideViewPr>
    <p:cSldViewPr snapToGrid="0">
      <p:cViewPr varScale="1">
        <p:scale>
          <a:sx n="121" d="100"/>
          <a:sy n="121" d="100"/>
        </p:scale>
        <p:origin x="5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52579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47243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8442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54419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95801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46077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6478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5100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47747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73677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3728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48669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4921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39237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54963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5C6C0-A120-0940-B0EA-99689818F1F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87187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5C6C0-A120-0940-B0EA-99689818F1FD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4A35E44-EDA1-B649-8011-E457DFC3060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87035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C298BC-E989-4175-0AEB-A46C7E164D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2800" dirty="0"/>
              <a:t>Розподіл і маркетингова логістика</a:t>
            </a:r>
            <a:endParaRPr sz="2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F2F0B96-2DCA-EE4B-3DBD-D4D0582161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9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2572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3EAD574-BBDF-2096-8395-348B645781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8175" y="1418431"/>
            <a:ext cx="5930900" cy="4089400"/>
          </a:xfrm>
        </p:spPr>
      </p:pic>
    </p:spTree>
    <p:extLst>
      <p:ext uri="{BB962C8B-B14F-4D97-AF65-F5344CB8AC3E}">
        <p14:creationId xmlns:p14="http://schemas.microsoft.com/office/powerpoint/2010/main" val="617493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/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охоплює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управлінські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регламентують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рух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ланок.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матеріально-технічного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транспортно-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експедиційних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перевізного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входять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юридичні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зайняті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потреби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9.3.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Логістична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модель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процесу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продукції</a:t>
            </a:r>
            <a:endParaRPr lang="ru-RU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можно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зобразити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1.20).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393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83BB365-1C96-B4AC-0492-11924A914F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5182" y="1168400"/>
            <a:ext cx="5829300" cy="2260600"/>
          </a:xfrm>
        </p:spPr>
      </p:pic>
    </p:spTree>
    <p:extLst>
      <p:ext uri="{BB962C8B-B14F-4D97-AF65-F5344CB8AC3E}">
        <p14:creationId xmlns:p14="http://schemas.microsoft.com/office/powerpoint/2010/main" val="36430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рис. 1.20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купівельного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портфеля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зв’язків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(продажу);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9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10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11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12 – контроль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договірних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зобов’язань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13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14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15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16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17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платоспроможного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3830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549" y="138223"/>
            <a:ext cx="11791507" cy="640972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ланцюжком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1→2→5→8→11→14→17;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ланцюжком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1→3→5→9→12→15→17;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(грошового),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ланцюжком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1→4→7→10→13→16→17.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Послідовність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взаємопов’язані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блоки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організаційно-аналітичний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блок,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1 по 4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організаційно-технічний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блок,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5 по 10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матеріально-речових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організаційно-управлінський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блок,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11 по 17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таких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контроль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Операції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маркетингової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декількома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ознаками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неповне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 форма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межами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межах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 результат (поставка товару,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12071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EE3B543-12AD-69AE-3DFB-96A4EF8DE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351" y="189187"/>
            <a:ext cx="11014841" cy="6547944"/>
          </a:xfrm>
        </p:spPr>
        <p:txBody>
          <a:bodyPr/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9.4.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задля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свідомо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покладаються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основу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Стандарти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детальний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сконцентровані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категоріях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угоди,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угоди,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угоди (рис. 1.21).</a:t>
            </a:r>
          </a:p>
          <a:p>
            <a:endParaRPr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19F771-EE26-9168-AE1D-145D1AB98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420" y="2002254"/>
            <a:ext cx="5069928" cy="423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871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6C669CD4-A25A-FE9E-6FDE-D9BFD0DC0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559" y="304801"/>
            <a:ext cx="10657489" cy="6253654"/>
          </a:xfrm>
        </p:spPr>
        <p:txBody>
          <a:bodyPr>
            <a:normAutofit fontScale="92500" lnSpcReduction="10000"/>
          </a:bodyPr>
          <a:lstStyle/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укладення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угоди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Елементи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угоди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поставкою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найсуттєвіший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Елементи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дій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укладення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угоди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захист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надходжень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неякісного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повернення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пакувальних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тари;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скарг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повернених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повторну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Перший крок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стандартів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найвагоміше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стандарти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встановлюватися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уявлень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найважливіших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чотири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характеризують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фактичні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Проаналізувати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розбіжності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фактичним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стандартами.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коригування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згладжування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розбіжностей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фактичними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стандартами.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обирається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відповідатиме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7712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>
            <a:normAutofit fontScale="92500" lnSpcReduction="20000"/>
          </a:bodyPr>
          <a:lstStyle/>
          <a:p>
            <a:r>
              <a:rPr lang="ru-RU" b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9.5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Логістичний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внутрішньоскладське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перевалка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експедиція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доставка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порожніх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товароносіїв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контроль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треба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взаємозв'язку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взаємозалежності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служб складу, але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основою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контролю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Розвантаження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орієнтуватися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укладеного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договору.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Спеціальне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обладнання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розвантаження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правильний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навантажувально-розвантажувального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ефективно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проводити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розвантаження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найкоротший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термін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змінімальними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втратами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),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скорочуються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простої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обігу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Проведені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операції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включають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розвантаження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контроль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документальної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фізичної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документальне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оформлення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прибулого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інформаційну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систему,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складської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вантажної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одиниці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75248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Внутрішньоскладське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зонами складу.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всередині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просторі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наскрізними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прямоточними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маршрутами.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перевалок з одного виду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Складування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принцип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раціонального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Передумовою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передусім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специфічним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максимальне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проходи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норм.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впорядкованого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систему адресного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принципом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жорсткого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закладання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умов, контроль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систему.</a:t>
            </a:r>
          </a:p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Комплектація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замовлень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відвантаження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зводиться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відібраного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для конкретного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тару);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документальне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оформлення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підготовленого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контроль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оформлення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накладних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5220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експедиція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склад, і сам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виправдовує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себе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роблять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запаси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збільшуються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поширена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економічно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виправдана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централізована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доставка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складом.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об'єднанню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оптимальних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маршрутів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доставки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з'являється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реальна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дрібними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частішими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партіями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Збір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доставка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порожніх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товароносіїв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відіграють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роль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статті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Товароносії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піддони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контейнери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тара,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внутрішньоміських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найчастіше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багатооборотними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повернення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відправнику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товароносіїв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достовірно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оптимальна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контроль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різноманітних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контроль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складських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Головною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такому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безперебійне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ресурсами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потоку.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Параметрами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нормативний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величина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частота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інтервалу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періодичність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поповнювана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мінімум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поповненн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альтернативними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інвестованого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1384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32CA6B8-B627-0EA9-FE33-A3ACC9722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559" y="462455"/>
            <a:ext cx="11246069" cy="6096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9.1. Роль,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endParaRPr lang="ru-RU" b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Початок широкого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70-ті роки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з'явилася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наскрізного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моніторингу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етапів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прямування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сировини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напівфабрикатів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дало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побачити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величезні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характерні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традиційних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схем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потоками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Розширене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тлумачення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становить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інструмент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взаємопов'язує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метою маркетингу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вивчення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задовольняють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потреби, то метою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доставки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вигодою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ринку.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Принципова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технологічній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методичній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інтеграції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розрізнених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фінансових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матеріалопровідної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набагато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складніше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суттєвіший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070763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розміром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періодичністю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періодичністю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систему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Мінімум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–максимум».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запланованих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запаси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рівномірно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періодичністю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модифікацією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Система з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фіксованим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розміром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проста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класичною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величиною.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складах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запасу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критичного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називається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інтервали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інтенсивності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нижньої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критичної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запасу на момент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безперебійної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7381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6E871F-E112-E71C-BF12-9F06F75B1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21" y="336331"/>
            <a:ext cx="11561379" cy="6379779"/>
          </a:xfrm>
        </p:spPr>
        <p:txBody>
          <a:bodyPr>
            <a:normAutofit/>
          </a:bodyPr>
          <a:lstStyle/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Система з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фіксованою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періодичністю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періодичністю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роблять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одного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інтервали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(раз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місяць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раз на квартал),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Наприкінці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перевіряють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Таким чином,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періодичністю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Величину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запасу,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фактичним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момент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великих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коливань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систему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періодичністю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систему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Мінімум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–максимум».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Система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заданою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періодичністю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поповнення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встановленого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категорії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роблять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інтервали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граничного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Очевидно,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з'явитися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темпів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запланованих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Система «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Мінімум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–максимум»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Як і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фіксованим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інтервалом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тут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сталий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інтервал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Тому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інтервали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запаси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момент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виявилися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Таким чином,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максимальним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62813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6E871F-E112-E71C-BF12-9F06F75B1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21" y="336331"/>
            <a:ext cx="11561379" cy="6379779"/>
          </a:xfrm>
        </p:spPr>
        <p:txBody>
          <a:bodyPr>
            <a:normAutofit/>
          </a:bodyPr>
          <a:lstStyle/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Обробка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Обробка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конкретна робота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всередині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оформлення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надходять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моментом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моменту, коли на склад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надходить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повідомлення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відвантажити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параметр, як цикл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Цикл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замовлення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становить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з моменту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моменту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коротше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стабільніше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погоджуються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дедалі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обробляються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комп'ютерними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системами,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доставляється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перевізниками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суворо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стежити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фазу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географічне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вирівняти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рівномірний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проблема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опрацювання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"гора»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одночасне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надходження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"Гора"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затримка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опрацювання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проходження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проблему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інтенсивністю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якась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вдасться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збалансувати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згладити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спади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357410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6E871F-E112-E71C-BF12-9F06F75B1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21" y="336331"/>
            <a:ext cx="11561379" cy="6379779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Розглянемо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шляхи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Збір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інтенсивністю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виїзні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офісом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відвідування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відвідин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таким чином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планомірне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офісі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телефонують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Передача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низка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моменту,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посилає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моменту,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електронні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передачі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ІІІ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Опрацювання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персонального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комп'ютера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перевіряється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перевіряється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платоспроможність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заповнюються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бланки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вхідних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реєстраційних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доручення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агенту з продажу;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бухгалтерія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реєструє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трансакцію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найближчий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розпорядження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добору товару;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організовує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поділяють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термінові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звичайні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37726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6E871F-E112-E71C-BF12-9F06F75B1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21" y="336331"/>
            <a:ext cx="11561379" cy="6379779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Добір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комплектація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починається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упорядкування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документа,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розпорядження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конкретному складу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персональний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комп’ютер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Доставка товару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моменту,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перевізник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забирає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моменту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завантаження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усередині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причепа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контейнера.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перевізники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доставки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сплачують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вантажовідправнику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штраф,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пізніше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п'ять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циклу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передача,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доставка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старанно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відпрацьовані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вміло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скоординовані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суворим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контролем, 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угод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центру.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549367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6E871F-E112-E71C-BF12-9F06F75B1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21" y="336331"/>
            <a:ext cx="11561379" cy="6379779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9.6.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способу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Недосконале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невизначений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запаси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оборотність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оборотного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рух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п'яти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транспорту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повітряного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трубопровідного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водного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них.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чимало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залізнично-автомобільні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автомобільно-водні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автомобільно-повітряні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залізнично-водні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передбачених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таблиці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1.13 наведено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недоліки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перевозяться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видом транспорту.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281488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054666D2-BEC9-3E0D-89A3-3C88DCC606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1906" y="900906"/>
            <a:ext cx="6489700" cy="5461000"/>
          </a:xfrm>
        </p:spPr>
      </p:pic>
    </p:spTree>
    <p:extLst>
      <p:ext uri="{BB962C8B-B14F-4D97-AF65-F5344CB8AC3E}">
        <p14:creationId xmlns:p14="http://schemas.microsoft.com/office/powerpoint/2010/main" val="30958194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14E08500-24F6-EFED-3CD7-4016F230BA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7806" y="1281906"/>
            <a:ext cx="6057900" cy="4699000"/>
          </a:xfrm>
        </p:spPr>
      </p:pic>
    </p:spTree>
    <p:extLst>
      <p:ext uri="{BB962C8B-B14F-4D97-AF65-F5344CB8AC3E}">
        <p14:creationId xmlns:p14="http://schemas.microsoft.com/office/powerpoint/2010/main" val="42540456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6E871F-E112-E71C-BF12-9F06F75B1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21" y="336331"/>
            <a:ext cx="11561379" cy="6379779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Залізничний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металургійної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гірничодобувної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відправляють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залізницею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40 %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найрентабельнішим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видом транспорту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вагонних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навалом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вугілля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руди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сільськогосподарської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лісової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далекі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вантажопотоків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залізницях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регіональні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центри.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роблять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вантажопотоків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залізничним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видами транспорту,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видами транспорту,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порядку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Метою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регулярності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Автомобільний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починає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залізничним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транспортом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далекі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США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 усе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комплектуючих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1600 км.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поряд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залізничним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транспортом на таких великих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відстанях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збиранням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численних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ланок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пунктів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централізованого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маршрутах руху.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дешевими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032775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855B7F6-2344-AFB1-C06A-4DD7BE8A1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351" y="367862"/>
            <a:ext cx="11445765" cy="6400799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про вид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наливні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газоподібні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тарно-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штучні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великогабаритні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ваговиті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 характеристику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фізико-механічні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вид тари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доставки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невеликими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епізодичні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сезонні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регулярні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режими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відправників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одно-,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тризмінні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регіону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клімат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помірний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спекотний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холодний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дороги,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покриття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рельєф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гори,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рівнина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пагорби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план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доріг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смуг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проаналізувати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ушкодження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вантажоперевізників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такими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критеріями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транзиту);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виду транспорту);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своєчасність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шкоди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доступність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маршрутів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частота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6348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сучасному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ринковому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просторі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з'явилася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низка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тенденцій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призвели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звертання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Швидке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вартості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пальне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дефіцитом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 перестав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стабільним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транспортом, треба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менеджмент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вирішувати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скасували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призвело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на макро-, так і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мікрорівні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досягла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максимуму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труднощі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коштів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весь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фактично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формувався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фахівці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спрямували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сферу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резерви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часу.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Відбулися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докорінні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філософії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з'явилося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розуміння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страхування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коливань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дефіциту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омертвляє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чималих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суттєво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розширився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прямим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той товар,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Відбулися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революційні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комп'ютерів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комунікаційних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побудованого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множині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великими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таким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комп'ютера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практично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неможливо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6.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комп'ютерів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з'явилася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систематично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зрозуміти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модернізації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й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011949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22E7BEF-130F-0189-E32D-D3FBF2345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269" y="388883"/>
            <a:ext cx="11445765" cy="6264165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виду транспортного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конкретного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перевізника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прерогативою транспортного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передусім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менеджера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дорогих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Часто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початковим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типажу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параметри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розподільчого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сприятливі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навантажувальні-розвантажувальні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механізми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тип вагона, судна,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режим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заходи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пожежної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техніко-хімічними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властивостями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формою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особливостей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створено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пристрої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підйомні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навантажувачі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грейфери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захвати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вагони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судна,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упаковано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тару,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марковано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правилами,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перебуває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кондиційному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перевезено,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перебуває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транспортабельному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42391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D1E8093-3F52-EE60-BD41-C00A3250C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5" y="315311"/>
            <a:ext cx="11319641" cy="6432330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Вантажовласники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доставки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максимальна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регулярність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строки (в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доставка точно в строк),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дверей до дверей»;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надходженні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пристосування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гнучкість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супроводження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пункту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тарифи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місцезнаходження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налагоджена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тари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пакувальних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вантажопідйомності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суперечливими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Так,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точно в строк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критеріями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своєчасність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оплати поставок;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частота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довжина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матеріаломісткість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час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94355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1EA3E29-79F4-1859-C54E-8BD5AF5F3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779" y="357353"/>
            <a:ext cx="11393214" cy="6379778"/>
          </a:xfrm>
        </p:spPr>
        <p:txBody>
          <a:bodyPr/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те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однаково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вантажовласників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експерти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вантажовласники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різноманіття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критеріїв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альтернатив, робота з великою базою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багатоваріантних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комп’ютерних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653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/>
          <a:lstStyle/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</a:t>
            </a:r>
            <a:r>
              <a:rPr lang="ru-RU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З'явилися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практично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неможливо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комп'ютерних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поширенню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й активному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рис. 1.18 наведено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стрілками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позначено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експедирування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документооборот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10ECEC-8DBD-D6CD-1264-DB790C0BB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7094" y="2409822"/>
            <a:ext cx="5923501" cy="38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824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Спеціалісти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потреби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бажаний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час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періодичність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поставок,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розміри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партій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вид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пакування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розробляють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оптимальний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графік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й доставки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схему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проміжного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оптимально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суперечливі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принципи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ритмічність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регулярність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Оперативно-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базується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принципі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переналагоджень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технологічному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якомога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одноразового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ритм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Мінімізація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пов’язана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меншенням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одночасно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знижується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ступінь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надійності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усієї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погіршуються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конкурентні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позиції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перш за все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старих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форм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ділянками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внутрішньогосподарських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координоване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синхронність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ділянок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товароруху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Таким чином,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відкриває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для того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повніше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потенціал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матеріально-речові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виробнича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інфраструктура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організаційно-економічні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законодавча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нормативна база)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інформаційно-технічні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обчислювальна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техніка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програмне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логістичних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моделей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методів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3806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9.2.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Організаційний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механізм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матеріальними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потоками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механізм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перетворень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об’єднання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в одному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служб.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структура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підпорядкована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собою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логістиці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виходячи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проблем,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вирізняють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контроль.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відносять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перспективних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оперативних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планів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продажу;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кон’юнктури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ринку;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плану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замовленнями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товароруху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рекламних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кампаній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укладання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кошторисів-витрат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оптимізацію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належать: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тарного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і доставка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допродажного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післяпродажного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товароруху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розподільчих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кампаній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представництв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2044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 контролю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контроль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апарату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статистичний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бухгалтерський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облік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велике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різноманіття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логістичних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комерційних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особливості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кожним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товаровиробником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такими факторами 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номенклатура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масштаби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географія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чисельність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інтенсивність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товароруху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7696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Деталізація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внутрішньої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структури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потоком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підрозділів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вирішують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потоками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сировини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плануванням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полягають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координації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планів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потреби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виробничими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планами,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розробленні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графіків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завантаження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мехнізмів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маршрутів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руху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потоку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переробки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матеріально-технічного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важливе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встановлення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зв’язків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постачальниками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увага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приділяється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пов’язаним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збереженням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причому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переробки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доукомплектування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Особливе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виготовляють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територіально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роз’єднаних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пріоритетом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концентрація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каналах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Акцентується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зосередженні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надлишків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прогресивних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тари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раціональному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майстерень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регіональних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найкращих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маршрутів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з точки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поставок, так і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стандарту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такому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поєднуються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переміщенням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просторі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відвантаженням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4253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240E3-3567-77CD-12C9-AB0B69F4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78372"/>
            <a:ext cx="11676994" cy="616957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формуванні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логістичних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підрозділів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зайнятих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функціями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плануванням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переміщення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потоку,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збереженням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регулюванням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належать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проведенням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переговорів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обробкою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графіків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доставки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роботою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транспорту.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руху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розробляються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маршрути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приділяється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тісної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ланками.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рис. 1.19 наведено структуру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потоком.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єдиний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координуючі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сконцентровані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підпорядкованих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управляючому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потоком.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відіграє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820702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1607</TotalTime>
  <Words>5280</Words>
  <Application>Microsoft Macintosh PowerPoint</Application>
  <PresentationFormat>Широкоэкранный</PresentationFormat>
  <Paragraphs>216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Arial</vt:lpstr>
      <vt:lpstr>Helvetica</vt:lpstr>
      <vt:lpstr>Times New Roman</vt:lpstr>
      <vt:lpstr>Trebuchet MS</vt:lpstr>
      <vt:lpstr>Wingdings</vt:lpstr>
      <vt:lpstr>Wingdings 3</vt:lpstr>
      <vt:lpstr>Аспект</vt:lpstr>
      <vt:lpstr>Розподіл і маркетингова логістика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Розподіл і маркетингова логістика</dc:title>
  <dc:creator>Александр Ткачук</dc:creator>
  <cp:lastModifiedBy>Александр Ткачук</cp:lastModifiedBy>
  <cp:revision>42</cp:revision>
  <dcterms:created xsi:type="dcterms:W3CDTF">2025-02-05T10:40:28Z</dcterms:created>
  <dcterms:modified xsi:type="dcterms:W3CDTF">2026-01-14T12:22:20Z</dcterms:modified>
</cp:coreProperties>
</file>