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57" r:id="rId17"/>
    <p:sldId id="258" r:id="rId18"/>
    <p:sldId id="259" r:id="rId19"/>
    <p:sldId id="26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00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D3A39-BAAC-49B4-9EFF-AF76C3F3C80B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BE27F-2087-4424-A40C-5B4767D4D89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819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BE27F-2087-4424-A40C-5B4767D4D89F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83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BE27F-2087-4424-A40C-5B4767D4D89F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01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BE27F-2087-4424-A40C-5B4767D4D89F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197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4BE27F-2087-4424-A40C-5B4767D4D89F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086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916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267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085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54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677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162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404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119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645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799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652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946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471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128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74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B3CA-44D4-40E7-9EFE-6B4BBA496056}" type="datetimeFigureOut">
              <a:rPr lang="uk-UA" smtClean="0"/>
              <a:t>01.11.2023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40D5CE5-5D23-4EC4-AEE7-C9ACA44FD8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456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C2DE5-F219-4E57-944A-A0D242C57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Методика факторного аналізу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A8C7D87-B64F-420C-96AB-175406AC8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Практичне заняття з навчальної дисципліни «Контролінг в підприємництві»</a:t>
            </a:r>
          </a:p>
        </p:txBody>
      </p:sp>
    </p:spTree>
    <p:extLst>
      <p:ext uri="{BB962C8B-B14F-4D97-AF65-F5344CB8AC3E}">
        <p14:creationId xmlns:p14="http://schemas.microsoft.com/office/powerpoint/2010/main" val="427886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879600" y="1541701"/>
            <a:ext cx="7467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Методична схема </a:t>
            </a:r>
            <a:r>
              <a:rPr lang="ru-RU" dirty="0" err="1"/>
              <a:t>застосування</a:t>
            </a:r>
            <a:r>
              <a:rPr lang="ru-RU" dirty="0"/>
              <a:t> способу </a:t>
            </a:r>
            <a:r>
              <a:rPr lang="ru-RU" dirty="0" err="1"/>
              <a:t>ланцюгових</a:t>
            </a:r>
            <a:r>
              <a:rPr lang="ru-RU" dirty="0"/>
              <a:t> </a:t>
            </a:r>
            <a:r>
              <a:rPr lang="ru-RU" dirty="0" err="1"/>
              <a:t>підстановок</a:t>
            </a:r>
            <a:r>
              <a:rPr lang="ru-RU" dirty="0"/>
              <a:t> у </a:t>
            </a:r>
            <a:r>
              <a:rPr lang="ru-RU" dirty="0" err="1"/>
              <a:t>мультиплікативних</a:t>
            </a:r>
            <a:r>
              <a:rPr lang="ru-RU" dirty="0"/>
              <a:t> моделях</a:t>
            </a:r>
          </a:p>
          <a:p>
            <a:endParaRPr lang="ru-RU" dirty="0"/>
          </a:p>
          <a:p>
            <a:r>
              <a:rPr lang="ru-RU" dirty="0"/>
              <a:t>Нехай У = А х В х С</a:t>
            </a:r>
          </a:p>
          <a:p>
            <a:endParaRPr lang="ru-RU" dirty="0"/>
          </a:p>
          <a:p>
            <a:r>
              <a:rPr lang="ru-RU" dirty="0" err="1"/>
              <a:t>трифакторна</a:t>
            </a:r>
            <a:r>
              <a:rPr lang="ru-RU" dirty="0"/>
              <a:t> </a:t>
            </a:r>
            <a:r>
              <a:rPr lang="ru-RU" dirty="0" err="1"/>
              <a:t>мультиплікативна</a:t>
            </a:r>
            <a:r>
              <a:rPr lang="ru-RU" dirty="0"/>
              <a:t> модель,</a:t>
            </a:r>
          </a:p>
          <a:p>
            <a:endParaRPr lang="ru-RU" dirty="0"/>
          </a:p>
          <a:p>
            <a:r>
              <a:rPr lang="ru-RU" dirty="0"/>
              <a:t>де У –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А, В, С – </a:t>
            </a:r>
            <a:r>
              <a:rPr lang="ru-RU" dirty="0" err="1"/>
              <a:t>факторні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результативного </a:t>
            </a:r>
            <a:r>
              <a:rPr lang="ru-RU" dirty="0" err="1"/>
              <a:t>показника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у три </a:t>
            </a:r>
            <a:r>
              <a:rPr lang="ru-RU" dirty="0" err="1"/>
              <a:t>етапи</a:t>
            </a:r>
            <a:r>
              <a:rPr lang="ru-RU" dirty="0"/>
              <a:t>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2108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8298BA-A2C9-49FC-BD55-16F6F959AAD8}"/>
              </a:ext>
            </a:extLst>
          </p:cNvPr>
          <p:cNvSpPr txBox="1"/>
          <p:nvPr/>
        </p:nvSpPr>
        <p:spPr>
          <a:xfrm>
            <a:off x="928914" y="1476881"/>
            <a:ext cx="975940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етап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Розрахунок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значень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результативного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базовому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умовних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звітному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шляхом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послідовної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заміни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базових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значень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факторних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звітні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endParaRPr lang="ru-RU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базового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А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В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С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1: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А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В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С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2: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УМ2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А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В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С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звітного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періоду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А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В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х С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умовою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задачі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відомі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значення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і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розрахунок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проводиться.</a:t>
            </a:r>
          </a:p>
        </p:txBody>
      </p:sp>
    </p:spTree>
    <p:extLst>
      <p:ext uri="{BB962C8B-B14F-4D97-AF65-F5344CB8AC3E}">
        <p14:creationId xmlns:p14="http://schemas.microsoft.com/office/powerpoint/2010/main" val="2760737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5EBC48-3A8F-434C-9BEE-06BD8CD10F3B}"/>
              </a:ext>
            </a:extLst>
          </p:cNvPr>
          <p:cNvSpPr txBox="1"/>
          <p:nvPr/>
        </p:nvSpPr>
        <p:spPr>
          <a:xfrm>
            <a:off x="1007706" y="1405345"/>
            <a:ext cx="86868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ІІ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етап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Розрахунок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загальної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результативного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у тому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числі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рахунок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кожного фактора,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включені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детерміновану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факторну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модель.</a:t>
            </a:r>
          </a:p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(+,-) результативного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одиниця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вимірювання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ctr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=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,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тому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числі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рахунок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факторів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 А: </a:t>
            </a:r>
            <a:r>
              <a:rPr lang="el-G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;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 В: </a:t>
            </a:r>
            <a:r>
              <a:rPr lang="el-G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УМ2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3) С: </a:t>
            </a:r>
            <a:r>
              <a:rPr lang="el-G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УМ2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30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8410C5-D0BF-490B-B793-3FCFFC3352E1}"/>
              </a:ext>
            </a:extLst>
          </p:cNvPr>
          <p:cNvSpPr txBox="1"/>
          <p:nvPr/>
        </p:nvSpPr>
        <p:spPr>
          <a:xfrm>
            <a:off x="923730" y="1951672"/>
            <a:ext cx="886408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ІІІ 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етап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Проведення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перевірки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правильності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виконаних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розрахунків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формулою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=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,</a:t>
            </a:r>
          </a:p>
          <a:p>
            <a:pPr algn="ctr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тобто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алгебраїчна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сума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впливу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факторів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повинна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дорівнювати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результативного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6310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6B08B-F750-4D91-A409-D2C682FA6081}"/>
              </a:ext>
            </a:extLst>
          </p:cNvPr>
          <p:cNvSpPr txBox="1"/>
          <p:nvPr/>
        </p:nvSpPr>
        <p:spPr>
          <a:xfrm>
            <a:off x="662474" y="850203"/>
            <a:ext cx="1003040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Використовуючи спосіб ланцюгових підстановок, потрібно дотримуватися певних правил, що визначають послідовність і особливості розрахунку:</a:t>
            </a:r>
          </a:p>
          <a:p>
            <a:endParaRPr lang="uk-UA" dirty="0"/>
          </a:p>
          <a:p>
            <a:r>
              <a:rPr lang="uk-UA" dirty="0"/>
              <a:t>1) кількість умовних значень результативного показника на одиницю менша від кількості факторів у детермінованій факторній моделі;</a:t>
            </a:r>
          </a:p>
          <a:p>
            <a:endParaRPr lang="uk-UA" dirty="0"/>
          </a:p>
          <a:p>
            <a:r>
              <a:rPr lang="uk-UA" dirty="0"/>
              <a:t>2) точність заокруглення значень результативного показника на першому етапі розрахунків повинна бути ідентичною (вона залежить від економічного змісту та одиниці вимірювання показника);</a:t>
            </a:r>
          </a:p>
          <a:p>
            <a:endParaRPr lang="uk-UA" dirty="0"/>
          </a:p>
          <a:p>
            <a:r>
              <a:rPr lang="uk-UA" dirty="0"/>
              <a:t>3) в першу чергу підлягають заміні кількісні фактори, далі – структурні, в останню чергу – якісні;</a:t>
            </a:r>
          </a:p>
          <a:p>
            <a:endParaRPr lang="uk-UA" dirty="0"/>
          </a:p>
          <a:p>
            <a:r>
              <a:rPr lang="uk-UA" dirty="0"/>
              <a:t>4) якщо в модель уключені декілька кількісних, структурних або якісних показників, послідовність підстановки залежить від рівня підпорядкування факторів: спочатку замінюють фактори першого рівня, потім другого і </a:t>
            </a:r>
            <a:r>
              <a:rPr lang="uk-UA" dirty="0" err="1"/>
              <a:t>т.д</a:t>
            </a:r>
            <a:r>
              <a:rPr lang="uk-UA" dirty="0"/>
              <a:t>.;</a:t>
            </a:r>
          </a:p>
          <a:p>
            <a:endParaRPr lang="uk-UA" dirty="0"/>
          </a:p>
          <a:p>
            <a:r>
              <a:rPr lang="uk-UA" dirty="0"/>
              <a:t>5) результати розрахунків на другому етапі відображаються числовими значеннями зі знаками „+” або „-”.</a:t>
            </a:r>
          </a:p>
        </p:txBody>
      </p:sp>
    </p:spTree>
    <p:extLst>
      <p:ext uri="{BB962C8B-B14F-4D97-AF65-F5344CB8AC3E}">
        <p14:creationId xmlns:p14="http://schemas.microsoft.com/office/powerpoint/2010/main" val="294210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132645-D496-4E9D-B396-415A3AD6CC53}"/>
              </a:ext>
            </a:extLst>
          </p:cNvPr>
          <p:cNvSpPr txBox="1"/>
          <p:nvPr/>
        </p:nvSpPr>
        <p:spPr>
          <a:xfrm>
            <a:off x="845147" y="864029"/>
            <a:ext cx="903203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Спосіб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ланцюгових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підстановок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переваги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так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недоліки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Переваги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універсальність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всіх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типів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моделей);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простота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використання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Недоліки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результати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факторного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аналізу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залежать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вибраного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порядку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заміни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факторів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якщо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першому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етапі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допущені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помилки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розрахунках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то при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перевірці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результатів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третій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етап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усе буде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сходитися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адже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 =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УМ2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УМ2 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= =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У</a:t>
            </a:r>
            <a:r>
              <a:rPr lang="ru-RU" b="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= </a:t>
            </a:r>
            <a:r>
              <a:rPr lang="el-G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Δ </a:t>
            </a:r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, </a:t>
            </a:r>
          </a:p>
          <a:p>
            <a:pPr algn="just"/>
            <a:endParaRPr lang="ru-RU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але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результати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матимуть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економічного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змісту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цього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виникає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певний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залишок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зміни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результативного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показника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який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додається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величини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впливу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останнього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фактора.</a:t>
            </a:r>
          </a:p>
        </p:txBody>
      </p:sp>
    </p:spTree>
    <p:extLst>
      <p:ext uri="{BB962C8B-B14F-4D97-AF65-F5344CB8AC3E}">
        <p14:creationId xmlns:p14="http://schemas.microsoft.com/office/powerpoint/2010/main" val="925697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CAFD-EBE3-44C0-87E8-7B7F67DAE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0385"/>
            <a:ext cx="8596668" cy="507097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Завдання 1</a:t>
            </a:r>
          </a:p>
          <a:p>
            <a:pPr marL="0" indent="0" algn="just">
              <a:buNone/>
            </a:pPr>
            <a:r>
              <a:rPr lang="uk-UA" dirty="0"/>
              <a:t>	Провести аналіз впливу факторів на валову продукцію (ВП) підприємства у звітному періоді порівняно із минулим за даними.</a:t>
            </a:r>
          </a:p>
          <a:p>
            <a:pPr marL="0" indent="0" algn="just">
              <a:buNone/>
            </a:pPr>
            <a:endParaRPr lang="uk-UA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783F967D-DB5C-4001-BC70-0A27D2485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866084"/>
              </p:ext>
            </p:extLst>
          </p:nvPr>
        </p:nvGraphicFramePr>
        <p:xfrm>
          <a:off x="791029" y="2175242"/>
          <a:ext cx="8306318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816">
                  <a:extLst>
                    <a:ext uri="{9D8B030D-6E8A-4147-A177-3AD203B41FA5}">
                      <a16:colId xmlns:a16="http://schemas.microsoft.com/office/drawing/2014/main" val="3041389465"/>
                    </a:ext>
                  </a:extLst>
                </a:gridCol>
                <a:gridCol w="2080726">
                  <a:extLst>
                    <a:ext uri="{9D8B030D-6E8A-4147-A177-3AD203B41FA5}">
                      <a16:colId xmlns:a16="http://schemas.microsoft.com/office/drawing/2014/main" val="1989508366"/>
                    </a:ext>
                  </a:extLst>
                </a:gridCol>
                <a:gridCol w="1912776">
                  <a:extLst>
                    <a:ext uri="{9D8B030D-6E8A-4147-A177-3AD203B41FA5}">
                      <a16:colId xmlns:a16="http://schemas.microsoft.com/office/drawing/2014/main" val="924700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Показник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Минулий період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Звітний період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7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Продуктивність праці (ПП)(виробіток за 1 годину роботи на одного працюючого) ПП, грн/ос.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600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Кількість робочих днів (КРД)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0010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Тривалість зміни (ТЗ), годин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23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Коефіцієнт змінності роботи (КЗ)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629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481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61BB6F-9672-4A34-8255-521646473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5861"/>
            <a:ext cx="8596668" cy="55655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ВП = КРД*КЗ*ТЗ*ПП</a:t>
            </a:r>
          </a:p>
          <a:p>
            <a:pPr marL="0" indent="0" algn="just">
              <a:buNone/>
            </a:pPr>
            <a:r>
              <a:rPr lang="uk-UA" dirty="0"/>
              <a:t>ВП </a:t>
            </a:r>
            <a:r>
              <a:rPr lang="uk-UA" dirty="0" err="1"/>
              <a:t>м.п</a:t>
            </a:r>
            <a:r>
              <a:rPr lang="uk-UA" dirty="0"/>
              <a:t>. = 252*1,8*7,5*105=357 210 грн.</a:t>
            </a:r>
          </a:p>
          <a:p>
            <a:pPr marL="0" indent="0" algn="just">
              <a:buNone/>
            </a:pPr>
            <a:r>
              <a:rPr lang="uk-UA" dirty="0"/>
              <a:t>ВП ум1 = 250*1,8*7,5*105=354 375 грн.</a:t>
            </a:r>
          </a:p>
          <a:p>
            <a:pPr marL="0" indent="0" algn="just">
              <a:buNone/>
            </a:pPr>
            <a:r>
              <a:rPr lang="uk-UA" dirty="0"/>
              <a:t>ВП ум2 = 250*1,75*7,5*105= 344 531,25 грн.</a:t>
            </a:r>
          </a:p>
          <a:p>
            <a:pPr marL="0" indent="0" algn="just">
              <a:buNone/>
            </a:pPr>
            <a:r>
              <a:rPr lang="uk-UA" dirty="0"/>
              <a:t>ВП ум3 = 250*1,75*7,3*105= 335 343,75 грн.</a:t>
            </a:r>
          </a:p>
          <a:p>
            <a:pPr marL="0" indent="0" algn="just">
              <a:buNone/>
            </a:pPr>
            <a:r>
              <a:rPr lang="uk-UA" dirty="0"/>
              <a:t>ВП </a:t>
            </a:r>
            <a:r>
              <a:rPr lang="uk-UA" dirty="0" err="1"/>
              <a:t>з.п</a:t>
            </a:r>
            <a:r>
              <a:rPr lang="uk-UA" dirty="0"/>
              <a:t>. = 250*1,75*7,3*108= 344 925 грн.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Δ ВП </a:t>
            </a:r>
            <a:r>
              <a:rPr lang="uk-UA" dirty="0" err="1"/>
              <a:t>заг</a:t>
            </a:r>
            <a:r>
              <a:rPr lang="uk-UA" dirty="0"/>
              <a:t> = ВП </a:t>
            </a:r>
            <a:r>
              <a:rPr lang="uk-UA" dirty="0" err="1"/>
              <a:t>з.п</a:t>
            </a:r>
            <a:r>
              <a:rPr lang="uk-UA" dirty="0"/>
              <a:t> – ВП </a:t>
            </a:r>
            <a:r>
              <a:rPr lang="uk-UA" dirty="0" err="1"/>
              <a:t>м.п</a:t>
            </a:r>
            <a:r>
              <a:rPr lang="uk-UA" dirty="0"/>
              <a:t>. = 344 925 – 357 210 = -12 285 грн.</a:t>
            </a:r>
          </a:p>
          <a:p>
            <a:pPr marL="0" indent="0" algn="just">
              <a:buNone/>
            </a:pPr>
            <a:r>
              <a:rPr lang="el-GR" dirty="0"/>
              <a:t>Δ</a:t>
            </a:r>
            <a:r>
              <a:rPr lang="uk-UA" dirty="0"/>
              <a:t> ВП </a:t>
            </a:r>
            <a:r>
              <a:rPr lang="uk-UA" dirty="0" err="1"/>
              <a:t>крд</a:t>
            </a:r>
            <a:r>
              <a:rPr lang="uk-UA" dirty="0"/>
              <a:t> = ВП ум1 – ВП </a:t>
            </a:r>
            <a:r>
              <a:rPr lang="uk-UA" dirty="0" err="1"/>
              <a:t>м.п</a:t>
            </a:r>
            <a:r>
              <a:rPr lang="uk-UA" dirty="0"/>
              <a:t>. = 354 375 – 357 210 = - 2 835 грн.</a:t>
            </a:r>
          </a:p>
          <a:p>
            <a:pPr marL="0" indent="0" algn="just">
              <a:buNone/>
            </a:pPr>
            <a:r>
              <a:rPr lang="el-GR" dirty="0"/>
              <a:t>Δ</a:t>
            </a:r>
            <a:r>
              <a:rPr lang="uk-UA" dirty="0"/>
              <a:t> ВП </a:t>
            </a:r>
            <a:r>
              <a:rPr lang="uk-UA" dirty="0" err="1"/>
              <a:t>кз</a:t>
            </a:r>
            <a:r>
              <a:rPr lang="uk-UA" dirty="0"/>
              <a:t> = ВП ум2 – ВП ум1   = 344 531,25 – 354 375 = - 9 843,75 грн.</a:t>
            </a:r>
          </a:p>
          <a:p>
            <a:pPr marL="0" indent="0" algn="just">
              <a:buNone/>
            </a:pPr>
            <a:r>
              <a:rPr lang="el-GR" dirty="0"/>
              <a:t>Δ</a:t>
            </a:r>
            <a:r>
              <a:rPr lang="uk-UA" dirty="0"/>
              <a:t> ВП </a:t>
            </a:r>
            <a:r>
              <a:rPr lang="uk-UA" dirty="0" err="1"/>
              <a:t>тз</a:t>
            </a:r>
            <a:r>
              <a:rPr lang="uk-UA" dirty="0"/>
              <a:t> = ВП ум3 – ВП ум2 = 335 343,75 – 344 531,25 = -9 187,50 грн. </a:t>
            </a:r>
          </a:p>
          <a:p>
            <a:pPr marL="0" indent="0" algn="just">
              <a:buNone/>
            </a:pPr>
            <a:r>
              <a:rPr lang="el-GR" dirty="0"/>
              <a:t>Δ</a:t>
            </a:r>
            <a:r>
              <a:rPr lang="uk-UA" dirty="0"/>
              <a:t> ВП </a:t>
            </a:r>
            <a:r>
              <a:rPr lang="uk-UA" dirty="0" err="1"/>
              <a:t>пп</a:t>
            </a:r>
            <a:r>
              <a:rPr lang="uk-UA" dirty="0"/>
              <a:t> = ВП </a:t>
            </a:r>
            <a:r>
              <a:rPr lang="uk-UA" dirty="0" err="1"/>
              <a:t>з.п</a:t>
            </a:r>
            <a:r>
              <a:rPr lang="uk-UA" dirty="0"/>
              <a:t>. – ВП ум2 = 344 925 – 335 343,75 = 9 581,25 грн.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-  2835 – 9 843,75 – 9 187,50 + 9 581,25 = - 12 285 грн.</a:t>
            </a:r>
          </a:p>
        </p:txBody>
      </p:sp>
    </p:spTree>
    <p:extLst>
      <p:ext uri="{BB962C8B-B14F-4D97-AF65-F5344CB8AC3E}">
        <p14:creationId xmlns:p14="http://schemas.microsoft.com/office/powerpoint/2010/main" val="3303107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F2F388-14F4-4951-A000-3E0442691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3185"/>
            <a:ext cx="8596668" cy="5528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Завдання для самостійного розв’язання</a:t>
            </a:r>
          </a:p>
          <a:p>
            <a:pPr marL="0" indent="0" algn="just">
              <a:buNone/>
            </a:pPr>
            <a:r>
              <a:rPr lang="uk-UA" dirty="0"/>
              <a:t>	Розрахувати вплив факторів на плановий операційний прибуток підприємства (ОП) за наступними даними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uk-UA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C4D65425-0CE5-4CCA-A554-98C42CF9B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736880"/>
              </p:ext>
            </p:extLst>
          </p:nvPr>
        </p:nvGraphicFramePr>
        <p:xfrm>
          <a:off x="1276220" y="1727372"/>
          <a:ext cx="8127999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743">
                  <a:extLst>
                    <a:ext uri="{9D8B030D-6E8A-4147-A177-3AD203B41FA5}">
                      <a16:colId xmlns:a16="http://schemas.microsoft.com/office/drawing/2014/main" val="142543905"/>
                    </a:ext>
                  </a:extLst>
                </a:gridCol>
                <a:gridCol w="1576874">
                  <a:extLst>
                    <a:ext uri="{9D8B030D-6E8A-4147-A177-3AD203B41FA5}">
                      <a16:colId xmlns:a16="http://schemas.microsoft.com/office/drawing/2014/main" val="3528488283"/>
                    </a:ext>
                  </a:extLst>
                </a:gridCol>
                <a:gridCol w="1986382">
                  <a:extLst>
                    <a:ext uri="{9D8B030D-6E8A-4147-A177-3AD203B41FA5}">
                      <a16:colId xmlns:a16="http://schemas.microsoft.com/office/drawing/2014/main" val="2113913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Показник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Минулий період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Прогнозна зміна,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60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Обсяг реалізації продукції (ОР), од.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61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Ціна реалізації без ПДВ (ЦР),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1049,80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32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Норма витрачання матеріалу на одиницю продукції (НВМ),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798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Ціни на матеріали (ЦМ), грн. за кг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56,90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317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Відрядна розцінка (ВР),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58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Загальновиробничі витрати (ЗВ),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094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Адміністративні витрати (АВ),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12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Витрати на збут (ВЗ),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4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53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7BACEA4-02E6-4F3A-8B4F-CB860E04E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90465"/>
            <a:ext cx="9744960" cy="5350897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Побудова моделі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/>
              <a:t>ОП = Чистий дохід – Виробнича собівартість – Адміністративні витрати – Витрати на збут</a:t>
            </a:r>
          </a:p>
          <a:p>
            <a:pPr marL="0" indent="0" algn="just">
              <a:buNone/>
            </a:pPr>
            <a:r>
              <a:rPr lang="uk-UA" dirty="0"/>
              <a:t>ЧД = КР*ЦР; </a:t>
            </a:r>
          </a:p>
          <a:p>
            <a:pPr marL="0" indent="0" algn="just">
              <a:buNone/>
            </a:pPr>
            <a:r>
              <a:rPr lang="uk-UA" dirty="0"/>
              <a:t>ВС= КР*(НВМ*ЦМ+1,22*ВР)+ЗВ;</a:t>
            </a:r>
          </a:p>
          <a:p>
            <a:pPr marL="0" indent="0" algn="ct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/>
              <a:t>ОП = КР * (ЦР – (НВМ*ЦМ+1,22*ВР)) – ЗВ – АВ - ВЗ</a:t>
            </a:r>
          </a:p>
        </p:txBody>
      </p:sp>
    </p:spTree>
    <p:extLst>
      <p:ext uri="{BB962C8B-B14F-4D97-AF65-F5344CB8AC3E}">
        <p14:creationId xmlns:p14="http://schemas.microsoft.com/office/powerpoint/2010/main" val="243813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981200" y="1492518"/>
            <a:ext cx="7203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Методика факторного аналізу</a:t>
            </a:r>
          </a:p>
          <a:p>
            <a:endParaRPr lang="uk-UA" dirty="0"/>
          </a:p>
          <a:p>
            <a:r>
              <a:rPr lang="uk-UA" dirty="0"/>
              <a:t>Фактори – це рушійні сили розвитку процесів і явищ, які відбуваються на підприємстві. Причини – це умови здійснення окремих явищ, які більш глибоко, ніж фактори, розкривають зміни рівня ресурсів та їхнього складу, а також показників роботи; вони деталізують вплив факторів.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735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849120" y="1305342"/>
            <a:ext cx="7863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Факторна</a:t>
            </a:r>
            <a:r>
              <a:rPr lang="ru-RU" dirty="0"/>
              <a:t> система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результативного та </a:t>
            </a:r>
            <a:r>
              <a:rPr lang="ru-RU" dirty="0" err="1"/>
              <a:t>факторних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одним </a:t>
            </a:r>
            <a:r>
              <a:rPr lang="ru-RU" dirty="0" err="1"/>
              <a:t>причиново-наслідковим</a:t>
            </a:r>
            <a:r>
              <a:rPr lang="ru-RU" dirty="0"/>
              <a:t> </a:t>
            </a:r>
            <a:r>
              <a:rPr lang="ru-RU" dirty="0" err="1"/>
              <a:t>зв’язком</a:t>
            </a:r>
            <a:r>
              <a:rPr lang="ru-RU" dirty="0"/>
              <a:t>. </a:t>
            </a:r>
            <a:r>
              <a:rPr lang="ru-RU" dirty="0" err="1"/>
              <a:t>Математична</a:t>
            </a:r>
            <a:r>
              <a:rPr lang="ru-RU" dirty="0"/>
              <a:t> формула,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досліджуваними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моделлю</a:t>
            </a:r>
            <a:r>
              <a:rPr lang="ru-RU" dirty="0"/>
              <a:t> </a:t>
            </a:r>
            <a:r>
              <a:rPr lang="ru-RU" dirty="0" err="1"/>
              <a:t>факторної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</a:t>
            </a:r>
          </a:p>
          <a:p>
            <a:endParaRPr lang="ru-RU" dirty="0"/>
          </a:p>
          <a:p>
            <a:pPr algn="ctr"/>
            <a:r>
              <a:rPr lang="ru-RU" dirty="0"/>
              <a:t>у = f (х1, х2, ..., </a:t>
            </a:r>
            <a:r>
              <a:rPr lang="ru-RU" dirty="0" err="1"/>
              <a:t>х</a:t>
            </a:r>
            <a:r>
              <a:rPr lang="ru-RU" i="1" dirty="0" err="1"/>
              <a:t>п</a:t>
            </a:r>
            <a:r>
              <a:rPr lang="ru-RU" dirty="0"/>
              <a:t>) ,</a:t>
            </a:r>
          </a:p>
          <a:p>
            <a:endParaRPr lang="ru-RU" dirty="0"/>
          </a:p>
          <a:p>
            <a:r>
              <a:rPr lang="ru-RU" dirty="0"/>
              <a:t>де у –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х1, х2, ..., </a:t>
            </a:r>
            <a:r>
              <a:rPr lang="ru-RU" dirty="0" err="1"/>
              <a:t>х</a:t>
            </a:r>
            <a:r>
              <a:rPr lang="ru-RU" i="1" dirty="0" err="1"/>
              <a:t>п</a:t>
            </a:r>
            <a:r>
              <a:rPr lang="ru-RU" dirty="0"/>
              <a:t> – </a:t>
            </a:r>
            <a:r>
              <a:rPr lang="ru-RU" dirty="0" err="1"/>
              <a:t>факторні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Використання</a:t>
            </a:r>
            <a:r>
              <a:rPr lang="ru-RU" dirty="0"/>
              <a:t> моделей в </a:t>
            </a:r>
            <a:r>
              <a:rPr lang="ru-RU" dirty="0" err="1"/>
              <a:t>аналізі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абстрактно </a:t>
            </a:r>
            <a:r>
              <a:rPr lang="ru-RU" dirty="0" err="1"/>
              <a:t>зобразити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взаємозв’язки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у </a:t>
            </a:r>
            <a:r>
              <a:rPr lang="ru-RU" dirty="0" err="1"/>
              <a:t>реальній</a:t>
            </a:r>
            <a:r>
              <a:rPr lang="ru-RU" dirty="0"/>
              <a:t>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471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16000" y="1031528"/>
            <a:ext cx="9773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Моделювання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пізнання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модель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показника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досліджується</a:t>
            </a:r>
            <a:r>
              <a:rPr lang="ru-RU" dirty="0"/>
              <a:t>, з </a:t>
            </a:r>
            <a:r>
              <a:rPr lang="ru-RU" dirty="0" err="1"/>
              <a:t>факторними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подається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конкретного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результативним</a:t>
            </a:r>
            <a:r>
              <a:rPr lang="ru-RU" dirty="0"/>
              <a:t> і </a:t>
            </a:r>
            <a:r>
              <a:rPr lang="ru-RU" dirty="0" err="1"/>
              <a:t>факторними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</a:t>
            </a:r>
            <a:r>
              <a:rPr lang="ru-RU" dirty="0" err="1"/>
              <a:t>факторні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Детерміновані</a:t>
            </a:r>
            <a:r>
              <a:rPr lang="ru-RU" dirty="0"/>
              <a:t> </a:t>
            </a:r>
            <a:r>
              <a:rPr lang="ru-RU" dirty="0" err="1"/>
              <a:t>факторні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–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функціонального</a:t>
            </a:r>
            <a:r>
              <a:rPr lang="ru-RU" dirty="0"/>
              <a:t> (</a:t>
            </a:r>
            <a:r>
              <a:rPr lang="ru-RU" dirty="0" err="1"/>
              <a:t>детермінованого</a:t>
            </a:r>
            <a:r>
              <a:rPr lang="ru-RU" dirty="0"/>
              <a:t>)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результативним</a:t>
            </a:r>
            <a:r>
              <a:rPr lang="ru-RU" dirty="0"/>
              <a:t> і </a:t>
            </a:r>
            <a:r>
              <a:rPr lang="ru-RU" dirty="0" err="1"/>
              <a:t>факторними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, коли при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факторна</a:t>
            </a:r>
            <a:r>
              <a:rPr lang="ru-RU" dirty="0"/>
              <a:t> система переходить у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стан. У </a:t>
            </a:r>
            <a:r>
              <a:rPr lang="ru-RU" dirty="0" err="1"/>
              <a:t>детермінованих</a:t>
            </a:r>
            <a:r>
              <a:rPr lang="ru-RU" dirty="0"/>
              <a:t> моделях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алгебраїчну</a:t>
            </a:r>
            <a:r>
              <a:rPr lang="ru-RU" dirty="0"/>
              <a:t> суму, </a:t>
            </a:r>
            <a:r>
              <a:rPr lang="ru-RU" dirty="0" err="1"/>
              <a:t>добуток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факторних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Стохастичні</a:t>
            </a:r>
            <a:r>
              <a:rPr lang="ru-RU" dirty="0"/>
              <a:t> </a:t>
            </a:r>
            <a:r>
              <a:rPr lang="ru-RU" dirty="0" err="1"/>
              <a:t>факторні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–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ймовірносного</a:t>
            </a:r>
            <a:r>
              <a:rPr lang="ru-RU" dirty="0"/>
              <a:t> (стохастичного)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результативним</a:t>
            </a:r>
            <a:r>
              <a:rPr lang="ru-RU" dirty="0"/>
              <a:t> і </a:t>
            </a:r>
            <a:r>
              <a:rPr lang="ru-RU" dirty="0" err="1"/>
              <a:t>факторними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, коли при </a:t>
            </a:r>
            <a:r>
              <a:rPr lang="ru-RU" dirty="0" err="1"/>
              <a:t>незмінних</a:t>
            </a:r>
            <a:r>
              <a:rPr lang="ru-RU" dirty="0"/>
              <a:t>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факторна</a:t>
            </a:r>
            <a:r>
              <a:rPr lang="ru-RU" dirty="0"/>
              <a:t> 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в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стани</a:t>
            </a:r>
            <a:r>
              <a:rPr lang="ru-RU" dirty="0"/>
              <a:t> з </a:t>
            </a:r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ймовірністю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679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99440" y="578069"/>
            <a:ext cx="103936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моделюванні</a:t>
            </a:r>
            <a:r>
              <a:rPr lang="ru-RU" dirty="0"/>
              <a:t> </a:t>
            </a:r>
            <a:r>
              <a:rPr lang="ru-RU" dirty="0" err="1"/>
              <a:t>детермінованих</a:t>
            </a:r>
            <a:r>
              <a:rPr lang="ru-RU" dirty="0"/>
              <a:t> </a:t>
            </a:r>
            <a:r>
              <a:rPr lang="ru-RU" dirty="0" err="1"/>
              <a:t>факторних</a:t>
            </a:r>
            <a:r>
              <a:rPr lang="ru-RU" dirty="0"/>
              <a:t> систем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дотримуватись</a:t>
            </a:r>
            <a:r>
              <a:rPr lang="ru-RU" dirty="0"/>
              <a:t> таких </a:t>
            </a:r>
            <a:r>
              <a:rPr lang="ru-RU" dirty="0" err="1"/>
              <a:t>вимог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 в модель, і сама модель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виражений</a:t>
            </a:r>
            <a:r>
              <a:rPr lang="ru-RU" dirty="0"/>
              <a:t> характер, реально </a:t>
            </a:r>
            <a:r>
              <a:rPr lang="ru-RU" dirty="0" err="1"/>
              <a:t>існувати</a:t>
            </a:r>
            <a:r>
              <a:rPr lang="ru-RU" dirty="0"/>
              <a:t>, а не бути </a:t>
            </a:r>
            <a:r>
              <a:rPr lang="ru-RU" dirty="0" err="1"/>
              <a:t>вигаданими</a:t>
            </a:r>
            <a:r>
              <a:rPr lang="ru-RU" dirty="0"/>
              <a:t> </a:t>
            </a:r>
            <a:r>
              <a:rPr lang="ru-RU" dirty="0" err="1"/>
              <a:t>абстрактними</a:t>
            </a:r>
            <a:r>
              <a:rPr lang="ru-RU" dirty="0"/>
              <a:t> величинами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у систему, </a:t>
            </a:r>
            <a:r>
              <a:rPr lang="ru-RU" dirty="0" err="1"/>
              <a:t>мають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бути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, а й </a:t>
            </a:r>
            <a:r>
              <a:rPr lang="ru-RU" dirty="0" err="1"/>
              <a:t>знаходитися</a:t>
            </a:r>
            <a:r>
              <a:rPr lang="ru-RU" dirty="0"/>
              <a:t> в </a:t>
            </a:r>
            <a:r>
              <a:rPr lang="ru-RU" dirty="0" err="1"/>
              <a:t>причиновому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результативним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побудована</a:t>
            </a:r>
            <a:r>
              <a:rPr lang="ru-RU" dirty="0"/>
              <a:t> </a:t>
            </a:r>
            <a:r>
              <a:rPr lang="ru-RU" dirty="0" err="1"/>
              <a:t>факторна</a:t>
            </a:r>
            <a:r>
              <a:rPr lang="ru-RU" dirty="0"/>
              <a:t> система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. </a:t>
            </a:r>
            <a:r>
              <a:rPr lang="ru-RU" dirty="0" err="1"/>
              <a:t>Розглянемо</a:t>
            </a:r>
            <a:r>
              <a:rPr lang="ru-RU" dirty="0"/>
              <a:t> приклад </a:t>
            </a:r>
            <a:r>
              <a:rPr lang="ru-RU" dirty="0" err="1"/>
              <a:t>двох</a:t>
            </a:r>
            <a:r>
              <a:rPr lang="ru-RU" dirty="0"/>
              <a:t> моделей:</a:t>
            </a:r>
          </a:p>
          <a:p>
            <a:endParaRPr lang="ru-RU" dirty="0"/>
          </a:p>
          <a:p>
            <a:pPr algn="ctr"/>
            <a:r>
              <a:rPr lang="ru-RU" dirty="0"/>
              <a:t>ВП = ЧП х ПП ,</a:t>
            </a:r>
          </a:p>
          <a:p>
            <a:endParaRPr lang="ru-RU" dirty="0"/>
          </a:p>
          <a:p>
            <a:pPr algn="ctr"/>
            <a:r>
              <a:rPr lang="ru-RU" dirty="0"/>
              <a:t>ПП = ВП ÷ ЧП ,</a:t>
            </a:r>
          </a:p>
          <a:p>
            <a:endParaRPr lang="ru-RU" dirty="0"/>
          </a:p>
          <a:p>
            <a:r>
              <a:rPr lang="ru-RU" dirty="0"/>
              <a:t>де ВП –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ЧП – </a:t>
            </a:r>
            <a:r>
              <a:rPr lang="ru-RU" dirty="0" err="1"/>
              <a:t>середньорічна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ПП –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(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smtClean="0"/>
              <a:t>на одного </a:t>
            </a:r>
            <a:r>
              <a:rPr lang="ru-RU" dirty="0" err="1"/>
              <a:t>середньорічного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658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513840" y="1920300"/>
            <a:ext cx="8158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причиновому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результативним</a:t>
            </a:r>
            <a:r>
              <a:rPr lang="ru-RU" dirty="0"/>
              <a:t> </a:t>
            </a:r>
            <a:r>
              <a:rPr lang="ru-RU" dirty="0" err="1"/>
              <a:t>показником</a:t>
            </a:r>
            <a:r>
              <a:rPr lang="ru-RU" dirty="0"/>
              <a:t>, а в </a:t>
            </a:r>
            <a:r>
              <a:rPr lang="ru-RU" dirty="0" err="1"/>
              <a:t>другій</a:t>
            </a:r>
            <a:r>
              <a:rPr lang="ru-RU" dirty="0"/>
              <a:t> – у </a:t>
            </a:r>
            <a:r>
              <a:rPr lang="ru-RU" dirty="0" err="1"/>
              <a:t>математичному</a:t>
            </a:r>
            <a:r>
              <a:rPr lang="ru-RU" dirty="0"/>
              <a:t> </a:t>
            </a:r>
            <a:r>
              <a:rPr lang="ru-RU" dirty="0" err="1"/>
              <a:t>співвідношенні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факторної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кількісно</a:t>
            </a:r>
            <a:r>
              <a:rPr lang="ru-RU" dirty="0"/>
              <a:t> </a:t>
            </a:r>
            <a:r>
              <a:rPr lang="ru-RU" dirty="0" err="1"/>
              <a:t>вимірними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і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забезпеченість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Факторна</a:t>
            </a:r>
            <a:r>
              <a:rPr lang="ru-RU" dirty="0"/>
              <a:t> модель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результативного </a:t>
            </a:r>
            <a:r>
              <a:rPr lang="ru-RU" dirty="0" err="1"/>
              <a:t>показника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735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97280" y="907485"/>
            <a:ext cx="89001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детермінованому</a:t>
            </a:r>
            <a:r>
              <a:rPr lang="ru-RU" dirty="0"/>
              <a:t> факторному </a:t>
            </a:r>
            <a:r>
              <a:rPr lang="ru-RU" dirty="0" err="1"/>
              <a:t>аналізі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факторних</a:t>
            </a:r>
            <a:r>
              <a:rPr lang="ru-RU" dirty="0"/>
              <a:t> моделей: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err="1"/>
              <a:t>Адитивні</a:t>
            </a:r>
            <a:r>
              <a:rPr lang="ru-RU" dirty="0"/>
              <a:t> – </a:t>
            </a:r>
            <a:r>
              <a:rPr lang="ru-RU" dirty="0" err="1"/>
              <a:t>моделі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є </a:t>
            </a:r>
            <a:r>
              <a:rPr lang="ru-RU" dirty="0" err="1"/>
              <a:t>алгебраїчною</a:t>
            </a:r>
            <a:r>
              <a:rPr lang="ru-RU" dirty="0"/>
              <a:t> сумою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факторних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Мультиплікативні</a:t>
            </a:r>
            <a:r>
              <a:rPr lang="ru-RU" dirty="0"/>
              <a:t> – </a:t>
            </a:r>
            <a:r>
              <a:rPr lang="ru-RU" dirty="0" err="1"/>
              <a:t>моделі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є </a:t>
            </a:r>
            <a:r>
              <a:rPr lang="ru-RU" dirty="0" err="1"/>
              <a:t>добутком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факторних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Кратні</a:t>
            </a:r>
            <a:r>
              <a:rPr lang="ru-RU" dirty="0"/>
              <a:t> – </a:t>
            </a:r>
            <a:r>
              <a:rPr lang="ru-RU" dirty="0" err="1"/>
              <a:t>моделі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діленням</a:t>
            </a:r>
            <a:r>
              <a:rPr lang="ru-RU" dirty="0"/>
              <a:t> одного факторного </a:t>
            </a:r>
            <a:r>
              <a:rPr lang="ru-RU" dirty="0" err="1"/>
              <a:t>показника</a:t>
            </a:r>
            <a:r>
              <a:rPr lang="ru-RU" dirty="0"/>
              <a:t> на </a:t>
            </a:r>
            <a:r>
              <a:rPr lang="ru-RU" dirty="0" err="1"/>
              <a:t>інший</a:t>
            </a:r>
            <a:r>
              <a:rPr lang="ru-RU" dirty="0"/>
              <a:t>:</a:t>
            </a:r>
          </a:p>
          <a:p>
            <a:pPr algn="ctr"/>
            <a:r>
              <a:rPr lang="ru-RU" dirty="0"/>
              <a:t>У = Х1/Х2 . </a:t>
            </a:r>
          </a:p>
          <a:p>
            <a:pPr algn="just"/>
            <a:r>
              <a:rPr lang="ru-RU" dirty="0"/>
              <a:t>4. </a:t>
            </a:r>
            <a:r>
              <a:rPr lang="ru-RU" dirty="0" err="1"/>
              <a:t>Змішані</a:t>
            </a:r>
            <a:r>
              <a:rPr lang="ru-RU" dirty="0"/>
              <a:t> (</a:t>
            </a:r>
            <a:r>
              <a:rPr lang="ru-RU" dirty="0" err="1"/>
              <a:t>комбіновані</a:t>
            </a:r>
            <a:r>
              <a:rPr lang="ru-RU" dirty="0"/>
              <a:t>) – </a:t>
            </a:r>
            <a:r>
              <a:rPr lang="ru-RU" dirty="0" err="1"/>
              <a:t>моделі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поєднуються</a:t>
            </a:r>
            <a:r>
              <a:rPr lang="ru-RU" dirty="0"/>
              <a:t> в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комбінаціях</a:t>
            </a:r>
            <a:r>
              <a:rPr lang="ru-RU" dirty="0"/>
              <a:t> </a:t>
            </a:r>
            <a:r>
              <a:rPr lang="ru-RU" dirty="0" err="1"/>
              <a:t>адитивна</a:t>
            </a:r>
            <a:r>
              <a:rPr lang="ru-RU" dirty="0"/>
              <a:t>, </a:t>
            </a:r>
            <a:r>
              <a:rPr lang="ru-RU" dirty="0" err="1"/>
              <a:t>мультиплікативна</a:t>
            </a:r>
            <a:r>
              <a:rPr lang="ru-RU" dirty="0"/>
              <a:t> та кратна </a:t>
            </a:r>
            <a:r>
              <a:rPr lang="ru-RU" dirty="0" err="1"/>
              <a:t>залежності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6B2405-5A83-4CF0-9C12-3BDA47713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41" y="2389026"/>
            <a:ext cx="3166188" cy="67141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149C3EA-9B2D-4F5B-8569-D7AF68A22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939" y="3731371"/>
            <a:ext cx="3041780" cy="55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048000" y="8898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Для розв’язання задач детермінованого факторного аналізу використовуються наступні методичні способи:</a:t>
            </a:r>
          </a:p>
          <a:p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ланцюгових підстановок;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абсолютних різниць;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відносних різниць;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індексний;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пропорційного ділення;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часткової участі;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інтегральний;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uk-UA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dirty="0"/>
              <a:t>логарифмічний.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775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686560" y="1535281"/>
            <a:ext cx="7406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Способи ланцюгових підстановок, абсолютних різниць, відносних різниць та індексний ґрунтуються на принципі елімінування (від лат. «</a:t>
            </a:r>
            <a:r>
              <a:rPr lang="en-US" dirty="0" err="1"/>
              <a:t>eliminare</a:t>
            </a:r>
            <a:r>
              <a:rPr lang="en-US" dirty="0"/>
              <a:t>» – </a:t>
            </a:r>
            <a:r>
              <a:rPr lang="uk-UA" dirty="0"/>
              <a:t>виключати, усувати).</a:t>
            </a:r>
          </a:p>
          <a:p>
            <a:endParaRPr lang="uk-UA" dirty="0"/>
          </a:p>
          <a:p>
            <a:r>
              <a:rPr lang="uk-UA" dirty="0"/>
              <a:t>Елімінування – означає усунення, виключення впливу всіх факторів на величину результативного показника, крім одного. При цьому виходять з умовного припущення про те, що всі фактори змінюються незалежно один від одного: спочатку змінюється один, а всі інші залишаються без зміни, потім змінюються два, потім три і </a:t>
            </a:r>
            <a:r>
              <a:rPr lang="uk-UA" dirty="0" err="1"/>
              <a:t>т.д</a:t>
            </a:r>
            <a:r>
              <a:rPr lang="uk-UA" dirty="0"/>
              <a:t>. за умови незмінності інших. Це дає можливість визначити вплив кожного фактору окремо на величину показника, що досліджується.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319275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1299</Words>
  <Application>Microsoft Office PowerPoint</Application>
  <PresentationFormat>Широкий екран</PresentationFormat>
  <Paragraphs>220</Paragraphs>
  <Slides>19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6" baseType="lpstr">
      <vt:lpstr>Arial</vt:lpstr>
      <vt:lpstr>Arial</vt:lpstr>
      <vt:lpstr>Calibri</vt:lpstr>
      <vt:lpstr>Trebuchet MS</vt:lpstr>
      <vt:lpstr>Wingdings</vt:lpstr>
      <vt:lpstr>Wingdings 3</vt:lpstr>
      <vt:lpstr>Грань</vt:lpstr>
      <vt:lpstr>Методика факторного аналізу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факторного аналізу</dc:title>
  <dc:creator>Катерина Бужимська</dc:creator>
  <cp:lastModifiedBy>AdminR</cp:lastModifiedBy>
  <cp:revision>14</cp:revision>
  <dcterms:created xsi:type="dcterms:W3CDTF">2020-11-09T04:09:21Z</dcterms:created>
  <dcterms:modified xsi:type="dcterms:W3CDTF">2023-11-01T07:11:54Z</dcterms:modified>
</cp:coreProperties>
</file>