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1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57" r:id="rId17"/>
    <p:sldId id="258" r:id="rId18"/>
    <p:sldId id="259" r:id="rId19"/>
    <p:sldId id="260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25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2400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4D3A39-BAAC-49B4-9EFF-AF76C3F3C80B}" type="datetimeFigureOut">
              <a:rPr lang="uk-UA" smtClean="0"/>
              <a:t>01.11.2023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BE27F-2087-4424-A40C-5B4767D4D89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08195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4BE27F-2087-4424-A40C-5B4767D4D89F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838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4BE27F-2087-4424-A40C-5B4767D4D89F}" type="slidenum">
              <a:rPr lang="uk-UA" smtClean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90130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4BE27F-2087-4424-A40C-5B4767D4D89F}" type="slidenum">
              <a:rPr lang="uk-UA" smtClean="0"/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11970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4BE27F-2087-4424-A40C-5B4767D4D89F}" type="slidenum">
              <a:rPr lang="uk-UA" smtClean="0"/>
              <a:t>18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10868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B3CA-44D4-40E7-9EFE-6B4BBA496056}" type="datetimeFigureOut">
              <a:rPr lang="uk-UA" smtClean="0"/>
              <a:t>01.11.2023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D5CE5-5D23-4EC4-AEE7-C9ACA44FD86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79169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B3CA-44D4-40E7-9EFE-6B4BBA496056}" type="datetimeFigureOut">
              <a:rPr lang="uk-UA" smtClean="0"/>
              <a:t>01.11.2023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D5CE5-5D23-4EC4-AEE7-C9ACA44FD86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2677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B3CA-44D4-40E7-9EFE-6B4BBA496056}" type="datetimeFigureOut">
              <a:rPr lang="uk-UA" smtClean="0"/>
              <a:t>01.11.2023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D5CE5-5D23-4EC4-AEE7-C9ACA44FD867}" type="slidenum">
              <a:rPr lang="uk-UA" smtClean="0"/>
              <a:t>‹№›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8085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B3CA-44D4-40E7-9EFE-6B4BBA496056}" type="datetimeFigureOut">
              <a:rPr lang="uk-UA" smtClean="0"/>
              <a:t>01.11.2023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D5CE5-5D23-4EC4-AEE7-C9ACA44FD86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6549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B3CA-44D4-40E7-9EFE-6B4BBA496056}" type="datetimeFigureOut">
              <a:rPr lang="uk-UA" smtClean="0"/>
              <a:t>01.11.2023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D5CE5-5D23-4EC4-AEE7-C9ACA44FD867}" type="slidenum">
              <a:rPr lang="uk-UA" smtClean="0"/>
              <a:t>‹№›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3677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B3CA-44D4-40E7-9EFE-6B4BBA496056}" type="datetimeFigureOut">
              <a:rPr lang="uk-UA" smtClean="0"/>
              <a:t>01.11.2023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D5CE5-5D23-4EC4-AEE7-C9ACA44FD86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18162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B3CA-44D4-40E7-9EFE-6B4BBA496056}" type="datetimeFigureOut">
              <a:rPr lang="uk-UA" smtClean="0"/>
              <a:t>01.11.2023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D5CE5-5D23-4EC4-AEE7-C9ACA44FD86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94048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B3CA-44D4-40E7-9EFE-6B4BBA496056}" type="datetimeFigureOut">
              <a:rPr lang="uk-UA" smtClean="0"/>
              <a:t>01.11.2023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D5CE5-5D23-4EC4-AEE7-C9ACA44FD86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1192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B3CA-44D4-40E7-9EFE-6B4BBA496056}" type="datetimeFigureOut">
              <a:rPr lang="uk-UA" smtClean="0"/>
              <a:t>01.11.2023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D5CE5-5D23-4EC4-AEE7-C9ACA44FD86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6458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B3CA-44D4-40E7-9EFE-6B4BBA496056}" type="datetimeFigureOut">
              <a:rPr lang="uk-UA" smtClean="0"/>
              <a:t>01.11.2023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D5CE5-5D23-4EC4-AEE7-C9ACA44FD86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77997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B3CA-44D4-40E7-9EFE-6B4BBA496056}" type="datetimeFigureOut">
              <a:rPr lang="uk-UA" smtClean="0"/>
              <a:t>01.11.2023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D5CE5-5D23-4EC4-AEE7-C9ACA44FD86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96527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B3CA-44D4-40E7-9EFE-6B4BBA496056}" type="datetimeFigureOut">
              <a:rPr lang="uk-UA" smtClean="0"/>
              <a:t>01.11.2023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D5CE5-5D23-4EC4-AEE7-C9ACA44FD86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9464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B3CA-44D4-40E7-9EFE-6B4BBA496056}" type="datetimeFigureOut">
              <a:rPr lang="uk-UA" smtClean="0"/>
              <a:t>01.11.2023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D5CE5-5D23-4EC4-AEE7-C9ACA44FD86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4712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B3CA-44D4-40E7-9EFE-6B4BBA496056}" type="datetimeFigureOut">
              <a:rPr lang="uk-UA" smtClean="0"/>
              <a:t>01.11.2023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D5CE5-5D23-4EC4-AEE7-C9ACA44FD86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85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B3CA-44D4-40E7-9EFE-6B4BBA496056}" type="datetimeFigureOut">
              <a:rPr lang="uk-UA" smtClean="0"/>
              <a:t>01.11.2023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D5CE5-5D23-4EC4-AEE7-C9ACA44FD86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1282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B3CA-44D4-40E7-9EFE-6B4BBA496056}" type="datetimeFigureOut">
              <a:rPr lang="uk-UA" smtClean="0"/>
              <a:t>01.11.2023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D5CE5-5D23-4EC4-AEE7-C9ACA44FD86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3748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0B3CA-44D4-40E7-9EFE-6B4BBA496056}" type="datetimeFigureOut">
              <a:rPr lang="uk-UA" smtClean="0"/>
              <a:t>01.11.2023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740D5CE5-5D23-4EC4-AEE7-C9ACA44FD86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84566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4C2DE5-F219-4E57-944A-A0D242C572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Методика факторного аналізу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EA8C7D87-B64F-420C-96AB-175406AC87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Практичне заняття з навчальної дисципліни «Контролінг в підприємництві»</a:t>
            </a:r>
          </a:p>
        </p:txBody>
      </p:sp>
    </p:spTree>
    <p:extLst>
      <p:ext uri="{BB962C8B-B14F-4D97-AF65-F5344CB8AC3E}">
        <p14:creationId xmlns:p14="http://schemas.microsoft.com/office/powerpoint/2010/main" val="4278864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879600" y="1541701"/>
            <a:ext cx="74676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Методична схема </a:t>
            </a:r>
            <a:r>
              <a:rPr lang="ru-RU" dirty="0" err="1"/>
              <a:t>застосування</a:t>
            </a:r>
            <a:r>
              <a:rPr lang="ru-RU" dirty="0"/>
              <a:t> способу </a:t>
            </a:r>
            <a:r>
              <a:rPr lang="ru-RU" dirty="0" err="1"/>
              <a:t>ланцюгових</a:t>
            </a:r>
            <a:r>
              <a:rPr lang="ru-RU" dirty="0"/>
              <a:t> </a:t>
            </a:r>
            <a:r>
              <a:rPr lang="ru-RU" dirty="0" err="1"/>
              <a:t>підстановок</a:t>
            </a:r>
            <a:r>
              <a:rPr lang="ru-RU" dirty="0"/>
              <a:t> у </a:t>
            </a:r>
            <a:r>
              <a:rPr lang="ru-RU" dirty="0" err="1"/>
              <a:t>мультиплікативних</a:t>
            </a:r>
            <a:r>
              <a:rPr lang="ru-RU" dirty="0"/>
              <a:t> моделях</a:t>
            </a:r>
          </a:p>
          <a:p>
            <a:endParaRPr lang="ru-RU" dirty="0"/>
          </a:p>
          <a:p>
            <a:r>
              <a:rPr lang="ru-RU" dirty="0"/>
              <a:t>Нехай У = А х В х С</a:t>
            </a:r>
          </a:p>
          <a:p>
            <a:endParaRPr lang="ru-RU" dirty="0"/>
          </a:p>
          <a:p>
            <a:r>
              <a:rPr lang="ru-RU" dirty="0" err="1"/>
              <a:t>трифакторна</a:t>
            </a:r>
            <a:r>
              <a:rPr lang="ru-RU" dirty="0"/>
              <a:t> </a:t>
            </a:r>
            <a:r>
              <a:rPr lang="ru-RU" dirty="0" err="1"/>
              <a:t>мультиплікативна</a:t>
            </a:r>
            <a:r>
              <a:rPr lang="ru-RU" dirty="0"/>
              <a:t> модель,</a:t>
            </a:r>
          </a:p>
          <a:p>
            <a:endParaRPr lang="ru-RU" dirty="0"/>
          </a:p>
          <a:p>
            <a:r>
              <a:rPr lang="ru-RU" dirty="0"/>
              <a:t>де У – </a:t>
            </a:r>
            <a:r>
              <a:rPr lang="ru-RU" dirty="0" err="1"/>
              <a:t>результативний</a:t>
            </a:r>
            <a:r>
              <a:rPr lang="ru-RU" dirty="0"/>
              <a:t> </a:t>
            </a:r>
            <a:r>
              <a:rPr lang="ru-RU" dirty="0" err="1"/>
              <a:t>показник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/>
              <a:t>А, В, С – </a:t>
            </a:r>
            <a:r>
              <a:rPr lang="ru-RU" dirty="0" err="1"/>
              <a:t>факторні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Розрахунки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на </a:t>
            </a:r>
            <a:r>
              <a:rPr lang="ru-RU" dirty="0" err="1"/>
              <a:t>зміну</a:t>
            </a:r>
            <a:r>
              <a:rPr lang="ru-RU" dirty="0"/>
              <a:t> результативного </a:t>
            </a:r>
            <a:r>
              <a:rPr lang="ru-RU" dirty="0" err="1"/>
              <a:t>показника</a:t>
            </a:r>
            <a:r>
              <a:rPr lang="ru-RU" dirty="0"/>
              <a:t> </a:t>
            </a:r>
            <a:r>
              <a:rPr lang="ru-RU" dirty="0" err="1"/>
              <a:t>виконуються</a:t>
            </a:r>
            <a:r>
              <a:rPr lang="ru-RU" dirty="0"/>
              <a:t> у три </a:t>
            </a:r>
            <a:r>
              <a:rPr lang="ru-RU" dirty="0" err="1"/>
              <a:t>етапи</a:t>
            </a:r>
            <a:r>
              <a:rPr lang="ru-RU" dirty="0"/>
              <a:t>: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12108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18298BA-A2C9-49FC-BD55-16F6F959AAD8}"/>
              </a:ext>
            </a:extLst>
          </p:cNvPr>
          <p:cNvSpPr txBox="1"/>
          <p:nvPr/>
        </p:nvSpPr>
        <p:spPr>
          <a:xfrm>
            <a:off x="928914" y="1476881"/>
            <a:ext cx="9759405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 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етап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Розрахунок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значень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результативного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показника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базовому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періоді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умовних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і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звітному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періоді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шляхом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послідовної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заміни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базових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значень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факторних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показників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звітні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значення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algn="just"/>
            <a:endParaRPr lang="ru-RU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Показник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базового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періоду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 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А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х В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х С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Показник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умовний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1: 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УМ1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А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х В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х С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algn="just"/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3.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Показник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умовний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2: 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УМ2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А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х В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х С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4.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Показник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звітного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періоду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 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А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х В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х С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Якщо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умовою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задачі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відомі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значення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і 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їх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розрахунок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не проводиться.</a:t>
            </a:r>
          </a:p>
        </p:txBody>
      </p:sp>
    </p:spTree>
    <p:extLst>
      <p:ext uri="{BB962C8B-B14F-4D97-AF65-F5344CB8AC3E}">
        <p14:creationId xmlns:p14="http://schemas.microsoft.com/office/powerpoint/2010/main" val="2760737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75EBC48-3A8F-434C-9BEE-06BD8CD10F3B}"/>
              </a:ext>
            </a:extLst>
          </p:cNvPr>
          <p:cNvSpPr txBox="1"/>
          <p:nvPr/>
        </p:nvSpPr>
        <p:spPr>
          <a:xfrm>
            <a:off x="1007706" y="1405345"/>
            <a:ext cx="86868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ІІ 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етап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Розрахунок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загальної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зміни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результативного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показника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у тому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числі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рахунок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кожного фактора,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включені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детерміновану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факторну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модель.</a:t>
            </a:r>
          </a:p>
          <a:p>
            <a:pPr algn="just"/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Загальна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зміна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(+,-) результативного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показника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одиниця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вимірювання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algn="ctr"/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ctr"/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 = У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– У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,</a:t>
            </a:r>
          </a:p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 тому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числі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рахунок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факторів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algn="just"/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1) А: </a:t>
            </a:r>
            <a:r>
              <a:rPr lang="el-GR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У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УМ1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– У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;</a:t>
            </a:r>
          </a:p>
          <a:p>
            <a:pPr algn="just"/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2) В: </a:t>
            </a:r>
            <a:r>
              <a:rPr lang="el-GR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Δ 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У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УМ2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– У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УМ1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/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3) С: </a:t>
            </a:r>
            <a:r>
              <a:rPr lang="el-GR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Δ 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У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– У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УМ2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030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48410C5-D0BF-490B-B793-3FCFFC3352E1}"/>
              </a:ext>
            </a:extLst>
          </p:cNvPr>
          <p:cNvSpPr txBox="1"/>
          <p:nvPr/>
        </p:nvSpPr>
        <p:spPr>
          <a:xfrm>
            <a:off x="923730" y="1951672"/>
            <a:ext cx="886408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ІІІ 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етап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 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Проведення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перевірки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правильності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виконаних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розрахунків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 формулою</a:t>
            </a:r>
          </a:p>
          <a:p>
            <a:pPr algn="just"/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ctr"/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Δ 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 = 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Δ 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+ 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Δ 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+ 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Δ 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,</a:t>
            </a:r>
          </a:p>
          <a:p>
            <a:pPr algn="ctr"/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тобто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алгебраїчна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сума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впливу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факторів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повинна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дорівнювати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загальній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зміні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результативного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показника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6310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D6B08B-F750-4D91-A409-D2C682FA6081}"/>
              </a:ext>
            </a:extLst>
          </p:cNvPr>
          <p:cNvSpPr txBox="1"/>
          <p:nvPr/>
        </p:nvSpPr>
        <p:spPr>
          <a:xfrm>
            <a:off x="662474" y="850203"/>
            <a:ext cx="10030408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Використовуючи спосіб ланцюгових підстановок, потрібно дотримуватися певних правил, що визначають послідовність і особливості розрахунку:</a:t>
            </a:r>
          </a:p>
          <a:p>
            <a:endParaRPr lang="uk-UA" dirty="0"/>
          </a:p>
          <a:p>
            <a:r>
              <a:rPr lang="uk-UA" dirty="0"/>
              <a:t>1) кількість умовних значень результативного показника на одиницю менша від кількості факторів у детермінованій факторній моделі;</a:t>
            </a:r>
          </a:p>
          <a:p>
            <a:endParaRPr lang="uk-UA" dirty="0"/>
          </a:p>
          <a:p>
            <a:r>
              <a:rPr lang="uk-UA" dirty="0"/>
              <a:t>2) точність заокруглення значень результативного показника на першому етапі розрахунків повинна бути ідентичною (вона залежить від економічного змісту та одиниці вимірювання показника);</a:t>
            </a:r>
          </a:p>
          <a:p>
            <a:endParaRPr lang="uk-UA" dirty="0"/>
          </a:p>
          <a:p>
            <a:r>
              <a:rPr lang="uk-UA" dirty="0"/>
              <a:t>3) в першу чергу підлягають заміні кількісні фактори, далі – структурні, в останню чергу – якісні;</a:t>
            </a:r>
          </a:p>
          <a:p>
            <a:endParaRPr lang="uk-UA" dirty="0"/>
          </a:p>
          <a:p>
            <a:r>
              <a:rPr lang="uk-UA" dirty="0"/>
              <a:t>4) якщо в модель уключені декілька кількісних, структурних або якісних показників, послідовність підстановки залежить від рівня підпорядкування факторів: спочатку замінюють фактори першого рівня, потім другого і </a:t>
            </a:r>
            <a:r>
              <a:rPr lang="uk-UA" dirty="0" err="1"/>
              <a:t>т.д</a:t>
            </a:r>
            <a:r>
              <a:rPr lang="uk-UA" dirty="0"/>
              <a:t>.;</a:t>
            </a:r>
          </a:p>
          <a:p>
            <a:endParaRPr lang="uk-UA" dirty="0"/>
          </a:p>
          <a:p>
            <a:r>
              <a:rPr lang="uk-UA" dirty="0"/>
              <a:t>5) результати розрахунків на другому етапі відображаються числовими значеннями зі знаками „+” або „-”.</a:t>
            </a:r>
          </a:p>
        </p:txBody>
      </p:sp>
    </p:spTree>
    <p:extLst>
      <p:ext uri="{BB962C8B-B14F-4D97-AF65-F5344CB8AC3E}">
        <p14:creationId xmlns:p14="http://schemas.microsoft.com/office/powerpoint/2010/main" val="2942109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F132645-D496-4E9D-B396-415A3AD6CC53}"/>
              </a:ext>
            </a:extLst>
          </p:cNvPr>
          <p:cNvSpPr txBox="1"/>
          <p:nvPr/>
        </p:nvSpPr>
        <p:spPr>
          <a:xfrm>
            <a:off x="845147" y="864029"/>
            <a:ext cx="9032032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Спосіб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ланцюгових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підстановок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має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як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переваги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так і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недоліки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endParaRPr lang="ru-RU" b="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Переваги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універсальність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застосування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(для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всіх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типів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моделей);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простота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використання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endParaRPr lang="ru-RU" b="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Недоліки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результати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факторного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аналізу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залежать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вибраного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порядку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заміни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факторів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/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якщо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першому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етапі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допущені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помилки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розрахунках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то при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перевірці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їх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результатів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третій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етап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 усе буде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сходитися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адже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Δ 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 = 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Δ 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+ 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Δ 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+ 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Δ 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 У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УМ1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– У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+ У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УМ2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– У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УМ1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+ У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– У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УМ2 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 = У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– У</a:t>
            </a:r>
            <a:r>
              <a:rPr lang="ru-RU" b="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 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Δ </a:t>
            </a:r>
            <a:r>
              <a:rPr lang="ru-RU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, </a:t>
            </a:r>
          </a:p>
          <a:p>
            <a:pPr algn="just"/>
            <a:endParaRPr lang="ru-RU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але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такі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результати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не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матимуть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економічного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змісту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/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застосуванні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цього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способу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виникає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певний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залишок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зміни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результативного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показника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який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додається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величини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впливу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останнього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фактора.</a:t>
            </a:r>
          </a:p>
        </p:txBody>
      </p:sp>
    </p:spTree>
    <p:extLst>
      <p:ext uri="{BB962C8B-B14F-4D97-AF65-F5344CB8AC3E}">
        <p14:creationId xmlns:p14="http://schemas.microsoft.com/office/powerpoint/2010/main" val="9256971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530CAFD-EBE3-44C0-87E8-7B7F67DAE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70385"/>
            <a:ext cx="8596668" cy="5070978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/>
              <a:t>Завдання 1</a:t>
            </a:r>
          </a:p>
          <a:p>
            <a:pPr marL="0" indent="0" algn="just">
              <a:buNone/>
            </a:pPr>
            <a:r>
              <a:rPr lang="uk-UA" dirty="0"/>
              <a:t>	Провести аналіз впливу факторів на валову продукцію (ВП) підприємства у звітному періоді порівняно із минулим за даними.</a:t>
            </a:r>
          </a:p>
          <a:p>
            <a:pPr marL="0" indent="0" algn="just">
              <a:buNone/>
            </a:pPr>
            <a:endParaRPr lang="uk-UA" dirty="0"/>
          </a:p>
        </p:txBody>
      </p:sp>
      <p:graphicFrame>
        <p:nvGraphicFramePr>
          <p:cNvPr id="4" name="Таблиця 4">
            <a:extLst>
              <a:ext uri="{FF2B5EF4-FFF2-40B4-BE49-F238E27FC236}">
                <a16:creationId xmlns:a16="http://schemas.microsoft.com/office/drawing/2014/main" id="{783F967D-DB5C-4001-BC70-0A27D24852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866084"/>
              </p:ext>
            </p:extLst>
          </p:nvPr>
        </p:nvGraphicFramePr>
        <p:xfrm>
          <a:off x="791029" y="2175242"/>
          <a:ext cx="8306318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2816">
                  <a:extLst>
                    <a:ext uri="{9D8B030D-6E8A-4147-A177-3AD203B41FA5}">
                      <a16:colId xmlns:a16="http://schemas.microsoft.com/office/drawing/2014/main" val="3041389465"/>
                    </a:ext>
                  </a:extLst>
                </a:gridCol>
                <a:gridCol w="2080726">
                  <a:extLst>
                    <a:ext uri="{9D8B030D-6E8A-4147-A177-3AD203B41FA5}">
                      <a16:colId xmlns:a16="http://schemas.microsoft.com/office/drawing/2014/main" val="1989508366"/>
                    </a:ext>
                  </a:extLst>
                </a:gridCol>
                <a:gridCol w="1912776">
                  <a:extLst>
                    <a:ext uri="{9D8B030D-6E8A-4147-A177-3AD203B41FA5}">
                      <a16:colId xmlns:a16="http://schemas.microsoft.com/office/drawing/2014/main" val="9247007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Показник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Минулий період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Звітний період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072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Продуктивність праці (ПП)(виробіток за 1 годину роботи на одного працюючого) ПП, грн/ос.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600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Кількість робочих днів (КРД)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0010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Тривалість зміни (ТЗ), годин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7,5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7,3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236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Коефіцієнт змінності роботи (КЗ)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1,75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629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84817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D61BB6F-9672-4A34-8255-521646473F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75861"/>
            <a:ext cx="8596668" cy="556550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dirty="0"/>
              <a:t>ВП = КРД*КЗ*ТЗ*ПП</a:t>
            </a:r>
          </a:p>
          <a:p>
            <a:pPr marL="0" indent="0" algn="just">
              <a:buNone/>
            </a:pPr>
            <a:r>
              <a:rPr lang="uk-UA" dirty="0"/>
              <a:t>ВП </a:t>
            </a:r>
            <a:r>
              <a:rPr lang="uk-UA" dirty="0" err="1"/>
              <a:t>м.п</a:t>
            </a:r>
            <a:r>
              <a:rPr lang="uk-UA" dirty="0"/>
              <a:t>. = 252*1,8*7,5*105=357 210 грн.</a:t>
            </a:r>
          </a:p>
          <a:p>
            <a:pPr marL="0" indent="0" algn="just">
              <a:buNone/>
            </a:pPr>
            <a:r>
              <a:rPr lang="uk-UA" dirty="0"/>
              <a:t>ВП ум1 = 250*1,8*7,5*105=354 375 грн.</a:t>
            </a:r>
          </a:p>
          <a:p>
            <a:pPr marL="0" indent="0" algn="just">
              <a:buNone/>
            </a:pPr>
            <a:r>
              <a:rPr lang="uk-UA" dirty="0"/>
              <a:t>ВП ум2 = 250*1,75*7,5*105= 344 531,25 грн.</a:t>
            </a:r>
          </a:p>
          <a:p>
            <a:pPr marL="0" indent="0" algn="just">
              <a:buNone/>
            </a:pPr>
            <a:r>
              <a:rPr lang="uk-UA" dirty="0"/>
              <a:t>ВП ум3 = 250*1,75*7,3*105= 335 343,75 грн.</a:t>
            </a:r>
          </a:p>
          <a:p>
            <a:pPr marL="0" indent="0" algn="just">
              <a:buNone/>
            </a:pPr>
            <a:r>
              <a:rPr lang="uk-UA" dirty="0"/>
              <a:t>ВП </a:t>
            </a:r>
            <a:r>
              <a:rPr lang="uk-UA" dirty="0" err="1"/>
              <a:t>з.п</a:t>
            </a:r>
            <a:r>
              <a:rPr lang="uk-UA" dirty="0"/>
              <a:t>. = 250*1,75*7,3*108= 344 925 грн.</a:t>
            </a:r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r>
              <a:rPr lang="uk-UA" dirty="0"/>
              <a:t>Δ ВП </a:t>
            </a:r>
            <a:r>
              <a:rPr lang="uk-UA" dirty="0" err="1"/>
              <a:t>заг</a:t>
            </a:r>
            <a:r>
              <a:rPr lang="uk-UA" dirty="0"/>
              <a:t> = ВП </a:t>
            </a:r>
            <a:r>
              <a:rPr lang="uk-UA" dirty="0" err="1"/>
              <a:t>з.п</a:t>
            </a:r>
            <a:r>
              <a:rPr lang="uk-UA" dirty="0"/>
              <a:t> – ВП </a:t>
            </a:r>
            <a:r>
              <a:rPr lang="uk-UA" dirty="0" err="1"/>
              <a:t>м.п</a:t>
            </a:r>
            <a:r>
              <a:rPr lang="uk-UA" dirty="0"/>
              <a:t>. = 344 925 – 357 210 = -12 285 грн.</a:t>
            </a:r>
          </a:p>
          <a:p>
            <a:pPr marL="0" indent="0" algn="just">
              <a:buNone/>
            </a:pPr>
            <a:r>
              <a:rPr lang="el-GR" dirty="0"/>
              <a:t>Δ</a:t>
            </a:r>
            <a:r>
              <a:rPr lang="uk-UA" dirty="0"/>
              <a:t> ВП </a:t>
            </a:r>
            <a:r>
              <a:rPr lang="uk-UA" dirty="0" err="1"/>
              <a:t>крд</a:t>
            </a:r>
            <a:r>
              <a:rPr lang="uk-UA" dirty="0"/>
              <a:t> = ВП ум1 – ВП </a:t>
            </a:r>
            <a:r>
              <a:rPr lang="uk-UA" dirty="0" err="1"/>
              <a:t>м.п</a:t>
            </a:r>
            <a:r>
              <a:rPr lang="uk-UA" dirty="0"/>
              <a:t>. = 354 375 – 357 210 = - 2 835 грн.</a:t>
            </a:r>
          </a:p>
          <a:p>
            <a:pPr marL="0" indent="0" algn="just">
              <a:buNone/>
            </a:pPr>
            <a:r>
              <a:rPr lang="el-GR" dirty="0"/>
              <a:t>Δ</a:t>
            </a:r>
            <a:r>
              <a:rPr lang="uk-UA" dirty="0"/>
              <a:t> ВП </a:t>
            </a:r>
            <a:r>
              <a:rPr lang="uk-UA" dirty="0" err="1"/>
              <a:t>кз</a:t>
            </a:r>
            <a:r>
              <a:rPr lang="uk-UA" dirty="0"/>
              <a:t> = ВП ум2 – ВП ум1   = 344 531,25 – 354 375 = - 9 843,75 грн.</a:t>
            </a:r>
          </a:p>
          <a:p>
            <a:pPr marL="0" indent="0" algn="just">
              <a:buNone/>
            </a:pPr>
            <a:r>
              <a:rPr lang="el-GR" dirty="0"/>
              <a:t>Δ</a:t>
            </a:r>
            <a:r>
              <a:rPr lang="uk-UA" dirty="0"/>
              <a:t> ВП </a:t>
            </a:r>
            <a:r>
              <a:rPr lang="uk-UA" dirty="0" err="1"/>
              <a:t>тз</a:t>
            </a:r>
            <a:r>
              <a:rPr lang="uk-UA" dirty="0"/>
              <a:t> = ВП ум3 – ВП ум2 = 335 343,75 – 344 531,25 = -9 187,50 грн. </a:t>
            </a:r>
          </a:p>
          <a:p>
            <a:pPr marL="0" indent="0" algn="just">
              <a:buNone/>
            </a:pPr>
            <a:r>
              <a:rPr lang="el-GR" dirty="0"/>
              <a:t>Δ</a:t>
            </a:r>
            <a:r>
              <a:rPr lang="uk-UA" dirty="0"/>
              <a:t> ВП </a:t>
            </a:r>
            <a:r>
              <a:rPr lang="uk-UA" dirty="0" err="1"/>
              <a:t>пп</a:t>
            </a:r>
            <a:r>
              <a:rPr lang="uk-UA" dirty="0"/>
              <a:t> = ВП </a:t>
            </a:r>
            <a:r>
              <a:rPr lang="uk-UA" dirty="0" err="1"/>
              <a:t>з.п</a:t>
            </a:r>
            <a:r>
              <a:rPr lang="uk-UA" dirty="0"/>
              <a:t>. – ВП ум2 = 344 925 – 335 343,75 = 9 581,25 грн.</a:t>
            </a:r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r>
              <a:rPr lang="uk-UA" dirty="0"/>
              <a:t>-  2835 – 9 843,75 – 9 187,50 + 9 581,25 = - 12 285 грн.</a:t>
            </a:r>
          </a:p>
        </p:txBody>
      </p:sp>
    </p:spTree>
    <p:extLst>
      <p:ext uri="{BB962C8B-B14F-4D97-AF65-F5344CB8AC3E}">
        <p14:creationId xmlns:p14="http://schemas.microsoft.com/office/powerpoint/2010/main" val="3303107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BF2F388-14F4-4951-A000-3E0442691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13185"/>
            <a:ext cx="8596668" cy="55281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dirty="0"/>
              <a:t>Завдання для самостійного розв’язання</a:t>
            </a:r>
          </a:p>
          <a:p>
            <a:pPr marL="0" indent="0" algn="just">
              <a:buNone/>
            </a:pPr>
            <a:r>
              <a:rPr lang="uk-UA" dirty="0"/>
              <a:t>	Розрахувати вплив факторів на плановий операційний прибуток підприємства (ОП) за наступними даними</a:t>
            </a:r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endParaRPr lang="uk-UA" dirty="0"/>
          </a:p>
        </p:txBody>
      </p:sp>
      <p:graphicFrame>
        <p:nvGraphicFramePr>
          <p:cNvPr id="4" name="Таблиця 4">
            <a:extLst>
              <a:ext uri="{FF2B5EF4-FFF2-40B4-BE49-F238E27FC236}">
                <a16:creationId xmlns:a16="http://schemas.microsoft.com/office/drawing/2014/main" id="{C4D65425-0CE5-4CCA-A554-98C42CF9B3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736880"/>
              </p:ext>
            </p:extLst>
          </p:nvPr>
        </p:nvGraphicFramePr>
        <p:xfrm>
          <a:off x="1276220" y="1727372"/>
          <a:ext cx="8127999" cy="3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4743">
                  <a:extLst>
                    <a:ext uri="{9D8B030D-6E8A-4147-A177-3AD203B41FA5}">
                      <a16:colId xmlns:a16="http://schemas.microsoft.com/office/drawing/2014/main" val="142543905"/>
                    </a:ext>
                  </a:extLst>
                </a:gridCol>
                <a:gridCol w="1576874">
                  <a:extLst>
                    <a:ext uri="{9D8B030D-6E8A-4147-A177-3AD203B41FA5}">
                      <a16:colId xmlns:a16="http://schemas.microsoft.com/office/drawing/2014/main" val="3528488283"/>
                    </a:ext>
                  </a:extLst>
                </a:gridCol>
                <a:gridCol w="1986382">
                  <a:extLst>
                    <a:ext uri="{9D8B030D-6E8A-4147-A177-3AD203B41FA5}">
                      <a16:colId xmlns:a16="http://schemas.microsoft.com/office/drawing/2014/main" val="21139138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Показник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Минулий період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Прогнозна зміна,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2607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Обсяг реалізації продукції (ОР), од.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5615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Ціна реалізації без ПДВ (ЦР), грн.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1049,80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324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Норма витрачання матеріалу на одиницю продукції (НВМ), кг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5,7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-15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1798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Ціни на матеріали (ЦМ), грн. за кг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56,90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317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Відрядна розцінка (ВР), грн.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30,5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4958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Загальновиробничі витрати (ЗВ), грн.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45 000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094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Адміністративні витрати (АВ), грн.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50 000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-6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128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Витрати на збут (ВЗ), грн.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94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538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7BACEA4-02E6-4F3A-8B4F-CB860E04E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90465"/>
            <a:ext cx="9744960" cy="5350897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/>
              <a:t>Побудова моделі</a:t>
            </a:r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r>
              <a:rPr lang="uk-UA" dirty="0"/>
              <a:t>ОП = Чистий дохід – Виробнича собівартість – Адміністративні витрати – Витрати на збут</a:t>
            </a:r>
          </a:p>
          <a:p>
            <a:pPr marL="0" indent="0" algn="just">
              <a:buNone/>
            </a:pPr>
            <a:r>
              <a:rPr lang="uk-UA" dirty="0"/>
              <a:t>ЧД = КР*ЦР; </a:t>
            </a:r>
          </a:p>
          <a:p>
            <a:pPr marL="0" indent="0" algn="just">
              <a:buNone/>
            </a:pPr>
            <a:r>
              <a:rPr lang="uk-UA" dirty="0"/>
              <a:t>ВС= КР*(НВМ*ЦМ+1,22*ВР)+ЗВ;</a:t>
            </a:r>
          </a:p>
          <a:p>
            <a:pPr marL="0" indent="0" algn="ctr">
              <a:buNone/>
            </a:pPr>
            <a:endParaRPr lang="uk-UA" sz="2800" dirty="0"/>
          </a:p>
          <a:p>
            <a:pPr marL="0" indent="0" algn="ctr">
              <a:buNone/>
            </a:pPr>
            <a:r>
              <a:rPr lang="uk-UA" sz="2800" dirty="0"/>
              <a:t>ОП = КР * (ЦР – (НВМ*ЦМ+1,22*ВР)) – ЗВ – АВ - ВЗ</a:t>
            </a:r>
          </a:p>
        </p:txBody>
      </p:sp>
    </p:spTree>
    <p:extLst>
      <p:ext uri="{BB962C8B-B14F-4D97-AF65-F5344CB8AC3E}">
        <p14:creationId xmlns:p14="http://schemas.microsoft.com/office/powerpoint/2010/main" val="2438136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1981200" y="1492518"/>
            <a:ext cx="72034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/>
              <a:t>Методика факторного аналізу</a:t>
            </a:r>
          </a:p>
          <a:p>
            <a:endParaRPr lang="uk-UA" dirty="0"/>
          </a:p>
          <a:p>
            <a:r>
              <a:rPr lang="uk-UA" dirty="0"/>
              <a:t>Фактори – це рушійні сили розвитку процесів і явищ, які відбуваються на підприємстві. Причини – це умови здійснення окремих явищ, які більш глибоко, ніж фактори, розкривають зміни рівня ресурсів та їхнього складу, а також показників роботи; вони деталізують вплив факторів.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57350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849120" y="1305342"/>
            <a:ext cx="786384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Факторна</a:t>
            </a:r>
            <a:r>
              <a:rPr lang="ru-RU" dirty="0"/>
              <a:t> система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результативного та </a:t>
            </a:r>
            <a:r>
              <a:rPr lang="ru-RU" dirty="0" err="1"/>
              <a:t>факторних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, </a:t>
            </a:r>
            <a:r>
              <a:rPr lang="ru-RU" dirty="0" err="1"/>
              <a:t>пов’язаних</a:t>
            </a:r>
            <a:r>
              <a:rPr lang="ru-RU" dirty="0"/>
              <a:t> одним </a:t>
            </a:r>
            <a:r>
              <a:rPr lang="ru-RU" dirty="0" err="1"/>
              <a:t>причиново-наслідковим</a:t>
            </a:r>
            <a:r>
              <a:rPr lang="ru-RU" dirty="0"/>
              <a:t> </a:t>
            </a:r>
            <a:r>
              <a:rPr lang="ru-RU" dirty="0" err="1"/>
              <a:t>зв’язком</a:t>
            </a:r>
            <a:r>
              <a:rPr lang="ru-RU" dirty="0"/>
              <a:t>. </a:t>
            </a:r>
            <a:r>
              <a:rPr lang="ru-RU" dirty="0" err="1"/>
              <a:t>Математична</a:t>
            </a:r>
            <a:r>
              <a:rPr lang="ru-RU" dirty="0"/>
              <a:t> формула,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виражає</a:t>
            </a:r>
            <a:r>
              <a:rPr lang="ru-RU" dirty="0"/>
              <a:t> </a:t>
            </a:r>
            <a:r>
              <a:rPr lang="ru-RU" dirty="0" err="1"/>
              <a:t>реальні</a:t>
            </a:r>
            <a:r>
              <a:rPr lang="ru-RU" dirty="0"/>
              <a:t> </a:t>
            </a:r>
            <a:r>
              <a:rPr lang="ru-RU" dirty="0" err="1"/>
              <a:t>зв’язки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досліджуваними</a:t>
            </a:r>
            <a:r>
              <a:rPr lang="ru-RU" dirty="0"/>
              <a:t> </a:t>
            </a:r>
            <a:r>
              <a:rPr lang="ru-RU" dirty="0" err="1"/>
              <a:t>явищами</a:t>
            </a:r>
            <a:r>
              <a:rPr lang="ru-RU" dirty="0"/>
              <a:t>,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dirty="0" err="1"/>
              <a:t>моделлю</a:t>
            </a:r>
            <a:r>
              <a:rPr lang="ru-RU" dirty="0"/>
              <a:t> </a:t>
            </a:r>
            <a:r>
              <a:rPr lang="ru-RU" dirty="0" err="1"/>
              <a:t>факторної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:</a:t>
            </a:r>
          </a:p>
          <a:p>
            <a:endParaRPr lang="ru-RU" dirty="0"/>
          </a:p>
          <a:p>
            <a:pPr algn="ctr"/>
            <a:r>
              <a:rPr lang="ru-RU" dirty="0"/>
              <a:t>у = f (х1, х2, ..., </a:t>
            </a:r>
            <a:r>
              <a:rPr lang="ru-RU" dirty="0" err="1"/>
              <a:t>х</a:t>
            </a:r>
            <a:r>
              <a:rPr lang="ru-RU" i="1" dirty="0" err="1"/>
              <a:t>п</a:t>
            </a:r>
            <a:r>
              <a:rPr lang="ru-RU" dirty="0"/>
              <a:t>) ,</a:t>
            </a:r>
          </a:p>
          <a:p>
            <a:endParaRPr lang="ru-RU" dirty="0"/>
          </a:p>
          <a:p>
            <a:r>
              <a:rPr lang="ru-RU" dirty="0"/>
              <a:t>де у – </a:t>
            </a:r>
            <a:r>
              <a:rPr lang="ru-RU" dirty="0" err="1"/>
              <a:t>результативний</a:t>
            </a:r>
            <a:r>
              <a:rPr lang="ru-RU" dirty="0"/>
              <a:t> </a:t>
            </a:r>
            <a:r>
              <a:rPr lang="ru-RU" dirty="0" err="1"/>
              <a:t>показник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/>
              <a:t>х1, х2, ..., </a:t>
            </a:r>
            <a:r>
              <a:rPr lang="ru-RU" dirty="0" err="1"/>
              <a:t>х</a:t>
            </a:r>
            <a:r>
              <a:rPr lang="ru-RU" i="1" dirty="0" err="1"/>
              <a:t>п</a:t>
            </a:r>
            <a:r>
              <a:rPr lang="ru-RU" dirty="0"/>
              <a:t> – </a:t>
            </a:r>
            <a:r>
              <a:rPr lang="ru-RU" dirty="0" err="1"/>
              <a:t>факторні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Використання</a:t>
            </a:r>
            <a:r>
              <a:rPr lang="ru-RU" dirty="0"/>
              <a:t> моделей в </a:t>
            </a:r>
            <a:r>
              <a:rPr lang="ru-RU" dirty="0" err="1"/>
              <a:t>аналізі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абстрактно </a:t>
            </a:r>
            <a:r>
              <a:rPr lang="ru-RU" dirty="0" err="1"/>
              <a:t>зобразити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взаємозв’язки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у </a:t>
            </a:r>
            <a:r>
              <a:rPr lang="ru-RU" dirty="0" err="1"/>
              <a:t>реальній</a:t>
            </a:r>
            <a:r>
              <a:rPr lang="ru-RU" dirty="0"/>
              <a:t> </a:t>
            </a:r>
            <a:r>
              <a:rPr lang="ru-RU" dirty="0" err="1"/>
              <a:t>господарській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84712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016000" y="1031528"/>
            <a:ext cx="977392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Моделювання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один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наукового</a:t>
            </a:r>
            <a:r>
              <a:rPr lang="ru-RU" dirty="0"/>
              <a:t> </a:t>
            </a:r>
            <a:r>
              <a:rPr lang="ru-RU" dirty="0" err="1"/>
              <a:t>пізнання</a:t>
            </a:r>
            <a:r>
              <a:rPr lang="ru-RU" dirty="0"/>
              <a:t>,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створюється</a:t>
            </a:r>
            <a:r>
              <a:rPr lang="ru-RU" dirty="0"/>
              <a:t> модель </a:t>
            </a:r>
            <a:r>
              <a:rPr lang="ru-RU" dirty="0" err="1"/>
              <a:t>об’єкта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. </a:t>
            </a:r>
            <a:r>
              <a:rPr lang="ru-RU" dirty="0" err="1"/>
              <a:t>Сутність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взаємозв’язок</a:t>
            </a:r>
            <a:r>
              <a:rPr lang="ru-RU" dirty="0"/>
              <a:t> </a:t>
            </a:r>
            <a:r>
              <a:rPr lang="ru-RU" dirty="0" err="1"/>
              <a:t>показника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досліджується</a:t>
            </a:r>
            <a:r>
              <a:rPr lang="ru-RU" dirty="0"/>
              <a:t>, з </a:t>
            </a:r>
            <a:r>
              <a:rPr lang="ru-RU" dirty="0" err="1"/>
              <a:t>факторними</a:t>
            </a:r>
            <a:r>
              <a:rPr lang="ru-RU" dirty="0"/>
              <a:t> </a:t>
            </a:r>
            <a:r>
              <a:rPr lang="ru-RU" dirty="0" err="1"/>
              <a:t>показниками</a:t>
            </a:r>
            <a:r>
              <a:rPr lang="ru-RU" dirty="0"/>
              <a:t> </a:t>
            </a:r>
            <a:r>
              <a:rPr lang="ru-RU" dirty="0" err="1"/>
              <a:t>подається</a:t>
            </a:r>
            <a:r>
              <a:rPr lang="ru-RU" dirty="0"/>
              <a:t> у </a:t>
            </a:r>
            <a:r>
              <a:rPr lang="ru-RU" dirty="0" err="1"/>
              <a:t>формі</a:t>
            </a:r>
            <a:r>
              <a:rPr lang="ru-RU" dirty="0"/>
              <a:t> конкретного </a:t>
            </a:r>
            <a:r>
              <a:rPr lang="ru-RU" dirty="0" err="1"/>
              <a:t>математичного</a:t>
            </a:r>
            <a:r>
              <a:rPr lang="ru-RU" dirty="0"/>
              <a:t> </a:t>
            </a:r>
            <a:r>
              <a:rPr lang="ru-RU" dirty="0" err="1"/>
              <a:t>рівняння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результативним</a:t>
            </a:r>
            <a:r>
              <a:rPr lang="ru-RU" dirty="0"/>
              <a:t> і </a:t>
            </a:r>
            <a:r>
              <a:rPr lang="ru-RU" dirty="0" err="1"/>
              <a:t>факторними</a:t>
            </a:r>
            <a:r>
              <a:rPr lang="ru-RU" dirty="0"/>
              <a:t> </a:t>
            </a:r>
            <a:r>
              <a:rPr lang="ru-RU" dirty="0" err="1"/>
              <a:t>показниками</a:t>
            </a:r>
            <a:r>
              <a:rPr lang="ru-RU" dirty="0"/>
              <a:t> </a:t>
            </a:r>
            <a:r>
              <a:rPr lang="ru-RU" dirty="0" err="1"/>
              <a:t>факторні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поділяються</a:t>
            </a:r>
            <a:r>
              <a:rPr lang="ru-RU" dirty="0"/>
              <a:t> на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:</a:t>
            </a:r>
          </a:p>
          <a:p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Детерміновані</a:t>
            </a:r>
            <a:r>
              <a:rPr lang="ru-RU" dirty="0"/>
              <a:t> </a:t>
            </a:r>
            <a:r>
              <a:rPr lang="ru-RU" dirty="0" err="1"/>
              <a:t>факторні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– </a:t>
            </a:r>
            <a:r>
              <a:rPr lang="ru-RU" dirty="0" err="1"/>
              <a:t>використовуються</a:t>
            </a:r>
            <a:r>
              <a:rPr lang="ru-RU" dirty="0"/>
              <a:t> для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функціонального</a:t>
            </a:r>
            <a:r>
              <a:rPr lang="ru-RU" dirty="0"/>
              <a:t> (</a:t>
            </a:r>
            <a:r>
              <a:rPr lang="ru-RU" dirty="0" err="1"/>
              <a:t>детермінованого</a:t>
            </a:r>
            <a:r>
              <a:rPr lang="ru-RU" dirty="0"/>
              <a:t>) </a:t>
            </a:r>
            <a:r>
              <a:rPr lang="ru-RU" dirty="0" err="1"/>
              <a:t>зв’язку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результативним</a:t>
            </a:r>
            <a:r>
              <a:rPr lang="ru-RU" dirty="0"/>
              <a:t> і </a:t>
            </a:r>
            <a:r>
              <a:rPr lang="ru-RU" dirty="0" err="1"/>
              <a:t>факторними</a:t>
            </a:r>
            <a:r>
              <a:rPr lang="ru-RU" dirty="0"/>
              <a:t> </a:t>
            </a:r>
            <a:r>
              <a:rPr lang="ru-RU" dirty="0" err="1"/>
              <a:t>показниками</a:t>
            </a:r>
            <a:r>
              <a:rPr lang="ru-RU" dirty="0"/>
              <a:t>, коли при </a:t>
            </a:r>
            <a:r>
              <a:rPr lang="ru-RU" dirty="0" err="1"/>
              <a:t>заданих</a:t>
            </a:r>
            <a:r>
              <a:rPr lang="ru-RU" dirty="0"/>
              <a:t> </a:t>
            </a:r>
            <a:r>
              <a:rPr lang="ru-RU" dirty="0" err="1"/>
              <a:t>початкових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факторна</a:t>
            </a:r>
            <a:r>
              <a:rPr lang="ru-RU" dirty="0"/>
              <a:t> система переходить у </a:t>
            </a:r>
            <a:r>
              <a:rPr lang="ru-RU" dirty="0" err="1"/>
              <a:t>єдиний</a:t>
            </a:r>
            <a:r>
              <a:rPr lang="ru-RU" dirty="0"/>
              <a:t> </a:t>
            </a:r>
            <a:r>
              <a:rPr lang="ru-RU" dirty="0" err="1"/>
              <a:t>певний</a:t>
            </a:r>
            <a:r>
              <a:rPr lang="ru-RU" dirty="0"/>
              <a:t> стан. У </a:t>
            </a:r>
            <a:r>
              <a:rPr lang="ru-RU" dirty="0" err="1"/>
              <a:t>детермінованих</a:t>
            </a:r>
            <a:r>
              <a:rPr lang="ru-RU" dirty="0"/>
              <a:t> моделях </a:t>
            </a:r>
            <a:r>
              <a:rPr lang="ru-RU" dirty="0" err="1"/>
              <a:t>результативний</a:t>
            </a:r>
            <a:r>
              <a:rPr lang="ru-RU" dirty="0"/>
              <a:t> </a:t>
            </a:r>
            <a:r>
              <a:rPr lang="ru-RU" dirty="0" err="1"/>
              <a:t>показник</a:t>
            </a:r>
            <a:r>
              <a:rPr lang="ru-RU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алгебраїчну</a:t>
            </a:r>
            <a:r>
              <a:rPr lang="ru-RU" dirty="0"/>
              <a:t> суму, </a:t>
            </a:r>
            <a:r>
              <a:rPr lang="ru-RU" dirty="0" err="1"/>
              <a:t>добуток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частку</a:t>
            </a:r>
            <a:r>
              <a:rPr lang="ru-RU" dirty="0"/>
              <a:t> </a:t>
            </a:r>
            <a:r>
              <a:rPr lang="ru-RU" dirty="0" err="1"/>
              <a:t>факторних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2. </a:t>
            </a:r>
            <a:r>
              <a:rPr lang="ru-RU" dirty="0" err="1"/>
              <a:t>Стохастичні</a:t>
            </a:r>
            <a:r>
              <a:rPr lang="ru-RU" dirty="0"/>
              <a:t> </a:t>
            </a:r>
            <a:r>
              <a:rPr lang="ru-RU" dirty="0" err="1"/>
              <a:t>факторні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– </a:t>
            </a:r>
            <a:r>
              <a:rPr lang="ru-RU" dirty="0" err="1"/>
              <a:t>використовуються</a:t>
            </a:r>
            <a:r>
              <a:rPr lang="ru-RU" dirty="0"/>
              <a:t> для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ймовірносного</a:t>
            </a:r>
            <a:r>
              <a:rPr lang="ru-RU" dirty="0"/>
              <a:t> (стохастичного) </a:t>
            </a:r>
            <a:r>
              <a:rPr lang="ru-RU" dirty="0" err="1"/>
              <a:t>зв’язку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результативним</a:t>
            </a:r>
            <a:r>
              <a:rPr lang="ru-RU" dirty="0"/>
              <a:t> і </a:t>
            </a:r>
            <a:r>
              <a:rPr lang="ru-RU" dirty="0" err="1"/>
              <a:t>факторними</a:t>
            </a:r>
            <a:r>
              <a:rPr lang="ru-RU" dirty="0"/>
              <a:t> </a:t>
            </a:r>
            <a:r>
              <a:rPr lang="ru-RU" dirty="0" err="1"/>
              <a:t>показниками</a:t>
            </a:r>
            <a:r>
              <a:rPr lang="ru-RU" dirty="0"/>
              <a:t>, коли при </a:t>
            </a:r>
            <a:r>
              <a:rPr lang="ru-RU" dirty="0" err="1"/>
              <a:t>незмінних</a:t>
            </a:r>
            <a:r>
              <a:rPr lang="ru-RU" dirty="0"/>
              <a:t> </a:t>
            </a:r>
            <a:r>
              <a:rPr lang="ru-RU" dirty="0" err="1"/>
              <a:t>початкових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факторна</a:t>
            </a:r>
            <a:r>
              <a:rPr lang="ru-RU" dirty="0"/>
              <a:t> система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переходити</a:t>
            </a:r>
            <a:r>
              <a:rPr lang="ru-RU" dirty="0"/>
              <a:t> в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стани</a:t>
            </a:r>
            <a:r>
              <a:rPr lang="ru-RU" dirty="0"/>
              <a:t> з </a:t>
            </a:r>
            <a:r>
              <a:rPr lang="ru-RU" dirty="0" err="1"/>
              <a:t>різною</a:t>
            </a:r>
            <a:r>
              <a:rPr lang="ru-RU" dirty="0"/>
              <a:t> </a:t>
            </a:r>
            <a:r>
              <a:rPr lang="ru-RU" dirty="0" err="1"/>
              <a:t>ймовірністю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76796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599440" y="578069"/>
            <a:ext cx="103936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 </a:t>
            </a:r>
            <a:r>
              <a:rPr lang="ru-RU" dirty="0" err="1"/>
              <a:t>моделюванні</a:t>
            </a:r>
            <a:r>
              <a:rPr lang="ru-RU" dirty="0"/>
              <a:t> </a:t>
            </a:r>
            <a:r>
              <a:rPr lang="ru-RU" dirty="0" err="1"/>
              <a:t>детермінованих</a:t>
            </a:r>
            <a:r>
              <a:rPr lang="ru-RU" dirty="0"/>
              <a:t> </a:t>
            </a:r>
            <a:r>
              <a:rPr lang="ru-RU" dirty="0" err="1"/>
              <a:t>факторних</a:t>
            </a:r>
            <a:r>
              <a:rPr lang="ru-RU" dirty="0"/>
              <a:t> систем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дотримуватись</a:t>
            </a:r>
            <a:r>
              <a:rPr lang="ru-RU" dirty="0"/>
              <a:t> таких </a:t>
            </a:r>
            <a:r>
              <a:rPr lang="ru-RU" dirty="0" err="1"/>
              <a:t>вимог</a:t>
            </a:r>
            <a:r>
              <a:rPr lang="ru-RU" dirty="0"/>
              <a:t>:</a:t>
            </a:r>
          </a:p>
          <a:p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Фактори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включаються</a:t>
            </a:r>
            <a:r>
              <a:rPr lang="ru-RU" dirty="0"/>
              <a:t> в модель, і сама модель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виражений</a:t>
            </a:r>
            <a:r>
              <a:rPr lang="ru-RU" dirty="0"/>
              <a:t> характер, реально </a:t>
            </a:r>
            <a:r>
              <a:rPr lang="ru-RU" dirty="0" err="1"/>
              <a:t>існувати</a:t>
            </a:r>
            <a:r>
              <a:rPr lang="ru-RU" dirty="0"/>
              <a:t>, а не бути </a:t>
            </a:r>
            <a:r>
              <a:rPr lang="ru-RU" dirty="0" err="1"/>
              <a:t>вигаданими</a:t>
            </a:r>
            <a:r>
              <a:rPr lang="ru-RU" dirty="0"/>
              <a:t> </a:t>
            </a:r>
            <a:r>
              <a:rPr lang="ru-RU" dirty="0" err="1"/>
              <a:t>абстрактними</a:t>
            </a:r>
            <a:r>
              <a:rPr lang="ru-RU" dirty="0"/>
              <a:t> величинами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явищами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2. </a:t>
            </a:r>
            <a:r>
              <a:rPr lang="ru-RU" dirty="0" err="1"/>
              <a:t>Фактори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у систему, </a:t>
            </a:r>
            <a:r>
              <a:rPr lang="ru-RU" dirty="0" err="1"/>
              <a:t>мають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бути </a:t>
            </a:r>
            <a:r>
              <a:rPr lang="ru-RU" dirty="0" err="1"/>
              <a:t>необхідними</a:t>
            </a:r>
            <a:r>
              <a:rPr lang="ru-RU" dirty="0"/>
              <a:t> </a:t>
            </a:r>
            <a:r>
              <a:rPr lang="ru-RU" dirty="0" err="1"/>
              <a:t>елементами</a:t>
            </a:r>
            <a:r>
              <a:rPr lang="ru-RU" dirty="0"/>
              <a:t> </a:t>
            </a:r>
            <a:r>
              <a:rPr lang="ru-RU" dirty="0" err="1"/>
              <a:t>формули</a:t>
            </a:r>
            <a:r>
              <a:rPr lang="ru-RU" dirty="0"/>
              <a:t>, а й </a:t>
            </a:r>
            <a:r>
              <a:rPr lang="ru-RU" dirty="0" err="1"/>
              <a:t>знаходитися</a:t>
            </a:r>
            <a:r>
              <a:rPr lang="ru-RU" dirty="0"/>
              <a:t> в </a:t>
            </a:r>
            <a:r>
              <a:rPr lang="ru-RU" dirty="0" err="1"/>
              <a:t>причиновому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 з </a:t>
            </a:r>
            <a:r>
              <a:rPr lang="ru-RU" dirty="0" err="1"/>
              <a:t>результативним</a:t>
            </a:r>
            <a:r>
              <a:rPr lang="ru-RU" dirty="0"/>
              <a:t> </a:t>
            </a:r>
            <a:r>
              <a:rPr lang="ru-RU" dirty="0" err="1"/>
              <a:t>показником</a:t>
            </a:r>
            <a:r>
              <a:rPr lang="ru-RU" dirty="0"/>
              <a:t>. </a:t>
            </a:r>
            <a:r>
              <a:rPr lang="ru-RU" dirty="0" err="1"/>
              <a:t>Інакше</a:t>
            </a:r>
            <a:r>
              <a:rPr lang="ru-RU" dirty="0"/>
              <a:t> </a:t>
            </a:r>
            <a:r>
              <a:rPr lang="ru-RU" dirty="0" err="1"/>
              <a:t>кажучи</a:t>
            </a:r>
            <a:r>
              <a:rPr lang="ru-RU" dirty="0"/>
              <a:t>, </a:t>
            </a:r>
            <a:r>
              <a:rPr lang="ru-RU" dirty="0" err="1"/>
              <a:t>побудована</a:t>
            </a:r>
            <a:r>
              <a:rPr lang="ru-RU" dirty="0"/>
              <a:t> </a:t>
            </a:r>
            <a:r>
              <a:rPr lang="ru-RU" dirty="0" err="1"/>
              <a:t>факторна</a:t>
            </a:r>
            <a:r>
              <a:rPr lang="ru-RU" dirty="0"/>
              <a:t> система повинна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пізнавальну</a:t>
            </a:r>
            <a:r>
              <a:rPr lang="ru-RU" dirty="0"/>
              <a:t> </a:t>
            </a:r>
            <a:r>
              <a:rPr lang="ru-RU" dirty="0" err="1"/>
              <a:t>цінність</a:t>
            </a:r>
            <a:r>
              <a:rPr lang="ru-RU" dirty="0"/>
              <a:t>. </a:t>
            </a:r>
            <a:r>
              <a:rPr lang="ru-RU" dirty="0" err="1"/>
              <a:t>Розглянемо</a:t>
            </a:r>
            <a:r>
              <a:rPr lang="ru-RU" dirty="0"/>
              <a:t> приклад </a:t>
            </a:r>
            <a:r>
              <a:rPr lang="ru-RU" dirty="0" err="1"/>
              <a:t>двох</a:t>
            </a:r>
            <a:r>
              <a:rPr lang="ru-RU" dirty="0"/>
              <a:t> моделей:</a:t>
            </a:r>
          </a:p>
          <a:p>
            <a:endParaRPr lang="ru-RU" dirty="0"/>
          </a:p>
          <a:p>
            <a:pPr algn="ctr"/>
            <a:r>
              <a:rPr lang="ru-RU" dirty="0"/>
              <a:t>ВП = ЧП х ПП ,</a:t>
            </a:r>
          </a:p>
          <a:p>
            <a:endParaRPr lang="ru-RU" dirty="0"/>
          </a:p>
          <a:p>
            <a:pPr algn="ctr"/>
            <a:r>
              <a:rPr lang="ru-RU" dirty="0"/>
              <a:t>ПП = ВП ÷ ЧП ,</a:t>
            </a:r>
          </a:p>
          <a:p>
            <a:endParaRPr lang="ru-RU" dirty="0"/>
          </a:p>
          <a:p>
            <a:r>
              <a:rPr lang="ru-RU" dirty="0"/>
              <a:t>де ВП –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/>
              <a:t>ЧП – </a:t>
            </a:r>
            <a:r>
              <a:rPr lang="ru-RU" dirty="0" err="1"/>
              <a:t>середньорічна</a:t>
            </a:r>
            <a:r>
              <a:rPr lang="ru-RU" dirty="0"/>
              <a:t> </a:t>
            </a:r>
            <a:r>
              <a:rPr lang="ru-RU" dirty="0" err="1"/>
              <a:t>чисельність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/>
              <a:t>ПП – </a:t>
            </a:r>
            <a:r>
              <a:rPr lang="ru-RU" dirty="0" err="1"/>
              <a:t>продуктивність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(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</a:t>
            </a:r>
            <a:r>
              <a:rPr lang="ru-RU" dirty="0" smtClean="0"/>
              <a:t>на одного </a:t>
            </a:r>
            <a:r>
              <a:rPr lang="ru-RU" dirty="0" err="1"/>
              <a:t>середньорічного</a:t>
            </a:r>
            <a:r>
              <a:rPr lang="ru-RU" dirty="0"/>
              <a:t> </a:t>
            </a:r>
            <a:r>
              <a:rPr lang="ru-RU" dirty="0" err="1"/>
              <a:t>працівника</a:t>
            </a:r>
            <a:r>
              <a:rPr lang="ru-RU" dirty="0"/>
              <a:t>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76587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513840" y="1920300"/>
            <a:ext cx="815848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У </a:t>
            </a:r>
            <a:r>
              <a:rPr lang="ru-RU" dirty="0" err="1"/>
              <a:t>першій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 </a:t>
            </a:r>
            <a:r>
              <a:rPr lang="ru-RU" dirty="0" err="1"/>
              <a:t>перебувають</a:t>
            </a:r>
            <a:r>
              <a:rPr lang="ru-RU" dirty="0"/>
              <a:t> у </a:t>
            </a:r>
            <a:r>
              <a:rPr lang="ru-RU" dirty="0" err="1"/>
              <a:t>причиновому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 з </a:t>
            </a:r>
            <a:r>
              <a:rPr lang="ru-RU" dirty="0" err="1"/>
              <a:t>результативним</a:t>
            </a:r>
            <a:r>
              <a:rPr lang="ru-RU" dirty="0"/>
              <a:t> </a:t>
            </a:r>
            <a:r>
              <a:rPr lang="ru-RU" dirty="0" err="1"/>
              <a:t>показником</a:t>
            </a:r>
            <a:r>
              <a:rPr lang="ru-RU" dirty="0"/>
              <a:t>, а в </a:t>
            </a:r>
            <a:r>
              <a:rPr lang="ru-RU" dirty="0" err="1"/>
              <a:t>другій</a:t>
            </a:r>
            <a:r>
              <a:rPr lang="ru-RU" dirty="0"/>
              <a:t> – у </a:t>
            </a:r>
            <a:r>
              <a:rPr lang="ru-RU" dirty="0" err="1"/>
              <a:t>математичному</a:t>
            </a:r>
            <a:r>
              <a:rPr lang="ru-RU" dirty="0"/>
              <a:t> </a:t>
            </a:r>
            <a:r>
              <a:rPr lang="ru-RU" dirty="0" err="1"/>
              <a:t>співвідношенні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3.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факторної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бути </a:t>
            </a:r>
            <a:r>
              <a:rPr lang="ru-RU" dirty="0" err="1"/>
              <a:t>кількісно</a:t>
            </a:r>
            <a:r>
              <a:rPr lang="ru-RU" dirty="0"/>
              <a:t> </a:t>
            </a:r>
            <a:r>
              <a:rPr lang="ru-RU" dirty="0" err="1"/>
              <a:t>вимірними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одиницю</a:t>
            </a:r>
            <a:r>
              <a:rPr lang="ru-RU" dirty="0"/>
              <a:t> </a:t>
            </a:r>
            <a:r>
              <a:rPr lang="ru-RU" dirty="0" err="1"/>
              <a:t>величини</a:t>
            </a:r>
            <a:r>
              <a:rPr lang="ru-RU" dirty="0"/>
              <a:t> і </a:t>
            </a:r>
            <a:r>
              <a:rPr lang="ru-RU" dirty="0" err="1"/>
              <a:t>необхідну</a:t>
            </a:r>
            <a:r>
              <a:rPr lang="ru-RU" dirty="0"/>
              <a:t> </a:t>
            </a:r>
            <a:r>
              <a:rPr lang="ru-RU" dirty="0" err="1"/>
              <a:t>інформаційну</a:t>
            </a:r>
            <a:r>
              <a:rPr lang="ru-RU" dirty="0"/>
              <a:t> </a:t>
            </a:r>
            <a:r>
              <a:rPr lang="ru-RU" dirty="0" err="1"/>
              <a:t>забезпеченість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4. </a:t>
            </a:r>
            <a:r>
              <a:rPr lang="ru-RU" dirty="0" err="1"/>
              <a:t>Факторна</a:t>
            </a:r>
            <a:r>
              <a:rPr lang="ru-RU" dirty="0"/>
              <a:t> модель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забезпечувати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вимірювання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на </a:t>
            </a:r>
            <a:r>
              <a:rPr lang="ru-RU" dirty="0" err="1"/>
              <a:t>зміну</a:t>
            </a:r>
            <a:r>
              <a:rPr lang="ru-RU" dirty="0"/>
              <a:t> результативного </a:t>
            </a:r>
            <a:r>
              <a:rPr lang="ru-RU" dirty="0" err="1"/>
              <a:t>показника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97356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097280" y="907485"/>
            <a:ext cx="89001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У </a:t>
            </a:r>
            <a:r>
              <a:rPr lang="ru-RU" dirty="0" err="1"/>
              <a:t>детермінованому</a:t>
            </a:r>
            <a:r>
              <a:rPr lang="ru-RU" dirty="0"/>
              <a:t> факторному </a:t>
            </a:r>
            <a:r>
              <a:rPr lang="ru-RU" dirty="0" err="1"/>
              <a:t>аналізі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чотири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факторних</a:t>
            </a:r>
            <a:r>
              <a:rPr lang="ru-RU" dirty="0"/>
              <a:t> моделей:</a:t>
            </a:r>
          </a:p>
          <a:p>
            <a:endParaRPr lang="ru-RU" dirty="0"/>
          </a:p>
          <a:p>
            <a:pPr marL="342900" indent="-342900">
              <a:buAutoNum type="arabicPeriod"/>
            </a:pPr>
            <a:r>
              <a:rPr lang="ru-RU" dirty="0" err="1"/>
              <a:t>Адитивні</a:t>
            </a:r>
            <a:r>
              <a:rPr lang="ru-RU" dirty="0"/>
              <a:t> – </a:t>
            </a:r>
            <a:r>
              <a:rPr lang="ru-RU" dirty="0" err="1"/>
              <a:t>моделі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результативний</a:t>
            </a:r>
            <a:r>
              <a:rPr lang="ru-RU" dirty="0"/>
              <a:t> </a:t>
            </a:r>
            <a:r>
              <a:rPr lang="ru-RU" dirty="0" err="1"/>
              <a:t>показник</a:t>
            </a:r>
            <a:r>
              <a:rPr lang="ru-RU" dirty="0"/>
              <a:t> є </a:t>
            </a:r>
            <a:r>
              <a:rPr lang="ru-RU" dirty="0" err="1"/>
              <a:t>алгебраїчною</a:t>
            </a:r>
            <a:r>
              <a:rPr lang="ru-RU" dirty="0"/>
              <a:t> сумою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факторних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: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2. </a:t>
            </a:r>
            <a:r>
              <a:rPr lang="ru-RU" dirty="0" err="1"/>
              <a:t>Мультиплікативні</a:t>
            </a:r>
            <a:r>
              <a:rPr lang="ru-RU" dirty="0"/>
              <a:t> – </a:t>
            </a:r>
            <a:r>
              <a:rPr lang="ru-RU" dirty="0" err="1"/>
              <a:t>моделі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результативний</a:t>
            </a:r>
            <a:r>
              <a:rPr lang="ru-RU" dirty="0"/>
              <a:t> </a:t>
            </a:r>
            <a:r>
              <a:rPr lang="ru-RU" dirty="0" err="1"/>
              <a:t>показник</a:t>
            </a:r>
            <a:r>
              <a:rPr lang="ru-RU" dirty="0"/>
              <a:t> є </a:t>
            </a:r>
            <a:r>
              <a:rPr lang="ru-RU" dirty="0" err="1"/>
              <a:t>добутком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факторних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: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3. </a:t>
            </a:r>
            <a:r>
              <a:rPr lang="ru-RU" dirty="0" err="1"/>
              <a:t>Кратні</a:t>
            </a:r>
            <a:r>
              <a:rPr lang="ru-RU" dirty="0"/>
              <a:t> – </a:t>
            </a:r>
            <a:r>
              <a:rPr lang="ru-RU" dirty="0" err="1"/>
              <a:t>моделі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результативний</a:t>
            </a:r>
            <a:r>
              <a:rPr lang="ru-RU" dirty="0"/>
              <a:t> </a:t>
            </a:r>
            <a:r>
              <a:rPr lang="ru-RU" dirty="0" err="1"/>
              <a:t>показник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діленням</a:t>
            </a:r>
            <a:r>
              <a:rPr lang="ru-RU" dirty="0"/>
              <a:t> одного факторного </a:t>
            </a:r>
            <a:r>
              <a:rPr lang="ru-RU" dirty="0" err="1"/>
              <a:t>показника</a:t>
            </a:r>
            <a:r>
              <a:rPr lang="ru-RU" dirty="0"/>
              <a:t> на </a:t>
            </a:r>
            <a:r>
              <a:rPr lang="ru-RU" dirty="0" err="1"/>
              <a:t>інший</a:t>
            </a:r>
            <a:r>
              <a:rPr lang="ru-RU" dirty="0"/>
              <a:t>:</a:t>
            </a:r>
          </a:p>
          <a:p>
            <a:pPr algn="ctr"/>
            <a:r>
              <a:rPr lang="ru-RU" dirty="0"/>
              <a:t>У = Х1/Х2 . </a:t>
            </a:r>
          </a:p>
          <a:p>
            <a:pPr algn="just"/>
            <a:r>
              <a:rPr lang="ru-RU" dirty="0"/>
              <a:t>4. </a:t>
            </a:r>
            <a:r>
              <a:rPr lang="ru-RU" dirty="0" err="1"/>
              <a:t>Змішані</a:t>
            </a:r>
            <a:r>
              <a:rPr lang="ru-RU" dirty="0"/>
              <a:t> (</a:t>
            </a:r>
            <a:r>
              <a:rPr lang="ru-RU" dirty="0" err="1"/>
              <a:t>комбіновані</a:t>
            </a:r>
            <a:r>
              <a:rPr lang="ru-RU" dirty="0"/>
              <a:t>) – </a:t>
            </a:r>
            <a:r>
              <a:rPr lang="ru-RU" dirty="0" err="1"/>
              <a:t>моделі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поєднуються</a:t>
            </a:r>
            <a:r>
              <a:rPr lang="ru-RU" dirty="0"/>
              <a:t> в </a:t>
            </a:r>
            <a:r>
              <a:rPr lang="ru-RU" dirty="0" err="1"/>
              <a:t>різноманітних</a:t>
            </a:r>
            <a:r>
              <a:rPr lang="ru-RU" dirty="0"/>
              <a:t> </a:t>
            </a:r>
            <a:r>
              <a:rPr lang="ru-RU" dirty="0" err="1"/>
              <a:t>комбінаціях</a:t>
            </a:r>
            <a:r>
              <a:rPr lang="ru-RU" dirty="0"/>
              <a:t> </a:t>
            </a:r>
            <a:r>
              <a:rPr lang="ru-RU" dirty="0" err="1"/>
              <a:t>адитивна</a:t>
            </a:r>
            <a:r>
              <a:rPr lang="ru-RU" dirty="0"/>
              <a:t>, </a:t>
            </a:r>
            <a:r>
              <a:rPr lang="ru-RU" dirty="0" err="1"/>
              <a:t>мультиплікативна</a:t>
            </a:r>
            <a:r>
              <a:rPr lang="ru-RU" dirty="0"/>
              <a:t> та кратна </a:t>
            </a:r>
            <a:r>
              <a:rPr lang="ru-RU" dirty="0" err="1"/>
              <a:t>залежності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96B2405-5A83-4CF0-9C12-3BDA477131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5241" y="2389026"/>
            <a:ext cx="3166188" cy="671415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149C3EA-9B2D-4F5B-8569-D7AF68A221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8939" y="3731371"/>
            <a:ext cx="3041780" cy="551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73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3048000" y="889844"/>
            <a:ext cx="6096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Для розв’язання задач детермінованого факторного аналізу використовуються наступні методичні способи:</a:t>
            </a:r>
          </a:p>
          <a:p>
            <a:endParaRPr lang="uk-UA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dirty="0"/>
              <a:t>ланцюгових підстановок;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uk-UA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dirty="0"/>
              <a:t>абсолютних різниць;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uk-UA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dirty="0"/>
              <a:t>відносних різниць;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uk-UA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dirty="0"/>
              <a:t>індексний;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uk-UA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dirty="0"/>
              <a:t>пропорційного ділення;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uk-UA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dirty="0"/>
              <a:t>часткової участі;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uk-UA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dirty="0"/>
              <a:t>інтегральний;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uk-UA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dirty="0"/>
              <a:t>логарифмічний.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47755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686560" y="1535281"/>
            <a:ext cx="74066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Способи ланцюгових підстановок, абсолютних різниць, відносних різниць та індексний ґрунтуються на принципі елімінування (від лат. «</a:t>
            </a:r>
            <a:r>
              <a:rPr lang="en-US" dirty="0" err="1"/>
              <a:t>eliminare</a:t>
            </a:r>
            <a:r>
              <a:rPr lang="en-US" dirty="0"/>
              <a:t>» – </a:t>
            </a:r>
            <a:r>
              <a:rPr lang="uk-UA" dirty="0"/>
              <a:t>виключати, усувати).</a:t>
            </a:r>
          </a:p>
          <a:p>
            <a:endParaRPr lang="uk-UA" dirty="0"/>
          </a:p>
          <a:p>
            <a:r>
              <a:rPr lang="uk-UA" dirty="0"/>
              <a:t>Елімінування – означає усунення, виключення впливу всіх факторів на величину результативного показника, крім одного. При цьому виходять з умовного припущення про те, що всі фактори змінюються незалежно один від одного: спочатку змінюється один, а всі інші залишаються без зміни, потім змінюються два, потім три і </a:t>
            </a:r>
            <a:r>
              <a:rPr lang="uk-UA" dirty="0" err="1"/>
              <a:t>т.д</a:t>
            </a:r>
            <a:r>
              <a:rPr lang="uk-UA" dirty="0"/>
              <a:t>. за умови незмінності інших. Це дає можливість визначити вплив кожного фактору окремо на величину показника, що досліджується.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83192751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222</TotalTime>
  <Words>1299</Words>
  <Application>Microsoft Office PowerPoint</Application>
  <PresentationFormat>Широкий екран</PresentationFormat>
  <Paragraphs>220</Paragraphs>
  <Slides>19</Slides>
  <Notes>4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19</vt:i4>
      </vt:variant>
    </vt:vector>
  </HeadingPairs>
  <TitlesOfParts>
    <vt:vector size="26" baseType="lpstr">
      <vt:lpstr>Arial</vt:lpstr>
      <vt:lpstr>Arial</vt:lpstr>
      <vt:lpstr>Calibri</vt:lpstr>
      <vt:lpstr>Trebuchet MS</vt:lpstr>
      <vt:lpstr>Wingdings</vt:lpstr>
      <vt:lpstr>Wingdings 3</vt:lpstr>
      <vt:lpstr>Грань</vt:lpstr>
      <vt:lpstr>Методика факторного аналізу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факторного аналізу</dc:title>
  <dc:creator>Катерина Бужимська</dc:creator>
  <cp:lastModifiedBy>AdminR</cp:lastModifiedBy>
  <cp:revision>14</cp:revision>
  <dcterms:created xsi:type="dcterms:W3CDTF">2020-11-09T04:09:21Z</dcterms:created>
  <dcterms:modified xsi:type="dcterms:W3CDTF">2023-11-01T07:11:54Z</dcterms:modified>
</cp:coreProperties>
</file>