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77" r:id="rId5"/>
    <p:sldId id="278" r:id="rId6"/>
    <p:sldId id="279" r:id="rId7"/>
    <p:sldId id="340" r:id="rId8"/>
    <p:sldId id="280" r:id="rId9"/>
    <p:sldId id="341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/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</a:fld>
            <a:endParaRPr lang="en-US"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0" name="Google Shape;1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2" name="Google Shape;43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8" name="Google Shape;4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44" name="Google Shape;444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0" name="Google Shape;45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0" name="Google Shape;45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0" name="Google Shape;45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matchingName="Заголовок, текст и два объекта">
  <p:cSld name="TEXT_AND_TWO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9" name="Google Shape;19;p2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Заголовок раздела">
  <p:cSld name="SECTION_HEADER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9pPr>
          </a:lstStyle>
          <a:p/>
        </p:txBody>
      </p:sp>
      <p:sp>
        <p:nvSpPr>
          <p:cNvPr id="94" name="Google Shape;94;p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Заголовок и объект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6" name="Google Shape;26;p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Только заголовок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Пустой слайд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Вертикальный заголовок и текст">
  <p:cSld name="VERTICAL_TITLE_AND_VERTICAL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Заголовок и вертикальный текст">
  <p:cSld name="VERTICAL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Рисунок с подписью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  <a:defRPr sz="3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71" name="Google Shape;71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9pPr>
          </a:lstStyle>
          <a:p/>
        </p:txBody>
      </p:sp>
      <p:sp>
        <p:nvSpPr>
          <p:cNvPr id="72" name="Google Shape;72;p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Объект с подписью">
  <p:cSld name="OBJECT_WITH_CAPTION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9pPr>
          </a:lstStyle>
          <a:p/>
        </p:txBody>
      </p:sp>
      <p:sp>
        <p:nvSpPr>
          <p:cNvPr id="78" name="Google Shape;78;p1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9pPr>
          </a:lstStyle>
          <a:p/>
        </p:txBody>
      </p:sp>
      <p:sp>
        <p:nvSpPr>
          <p:cNvPr id="79" name="Google Shape;79;p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Сравнение">
  <p:cSld name="TWO_OBJECTS_WITH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9pPr>
          </a:lstStyle>
          <a:p/>
        </p:txBody>
      </p:sp>
      <p:sp>
        <p:nvSpPr>
          <p:cNvPr id="85" name="Google Shape;85;p1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9pPr>
          </a:lstStyle>
          <a:p/>
        </p:txBody>
      </p:sp>
      <p:sp>
        <p:nvSpPr>
          <p:cNvPr id="86" name="Google Shape;86;p1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9pPr>
          </a:lstStyle>
          <a:p/>
        </p:txBody>
      </p:sp>
      <p:sp>
        <p:nvSpPr>
          <p:cNvPr id="87" name="Google Shape;87;p1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9pPr>
          </a:lstStyle>
          <a:p/>
        </p:txBody>
      </p:sp>
      <p:sp>
        <p:nvSpPr>
          <p:cNvPr id="88" name="Google Shape;88;p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body" idx="1"/>
          </p:nvPr>
        </p:nvSpPr>
        <p:spPr>
          <a:xfrm>
            <a:off x="684212" y="2559050"/>
            <a:ext cx="7088187" cy="293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63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 panose="020B0604020202020204"/>
              <a:buNone/>
            </a:pPr>
            <a:endParaRPr sz="4400" b="1" i="0" u="none" dirty="0">
              <a:solidFill>
                <a:schemeClr val="accent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63500" algn="l" rtl="0"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 panose="020B0604020202020204"/>
              <a:buNone/>
            </a:pPr>
            <a:endParaRPr sz="4400" b="1" i="0" u="none" dirty="0">
              <a:solidFill>
                <a:schemeClr val="accent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13" name="Google Shape;113;p17"/>
          <p:cNvSpPr txBox="1">
            <a:spLocks noGrp="1"/>
          </p:cNvSpPr>
          <p:nvPr>
            <p:ph type="title"/>
          </p:nvPr>
        </p:nvSpPr>
        <p:spPr>
          <a:xfrm>
            <a:off x="1187450" y="2205037"/>
            <a:ext cx="6561137" cy="222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br>
              <a:rPr lang="en-US" sz="3200" b="1" i="0" u="none" dirty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lang="en-US" sz="3200" b="1" i="0" u="none" dirty="0" err="1" smtClean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Тема</a:t>
            </a:r>
            <a:r>
              <a:rPr lang="en-US" sz="3200" b="1" i="0" u="none" dirty="0" smtClean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2</a:t>
            </a:r>
            <a:br>
              <a:rPr lang="en-US" sz="3200" b="1" i="0" u="none" dirty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lang="en-US" sz="2500" b="1" i="0" u="none" dirty="0"/>
              <a:t>ФІНАНСОВІ РЕСУРСИ </a:t>
            </a:r>
            <a:br>
              <a:rPr lang="en-US" sz="2500" b="1" i="0" u="none" dirty="0"/>
            </a:br>
            <a:r>
              <a:rPr lang="en-US" sz="2500" b="1" i="0" u="none" dirty="0"/>
              <a:t>ОБ’ЄДНАНОЇ ТЕРИТОРІАЛЬНОЇ</a:t>
            </a:r>
            <a:br>
              <a:rPr lang="en-US" sz="2500" b="1" i="0" u="none" dirty="0"/>
            </a:br>
            <a:r>
              <a:rPr lang="en-US" sz="2500" b="1" i="0" u="none" dirty="0"/>
              <a:t>ГРОМАДИ</a:t>
            </a:r>
            <a:br>
              <a:rPr lang="en-US" sz="2500" b="1" i="0" u="none" dirty="0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</a:br>
            <a:endParaRPr sz="2500" dirty="0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3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Times New Roman" panose="02020603050405020304"/>
              <a:buNone/>
            </a:pPr>
            <a:r>
              <a:rPr sz="2500" b="0" i="0" u="none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ДЖЕРЕЛА ФІНАНСОВИХ РЕСУРСІВ ОБ’ЄДНАНОЇ</a:t>
            </a:r>
            <a:br>
              <a:rPr sz="2500" b="0" i="0" u="none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sz="2500" b="0" i="0" u="none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ТЕРИТОРІАЛЬНОЇ ГРОМАДИ</a:t>
            </a:r>
            <a:endParaRPr sz="2500" b="0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35" name="Google Shape;435;p3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28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Для забезпечення потреб ОТГ можуть бути використані фінансо-ві ресурси різних економічних агентів^ 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</a:pPr>
            <a:r>
              <a:rPr lang="en-US" sz="2000" b="1">
                <a:sym typeface="Arial" panose="020B0604020202020204"/>
              </a:rPr>
              <a:t>місцевих та цен</a:t>
            </a: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тральних органів влади, 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</a:pP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приватних суб’єктів господарювання,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</a:pP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фінансових установ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</a:pP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неурядових організацій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</a:pP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іноземних держав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</a:pP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міжнародних фінансових організацій. 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</a:pP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1800" b="1" i="0" u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Фінансові ресурси можна класифікувати за різними критеріями: </a:t>
            </a:r>
            <a:endParaRPr lang="en-US" sz="1800" b="1" i="0" u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за територіальним походженням, </a:t>
            </a:r>
            <a:endParaRPr lang="en-US" sz="18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регулярністю використання, </a:t>
            </a:r>
            <a:endParaRPr lang="en-US" sz="18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економічним змістом, </a:t>
            </a:r>
            <a:endParaRPr lang="en-US" sz="18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способом залучення</a:t>
            </a:r>
            <a:endParaRPr lang="en-US" sz="18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8509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r>
              <a:rPr lang="uk-UA" sz="2000" smtClean="0">
                <a:sym typeface="+mn-ea"/>
              </a:rPr>
              <a:t>Відповідно до частини 4 ст67 Бюджетного кодек-су)</a:t>
            </a:r>
            <a:br>
              <a:rPr lang="uk-UA" sz="2000" smtClean="0">
                <a:sym typeface="+mn-ea"/>
              </a:rPr>
            </a:br>
            <a:r>
              <a:rPr lang="uk-UA" sz="2500" b="1" smtClean="0">
                <a:sym typeface="+mn-ea"/>
              </a:rPr>
              <a:t>бюджети об’єднаних територіальних громад</a:t>
            </a:r>
            <a:r>
              <a:rPr lang="en-US" altLang="uk-UA" sz="2500" b="1" smtClean="0">
                <a:sym typeface="+mn-ea"/>
              </a:rPr>
              <a:t> </a:t>
            </a:r>
            <a:endParaRPr lang="uk-UA" altLang="en-US" sz="2500" b="1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41" name="Google Shape;441;p39"/>
          <p:cNvSpPr txBox="1">
            <a:spLocks noGrp="1"/>
          </p:cNvSpPr>
          <p:nvPr>
            <p:ph type="body" idx="1"/>
          </p:nvPr>
        </p:nvSpPr>
        <p:spPr>
          <a:xfrm>
            <a:off x="250825" y="1341437"/>
            <a:ext cx="8569325" cy="5256212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Char char="•"/>
            </a:pPr>
            <a:endParaRPr lang="uk-UA" sz="2000" dirty="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342900" lvl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Char char="•"/>
            </a:pPr>
            <a:r>
              <a:rPr lang="uk-UA" sz="2000" smtClean="0"/>
              <a:t> </a:t>
            </a:r>
            <a:r>
              <a:rPr lang="uk-UA" sz="2500" smtClean="0"/>
              <a:t>мають такі ж повноваження, як міста обласного значення;</a:t>
            </a:r>
            <a:endParaRPr lang="uk-UA" sz="2500" smtClean="0"/>
          </a:p>
          <a:p>
            <a:pPr marL="342900" lvl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Char char="•"/>
            </a:pPr>
            <a:endParaRPr lang="uk-UA" sz="2500" smtClean="0"/>
          </a:p>
          <a:p>
            <a:pPr marL="342900" lvl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Char char="•"/>
            </a:pPr>
            <a:r>
              <a:rPr lang="uk-UA" sz="2500" smtClean="0"/>
              <a:t> мають прямі міжбюджетні відносини з державним бюджетом.</a:t>
            </a:r>
            <a:endParaRPr lang="uk-UA" sz="25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5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У якості бюджетних ресурсів розглядаються кошти місцевого та державного бюджетів, що спрямовуються на фінансування потреб розвитку ОТГ і не тягнуть за собою боргових зобов’язань.</a:t>
            </a: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z="2000" smtClean="0"/>
              <a:t>Бюджетні джерела можуть формуватись як за рахунок внутрішніх ресурсів об’єднаної територіальної громади, так і за рахунок ресурсів, залучених ззовні.</a:t>
            </a:r>
            <a:endParaRPr lang="uk-UA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4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uk-UA" altLang="en-US" sz="2500">
                <a:sym typeface="Times New Roman" panose="02020603050405020304"/>
              </a:rPr>
              <a:t>Б</a:t>
            </a:r>
            <a:r>
              <a:rPr lang="en-US" sz="2500">
                <a:sym typeface="Times New Roman" panose="02020603050405020304"/>
              </a:rPr>
              <a:t>юджетн</a:t>
            </a:r>
            <a:r>
              <a:rPr lang="uk-UA" altLang="en-US" sz="2500">
                <a:sym typeface="Times New Roman" panose="02020603050405020304"/>
              </a:rPr>
              <a:t>і</a:t>
            </a:r>
            <a:r>
              <a:rPr lang="en-US" sz="2500">
                <a:sym typeface="Times New Roman" panose="02020603050405020304"/>
              </a:rPr>
              <a:t> ресурс</a:t>
            </a:r>
            <a:r>
              <a:rPr lang="uk-UA" altLang="en-US" sz="2500">
                <a:sym typeface="Times New Roman" panose="02020603050405020304"/>
              </a:rPr>
              <a:t>и</a:t>
            </a:r>
            <a:r>
              <a:rPr lang="en-US" sz="2500">
                <a:sym typeface="Times New Roman" panose="02020603050405020304"/>
              </a:rPr>
              <a:t> внутрішнього походження</a:t>
            </a:r>
            <a:r>
              <a:rPr lang="uk-UA" altLang="en-US" sz="2500">
                <a:sym typeface="Times New Roman" panose="02020603050405020304"/>
              </a:rPr>
              <a:t>:</a:t>
            </a:r>
            <a:endParaRPr lang="uk-UA" altLang="en-US" sz="2500">
              <a:sym typeface="Times New Roman" panose="02020603050405020304"/>
            </a:endParaRPr>
          </a:p>
        </p:txBody>
      </p:sp>
      <p:sp>
        <p:nvSpPr>
          <p:cNvPr id="447" name="Google Shape;447;p40"/>
          <p:cNvSpPr txBox="1">
            <a:spLocks noGrp="1"/>
          </p:cNvSpPr>
          <p:nvPr>
            <p:ph type="body" idx="1"/>
          </p:nvPr>
        </p:nvSpPr>
        <p:spPr>
          <a:xfrm>
            <a:off x="467995" y="1600200"/>
            <a:ext cx="8218170" cy="206121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en-US" sz="2500">
                <a:sym typeface="Times New Roman" panose="02020603050405020304"/>
              </a:rPr>
              <a:t>надходження від податків та зборів, </a:t>
            </a:r>
            <a:endParaRPr lang="en-US" sz="25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endParaRPr lang="en-US" sz="25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en-US" sz="2500">
                <a:sym typeface="Times New Roman" panose="02020603050405020304"/>
              </a:rPr>
              <a:t>продажу об’єктів комунальної власності</a:t>
            </a:r>
            <a:endParaRPr lang="en-US" sz="25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endParaRPr lang="en-US" sz="25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en-US" sz="2500">
                <a:sym typeface="Times New Roman" panose="02020603050405020304"/>
              </a:rPr>
              <a:t>оренди об’єктів комунальної власності.</a:t>
            </a:r>
            <a:endParaRPr lang="en-US" sz="2500" b="0" i="0" u="none">
              <a:solidFill>
                <a:schemeClr val="dk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2" name="Google Shape;446;p40"/>
          <p:cNvSpPr txBox="1">
            <a:spLocks noGrp="1"/>
          </p:cNvSpPr>
          <p:nvPr/>
        </p:nvSpPr>
        <p:spPr>
          <a:xfrm>
            <a:off x="456565" y="384460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uk-UA" altLang="en-US" sz="2500">
                <a:sym typeface="Times New Roman" panose="02020603050405020304"/>
              </a:rPr>
              <a:t>Б</a:t>
            </a:r>
            <a:r>
              <a:rPr lang="en-US" sz="2500">
                <a:sym typeface="Times New Roman" panose="02020603050405020304"/>
              </a:rPr>
              <a:t>юджетн</a:t>
            </a:r>
            <a:r>
              <a:rPr lang="uk-UA" altLang="en-US" sz="2500">
                <a:sym typeface="Times New Roman" panose="02020603050405020304"/>
              </a:rPr>
              <a:t>і</a:t>
            </a:r>
            <a:r>
              <a:rPr lang="en-US" sz="2500">
                <a:sym typeface="Times New Roman" panose="02020603050405020304"/>
              </a:rPr>
              <a:t> ресурс</a:t>
            </a:r>
            <a:r>
              <a:rPr lang="uk-UA" altLang="en-US" sz="2500">
                <a:sym typeface="Times New Roman" panose="02020603050405020304"/>
              </a:rPr>
              <a:t>и</a:t>
            </a:r>
            <a:r>
              <a:rPr lang="en-US" sz="2500">
                <a:sym typeface="Times New Roman" panose="02020603050405020304"/>
              </a:rPr>
              <a:t> </a:t>
            </a:r>
            <a:r>
              <a:rPr lang="uk-UA" altLang="en-US" sz="2500">
                <a:sym typeface="Times New Roman" panose="02020603050405020304"/>
              </a:rPr>
              <a:t>зовнішнього </a:t>
            </a:r>
            <a:r>
              <a:rPr lang="en-US" sz="2500">
                <a:sym typeface="Times New Roman" panose="02020603050405020304"/>
              </a:rPr>
              <a:t>походження</a:t>
            </a:r>
            <a:r>
              <a:rPr lang="uk-UA" altLang="en-US" sz="2500">
                <a:sym typeface="Times New Roman" panose="02020603050405020304"/>
              </a:rPr>
              <a:t>:</a:t>
            </a:r>
            <a:endParaRPr lang="uk-UA" altLang="en-US" sz="2500">
              <a:sym typeface="Times New Roman" panose="02020603050405020304"/>
            </a:endParaRPr>
          </a:p>
        </p:txBody>
      </p:sp>
      <p:sp>
        <p:nvSpPr>
          <p:cNvPr id="3" name="Google Shape;447;p40"/>
          <p:cNvSpPr txBox="1">
            <a:spLocks noGrp="1"/>
          </p:cNvSpPr>
          <p:nvPr/>
        </p:nvSpPr>
        <p:spPr>
          <a:xfrm>
            <a:off x="461645" y="4727575"/>
            <a:ext cx="8218170" cy="206121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en-US" sz="2000">
                <a:sym typeface="Times New Roman" panose="02020603050405020304"/>
              </a:rPr>
              <a:t>державний бюджет.</a:t>
            </a:r>
            <a:endParaRPr lang="en-US" sz="2000">
              <a:sym typeface="Times New Roman" panose="020206030504050203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en-US" sz="2000">
                <a:sym typeface="Times New Roman" panose="02020603050405020304"/>
              </a:rPr>
              <a:t>Зокрема,  цільові субвенції з державного бюджету, у т. ч. в рамках виконання державних або регіональних цільових програм, нвестиційних проектів</a:t>
            </a:r>
            <a:r>
              <a:rPr lang="uk-UA" altLang="en-US" sz="2000">
                <a:sym typeface="Times New Roman" panose="02020603050405020304"/>
              </a:rPr>
              <a:t> </a:t>
            </a:r>
            <a:r>
              <a:rPr lang="en-US" sz="2000">
                <a:sym typeface="Times New Roman" panose="02020603050405020304"/>
              </a:rPr>
              <a:t>(програм), чи фінансування проектів ОТГ з Державного фонду регіонального розвитку.</a:t>
            </a:r>
            <a:endParaRPr lang="en-US" sz="2000"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41"/>
          <p:cNvSpPr txBox="1">
            <a:spLocks noGrp="1"/>
          </p:cNvSpPr>
          <p:nvPr>
            <p:ph type="body" idx="1"/>
          </p:nvPr>
        </p:nvSpPr>
        <p:spPr>
          <a:xfrm>
            <a:off x="467995" y="732155"/>
            <a:ext cx="8229600" cy="44958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2000" dirty="0" smtClean="0"/>
              <a:t>Розподіл субвенції ОТГ здійснюється в залежності від </a:t>
            </a:r>
            <a:endParaRPr lang="uk-UA" sz="2000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2000" dirty="0" smtClean="0"/>
              <a:t>площі території </a:t>
            </a:r>
            <a:endParaRPr lang="uk-UA" sz="2000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2000" dirty="0" smtClean="0"/>
              <a:t>чисельності сільських жителів (постанова Кабінету</a:t>
            </a:r>
            <a:endParaRPr lang="uk-UA" sz="2000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2000" dirty="0" smtClean="0"/>
              <a:t>Міністрів України від 16.03.16 № 200 «Деякі питання надання</a:t>
            </a:r>
            <a:endParaRPr lang="uk-UA" sz="2000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2000" dirty="0" smtClean="0"/>
              <a:t>субвенції з державного бюджету місцевим бюджетам на формування інфраструктури об’єднаних територіальних громад»).</a:t>
            </a:r>
            <a:endParaRPr lang="uk-UA" sz="2000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endParaRPr lang="uk-UA" sz="2000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2000" dirty="0" smtClean="0"/>
              <a:t>Субвенція надається для створення, модернізації інфраструктури об’єднаної територіальної громади та може спрямовуватись</a:t>
            </a:r>
            <a:endParaRPr lang="uk-UA" sz="2000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2000" dirty="0" smtClean="0"/>
              <a:t> на нове будівництво, реконструкцію, капітальний ремонт об’єк-</a:t>
            </a:r>
            <a:endParaRPr lang="uk-UA" sz="2000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2000" dirty="0" smtClean="0"/>
              <a:t>тів інфраструктури, що належать до комунальної форми влас-</a:t>
            </a:r>
            <a:endParaRPr lang="uk-UA" sz="2000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2000" dirty="0" smtClean="0"/>
              <a:t>ності (у тому числі на виготовлення проектної та містобудівної</a:t>
            </a:r>
            <a:endParaRPr lang="uk-UA" sz="2000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2000" dirty="0" smtClean="0"/>
              <a:t>документації)</a:t>
            </a:r>
            <a:endParaRPr lang="uk-UA" sz="2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41"/>
          <p:cNvSpPr txBox="1">
            <a:spLocks noGrp="1"/>
          </p:cNvSpPr>
          <p:nvPr>
            <p:ph type="title"/>
          </p:nvPr>
        </p:nvSpPr>
        <p:spPr>
          <a:xfrm>
            <a:off x="467995" y="383540"/>
            <a:ext cx="8507095" cy="2159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Times New Roman" panose="02020603050405020304"/>
              <a:buNone/>
            </a:pPr>
            <a:r>
              <a:rPr lang="uk-UA" sz="2500" smtClean="0">
                <a:solidFill>
                  <a:srgbClr val="FF0000"/>
                </a:solidFill>
                <a:sym typeface="Arial" panose="020B0604020202020204"/>
              </a:rPr>
              <a:t>Грантові кошти як засіб фінансвування ОТГ</a:t>
            </a:r>
            <a:endParaRPr lang="uk-UA" sz="2500" b="0" i="0" u="none" smtClean="0">
              <a:solidFill>
                <a:srgbClr val="FF000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Arial" panose="020B0604020202020204"/>
            </a:endParaRPr>
          </a:p>
        </p:txBody>
      </p:sp>
      <p:sp>
        <p:nvSpPr>
          <p:cNvPr id="453" name="Google Shape;453;p41"/>
          <p:cNvSpPr txBox="1">
            <a:spLocks noGrp="1"/>
          </p:cNvSpPr>
          <p:nvPr>
            <p:ph type="body" idx="1"/>
          </p:nvPr>
        </p:nvSpPr>
        <p:spPr>
          <a:xfrm>
            <a:off x="467995" y="2745740"/>
            <a:ext cx="8229600" cy="334708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. Грантові ресурси – ресурси, надані для фінансування потреб місцевого розвитку у вигляді міжнародної технічної допомоги, грантів міжнародних донорських організацій, благодійних внесків та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пожертв. Грантовими також можна вважати кошти, спрямовані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на розвиток місцевої економіки в рамках проектів корпоративної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соціальної відповідальності, тобто ініціатив місцевого розвитку,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що підтримуються інституціями приватного сектору, які здійснюють свою діяльність на відповідній території.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41"/>
          <p:cNvSpPr txBox="1">
            <a:spLocks noGrp="1"/>
          </p:cNvSpPr>
          <p:nvPr>
            <p:ph type="title"/>
          </p:nvPr>
        </p:nvSpPr>
        <p:spPr>
          <a:xfrm>
            <a:off x="468312" y="1052512"/>
            <a:ext cx="8507412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Times New Roman" panose="02020603050405020304"/>
              <a:buNone/>
            </a:pPr>
            <a:r>
              <a:rPr sz="3200" smtClean="0">
                <a:solidFill>
                  <a:schemeClr val="dk1"/>
                </a:solidFill>
                <a:sym typeface="Arial" panose="020B0604020202020204"/>
              </a:rPr>
              <a:t> Грантова допомога може бути у формі</a:t>
            </a:r>
            <a:endParaRPr lang="en-US" sz="3200" b="0" i="0" u="none">
              <a:solidFill>
                <a:schemeClr val="accent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53" name="Google Shape;453;p41"/>
          <p:cNvSpPr txBox="1">
            <a:spLocks noGrp="1"/>
          </p:cNvSpPr>
          <p:nvPr>
            <p:ph type="body" idx="1"/>
          </p:nvPr>
        </p:nvSpPr>
        <p:spPr>
          <a:xfrm>
            <a:off x="467995" y="2411095"/>
            <a:ext cx="8229600" cy="306514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грошових коштів (безповоротні гранти), 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консалтингових послуг, 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обладнання, 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матеріалів, які надаються українським реципієнтам на безповоротній основі.</a:t>
            </a:r>
            <a:endParaRPr sz="2000" b="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2824</Words>
  <Application>WPS Presentation</Application>
  <PresentationFormat>Экран (4:3)</PresentationFormat>
  <Paragraphs>71</Paragraphs>
  <Slides>7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SimSun</vt:lpstr>
      <vt:lpstr>Wingdings</vt:lpstr>
      <vt:lpstr>Arial</vt:lpstr>
      <vt:lpstr>Times New Roman</vt:lpstr>
      <vt:lpstr>Microsoft YaHei</vt:lpstr>
      <vt:lpstr>Arial Unicode MS</vt:lpstr>
      <vt:lpstr>Оформление по умолчанию</vt:lpstr>
      <vt:lpstr> Тема 1  МЕХАНІЗМИ ПРЯМОЇ/БЕЗПОСЕРЕДНЬОЇ ДЕМОКРАТІЇ НА МІСЦЕВОМУ РІВНІ </vt:lpstr>
      <vt:lpstr>Місцеве самоврядування може реалізовуватись через дві форми демократії</vt:lpstr>
      <vt:lpstr>Ключові поняття </vt:lpstr>
      <vt:lpstr>Бюджетні ресурси внутрішнього походження:</vt:lpstr>
      <vt:lpstr>Правові аспекти участі громадян в управлінні закріплено у Загальній декларації прав людини  (1948 рік)</vt:lpstr>
      <vt:lpstr>Фундаментальні засади реалізації форм прямої демократії закріплено у 1. Конституції України  2. Закон України «Про всеукраїнський референдум» від 06 листопада 2012р.  3. Закон України «Про місцеве самоврядування в Україні» від 21 травня 1997 р. </vt:lpstr>
      <vt:lpstr>Найбільш поширені форми прямої (безпосередньої) демократії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Тема   КОНЦЕПЦІЯ УПРАВЛІННЯ ЕФЕКТИВНІСТЮ БІЗНЕСУ   </dc:title>
  <dc:creator/>
  <cp:lastModifiedBy>Богдан</cp:lastModifiedBy>
  <cp:revision>38</cp:revision>
  <dcterms:created xsi:type="dcterms:W3CDTF">2022-09-08T04:56:00Z</dcterms:created>
  <dcterms:modified xsi:type="dcterms:W3CDTF">2023-02-15T11:32:15Z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2584F993533A43C48212DD9723BA36E2</vt:lpwstr>
  </property>
  <property fmtid="{D5CDD505-2E9C-101B-9397-08002B2CF9AE}" pid="3" name="KSOProductBuildVer">
    <vt:lpwstr>1049-11.2.0.11440</vt:lpwstr>
  </property>
</Properties>
</file>