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77" r:id="rId5"/>
    <p:sldId id="278" r:id="rId6"/>
    <p:sldId id="279" r:id="rId7"/>
    <p:sldId id="340" r:id="rId8"/>
    <p:sldId id="280" r:id="rId9"/>
    <p:sldId id="34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2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500" b="1" i="0" u="none" dirty="0"/>
              <a:t>ФІНАНСОВІ РЕСУРСИ </a:t>
            </a:r>
            <a:br>
              <a:rPr lang="en-US" sz="2500" b="1" i="0" u="none" dirty="0"/>
            </a:br>
            <a:r>
              <a:rPr lang="en-US" sz="2500" b="1" i="0" u="none" dirty="0"/>
              <a:t>ОБ’ЄДНАНОЇ ТЕРИТОРІАЛЬНОЇ</a:t>
            </a:r>
            <a:br>
              <a:rPr lang="en-US" sz="2500" b="1" i="0" u="none" dirty="0"/>
            </a:br>
            <a:r>
              <a:rPr lang="en-US" sz="2500" b="1" i="0" u="none" dirty="0"/>
              <a:t>ГРОМАДИ</a:t>
            </a:r>
            <a:br>
              <a:rPr lang="en-US" sz="2500" b="1" i="0" u="none" dirty="0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sz="25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ДЖЕРЕЛА ФІНАНСОВИХ РЕСУРСІВ ОБ’ЄДНАНОЇ</a:t>
            </a:r>
            <a:b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ТЕРИТОРІАЛЬНОЇ ГРОМАДИ</a:t>
            </a:r>
            <a:endParaRPr sz="25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забезпечення потреб ОТГ можуть бути використані фінансо-ві ресурси різних економічних агентів^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>
                <a:sym typeface="Arial" panose="020B0604020202020204"/>
              </a:rPr>
              <a:t>місцевих та цен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тральних органів влади,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приватних суб’єктів господарювання,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фінансових установ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неурядових організацій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іноземних держав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міжнародних фінансових організацій.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Фінансові ресурси можна класифікувати за різними критеріями: </a:t>
            </a:r>
            <a:endParaRPr lang="en-US" sz="1800" b="1" i="0" u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 територіальним походженням,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регулярністю використання,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економічним змістом,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способом залучення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Відповідно до частини 4 ст67 Бюджетного кодек-су)</a:t>
            </a:r>
            <a:br>
              <a:rPr lang="uk-UA" sz="2000" smtClean="0">
                <a:sym typeface="+mn-ea"/>
              </a:rPr>
            </a:br>
            <a:r>
              <a:rPr lang="uk-UA" sz="2500" b="1" smtClean="0">
                <a:sym typeface="+mn-ea"/>
              </a:rPr>
              <a:t>бюджети об’єднаних територіальних громад</a:t>
            </a:r>
            <a:r>
              <a:rPr lang="en-US" altLang="uk-UA" sz="2500" b="1" smtClean="0">
                <a:sym typeface="+mn-ea"/>
              </a:rPr>
              <a:t> </a:t>
            </a:r>
            <a:endParaRPr lang="uk-UA" altLang="en-US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000" smtClean="0"/>
              <a:t> </a:t>
            </a:r>
            <a:r>
              <a:rPr lang="uk-UA" sz="2500" smtClean="0"/>
              <a:t>мають такі ж повноваження, як міста обласного значення;</a:t>
            </a:r>
            <a:endParaRPr lang="uk-UA" sz="25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5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500" smtClean="0"/>
              <a:t> мають прямі міжбюджетні відносини з державним бюджетом.</a:t>
            </a:r>
            <a:endParaRPr lang="uk-UA" sz="25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5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У якості бюджетних ресурсів розглядаються кошти місцевого та державного бюджетів, що спрямовуються на фінансування потреб розвитку ОТГ і не тягнуть за собою боргових зобов’язань.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Бюджетні джерела можуть формуватись як за рахунок внутрішніх ресурсів об’єднаної територіальної громади, так і за рахунок ресурсів, залучених ззовні.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altLang="en-US" sz="2500">
                <a:sym typeface="Times New Roman" panose="02020603050405020304"/>
              </a:rPr>
              <a:t>Б</a:t>
            </a:r>
            <a:r>
              <a:rPr lang="en-US" sz="2500">
                <a:sym typeface="Times New Roman" panose="02020603050405020304"/>
              </a:rPr>
              <a:t>юджетн</a:t>
            </a:r>
            <a:r>
              <a:rPr lang="uk-UA" altLang="en-US" sz="2500">
                <a:sym typeface="Times New Roman" panose="02020603050405020304"/>
              </a:rPr>
              <a:t>і</a:t>
            </a:r>
            <a:r>
              <a:rPr lang="en-US" sz="2500">
                <a:sym typeface="Times New Roman" panose="02020603050405020304"/>
              </a:rPr>
              <a:t> ресурс</a:t>
            </a:r>
            <a:r>
              <a:rPr lang="uk-UA" altLang="en-US" sz="2500">
                <a:sym typeface="Times New Roman" panose="02020603050405020304"/>
              </a:rPr>
              <a:t>и</a:t>
            </a:r>
            <a:r>
              <a:rPr lang="en-US" sz="2500">
                <a:sym typeface="Times New Roman" panose="02020603050405020304"/>
              </a:rPr>
              <a:t> внутрішнього походження</a:t>
            </a:r>
            <a:r>
              <a:rPr lang="uk-UA" altLang="en-US" sz="2500">
                <a:sym typeface="Times New Roman" panose="02020603050405020304"/>
              </a:rPr>
              <a:t>:</a:t>
            </a:r>
            <a:endParaRPr lang="uk-UA" altLang="en-US" sz="2500"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1600200"/>
            <a:ext cx="8218170" cy="20612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надходження від податків та зборів, </a:t>
            </a: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продажу об’єктів комунальної власності</a:t>
            </a: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оренди об’єктів комунальної власності.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" name="Google Shape;446;p40"/>
          <p:cNvSpPr txBox="1">
            <a:spLocks noGrp="1"/>
          </p:cNvSpPr>
          <p:nvPr/>
        </p:nvSpPr>
        <p:spPr>
          <a:xfrm>
            <a:off x="456565" y="38446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altLang="en-US" sz="2500">
                <a:sym typeface="Times New Roman" panose="02020603050405020304"/>
              </a:rPr>
              <a:t>Б</a:t>
            </a:r>
            <a:r>
              <a:rPr lang="en-US" sz="2500">
                <a:sym typeface="Times New Roman" panose="02020603050405020304"/>
              </a:rPr>
              <a:t>юджетн</a:t>
            </a:r>
            <a:r>
              <a:rPr lang="uk-UA" altLang="en-US" sz="2500">
                <a:sym typeface="Times New Roman" panose="02020603050405020304"/>
              </a:rPr>
              <a:t>і</a:t>
            </a:r>
            <a:r>
              <a:rPr lang="en-US" sz="2500">
                <a:sym typeface="Times New Roman" panose="02020603050405020304"/>
              </a:rPr>
              <a:t> ресурс</a:t>
            </a:r>
            <a:r>
              <a:rPr lang="uk-UA" altLang="en-US" sz="2500">
                <a:sym typeface="Times New Roman" panose="02020603050405020304"/>
              </a:rPr>
              <a:t>и</a:t>
            </a:r>
            <a:r>
              <a:rPr lang="en-US" sz="2500">
                <a:sym typeface="Times New Roman" panose="02020603050405020304"/>
              </a:rPr>
              <a:t> </a:t>
            </a:r>
            <a:r>
              <a:rPr lang="uk-UA" altLang="en-US" sz="2500">
                <a:sym typeface="Times New Roman" panose="02020603050405020304"/>
              </a:rPr>
              <a:t>зовнішнього </a:t>
            </a:r>
            <a:r>
              <a:rPr lang="en-US" sz="2500">
                <a:sym typeface="Times New Roman" panose="02020603050405020304"/>
              </a:rPr>
              <a:t>походження</a:t>
            </a:r>
            <a:r>
              <a:rPr lang="uk-UA" altLang="en-US" sz="2500">
                <a:sym typeface="Times New Roman" panose="02020603050405020304"/>
              </a:rPr>
              <a:t>:</a:t>
            </a:r>
            <a:endParaRPr lang="uk-UA" altLang="en-US" sz="2500">
              <a:sym typeface="Times New Roman" panose="02020603050405020304"/>
            </a:endParaRPr>
          </a:p>
        </p:txBody>
      </p:sp>
      <p:sp>
        <p:nvSpPr>
          <p:cNvPr id="3" name="Google Shape;447;p40"/>
          <p:cNvSpPr txBox="1">
            <a:spLocks noGrp="1"/>
          </p:cNvSpPr>
          <p:nvPr/>
        </p:nvSpPr>
        <p:spPr>
          <a:xfrm>
            <a:off x="461645" y="4727575"/>
            <a:ext cx="8218170" cy="20612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000">
                <a:sym typeface="Times New Roman" panose="02020603050405020304"/>
              </a:rPr>
              <a:t>державний бюджет.</a:t>
            </a:r>
            <a:endParaRPr lang="en-US" sz="2000">
              <a:sym typeface="Times New Roman" panose="020206030504050203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000">
                <a:sym typeface="Times New Roman" panose="02020603050405020304"/>
              </a:rPr>
              <a:t>Зокрема,  цільові субвенції з державного бюджету, у т. ч. в рамках виконання державних або регіональних цільових програм, нвестиційних проектів</a:t>
            </a:r>
            <a:r>
              <a:rPr lang="uk-UA" altLang="en-US" sz="2000">
                <a:sym typeface="Times New Roman" panose="02020603050405020304"/>
              </a:rPr>
              <a:t> </a:t>
            </a:r>
            <a:r>
              <a:rPr lang="en-US" sz="2000">
                <a:sym typeface="Times New Roman" panose="02020603050405020304"/>
              </a:rPr>
              <a:t>(програм), чи фінансування проектів ОТГ з Державного фонду регіонального розвитку.</a:t>
            </a:r>
            <a:endParaRPr lang="en-US" sz="2000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44958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Розподіл субвенції ОТГ здійснюється в залежності від 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площі території 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чисельності сільських жителів (постанова Кабінету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Міністрів України від 16.03.16 № 200 «Деякі питання надання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субвенції з державного бюджету місцевим бюджетам на формування інфраструктури об’єднаних територіальних громад»).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Субвенція надається для створення, модернізації інфраструктури об’єднаної територіальної громади та може спрямовуватись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 на нове будівництво, реконструкцію, капітальний ремонт об’єк-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тів інфраструктури, що належать до комунальної форми влас-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ності (у тому числі на виготовлення проектної та містобудівної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документації)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83540"/>
            <a:ext cx="8507095" cy="215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sz="2500" smtClean="0">
                <a:solidFill>
                  <a:srgbClr val="FF0000"/>
                </a:solidFill>
                <a:sym typeface="Arial" panose="020B0604020202020204"/>
              </a:rPr>
              <a:t>Грантові кошти як засіб фінансвування ОТГ</a:t>
            </a:r>
            <a:endParaRPr lang="uk-UA" sz="2500" b="0" i="0" u="none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745740"/>
            <a:ext cx="8229600" cy="334708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. Грантові ресурси – ресурси, надані для фінансування потреб місцевого розвитку у вигляді міжнародної технічної допомоги, грантів міжнародних донорських організацій, благодійних внесків та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пожертв. Грантовими також можна вважати кошти, спрямовані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 розвиток місцевої економіки в рамках проектів корпоративної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соціальної відповідальності, тобто ініціатив місцевого розвитку,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що підтримуються інституціями приватного сектору, які здійснюють свою діяльність на відповідній території.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8312" y="1052512"/>
            <a:ext cx="85074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3200" smtClean="0">
                <a:solidFill>
                  <a:schemeClr val="dk1"/>
                </a:solidFill>
                <a:sym typeface="Arial" panose="020B0604020202020204"/>
              </a:rPr>
              <a:t> Грантова допомога може бути у формі</a:t>
            </a:r>
            <a:endParaRPr lang="en-US" sz="3200" b="0" i="0" u="none">
              <a:solidFill>
                <a:schemeClr val="accent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411095"/>
            <a:ext cx="8229600" cy="30651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грошових коштів (безповоротні гранти),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консалтингових послуг,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обладнання,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матеріалів, які надаються українським реципієнтам на безповоротній основі.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2824</Words>
  <Application>WPS Presentation</Application>
  <PresentationFormat>Экран (4:3)</PresentationFormat>
  <Paragraphs>71</Paragraphs>
  <Slides>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1  МЕХАНІЗМИ ПРЯМОЇ/БЕЗПОСЕРЕДНЬОЇ ДЕМОКРАТІЇ НА МІСЦЕВОМУ РІВНІ </vt:lpstr>
      <vt:lpstr>Місцеве самоврядування може реалізовуватись через дві форми демократії</vt:lpstr>
      <vt:lpstr>Ключові поняття </vt:lpstr>
      <vt:lpstr>Бюджетні ресурси внутрішнього походження:</vt:lpstr>
      <vt:lpstr>Правові аспекти участі громадян в управлінні закріплено у Загальній декларації прав людини  (1948 рік)</vt:lpstr>
      <vt:lpstr>Фундаментальні засади реалізації форм прямої демократії закріплено у 1. Конституції України  2. Закон України «Про всеукраїнський референдум» від 06 листопада 2012р.  3. Закон України «Про місцеве самоврядування в Україні» від 21 травня 1997 р. </vt:lpstr>
      <vt:lpstr>Найбільш поширені форми прямої (безпосередньої) демократії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38</cp:revision>
  <dcterms:created xsi:type="dcterms:W3CDTF">2022-09-08T04:56:00Z</dcterms:created>
  <dcterms:modified xsi:type="dcterms:W3CDTF">2023-02-15T11:32:15Z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1049-11.2.0.11440</vt:lpwstr>
  </property>
</Properties>
</file>