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нна Георгієва" initials="ІГ" lastIdx="2" clrIdx="0">
    <p:extLst>
      <p:ext uri="{19B8F6BF-5375-455C-9EA6-DF929625EA0E}">
        <p15:presenceInfo xmlns:p15="http://schemas.microsoft.com/office/powerpoint/2012/main" userId="da9384bbb2a5a4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224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8T19:29:07.504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BFDF9-E941-42DB-8911-5C2A0B6CC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59D32-0B54-4264-BE17-146AFAEE9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A102F-97E2-478E-8FE1-A8B0191F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270F7-9370-4A73-8F09-2649A27B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F2034-F73E-4D6E-BB23-B4712540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8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9219A-0E4A-414F-A6D0-E04F211A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5B098-57FF-44D7-A052-6439C63B4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27A0F-670A-4392-8981-6EC6FC24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822EA-5D22-4377-9B52-6308ECF4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2CAAF-71FA-41D4-92A6-026C2A57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3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148EC9-C308-4A13-A025-2A2682625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DE5BFA-650A-49B8-A362-918105A5A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3F5FD-5E7D-4314-BC9D-8AC5AB58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BFA8CA-786D-464D-BE88-07E98585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326C8-309F-4985-A64B-E2ECCC5F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3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C6664-E496-45BA-930F-712ADD80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E69AA-CAB6-4D80-ACDE-310202DD2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AB5BA-3A17-4B55-8C82-C35EB5C6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A9592-5F0F-4464-9E9F-6F844DFB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0DD71-1BDA-4ACD-A9F7-4A926851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3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F1A62-4062-439F-BBA5-03F744D9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EEB706-DB5D-4D8F-8CFF-0AC72EE75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58375-ADEE-4AB5-BF7A-7899A43B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4AB6B9-5E1C-41CC-85BA-E31D8290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C74F2-E51A-481D-9285-E789098D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6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17E1E-956E-478C-AA86-E68821A4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A5FC48-EF9E-42E1-9295-971419216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C919D0-40B0-4DE6-8143-A94639955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2B0468-FDC1-41F2-BAE6-71382FFA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0FBD4E-4058-4305-81F3-1BD9A5C5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3F6CB2-B25E-47AA-97D6-380D6F6A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1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9BA17-CD6B-4BA1-833E-05C8405C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026A9B-CFC4-4CFB-9CF8-AA6BC797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B92739-CE5A-4AA0-9473-5251C0D59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3E6B9-740C-44B0-A3FD-4BEF1D495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04D6C0-8B8C-4506-BA36-1F56FD8E4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C9B049-9902-47B9-9675-550AA9BD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954CBE-A850-4A1A-B1BA-5159C874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7520C5-AA12-4758-8206-E2E736B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BE789-48C8-47BE-B31F-CDF3910E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BA850C-5280-434E-A95F-A3D636243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23DD07-FF94-4592-8F76-0E82CA1F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703BB4-CA38-426C-9440-9EAE1619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2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2088A1-FB76-4823-9BE6-B90A7F31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61C3D7-B5A1-424E-ABA4-69488D93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F31006-7765-440B-BE5E-8E9925AC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46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97000-9D21-4DF8-AA24-4BAF9E12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63634-982C-4DC1-8030-A72EAB85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3E0765-12EE-4F9A-834E-74F21C49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8DF0AF-C0E9-4209-AEB6-4FA9E0FB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50C17D-1FE6-4943-9149-C00FAA03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96E45F-59F1-4FAB-8635-FEC5B35B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4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7A0-EF40-4087-94F5-9ECCCF44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6EAD4C-3BC8-4776-97F4-CBC4D2921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4D1A87-BB9E-4007-AFED-6F7BA9216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E48E6B-0AA6-4F37-83CD-5E02C45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18F2B-F5FF-475F-BC9B-BA191886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A10DB-5936-4A92-B37A-D4CAA0ED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1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B41E5-ED16-4028-A4A6-E12B49EE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76826F-2A59-4F82-9B43-473CBAFC7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080F1-403E-4BB4-91A3-06D878EB9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FBDBF-CDFE-48BE-A38C-71BBB41CACB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C8A12-1C28-4209-86DE-82D04456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59F19C-6563-4B71-83F2-F3A1F2A1C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0C40-6D70-4C86-AD04-9D5725C1717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B6371-1BC4-4497-9B82-F15E5DD8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80F039-2AC2-4373-8FFF-6CAB7E7C1E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17425" cy="2718897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D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Система кровообігу. Будова та функції кровоносних судин. Рух крові</a:t>
            </a:r>
            <a:endParaRPr lang="ru-RU" b="1" dirty="0">
              <a:solidFill>
                <a:srgbClr val="CD20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0B7AA7-A507-44E3-A78C-CAB37F4613EE}"/>
              </a:ext>
            </a:extLst>
          </p:cNvPr>
          <p:cNvSpPr/>
          <p:nvPr/>
        </p:nvSpPr>
        <p:spPr>
          <a:xfrm>
            <a:off x="1080655" y="5324509"/>
            <a:ext cx="9975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Якщо всі капіляри дорослої людини, витягнути в одну суцільну нитку, її довжина буде близько 100 тисяч км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233359-1D46-4C94-9EBD-765387AE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939" y="232757"/>
            <a:ext cx="2917766" cy="49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40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C00000"/>
                </a:solidFill>
                <a:latin typeface="Comic Sans MS" panose="030F0702030302020204" pitchFamily="66" charset="0"/>
              </a:rPr>
              <a:t>Кров’яний тиск:</a:t>
            </a:r>
            <a:br>
              <a:rPr lang="uk-UA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1CACDD0-D79C-4061-89C5-987CE069A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26036"/>
              </p:ext>
            </p:extLst>
          </p:nvPr>
        </p:nvGraphicFramePr>
        <p:xfrm>
          <a:off x="331124" y="936163"/>
          <a:ext cx="4512298" cy="4703599"/>
        </p:xfrm>
        <a:graphic>
          <a:graphicData uri="http://schemas.openxmlformats.org/drawingml/2006/table">
            <a:tbl>
              <a:tblPr firstRow="1" bandRow="1"/>
              <a:tblGrid>
                <a:gridCol w="4512298">
                  <a:extLst>
                    <a:ext uri="{9D8B030D-6E8A-4147-A177-3AD203B41FA5}">
                      <a16:colId xmlns:a16="http://schemas.microsoft.com/office/drawing/2014/main" val="282120538"/>
                    </a:ext>
                  </a:extLst>
                </a:gridCol>
              </a:tblGrid>
              <a:tr h="898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тиск у судинах, зумовлений ритмічною роботою серця;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286098"/>
                  </a:ext>
                </a:extLst>
              </a:tr>
              <a:tr h="9186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характеризує роботу кровоносної системи;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18759"/>
                  </a:ext>
                </a:extLst>
              </a:tr>
              <a:tr h="1697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Розрізняють тиск: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артеріальний;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капілярний;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венозний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690148"/>
                  </a:ext>
                </a:extLst>
              </a:tr>
              <a:tr h="898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Найлегше вимірюється</a:t>
                      </a:r>
                      <a:r>
                        <a:rPr lang="uk-UA" sz="24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артеріальний тиск</a:t>
                      </a:r>
                      <a:endParaRPr lang="uk-UA" sz="24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07761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BA728C-67A9-4E60-9B52-0FA1F8174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456" y="3474427"/>
            <a:ext cx="3932261" cy="3383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01B82A-27C1-45F2-87F1-128066C82D8A}"/>
              </a:ext>
            </a:extLst>
          </p:cNvPr>
          <p:cNvSpPr/>
          <p:nvPr/>
        </p:nvSpPr>
        <p:spPr>
          <a:xfrm>
            <a:off x="2491047" y="5666625"/>
            <a:ext cx="5764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Вимірювання здійснюється пружинним сфігмоманометром, </a:t>
            </a:r>
            <a:r>
              <a:rPr lang="uk-UA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аускультативим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 методом або електронним апаратом, достовірність якого є підтверджена</a:t>
            </a:r>
          </a:p>
        </p:txBody>
      </p:sp>
    </p:spTree>
    <p:extLst>
      <p:ext uri="{BB962C8B-B14F-4D97-AF65-F5344CB8AC3E}">
        <p14:creationId xmlns:p14="http://schemas.microsoft.com/office/powerpoint/2010/main" val="361438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732E64-A0AD-4F19-B959-6F00044C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80A37-CDE3-42F6-A0E1-EEC1DB72F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50" y="365125"/>
            <a:ext cx="6542116" cy="1325563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Рух крові по судинах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973E85-A384-4502-954A-B92A77838707}"/>
              </a:ext>
            </a:extLst>
          </p:cNvPr>
          <p:cNvSpPr/>
          <p:nvPr/>
        </p:nvSpPr>
        <p:spPr>
          <a:xfrm>
            <a:off x="362809" y="1409482"/>
            <a:ext cx="4982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Швидкість руху крові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62C4CA5-9F8B-46EF-A3D5-E1F509583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401714"/>
              </p:ext>
            </p:extLst>
          </p:nvPr>
        </p:nvGraphicFramePr>
        <p:xfrm>
          <a:off x="362809" y="1946465"/>
          <a:ext cx="8424936" cy="1577160"/>
        </p:xfrm>
        <a:graphic>
          <a:graphicData uri="http://schemas.openxmlformats.org/drawingml/2006/table">
            <a:tbl>
              <a:tblPr firstRow="1" bandRow="1"/>
              <a:tblGrid>
                <a:gridCol w="8424936">
                  <a:extLst>
                    <a:ext uri="{9D8B030D-6E8A-4147-A177-3AD203B41FA5}">
                      <a16:colId xmlns:a16="http://schemas.microsoft.com/office/drawing/2014/main" val="2546012521"/>
                    </a:ext>
                  </a:extLst>
                </a:gridCol>
              </a:tblGrid>
              <a:tr h="366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відстань, що її проходить кров за одиницю час (см/с);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86260"/>
                  </a:ext>
                </a:extLst>
              </a:tr>
              <a:tr h="648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 різних судинах швидкість крові різна, залежить від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діаметра судин і різниці тиску;</a:t>
                      </a:r>
                      <a:endParaRPr lang="uk-UA" sz="20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75240"/>
                  </a:ext>
                </a:extLst>
              </a:tr>
              <a:tr h="479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чим більше діаметр, тим повільніше рухається кров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12315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3D91384-C1D3-4B06-8ABD-C862A4568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149154"/>
              </p:ext>
            </p:extLst>
          </p:nvPr>
        </p:nvGraphicFramePr>
        <p:xfrm>
          <a:off x="412884" y="3523625"/>
          <a:ext cx="8358236" cy="3327648"/>
        </p:xfrm>
        <a:graphic>
          <a:graphicData uri="http://schemas.openxmlformats.org/drawingml/2006/table">
            <a:tbl>
              <a:tblPr firstRow="1" bandRow="1"/>
              <a:tblGrid>
                <a:gridCol w="1208098">
                  <a:extLst>
                    <a:ext uri="{9D8B030D-6E8A-4147-A177-3AD203B41FA5}">
                      <a16:colId xmlns:a16="http://schemas.microsoft.com/office/drawing/2014/main" val="3952219525"/>
                    </a:ext>
                  </a:extLst>
                </a:gridCol>
                <a:gridCol w="1749538">
                  <a:extLst>
                    <a:ext uri="{9D8B030D-6E8A-4147-A177-3AD203B41FA5}">
                      <a16:colId xmlns:a16="http://schemas.microsoft.com/office/drawing/2014/main" val="210508742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268506709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077526649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Судини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254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P</a:t>
                      </a:r>
                      <a:endParaRPr lang="uk-UA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254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V</a:t>
                      </a:r>
                      <a:endParaRPr lang="uk-UA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254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uk-UA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254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2334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Артерії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120 мм рт.ст.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0, 5 м/с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uk-UA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43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Капіляри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20 мм рт.ст.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0,5 мм/с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сума поперечних розрізів капілярів у 500 разів більше, ніж діаметр</a:t>
                      </a:r>
                      <a:r>
                        <a:rPr lang="uk-UA" sz="17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аорти</a:t>
                      </a:r>
                      <a:endParaRPr lang="uk-UA" sz="17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947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Вени 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208 мм рт.ст.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0,2 м/с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зменшується загальний діаметр судин; впливають скорочення скелетних м’язів і присмоктувальна дія грудної клітки; є півмісяцеві клапани</a:t>
                      </a:r>
                    </a:p>
                  </a:txBody>
                  <a:tcPr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05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16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Артер</a:t>
            </a:r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іальний пульс - 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412321-15A8-4450-AD25-3475B382A072}"/>
              </a:ext>
            </a:extLst>
          </p:cNvPr>
          <p:cNvSpPr/>
          <p:nvPr/>
        </p:nvSpPr>
        <p:spPr>
          <a:xfrm>
            <a:off x="-160712" y="1584882"/>
            <a:ext cx="6096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8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рит</a:t>
            </a: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мічні</a:t>
            </a: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коливання стінки </a:t>
            </a:r>
          </a:p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арт </a:t>
            </a:r>
            <a:r>
              <a:rPr lang="uk-UA" sz="28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еріальних</a:t>
            </a: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судин, зумовлені робот </a:t>
            </a:r>
            <a:r>
              <a:rPr lang="uk-UA" sz="28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ою</a:t>
            </a: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серця</a:t>
            </a:r>
            <a:endParaRPr lang="ru-RU" sz="28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85F617-9C51-4072-9AA8-F2B4C5FA4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98" y="4818264"/>
            <a:ext cx="2352675" cy="1943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B9015-B8FD-48BD-9AF1-2A4145AFE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386" y="4818265"/>
            <a:ext cx="2352675" cy="1943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8137B2-8905-4330-BB8F-95CD72FC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695" y="2055813"/>
            <a:ext cx="2788022" cy="48021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4E65DA-C444-4F1A-8A2B-83F9B27826FA}"/>
              </a:ext>
            </a:extLst>
          </p:cNvPr>
          <p:cNvSpPr/>
          <p:nvPr/>
        </p:nvSpPr>
        <p:spPr>
          <a:xfrm>
            <a:off x="9401695" y="1350031"/>
            <a:ext cx="293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Пульсові точки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01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5" y="340187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Лабораторне дослідження:</a:t>
            </a:r>
            <a:b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uk-UA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Виміряння частоти серцевих скорочень. 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00AEB8-AB62-431E-9AE0-017935A0215E}"/>
              </a:ext>
            </a:extLst>
          </p:cNvPr>
          <p:cNvSpPr/>
          <p:nvPr/>
        </p:nvSpPr>
        <p:spPr>
          <a:xfrm>
            <a:off x="415635" y="1536174"/>
            <a:ext cx="114881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Мета: </a:t>
            </a:r>
            <a:r>
              <a:rPr lang="uk-UA" sz="2800" b="1" i="1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навчитися знаходити пульсові точки на різних ділянках тіла та визначати частоту серцевих скорочень.</a:t>
            </a:r>
            <a:endParaRPr lang="ru-RU" sz="2800" b="1" i="1" dirty="0">
              <a:solidFill>
                <a:srgbClr val="0F6F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7ADD3A-AF22-4404-A635-1693368EB8FA}"/>
              </a:ext>
            </a:extLst>
          </p:cNvPr>
          <p:cNvSpPr/>
          <p:nvPr/>
        </p:nvSpPr>
        <p:spPr>
          <a:xfrm>
            <a:off x="415635" y="2640886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Виміряння пульсу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A827C3-F104-4090-85B1-D0180367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30" y="2430850"/>
            <a:ext cx="3409908" cy="20912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C3BBBE-15E1-437E-9278-151D7B64C788}"/>
              </a:ext>
            </a:extLst>
          </p:cNvPr>
          <p:cNvSpPr/>
          <p:nvPr/>
        </p:nvSpPr>
        <p:spPr>
          <a:xfrm>
            <a:off x="415635" y="3476487"/>
            <a:ext cx="3815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ЧСС =  __ </a:t>
            </a:r>
            <a:r>
              <a:rPr kumimoji="0" lang="uk-U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уд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/хв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B5EFFD-3A28-462D-A22D-94CB782B47A1}"/>
              </a:ext>
            </a:extLst>
          </p:cNvPr>
          <p:cNvSpPr/>
          <p:nvPr/>
        </p:nvSpPr>
        <p:spPr>
          <a:xfrm>
            <a:off x="188423" y="4522124"/>
            <a:ext cx="11488189" cy="18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Розрахуйте кількість ударів пульсу у хвилину, знаючи, що тривалість одного серцевого циклу становить приблизно 0,8 секунд.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Якщо 0,8 секунд ________ удар, то за 60 секунд __________ ударів. Таким чином, частота пульсу _______________ ударів за хвилину.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39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340187"/>
            <a:ext cx="5537662" cy="132556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Зробіть підсумки, давши відповіді на запитання: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0FFEC0-0003-4476-8F3C-44C11EEFCC73}"/>
              </a:ext>
            </a:extLst>
          </p:cNvPr>
          <p:cNvSpPr/>
          <p:nvPr/>
        </p:nvSpPr>
        <p:spPr>
          <a:xfrm>
            <a:off x="185653" y="1665750"/>
            <a:ext cx="6096000" cy="2986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Times New Roman"/>
              <a:buChar char="-"/>
            </a:pPr>
            <a:r>
              <a:rPr 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Що таке пульс, де його можна відчути?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Font typeface="Times New Roman"/>
              <a:buChar char="-"/>
            </a:pPr>
            <a:r>
              <a:rPr 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Поясніть, чому саме в цих місцях можна відчути пульсацію?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339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2972D3-15C4-4017-A9CE-065E22A5CFC1}"/>
              </a:ext>
            </a:extLst>
          </p:cNvPr>
          <p:cNvSpPr/>
          <p:nvPr/>
        </p:nvSpPr>
        <p:spPr>
          <a:xfrm>
            <a:off x="1439187" y="5203766"/>
            <a:ext cx="94143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6600" b="1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Дякую за увагу!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6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Кровоносні судини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еластичні трубки, якими здійснюється рух крові по організму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257009-F7B2-48F3-8E2A-AC7AF2B6ABB1}"/>
              </a:ext>
            </a:extLst>
          </p:cNvPr>
          <p:cNvSpPr/>
          <p:nvPr/>
        </p:nvSpPr>
        <p:spPr>
          <a:xfrm>
            <a:off x="545868" y="1591284"/>
            <a:ext cx="42422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Ангіологія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медицини, вивчає кровоносні та лімфатичні судини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219BB9-4E35-4D9B-9120-58B6E38FE8CD}"/>
              </a:ext>
            </a:extLst>
          </p:cNvPr>
          <p:cNvSpPr/>
          <p:nvPr/>
        </p:nvSpPr>
        <p:spPr>
          <a:xfrm>
            <a:off x="914400" y="4905376"/>
            <a:ext cx="81464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Артерії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судини, які несуть кров від серця.</a:t>
            </a:r>
          </a:p>
          <a:p>
            <a:pPr>
              <a:buFontTx/>
              <a:buNone/>
              <a:defRPr/>
            </a:pP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- судини, які несуть кров до серця.</a:t>
            </a:r>
          </a:p>
          <a:p>
            <a:pPr marL="85725" indent="-85725">
              <a:buFontTx/>
              <a:buNone/>
              <a:defRPr/>
            </a:pP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Капіляри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– найдрібніші судини, в яких відбувається газообмін.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Пов’язане зображення">
            <a:extLst>
              <a:ext uri="{FF2B5EF4-FFF2-40B4-BE49-F238E27FC236}">
                <a16:creationId xmlns:a16="http://schemas.microsoft.com/office/drawing/2014/main" id="{4EAB7476-1C58-4D31-B25F-476CA367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654" y="3214688"/>
            <a:ext cx="3195346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2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-32499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12476" cy="13389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Артерії</a:t>
            </a:r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 кровоносні судини, якими кров рухається від серця до органів і тканин </a:t>
            </a:r>
            <a:br>
              <a:rPr lang="uk-UA" sz="2800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Содержимое 3" descr="http://8next.com/uploads/fotos/7bio/bl_0212_1.png">
            <a:extLst>
              <a:ext uri="{FF2B5EF4-FFF2-40B4-BE49-F238E27FC236}">
                <a16:creationId xmlns:a16="http://schemas.microsoft.com/office/drawing/2014/main" id="{0C75BF8D-F942-42D7-BC75-B05039CB59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76" y="3429000"/>
            <a:ext cx="4636251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F51E90-8927-4C9A-A38A-BB6E1322B318}"/>
              </a:ext>
            </a:extLst>
          </p:cNvPr>
          <p:cNvSpPr/>
          <p:nvPr/>
        </p:nvSpPr>
        <p:spPr>
          <a:xfrm>
            <a:off x="838200" y="1634482"/>
            <a:ext cx="4440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Артерії розгалужуються на артеріоли, що переходять у капіляри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37C89-BD4A-4A55-B073-1F395BB04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909" y="3693595"/>
            <a:ext cx="3513091" cy="31422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266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09" y="773084"/>
            <a:ext cx="5474247" cy="234034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Вени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кровоносні судини, якими кров рухається від органів і тканин до серця.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1D1E41-9D9D-40D7-B14A-01D2EBE21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9724">
            <a:off x="6735863" y="3035753"/>
            <a:ext cx="5388040" cy="3580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FF92E-7104-4A76-93D4-ECDD09D35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138" y="2367376"/>
            <a:ext cx="3431953" cy="5422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38CAA3-A69E-4875-9FE4-FC37F059EE9D}"/>
              </a:ext>
            </a:extLst>
          </p:cNvPr>
          <p:cNvSpPr/>
          <p:nvPr/>
        </p:nvSpPr>
        <p:spPr>
          <a:xfrm>
            <a:off x="3638875" y="5820063"/>
            <a:ext cx="5606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середня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оболонка 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uk-UA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менше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непосмугованих м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</a:t>
            </a:r>
            <a:r>
              <a:rPr lang="uk-UA" sz="16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язових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волокон,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uk-UA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менше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еластичних та </a:t>
            </a:r>
            <a:r>
              <a:rPr lang="uk-UA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більше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колагенових волокон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458200-11BC-4C83-9116-E6C78354AB91}"/>
              </a:ext>
            </a:extLst>
          </p:cNvPr>
          <p:cNvSpPr/>
          <p:nvPr/>
        </p:nvSpPr>
        <p:spPr>
          <a:xfrm>
            <a:off x="4914838" y="5230530"/>
            <a:ext cx="2217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еластична мембрана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E5A963-1355-4614-A7F6-25DCC88E64C5}"/>
              </a:ext>
            </a:extLst>
          </p:cNvPr>
          <p:cNvSpPr/>
          <p:nvPr/>
        </p:nvSpPr>
        <p:spPr>
          <a:xfrm>
            <a:off x="5560101" y="4826193"/>
            <a:ext cx="1671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ендотелій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A3AE10-A8A7-49EA-818D-52D6E0684F0E}"/>
              </a:ext>
            </a:extLst>
          </p:cNvPr>
          <p:cNvSpPr/>
          <p:nvPr/>
        </p:nvSpPr>
        <p:spPr>
          <a:xfrm>
            <a:off x="10875084" y="5305959"/>
            <a:ext cx="1650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півмісяцевий клапан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8336E86-1DF7-4E02-A52D-7DFB1C5CB828}"/>
              </a:ext>
            </a:extLst>
          </p:cNvPr>
          <p:cNvCxnSpPr/>
          <p:nvPr/>
        </p:nvCxnSpPr>
        <p:spPr>
          <a:xfrm flipV="1">
            <a:off x="7489767" y="4707820"/>
            <a:ext cx="0" cy="88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1F0BA2C-9466-4C98-A5FA-77812EE6663A}"/>
              </a:ext>
            </a:extLst>
          </p:cNvPr>
          <p:cNvCxnSpPr/>
          <p:nvPr/>
        </p:nvCxnSpPr>
        <p:spPr>
          <a:xfrm flipV="1">
            <a:off x="6700058" y="4826192"/>
            <a:ext cx="704411" cy="165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2CF7996-F4F1-42AB-BA77-7C718BED9BC8}"/>
              </a:ext>
            </a:extLst>
          </p:cNvPr>
          <p:cNvCxnSpPr/>
          <p:nvPr/>
        </p:nvCxnSpPr>
        <p:spPr>
          <a:xfrm flipV="1">
            <a:off x="7132112" y="5377851"/>
            <a:ext cx="1288681" cy="21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7D10C0B-2E0D-4330-8632-6DB30D453680}"/>
              </a:ext>
            </a:extLst>
          </p:cNvPr>
          <p:cNvCxnSpPr/>
          <p:nvPr/>
        </p:nvCxnSpPr>
        <p:spPr>
          <a:xfrm flipV="1">
            <a:off x="7404469" y="5612912"/>
            <a:ext cx="1423647" cy="380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CE6F25D-F4E4-410F-AC74-7F0581CD75C8}"/>
              </a:ext>
            </a:extLst>
          </p:cNvPr>
          <p:cNvCxnSpPr/>
          <p:nvPr/>
        </p:nvCxnSpPr>
        <p:spPr>
          <a:xfrm flipH="1">
            <a:off x="9245058" y="2926080"/>
            <a:ext cx="829967" cy="56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05E7C0D-FD4D-40D6-991A-56897FCBDAFA}"/>
              </a:ext>
            </a:extLst>
          </p:cNvPr>
          <p:cNvCxnSpPr>
            <a:cxnSpLocks/>
          </p:cNvCxnSpPr>
          <p:nvPr/>
        </p:nvCxnSpPr>
        <p:spPr>
          <a:xfrm flipH="1" flipV="1">
            <a:off x="9293963" y="4752132"/>
            <a:ext cx="1662212" cy="756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1A2865BF-CB22-41D7-99B5-9640B28C0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51099"/>
              </p:ext>
            </p:extLst>
          </p:nvPr>
        </p:nvGraphicFramePr>
        <p:xfrm>
          <a:off x="22834" y="3744567"/>
          <a:ext cx="3294611" cy="310401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94611">
                  <a:extLst>
                    <a:ext uri="{9D8B030D-6E8A-4147-A177-3AD203B41FA5}">
                      <a16:colId xmlns:a16="http://schemas.microsoft.com/office/drawing/2014/main" val="1060840508"/>
                    </a:ext>
                  </a:extLst>
                </a:gridCol>
              </a:tblGrid>
              <a:tr h="1047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Оболонки тонші, чим оболонки артерій, що зумовлено низьким тиском крові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37807"/>
                  </a:ext>
                </a:extLst>
              </a:tr>
              <a:tr h="16714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У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венах наявні кишенькові клапани, які перешкоджають зворотному руху крові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641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9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6" y="340186"/>
            <a:ext cx="5687291" cy="3267537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Капіляри – 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найдрібніші кровоносні судини, які з'єднують між собою артерії і вени та забезпечують обмін речовин між кров'ю та тканинною рідиною.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88A04A-8D01-4524-B774-88F52AEC6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16674" r="14940" b="11623"/>
          <a:stretch/>
        </p:blipFill>
        <p:spPr>
          <a:xfrm>
            <a:off x="7708874" y="4264429"/>
            <a:ext cx="4372777" cy="252844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8D2BC1-2E93-4C33-9ABE-B84633FBD2FF}"/>
              </a:ext>
            </a:extLst>
          </p:cNvPr>
          <p:cNvSpPr/>
          <p:nvPr/>
        </p:nvSpPr>
        <p:spPr>
          <a:xfrm>
            <a:off x="9486541" y="3607723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еластична мембрана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91073B-9CE2-49A7-9F57-D7F23D576C77}"/>
              </a:ext>
            </a:extLst>
          </p:cNvPr>
          <p:cNvSpPr/>
          <p:nvPr/>
        </p:nvSpPr>
        <p:spPr>
          <a:xfrm>
            <a:off x="10587809" y="6284465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ендотелій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E817441-7501-45D3-8899-34FA6D001643}"/>
              </a:ext>
            </a:extLst>
          </p:cNvPr>
          <p:cNvCxnSpPr>
            <a:cxnSpLocks/>
          </p:cNvCxnSpPr>
          <p:nvPr/>
        </p:nvCxnSpPr>
        <p:spPr>
          <a:xfrm flipH="1" flipV="1">
            <a:off x="10324945" y="5359855"/>
            <a:ext cx="1089661" cy="1047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3435EBD-2BB8-4328-8DE3-ED1ACC82FB2F}"/>
              </a:ext>
            </a:extLst>
          </p:cNvPr>
          <p:cNvCxnSpPr/>
          <p:nvPr/>
        </p:nvCxnSpPr>
        <p:spPr>
          <a:xfrm flipH="1">
            <a:off x="10885349" y="3895097"/>
            <a:ext cx="357447" cy="9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Scan0005">
            <a:extLst>
              <a:ext uri="{FF2B5EF4-FFF2-40B4-BE49-F238E27FC236}">
                <a16:creationId xmlns:a16="http://schemas.microsoft.com/office/drawing/2014/main" id="{414F9A44-BA46-40C2-AFC9-B9DD0349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1011"/>
            <a:ext cx="3857105" cy="1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2C581D-625C-4AD1-8BAF-0CB803F1B550}"/>
              </a:ext>
            </a:extLst>
          </p:cNvPr>
          <p:cNvSpPr/>
          <p:nvPr/>
        </p:nvSpPr>
        <p:spPr>
          <a:xfrm>
            <a:off x="0" y="3931283"/>
            <a:ext cx="2473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Капіляри утворюють капілярну сітку в органах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91095B-3088-4037-A644-0CB93549D063}"/>
              </a:ext>
            </a:extLst>
          </p:cNvPr>
          <p:cNvSpPr/>
          <p:nvPr/>
        </p:nvSpPr>
        <p:spPr>
          <a:xfrm>
            <a:off x="4044985" y="5545173"/>
            <a:ext cx="2428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 з капілярів надходить у вени</a:t>
            </a:r>
          </a:p>
        </p:txBody>
      </p:sp>
    </p:spTree>
    <p:extLst>
      <p:ext uri="{BB962C8B-B14F-4D97-AF65-F5344CB8AC3E}">
        <p14:creationId xmlns:p14="http://schemas.microsoft.com/office/powerpoint/2010/main" val="12110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5552589" cy="777788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Рух крові судинами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8ED62F-C79D-4916-9DE5-05CEE2E4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0" t="-205" r="43385" b="41615"/>
          <a:stretch/>
        </p:blipFill>
        <p:spPr>
          <a:xfrm>
            <a:off x="-57181" y="1142914"/>
            <a:ext cx="5586153" cy="2957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A524D5-C737-4BE2-9176-F5018B89A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66" r="44741"/>
          <a:stretch/>
        </p:blipFill>
        <p:spPr>
          <a:xfrm>
            <a:off x="-23616" y="4099940"/>
            <a:ext cx="5552588" cy="28441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E980A7-9874-4AAF-8B13-475E3FBAA3B1}"/>
              </a:ext>
            </a:extLst>
          </p:cNvPr>
          <p:cNvSpPr/>
          <p:nvPr/>
        </p:nvSpPr>
        <p:spPr>
          <a:xfrm>
            <a:off x="6341534" y="4473246"/>
            <a:ext cx="571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1.Найбільша швидкість руху крові у артеріях:      близько 0,5-0,25 м/с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2.Найменша швидкість руху крові у капілярах: близько 0,5 мм/с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3.Швидкість руху крові у венах  близько 0,2 м/с завдяки скороченням скелетних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мязів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присисній дії грудної     порожнини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67FD6C-07F4-422D-82E2-BF8EA7653A94}"/>
              </a:ext>
            </a:extLst>
          </p:cNvPr>
          <p:cNvSpPr/>
          <p:nvPr/>
        </p:nvSpPr>
        <p:spPr>
          <a:xfrm>
            <a:off x="9025467" y="1359824"/>
            <a:ext cx="3031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Час, за який кров проходить організмом, дорівнює 27 с</a:t>
            </a:r>
          </a:p>
        </p:txBody>
      </p:sp>
    </p:spTree>
    <p:extLst>
      <p:ext uri="{BB962C8B-B14F-4D97-AF65-F5344CB8AC3E}">
        <p14:creationId xmlns:p14="http://schemas.microsoft.com/office/powerpoint/2010/main" val="6064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9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834467" cy="68474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Кола кровообігу</a:t>
            </a: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7F1A82-A6A6-48C2-BC46-AEBEDD28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25624"/>
            <a:ext cx="2880320" cy="399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EBDB611-014C-45EE-B7FF-C035058DBF7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2376264" cy="3992681"/>
        </p:xfrm>
        <a:graphic>
          <a:graphicData uri="http://schemas.openxmlformats.org/drawingml/2006/table">
            <a:tbl>
              <a:tblPr firstRow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1066292913"/>
                    </a:ext>
                  </a:extLst>
                </a:gridCol>
              </a:tblGrid>
              <a:tr h="1706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Мале (легеневе) коло кровообігу</a:t>
                      </a:r>
                      <a:endParaRPr lang="uk-UA" sz="24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3457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Шлях крові від правого шлуночка через легені до лівого передсердя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2812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98EC59A-046C-4EB1-B564-877EF368C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68753"/>
              </p:ext>
            </p:extLst>
          </p:nvPr>
        </p:nvGraphicFramePr>
        <p:xfrm>
          <a:off x="9308181" y="1867513"/>
          <a:ext cx="2376264" cy="395079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200968386"/>
                    </a:ext>
                  </a:extLst>
                </a:gridCol>
              </a:tblGrid>
              <a:tr h="1299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Велике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коло кровообігу</a:t>
                      </a:r>
                      <a:endParaRPr lang="uk-UA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873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Шлях крові від лівого шлуночка через тканини і органи тіла до правого передсердя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258381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994A-7BAF-45A9-B3E1-F9E459FE5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26" y="1825623"/>
            <a:ext cx="3198125" cy="399268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A82274-CA1A-4B18-B51D-54E48FECA332}"/>
              </a:ext>
            </a:extLst>
          </p:cNvPr>
          <p:cNvSpPr/>
          <p:nvPr/>
        </p:nvSpPr>
        <p:spPr>
          <a:xfrm>
            <a:off x="8185416" y="1871788"/>
            <a:ext cx="9788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яремна вена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B1E020B-A934-4892-B805-2696868D1CA0}"/>
              </a:ext>
            </a:extLst>
          </p:cNvPr>
          <p:cNvCxnSpPr/>
          <p:nvPr/>
        </p:nvCxnSpPr>
        <p:spPr>
          <a:xfrm flipH="1">
            <a:off x="8195733" y="2082800"/>
            <a:ext cx="491067" cy="287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888C06-4F54-41FF-9A20-9EBF9B52C918}"/>
              </a:ext>
            </a:extLst>
          </p:cNvPr>
          <p:cNvSpPr/>
          <p:nvPr/>
        </p:nvSpPr>
        <p:spPr>
          <a:xfrm>
            <a:off x="5468479" y="1800326"/>
            <a:ext cx="1365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підключична вена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886DF3B-0D57-400C-A75A-B192404BBF83}"/>
              </a:ext>
            </a:extLst>
          </p:cNvPr>
          <p:cNvCxnSpPr>
            <a:cxnSpLocks/>
          </p:cNvCxnSpPr>
          <p:nvPr/>
        </p:nvCxnSpPr>
        <p:spPr>
          <a:xfrm>
            <a:off x="6268194" y="2010288"/>
            <a:ext cx="598273" cy="5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F70EE7-1B60-4331-B365-A94E90A31BF2}"/>
              </a:ext>
            </a:extLst>
          </p:cNvPr>
          <p:cNvSpPr/>
          <p:nvPr/>
        </p:nvSpPr>
        <p:spPr>
          <a:xfrm>
            <a:off x="5595473" y="2763336"/>
            <a:ext cx="1558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 порожниста вена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DA8D1F5-9443-4253-8562-9939631542E2}"/>
              </a:ext>
            </a:extLst>
          </p:cNvPr>
          <p:cNvCxnSpPr/>
          <p:nvPr/>
        </p:nvCxnSpPr>
        <p:spPr>
          <a:xfrm>
            <a:off x="6544733" y="2954867"/>
            <a:ext cx="771352" cy="10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159509-4891-450A-B1E7-F17C20FB9518}"/>
              </a:ext>
            </a:extLst>
          </p:cNvPr>
          <p:cNvSpPr/>
          <p:nvPr/>
        </p:nvSpPr>
        <p:spPr>
          <a:xfrm>
            <a:off x="5672667" y="3244334"/>
            <a:ext cx="148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 порожниста вена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BB71198-E77C-4802-8F11-142590A7D8C3}"/>
              </a:ext>
            </a:extLst>
          </p:cNvPr>
          <p:cNvCxnSpPr/>
          <p:nvPr/>
        </p:nvCxnSpPr>
        <p:spPr>
          <a:xfrm>
            <a:off x="6420833" y="3429000"/>
            <a:ext cx="704380" cy="14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26448F0-C6A3-497E-9FA1-15D6F2EA099A}"/>
              </a:ext>
            </a:extLst>
          </p:cNvPr>
          <p:cNvSpPr/>
          <p:nvPr/>
        </p:nvSpPr>
        <p:spPr>
          <a:xfrm>
            <a:off x="5626747" y="3954281"/>
            <a:ext cx="1146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печінкова вена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3B21237-BCB8-4804-9D88-293E1C66B533}"/>
              </a:ext>
            </a:extLst>
          </p:cNvPr>
          <p:cNvCxnSpPr>
            <a:cxnSpLocks/>
          </p:cNvCxnSpPr>
          <p:nvPr/>
        </p:nvCxnSpPr>
        <p:spPr>
          <a:xfrm flipV="1">
            <a:off x="6646333" y="3770966"/>
            <a:ext cx="511790" cy="315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038CCEE-DD81-4B3A-864B-4F79BB1632F6}"/>
              </a:ext>
            </a:extLst>
          </p:cNvPr>
          <p:cNvSpPr/>
          <p:nvPr/>
        </p:nvSpPr>
        <p:spPr>
          <a:xfrm>
            <a:off x="5750360" y="5302818"/>
            <a:ext cx="1035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клубова вена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31C3506-51F3-4E19-B8DC-8F2E000508AE}"/>
              </a:ext>
            </a:extLst>
          </p:cNvPr>
          <p:cNvCxnSpPr>
            <a:cxnSpLocks/>
          </p:cNvCxnSpPr>
          <p:nvPr/>
        </p:nvCxnSpPr>
        <p:spPr>
          <a:xfrm flipV="1">
            <a:off x="6646333" y="5294270"/>
            <a:ext cx="525934" cy="147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5743504-9D35-438F-A025-2F0E9E213B07}"/>
              </a:ext>
            </a:extLst>
          </p:cNvPr>
          <p:cNvSpPr/>
          <p:nvPr/>
        </p:nvSpPr>
        <p:spPr>
          <a:xfrm>
            <a:off x="5649010" y="4497423"/>
            <a:ext cx="103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ниркова вена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7823F84-0EF5-4560-AFC4-AD5F3EB76091}"/>
              </a:ext>
            </a:extLst>
          </p:cNvPr>
          <p:cNvCxnSpPr>
            <a:cxnSpLocks/>
          </p:cNvCxnSpPr>
          <p:nvPr/>
        </p:nvCxnSpPr>
        <p:spPr>
          <a:xfrm flipV="1">
            <a:off x="6578353" y="4567593"/>
            <a:ext cx="521414" cy="8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2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-58189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Регуляція кровообігу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69FB8B-6620-4FEC-BEAA-ED9F9F9DE91E}"/>
              </a:ext>
            </a:extLst>
          </p:cNvPr>
          <p:cNvSpPr/>
          <p:nvPr/>
        </p:nvSpPr>
        <p:spPr>
          <a:xfrm>
            <a:off x="2127454" y="1598355"/>
            <a:ext cx="2155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Гуморальна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F148B4-6792-474A-A15A-ED7DBA0F6AF8}"/>
              </a:ext>
            </a:extLst>
          </p:cNvPr>
          <p:cNvSpPr/>
          <p:nvPr/>
        </p:nvSpPr>
        <p:spPr>
          <a:xfrm>
            <a:off x="263237" y="2459504"/>
            <a:ext cx="2504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Адреналін,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норадреналін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, солі кальцію </a:t>
            </a:r>
          </a:p>
          <a:p>
            <a:pPr lvl="0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(судини тіла звужує, судини мозку і серця розширює)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4DD5EB-8C90-437F-A0E0-5B803BAAAA84}"/>
              </a:ext>
            </a:extLst>
          </p:cNvPr>
          <p:cNvSpPr/>
          <p:nvPr/>
        </p:nvSpPr>
        <p:spPr>
          <a:xfrm>
            <a:off x="3029093" y="2459504"/>
            <a:ext cx="2295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Ацетилхолін, солі калію</a:t>
            </a:r>
          </a:p>
          <a:p>
            <a:pPr lvl="0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(судини тіла розширює, судини мозку і серця звужує)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994439A-5EF1-459E-9AC3-77D6C2CCD28C}"/>
              </a:ext>
            </a:extLst>
          </p:cNvPr>
          <p:cNvCxnSpPr/>
          <p:nvPr/>
        </p:nvCxnSpPr>
        <p:spPr>
          <a:xfrm flipH="1">
            <a:off x="1446415" y="2029242"/>
            <a:ext cx="1180407" cy="52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42ADDC0-E728-4593-8096-33DFD45C0EFE}"/>
              </a:ext>
            </a:extLst>
          </p:cNvPr>
          <p:cNvCxnSpPr>
            <a:cxnSpLocks/>
          </p:cNvCxnSpPr>
          <p:nvPr/>
        </p:nvCxnSpPr>
        <p:spPr>
          <a:xfrm>
            <a:off x="3624349" y="2029242"/>
            <a:ext cx="723634" cy="582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57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EADA1-B86A-4705-B437-5C0045A7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" y="0"/>
            <a:ext cx="1218971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57A0F-F9AC-4900-B849-379EC7A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4" y="365126"/>
            <a:ext cx="6375862" cy="84022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Рух крові по судинах</a:t>
            </a:r>
            <a:endParaRPr lang="ru-RU" sz="32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E3DA2F-E8EC-4EF3-A8A3-3ED25B124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10126"/>
              </p:ext>
            </p:extLst>
          </p:nvPr>
        </p:nvGraphicFramePr>
        <p:xfrm>
          <a:off x="522316" y="1205346"/>
          <a:ext cx="5400600" cy="5197225"/>
        </p:xfrm>
        <a:graphic>
          <a:graphicData uri="http://schemas.openxmlformats.org/drawingml/2006/table">
            <a:tbl>
              <a:tblPr firstRow="1" bandRow="1"/>
              <a:tblGrid>
                <a:gridCol w="5400600">
                  <a:extLst>
                    <a:ext uri="{9D8B030D-6E8A-4147-A177-3AD203B41FA5}">
                      <a16:colId xmlns:a16="http://schemas.microsoft.com/office/drawing/2014/main" val="4167167214"/>
                    </a:ext>
                  </a:extLst>
                </a:gridCol>
              </a:tblGrid>
              <a:tr h="555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зумовлений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422576"/>
                  </a:ext>
                </a:extLst>
              </a:tr>
              <a:tr h="45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роботою серця;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142140"/>
                  </a:ext>
                </a:extLst>
              </a:tr>
              <a:tr h="817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завдяки різниці тисків на початку й у кінці кіл кровообігу;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771324"/>
                  </a:ext>
                </a:extLst>
              </a:tr>
              <a:tr h="45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скорочення скелетних м’язів;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523169"/>
                  </a:ext>
                </a:extLst>
              </a:tr>
              <a:tr h="45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наявність клапанів у венах;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97421"/>
                  </a:ext>
                </a:extLst>
              </a:tr>
              <a:tr h="1176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еластичні сили судин, які запасають енергію під час скорочення</a:t>
                      </a:r>
                      <a:r>
                        <a:rPr lang="uk-UA" sz="22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серця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39544"/>
                  </a:ext>
                </a:extLst>
              </a:tr>
              <a:tr h="12747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Основні чинники: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кров’яний тиск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(P)</a:t>
                      </a:r>
                      <a:endParaRPr lang="uk-UA" sz="24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швидкість руху крові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(V)</a:t>
                      </a:r>
                      <a:endParaRPr lang="uk-UA" sz="24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140539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0CD0D0-471A-4343-AACB-6343443B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93" y="1657661"/>
            <a:ext cx="2767824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66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692</Words>
  <Application>Microsoft Office PowerPoint</Application>
  <PresentationFormat>Широкий екран</PresentationFormat>
  <Paragraphs>99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Constantia</vt:lpstr>
      <vt:lpstr>Times New Roman</vt:lpstr>
      <vt:lpstr>Тема Office</vt:lpstr>
      <vt:lpstr>Система кровообігу. Будова та функції кровоносних судин. Рух крові</vt:lpstr>
      <vt:lpstr>Кровоносні судини – це еластичні трубки, якими здійснюється рух крові по організму</vt:lpstr>
      <vt:lpstr>Артерії – це кровоносні судини, якими кров рухається від серця до органів і тканин  </vt:lpstr>
      <vt:lpstr>Вени – це кровоносні судини, якими кров рухається від органів і тканин до серця.  </vt:lpstr>
      <vt:lpstr>Капіляри – найдрібніші кровоносні судини, які з'єднують між собою артерії і вени та забезпечують обмін речовин між кров'ю та тканинною рідиною. </vt:lpstr>
      <vt:lpstr>Рух крові судинами</vt:lpstr>
      <vt:lpstr>Кола кровообігу</vt:lpstr>
      <vt:lpstr>Регуляція кровообігу</vt:lpstr>
      <vt:lpstr>Рух крові по судинах</vt:lpstr>
      <vt:lpstr>Кров’яний тиск: </vt:lpstr>
      <vt:lpstr>Рух крові по судинах</vt:lpstr>
      <vt:lpstr>Артеріальний пульс - </vt:lpstr>
      <vt:lpstr>Лабораторне дослідження: Виміряння частоти серцевих скорочень. </vt:lpstr>
      <vt:lpstr>Зробіть підсумки, давши відповіді на запитання: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кровообігу. Будова та функції кровоносних судин. Рух крові</dc:title>
  <dc:creator>Інна Георгієва</dc:creator>
  <cp:lastModifiedBy>Максим Биляченко</cp:lastModifiedBy>
  <cp:revision>2</cp:revision>
  <dcterms:created xsi:type="dcterms:W3CDTF">2023-02-18T16:58:17Z</dcterms:created>
  <dcterms:modified xsi:type="dcterms:W3CDTF">2025-05-08T12:29:08Z</dcterms:modified>
</cp:coreProperties>
</file>