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1" r:id="rId16"/>
    <p:sldId id="271" r:id="rId17"/>
    <p:sldId id="272" r:id="rId18"/>
    <p:sldId id="280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2705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865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6904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4398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585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3658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3352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168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1477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868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370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62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379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580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039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2127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0D07D-86DC-4DF4-8D9A-7901EABB615C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7A5FCAC-9CB6-4CE4-BEB4-240C119E0A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857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121-14" TargetMode="External"/><Relationship Id="rId2" Type="http://schemas.openxmlformats.org/officeDocument/2006/relationships/hyperlink" Target="https://zakon.rada.gov.ua/laws/show/679-1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0841-01#n133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121-14#Text" TargetMode="External"/><Relationship Id="rId2" Type="http://schemas.openxmlformats.org/officeDocument/2006/relationships/hyperlink" Target="https://bank.gov.ua/ua/supervision/abou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akon.rada.gov.ua/laws/show/z0841-01#Text" TargetMode="External"/><Relationship Id="rId4" Type="http://schemas.openxmlformats.org/officeDocument/2006/relationships/hyperlink" Target="https://zakon.rada.gov.ua/laws/show/679-14#Text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887105"/>
            <a:ext cx="7841649" cy="4260628"/>
          </a:xfrm>
        </p:spPr>
        <p:txBody>
          <a:bodyPr/>
          <a:lstStyle/>
          <a:p>
            <a:pPr algn="l"/>
            <a:r>
              <a:rPr lang="uk-UA" sz="2400" dirty="0" smtClean="0"/>
              <a:t>Тема: Банківське регулювання та банківський нагляд</a:t>
            </a:r>
          </a:p>
          <a:p>
            <a:pPr algn="l"/>
            <a:endParaRPr lang="uk-UA" dirty="0"/>
          </a:p>
          <a:p>
            <a:pPr algn="l"/>
            <a:r>
              <a:rPr lang="ru-RU" dirty="0"/>
              <a:t>1. </a:t>
            </a:r>
            <a:r>
              <a:rPr lang="ru-RU" dirty="0" err="1"/>
              <a:t>Поняття</a:t>
            </a:r>
            <a:r>
              <a:rPr lang="ru-RU" dirty="0"/>
              <a:t> банк</a:t>
            </a:r>
            <a:r>
              <a:rPr lang="uk-UA" dirty="0"/>
              <a:t>і</a:t>
            </a:r>
            <a:r>
              <a:rPr lang="ru-RU" dirty="0" err="1"/>
              <a:t>вського</a:t>
            </a:r>
            <a:r>
              <a:rPr lang="ru-RU" dirty="0"/>
              <a:t> </a:t>
            </a:r>
            <a:r>
              <a:rPr lang="uk-UA" dirty="0"/>
              <a:t>регулювання та банківського нагляду</a:t>
            </a:r>
            <a:endParaRPr lang="ru-RU" dirty="0"/>
          </a:p>
          <a:p>
            <a:pPr algn="l"/>
            <a:r>
              <a:rPr lang="ru-RU" dirty="0"/>
              <a:t>2. Мета, </a:t>
            </a:r>
            <a:r>
              <a:rPr lang="ru-RU" dirty="0" err="1"/>
              <a:t>організація</a:t>
            </a:r>
            <a:r>
              <a:rPr lang="ru-RU" dirty="0"/>
              <a:t>, </a:t>
            </a:r>
            <a:r>
              <a:rPr lang="ru-RU" dirty="0" err="1"/>
              <a:t>підстави</a:t>
            </a:r>
            <a:r>
              <a:rPr lang="ru-RU" dirty="0"/>
              <a:t> та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 smtClean="0"/>
              <a:t>нагляду</a:t>
            </a:r>
            <a:endParaRPr lang="ru-RU" dirty="0" smtClean="0"/>
          </a:p>
          <a:p>
            <a:pPr algn="l"/>
            <a:r>
              <a:rPr lang="ru-RU" dirty="0"/>
              <a:t>3.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 smtClean="0"/>
              <a:t>нагляду</a:t>
            </a:r>
            <a:endParaRPr lang="ru-RU" dirty="0" smtClean="0"/>
          </a:p>
          <a:p>
            <a:pPr algn="l"/>
            <a:r>
              <a:rPr lang="ru-RU" dirty="0" smtClean="0"/>
              <a:t>4. </a:t>
            </a:r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нормативи</a:t>
            </a:r>
            <a:endParaRPr lang="ru-RU" dirty="0"/>
          </a:p>
          <a:p>
            <a:pPr algn="l"/>
            <a:endParaRPr lang="ru-RU" dirty="0"/>
          </a:p>
          <a:p>
            <a:pPr algn="l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9678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r>
              <a:rPr lang="ru-RU" dirty="0"/>
              <a:t>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послугами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та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, за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угодами</a:t>
            </a:r>
            <a:r>
              <a:rPr lang="ru-RU" dirty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відкликання</a:t>
            </a:r>
            <a:r>
              <a:rPr lang="ru-RU" dirty="0"/>
              <a:t> у банку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повідомляє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держав, в </a:t>
            </a:r>
            <a:r>
              <a:rPr lang="ru-RU" dirty="0" err="1"/>
              <a:t>яких</a:t>
            </a:r>
            <a:r>
              <a:rPr lang="ru-RU" dirty="0"/>
              <a:t> банк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кореспондентські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рахунки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2777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60869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 err="1" smtClean="0"/>
              <a:t>Форми</a:t>
            </a:r>
            <a:r>
              <a:rPr lang="ru-RU" dirty="0"/>
              <a:t> </a:t>
            </a:r>
            <a:r>
              <a:rPr lang="ru-RU" dirty="0" err="1" smtClean="0"/>
              <a:t>банківського</a:t>
            </a:r>
            <a:r>
              <a:rPr lang="ru-RU" dirty="0" smtClean="0"/>
              <a:t> </a:t>
            </a:r>
            <a:r>
              <a:rPr lang="ru-RU" dirty="0" err="1" smtClean="0"/>
              <a:t>нагляду</a:t>
            </a:r>
            <a:endParaRPr lang="ru-RU" dirty="0" smtClean="0"/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u="sng" dirty="0" err="1"/>
              <a:t>здійснює</a:t>
            </a:r>
            <a:r>
              <a:rPr lang="ru-RU" u="sng" dirty="0"/>
              <a:t> </a:t>
            </a:r>
            <a:r>
              <a:rPr lang="ru-RU" u="sng" dirty="0" err="1"/>
              <a:t>банківський</a:t>
            </a:r>
            <a:r>
              <a:rPr lang="ru-RU" u="sng" dirty="0"/>
              <a:t> </a:t>
            </a:r>
            <a:r>
              <a:rPr lang="ru-RU" u="sng" dirty="0" err="1"/>
              <a:t>нагляд</a:t>
            </a:r>
            <a:r>
              <a:rPr lang="ru-RU" u="sng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u="sng" dirty="0" err="1"/>
              <a:t>інспекційних</a:t>
            </a:r>
            <a:r>
              <a:rPr lang="ru-RU" u="sng" dirty="0"/>
              <a:t> </a:t>
            </a:r>
            <a:r>
              <a:rPr lang="ru-RU" u="sng" dirty="0" err="1"/>
              <a:t>перевірок</a:t>
            </a:r>
            <a:r>
              <a:rPr lang="ru-RU" u="sng" dirty="0"/>
              <a:t> та </a:t>
            </a:r>
            <a:r>
              <a:rPr lang="ru-RU" u="sng" dirty="0" err="1"/>
              <a:t>безвиїзного</a:t>
            </a:r>
            <a:r>
              <a:rPr lang="ru-RU" u="sng" dirty="0"/>
              <a:t> </a:t>
            </a:r>
            <a:r>
              <a:rPr lang="ru-RU" u="sng" dirty="0" err="1"/>
              <a:t>нагляду</a:t>
            </a:r>
            <a:r>
              <a:rPr lang="ru-RU" dirty="0" smtClean="0"/>
              <a:t>.</a:t>
            </a:r>
          </a:p>
          <a:p>
            <a:r>
              <a:rPr lang="ru-RU" b="1" u="sng" dirty="0" err="1" smtClean="0"/>
              <a:t>Інспекційна</a:t>
            </a:r>
            <a:r>
              <a:rPr lang="ru-RU" b="1" u="sng" dirty="0" smtClean="0"/>
              <a:t> </a:t>
            </a:r>
            <a:r>
              <a:rPr lang="ru-RU" b="1" u="sng" dirty="0" err="1"/>
              <a:t>перевірка</a:t>
            </a:r>
            <a:r>
              <a:rPr lang="ru-RU" b="1" u="sng" dirty="0"/>
              <a:t> банку </a:t>
            </a:r>
            <a:r>
              <a:rPr lang="ru-RU" dirty="0"/>
              <a:t>- форма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</a:t>
            </a:r>
            <a:r>
              <a:rPr lang="ru-RU" dirty="0" err="1"/>
              <a:t>уповноваженими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особами </a:t>
            </a:r>
            <a:r>
              <a:rPr lang="ru-RU" dirty="0" err="1"/>
              <a:t>безпосередньо</a:t>
            </a:r>
            <a:r>
              <a:rPr lang="ru-RU" dirty="0"/>
              <a:t> у банку;</a:t>
            </a:r>
            <a:endParaRPr lang="uk-UA" dirty="0"/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України</a:t>
            </a:r>
            <a:r>
              <a:rPr lang="ru-RU" dirty="0"/>
              <a:t> у межах </a:t>
            </a:r>
            <a:r>
              <a:rPr lang="ru-RU" dirty="0" err="1"/>
              <a:t>безвиїзного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право:</a:t>
            </a:r>
          </a:p>
          <a:p>
            <a:r>
              <a:rPr lang="ru-RU" dirty="0"/>
              <a:t>1) </a:t>
            </a:r>
            <a:r>
              <a:rPr lang="ru-RU" dirty="0" err="1"/>
              <a:t>письмово</a:t>
            </a:r>
            <a:r>
              <a:rPr lang="ru-RU" dirty="0"/>
              <a:t>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банку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письмові</a:t>
            </a:r>
            <a:r>
              <a:rPr lang="ru-RU" dirty="0"/>
              <a:t> </a:t>
            </a:r>
            <a:r>
              <a:rPr lang="ru-RU" dirty="0" err="1"/>
              <a:t>пояснення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уповноважувати</a:t>
            </a:r>
            <a:r>
              <a:rPr lang="ru-RU" dirty="0"/>
              <a:t> </a:t>
            </a:r>
            <a:r>
              <a:rPr lang="ru-RU" dirty="0" err="1"/>
              <a:t>службовця</a:t>
            </a:r>
            <a:r>
              <a:rPr lang="ru-RU" dirty="0"/>
              <a:t> (</a:t>
            </a:r>
            <a:r>
              <a:rPr lang="ru-RU" dirty="0" err="1"/>
              <a:t>службовців</a:t>
            </a:r>
            <a:r>
              <a:rPr lang="ru-RU" dirty="0"/>
              <a:t>)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за </a:t>
            </a:r>
            <a:r>
              <a:rPr lang="ru-RU" dirty="0" err="1"/>
              <a:t>діяльністю</a:t>
            </a:r>
            <a:r>
              <a:rPr lang="ru-RU" dirty="0"/>
              <a:t> банку, про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повідомляє</a:t>
            </a:r>
            <a:r>
              <a:rPr lang="ru-RU" dirty="0"/>
              <a:t> банк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визначення</a:t>
            </a:r>
            <a:r>
              <a:rPr lang="ru-RU" dirty="0"/>
              <a:t> такого </a:t>
            </a:r>
            <a:r>
              <a:rPr lang="ru-RU" dirty="0" err="1"/>
              <a:t>уповноваженого</a:t>
            </a:r>
            <a:r>
              <a:rPr lang="ru-RU" dirty="0"/>
              <a:t> </a:t>
            </a:r>
            <a:r>
              <a:rPr lang="ru-RU" dirty="0" err="1"/>
              <a:t>службовця</a:t>
            </a:r>
            <a:r>
              <a:rPr lang="ru-RU" dirty="0"/>
              <a:t> (</a:t>
            </a:r>
            <a:r>
              <a:rPr lang="ru-RU" dirty="0" err="1"/>
              <a:t>службовців</a:t>
            </a:r>
            <a:r>
              <a:rPr lang="ru-RU" dirty="0"/>
              <a:t>).</a:t>
            </a:r>
          </a:p>
          <a:p>
            <a:r>
              <a:rPr lang="ru-RU" dirty="0" smtClean="0"/>
              <a:t>Банк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на </a:t>
            </a:r>
            <a:r>
              <a:rPr lang="ru-RU" dirty="0" err="1"/>
              <a:t>письмову</a:t>
            </a:r>
            <a:r>
              <a:rPr lang="ru-RU" dirty="0"/>
              <a:t>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та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.</a:t>
            </a:r>
          </a:p>
          <a:p>
            <a:r>
              <a:rPr lang="ru-RU" dirty="0" err="1" smtClean="0"/>
              <a:t>Уповноважений</a:t>
            </a:r>
            <a:r>
              <a:rPr lang="ru-RU" dirty="0" smtClean="0"/>
              <a:t> </a:t>
            </a:r>
            <a:r>
              <a:rPr lang="ru-RU" dirty="0" err="1"/>
              <a:t>службовець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право:</a:t>
            </a:r>
          </a:p>
          <a:p>
            <a:r>
              <a:rPr lang="ru-RU" dirty="0"/>
              <a:t>1) </a:t>
            </a:r>
            <a:r>
              <a:rPr lang="ru-RU" dirty="0" err="1"/>
              <a:t>вільного</a:t>
            </a:r>
            <a:r>
              <a:rPr lang="ru-RU" dirty="0"/>
              <a:t> доступу у </a:t>
            </a:r>
            <a:r>
              <a:rPr lang="ru-RU" dirty="0" err="1"/>
              <a:t>робочий</a:t>
            </a:r>
            <a:r>
              <a:rPr lang="ru-RU" dirty="0"/>
              <a:t> час до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r>
              <a:rPr lang="ru-RU" dirty="0"/>
              <a:t> банку;</a:t>
            </a:r>
          </a:p>
          <a:p>
            <a:r>
              <a:rPr lang="ru-RU" dirty="0"/>
              <a:t>2) </a:t>
            </a:r>
            <a:r>
              <a:rPr lang="ru-RU" dirty="0" err="1"/>
              <a:t>вільного</a:t>
            </a:r>
            <a:r>
              <a:rPr lang="ru-RU" dirty="0"/>
              <a:t> доступу до </a:t>
            </a:r>
            <a:r>
              <a:rPr lang="ru-RU" dirty="0" err="1"/>
              <a:t>інформації</a:t>
            </a:r>
            <a:r>
              <a:rPr lang="ru-RU" dirty="0"/>
              <a:t> банку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ним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до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банку, у тому </a:t>
            </a:r>
            <a:r>
              <a:rPr lang="ru-RU" dirty="0" err="1"/>
              <a:t>числі</a:t>
            </a:r>
            <a:r>
              <a:rPr lang="ru-RU" dirty="0"/>
              <a:t> тих,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з </a:t>
            </a:r>
            <a:r>
              <a:rPr lang="ru-RU" dirty="0" err="1"/>
              <a:t>обмеженим</a:t>
            </a:r>
            <a:r>
              <a:rPr lang="ru-RU" dirty="0"/>
              <a:t> доступом, у </a:t>
            </a:r>
            <a:r>
              <a:rPr lang="ru-RU" dirty="0" err="1"/>
              <a:t>паперовій</a:t>
            </a:r>
            <a:r>
              <a:rPr lang="ru-RU" dirty="0"/>
              <a:t> та в </a:t>
            </a:r>
            <a:r>
              <a:rPr lang="ru-RU" dirty="0" err="1"/>
              <a:t>електронній</a:t>
            </a:r>
            <a:r>
              <a:rPr lang="ru-RU" dirty="0"/>
              <a:t> формах;</a:t>
            </a:r>
          </a:p>
          <a:p>
            <a:r>
              <a:rPr lang="ru-RU" dirty="0"/>
              <a:t>3) </a:t>
            </a:r>
            <a:r>
              <a:rPr lang="ru-RU" dirty="0" err="1"/>
              <a:t>вільного</a:t>
            </a:r>
            <a:r>
              <a:rPr lang="ru-RU" dirty="0"/>
              <a:t> доступу до систем </a:t>
            </a:r>
            <a:r>
              <a:rPr lang="ru-RU" dirty="0" err="1"/>
              <a:t>автоматизації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виготовляти</a:t>
            </a:r>
            <a:r>
              <a:rPr lang="ru-RU" dirty="0"/>
              <a:t> та </a:t>
            </a:r>
            <a:r>
              <a:rPr lang="ru-RU" dirty="0" err="1"/>
              <a:t>вилучати</a:t>
            </a:r>
            <a:r>
              <a:rPr lang="ru-RU" dirty="0"/>
              <a:t> (</a:t>
            </a:r>
            <a:r>
              <a:rPr lang="ru-RU" dirty="0" err="1"/>
              <a:t>виносити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банку)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 про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5) бути </a:t>
            </a:r>
            <a:r>
              <a:rPr lang="ru-RU" dirty="0" err="1"/>
              <a:t>присутнім</a:t>
            </a:r>
            <a:r>
              <a:rPr lang="ru-RU" dirty="0"/>
              <a:t>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зборах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банку, </a:t>
            </a:r>
            <a:r>
              <a:rPr lang="ru-RU" dirty="0" err="1"/>
              <a:t>засіданнях</a:t>
            </a:r>
            <a:r>
              <a:rPr lang="ru-RU" dirty="0"/>
              <a:t> ради банку, </a:t>
            </a:r>
            <a:r>
              <a:rPr lang="ru-RU" dirty="0" err="1"/>
              <a:t>правління</a:t>
            </a:r>
            <a:r>
              <a:rPr lang="ru-RU" dirty="0"/>
              <a:t> банку та </a:t>
            </a:r>
            <a:r>
              <a:rPr lang="ru-RU" dirty="0" err="1"/>
              <a:t>комітетів</a:t>
            </a:r>
            <a:r>
              <a:rPr lang="ru-RU" dirty="0"/>
              <a:t> банку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917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>
            <a:normAutofit/>
          </a:bodyPr>
          <a:lstStyle/>
          <a:p>
            <a:r>
              <a:rPr lang="ru-RU" dirty="0" err="1"/>
              <a:t>Керівники</a:t>
            </a:r>
            <a:r>
              <a:rPr lang="ru-RU" dirty="0"/>
              <a:t> банку </a:t>
            </a:r>
            <a:r>
              <a:rPr lang="ru-RU" dirty="0" err="1"/>
              <a:t>зобов’язані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уповноваженому</a:t>
            </a:r>
            <a:r>
              <a:rPr lang="ru-RU" dirty="0"/>
              <a:t> </a:t>
            </a:r>
            <a:r>
              <a:rPr lang="ru-RU" dirty="0" err="1"/>
              <a:t>службовцю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вільний</a:t>
            </a:r>
            <a:r>
              <a:rPr lang="ru-RU" dirty="0"/>
              <a:t> доступ у </a:t>
            </a:r>
            <a:r>
              <a:rPr lang="ru-RU" dirty="0" err="1"/>
              <a:t>робочий</a:t>
            </a:r>
            <a:r>
              <a:rPr lang="ru-RU" dirty="0"/>
              <a:t> час до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r>
              <a:rPr lang="ru-RU" dirty="0"/>
              <a:t> банку, доступ у </a:t>
            </a:r>
            <a:r>
              <a:rPr lang="ru-RU" dirty="0" err="1"/>
              <a:t>режимі</a:t>
            </a:r>
            <a:r>
              <a:rPr lang="ru-RU" dirty="0"/>
              <a:t> перегляду до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систем банку та </a:t>
            </a:r>
            <a:r>
              <a:rPr lang="ru-RU" dirty="0" err="1"/>
              <a:t>консультаційну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таких систем,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документів</a:t>
            </a:r>
            <a:r>
              <a:rPr lang="ru-RU" dirty="0"/>
              <a:t> та </a:t>
            </a:r>
            <a:r>
              <a:rPr lang="ru-RU" dirty="0" err="1"/>
              <a:t>письмових</a:t>
            </a:r>
            <a:r>
              <a:rPr lang="ru-RU" dirty="0"/>
              <a:t> </a:t>
            </a:r>
            <a:r>
              <a:rPr lang="ru-RU" dirty="0" err="1"/>
              <a:t>пояснень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банком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. Банк </a:t>
            </a:r>
            <a:r>
              <a:rPr lang="ru-RU" dirty="0" err="1"/>
              <a:t>зобов’язаний</a:t>
            </a:r>
            <a:r>
              <a:rPr lang="ru-RU" dirty="0"/>
              <a:t> </a:t>
            </a:r>
            <a:r>
              <a:rPr lang="ru-RU" dirty="0" err="1"/>
              <a:t>завчасно</a:t>
            </a:r>
            <a:r>
              <a:rPr lang="ru-RU" dirty="0"/>
              <a:t> (не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за один </a:t>
            </a:r>
            <a:r>
              <a:rPr lang="ru-RU" dirty="0" err="1"/>
              <a:t>робочий</a:t>
            </a:r>
            <a:r>
              <a:rPr lang="ru-RU" dirty="0"/>
              <a:t> день) </a:t>
            </a:r>
            <a:r>
              <a:rPr lang="ru-RU" dirty="0" err="1"/>
              <a:t>інформувати</a:t>
            </a:r>
            <a:r>
              <a:rPr lang="ru-RU" dirty="0"/>
              <a:t> </a:t>
            </a:r>
            <a:r>
              <a:rPr lang="ru-RU" dirty="0" err="1"/>
              <a:t>уповноваженого</a:t>
            </a:r>
            <a:r>
              <a:rPr lang="ru-RU" dirty="0"/>
              <a:t> </a:t>
            </a:r>
            <a:r>
              <a:rPr lang="ru-RU" dirty="0" err="1"/>
              <a:t>службовця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про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банку, </a:t>
            </a:r>
            <a:r>
              <a:rPr lang="ru-RU" dirty="0" err="1"/>
              <a:t>засідань</a:t>
            </a:r>
            <a:r>
              <a:rPr lang="ru-RU" dirty="0"/>
              <a:t> ради банку, </a:t>
            </a:r>
            <a:r>
              <a:rPr lang="ru-RU" dirty="0" err="1"/>
              <a:t>правління</a:t>
            </a:r>
            <a:r>
              <a:rPr lang="ru-RU" dirty="0"/>
              <a:t> банку та </a:t>
            </a:r>
            <a:r>
              <a:rPr lang="ru-RU" dirty="0" err="1"/>
              <a:t>комітетів</a:t>
            </a:r>
            <a:r>
              <a:rPr lang="ru-RU" dirty="0"/>
              <a:t> банку, </a:t>
            </a:r>
            <a:r>
              <a:rPr lang="ru-RU" dirty="0" err="1"/>
              <a:t>обов’язкове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Законом, з </a:t>
            </a:r>
            <a:r>
              <a:rPr lang="ru-RU" dirty="0" err="1"/>
              <a:t>наданням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питання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плануються</a:t>
            </a:r>
            <a:r>
              <a:rPr lang="ru-RU" dirty="0"/>
              <a:t> до </a:t>
            </a:r>
            <a:r>
              <a:rPr lang="ru-RU" dirty="0" err="1"/>
              <a:t>розгляду</a:t>
            </a:r>
            <a:r>
              <a:rPr lang="ru-RU" dirty="0"/>
              <a:t>, та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 таких </a:t>
            </a:r>
            <a:r>
              <a:rPr lang="ru-RU" dirty="0" err="1"/>
              <a:t>зборах</a:t>
            </a:r>
            <a:r>
              <a:rPr lang="ru-RU" dirty="0"/>
              <a:t>/</a:t>
            </a:r>
            <a:r>
              <a:rPr lang="ru-RU" dirty="0" err="1"/>
              <a:t>засіданнях</a:t>
            </a:r>
            <a:r>
              <a:rPr lang="ru-RU" dirty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за </a:t>
            </a:r>
            <a:r>
              <a:rPr lang="ru-RU" dirty="0" err="1"/>
              <a:t>установами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ведуть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державах,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співпрацює</a:t>
            </a:r>
            <a:r>
              <a:rPr lang="ru-RU" dirty="0"/>
              <a:t> з </a:t>
            </a:r>
            <a:r>
              <a:rPr lang="ru-RU" dirty="0" err="1"/>
              <a:t>відповідними</a:t>
            </a:r>
            <a:r>
              <a:rPr lang="ru-RU" dirty="0"/>
              <a:t> органами </a:t>
            </a:r>
            <a:r>
              <a:rPr lang="ru-RU" dirty="0" err="1"/>
              <a:t>цих</a:t>
            </a:r>
            <a:r>
              <a:rPr lang="ru-RU" dirty="0"/>
              <a:t> держав.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</a:t>
            </a:r>
            <a:r>
              <a:rPr lang="ru-RU" dirty="0" err="1"/>
              <a:t>співпрацює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органами,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, та з </a:t>
            </a:r>
            <a:r>
              <a:rPr lang="ru-RU" dirty="0" err="1"/>
              <a:t>відповідними</a:t>
            </a:r>
            <a:r>
              <a:rPr lang="ru-RU" dirty="0"/>
              <a:t> органами </a:t>
            </a:r>
            <a:r>
              <a:rPr lang="ru-RU" dirty="0" err="1"/>
              <a:t>нагляду</a:t>
            </a:r>
            <a:r>
              <a:rPr lang="ru-RU" dirty="0"/>
              <a:t> за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установами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держав. </a:t>
            </a:r>
            <a:r>
              <a:rPr lang="ru-RU" dirty="0" err="1"/>
              <a:t>Співпраця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укладених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, </a:t>
            </a:r>
            <a:r>
              <a:rPr lang="ru-RU" dirty="0" err="1"/>
              <a:t>меморандумів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формах.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08561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4842"/>
            <a:ext cx="10336410" cy="625067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4.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нормативи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" та </a:t>
            </a:r>
            <a:r>
              <a:rPr lang="ru-RU" u="sng" dirty="0">
                <a:hlinkClick r:id="rId3"/>
              </a:rPr>
              <a:t>Закону </a:t>
            </a:r>
            <a:r>
              <a:rPr lang="ru-RU" u="sng" dirty="0" err="1">
                <a:hlinkClick r:id="rId3"/>
              </a:rPr>
              <a:t>України</a:t>
            </a:r>
            <a:r>
              <a:rPr lang="ru-RU" dirty="0"/>
              <a:t> "Про банки і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"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 smtClean="0"/>
              <a:t>установлює</a:t>
            </a:r>
            <a:r>
              <a:rPr lang="ru-RU" dirty="0" smtClean="0"/>
              <a:t> </a:t>
            </a:r>
            <a:r>
              <a:rPr lang="ru-RU" dirty="0"/>
              <a:t>порядок </a:t>
            </a:r>
            <a:r>
              <a:rPr lang="ru-RU" dirty="0" err="1"/>
              <a:t>визначення</a:t>
            </a:r>
            <a:r>
              <a:rPr lang="ru-RU" dirty="0"/>
              <a:t> регулятивного </a:t>
            </a:r>
            <a:r>
              <a:rPr lang="ru-RU" dirty="0" err="1"/>
              <a:t>капіталу</a:t>
            </a:r>
            <a:r>
              <a:rPr lang="ru-RU" dirty="0"/>
              <a:t> банку та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нормативи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обов'язковими</a:t>
            </a:r>
            <a:r>
              <a:rPr lang="ru-RU" dirty="0"/>
              <a:t> до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банками:</a:t>
            </a:r>
          </a:p>
          <a:p>
            <a:r>
              <a:rPr lang="ru-RU" dirty="0" err="1" smtClean="0"/>
              <a:t>нормативи</a:t>
            </a:r>
            <a:r>
              <a:rPr lang="ru-RU" dirty="0" smtClean="0"/>
              <a:t> </a:t>
            </a:r>
            <a:r>
              <a:rPr lang="ru-RU" dirty="0" err="1"/>
              <a:t>капіталу</a:t>
            </a:r>
            <a:r>
              <a:rPr lang="ru-RU" dirty="0"/>
              <a:t>:</a:t>
            </a:r>
          </a:p>
          <a:p>
            <a:r>
              <a:rPr lang="ru-RU" dirty="0" err="1"/>
              <a:t>мінімального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регулятивного </a:t>
            </a:r>
            <a:r>
              <a:rPr lang="ru-RU" dirty="0" err="1"/>
              <a:t>капіталу</a:t>
            </a:r>
            <a:r>
              <a:rPr lang="ru-RU" dirty="0"/>
              <a:t> (Н1),</a:t>
            </a:r>
          </a:p>
          <a:p>
            <a:r>
              <a:rPr lang="ru-RU" dirty="0" err="1"/>
              <a:t>достатності</a:t>
            </a:r>
            <a:r>
              <a:rPr lang="ru-RU" dirty="0"/>
              <a:t> регулятивного </a:t>
            </a:r>
            <a:r>
              <a:rPr lang="ru-RU" dirty="0" err="1"/>
              <a:t>капіталу</a:t>
            </a:r>
            <a:r>
              <a:rPr lang="ru-RU" dirty="0"/>
              <a:t> (Н</a:t>
            </a:r>
            <a:r>
              <a:rPr lang="ru-RU" b="1" baseline="-25000" dirty="0"/>
              <a:t>РК</a:t>
            </a:r>
            <a:r>
              <a:rPr lang="ru-RU" dirty="0" smtClean="0"/>
              <a:t>);</a:t>
            </a:r>
          </a:p>
          <a:p>
            <a:r>
              <a:rPr lang="ru-RU" dirty="0" err="1"/>
              <a:t>достатності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1 </a:t>
            </a:r>
            <a:r>
              <a:rPr lang="ru-RU" dirty="0" err="1"/>
              <a:t>рівня</a:t>
            </a:r>
            <a:r>
              <a:rPr lang="ru-RU" dirty="0"/>
              <a:t> (Н</a:t>
            </a:r>
            <a:r>
              <a:rPr lang="ru-RU" b="1" baseline="-25000" dirty="0"/>
              <a:t>К1</a:t>
            </a:r>
            <a:r>
              <a:rPr lang="ru-RU" dirty="0" smtClean="0"/>
              <a:t>);</a:t>
            </a:r>
          </a:p>
          <a:p>
            <a:r>
              <a:rPr lang="ru-RU" dirty="0" err="1"/>
              <a:t>достатності</a:t>
            </a:r>
            <a:r>
              <a:rPr lang="ru-RU" dirty="0"/>
              <a:t> основного </a:t>
            </a:r>
            <a:r>
              <a:rPr lang="ru-RU" dirty="0" err="1"/>
              <a:t>капіталу</a:t>
            </a:r>
            <a:r>
              <a:rPr lang="ru-RU" dirty="0"/>
              <a:t> 1 </a:t>
            </a:r>
            <a:r>
              <a:rPr lang="ru-RU" dirty="0" err="1"/>
              <a:t>рівня</a:t>
            </a:r>
            <a:r>
              <a:rPr lang="ru-RU" dirty="0"/>
              <a:t> (Н</a:t>
            </a:r>
            <a:r>
              <a:rPr lang="ru-RU" b="1" baseline="-25000" dirty="0"/>
              <a:t>ОК1</a:t>
            </a:r>
            <a:r>
              <a:rPr lang="ru-RU" dirty="0"/>
              <a:t>);</a:t>
            </a:r>
          </a:p>
          <a:p>
            <a:r>
              <a:rPr lang="ru-RU" dirty="0" err="1" smtClean="0"/>
              <a:t>нормативи</a:t>
            </a:r>
            <a:r>
              <a:rPr lang="ru-RU" dirty="0" smtClean="0"/>
              <a:t> </a:t>
            </a:r>
            <a:r>
              <a:rPr lang="ru-RU" dirty="0" err="1"/>
              <a:t>ліквідності</a:t>
            </a:r>
            <a:r>
              <a:rPr lang="ru-RU" dirty="0" smtClean="0"/>
              <a:t>:</a:t>
            </a:r>
          </a:p>
          <a:p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ліквідністю</a:t>
            </a:r>
            <a:r>
              <a:rPr lang="ru-RU" dirty="0"/>
              <a:t> (</a:t>
            </a:r>
            <a:r>
              <a:rPr lang="en-US" dirty="0"/>
              <a:t>LCR) </a:t>
            </a:r>
            <a:r>
              <a:rPr lang="ru-RU" dirty="0"/>
              <a:t>за </a:t>
            </a:r>
            <a:r>
              <a:rPr lang="ru-RU" dirty="0" err="1"/>
              <a:t>всіма</a:t>
            </a:r>
            <a:r>
              <a:rPr lang="ru-RU" dirty="0"/>
              <a:t> валютами (</a:t>
            </a:r>
            <a:r>
              <a:rPr lang="en-US" dirty="0"/>
              <a:t>LCR</a:t>
            </a:r>
            <a:r>
              <a:rPr lang="en-US" b="1" baseline="-25000" dirty="0"/>
              <a:t>BB</a:t>
            </a:r>
            <a:r>
              <a:rPr lang="en-US" dirty="0"/>
              <a:t>) </a:t>
            </a:r>
            <a:r>
              <a:rPr lang="ru-RU" dirty="0"/>
              <a:t>та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 (</a:t>
            </a:r>
            <a:r>
              <a:rPr lang="en-US" dirty="0"/>
              <a:t>LCR</a:t>
            </a:r>
            <a:r>
              <a:rPr lang="en-US" b="1" baseline="-25000" dirty="0"/>
              <a:t>IB</a:t>
            </a:r>
            <a:r>
              <a:rPr lang="en-US" dirty="0"/>
              <a:t>);</a:t>
            </a:r>
          </a:p>
          <a:p>
            <a:r>
              <a:rPr lang="ru-RU" dirty="0" err="1"/>
              <a:t>коефіцієнт</a:t>
            </a:r>
            <a:r>
              <a:rPr lang="ru-RU" dirty="0"/>
              <a:t> чистого </a:t>
            </a:r>
            <a:r>
              <a:rPr lang="ru-RU" dirty="0" err="1"/>
              <a:t>стабільного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(NSFR</a:t>
            </a:r>
            <a:r>
              <a:rPr lang="ru-RU" dirty="0" smtClean="0"/>
              <a:t>);</a:t>
            </a:r>
          </a:p>
          <a:p>
            <a:r>
              <a:rPr lang="ru-RU" dirty="0" err="1"/>
              <a:t>нормативи</a:t>
            </a:r>
            <a:r>
              <a:rPr lang="ru-RU" dirty="0"/>
              <a:t> кредитного </a:t>
            </a:r>
            <a:r>
              <a:rPr lang="ru-RU" dirty="0" err="1"/>
              <a:t>ризику</a:t>
            </a:r>
            <a:r>
              <a:rPr lang="ru-RU" dirty="0"/>
              <a:t>:</a:t>
            </a:r>
          </a:p>
          <a:p>
            <a:r>
              <a:rPr lang="ru-RU" dirty="0"/>
              <a:t>максимального </a:t>
            </a:r>
            <a:r>
              <a:rPr lang="ru-RU" dirty="0" err="1"/>
              <a:t>розміру</a:t>
            </a:r>
            <a:r>
              <a:rPr lang="ru-RU" dirty="0"/>
              <a:t> кредитного </a:t>
            </a:r>
            <a:r>
              <a:rPr lang="ru-RU" dirty="0" err="1"/>
              <a:t>ризику</a:t>
            </a:r>
            <a:r>
              <a:rPr lang="ru-RU" dirty="0"/>
              <a:t> на одного контрагента (Н7),</a:t>
            </a:r>
          </a:p>
          <a:p>
            <a:r>
              <a:rPr lang="ru-RU" dirty="0"/>
              <a:t>великих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(Н8),</a:t>
            </a:r>
          </a:p>
          <a:p>
            <a:r>
              <a:rPr lang="ru-RU" dirty="0"/>
              <a:t>максимального </a:t>
            </a:r>
            <a:r>
              <a:rPr lang="ru-RU" dirty="0" err="1"/>
              <a:t>розміру</a:t>
            </a:r>
            <a:r>
              <a:rPr lang="ru-RU" dirty="0"/>
              <a:t> кредитного </a:t>
            </a:r>
            <a:r>
              <a:rPr lang="ru-RU" dirty="0" err="1"/>
              <a:t>ризику</a:t>
            </a:r>
            <a:r>
              <a:rPr lang="ru-RU" dirty="0"/>
              <a:t> за </a:t>
            </a:r>
            <a:r>
              <a:rPr lang="ru-RU" dirty="0" err="1"/>
              <a:t>операціями</a:t>
            </a:r>
            <a:r>
              <a:rPr lang="ru-RU" dirty="0"/>
              <a:t> з </a:t>
            </a:r>
            <a:r>
              <a:rPr lang="ru-RU" dirty="0" err="1"/>
              <a:t>пов'язаними</a:t>
            </a:r>
            <a:r>
              <a:rPr lang="ru-RU" dirty="0"/>
              <a:t> з банком особами (Н9);</a:t>
            </a:r>
          </a:p>
          <a:p>
            <a:r>
              <a:rPr lang="ru-RU" dirty="0" err="1"/>
              <a:t>нормативи</a:t>
            </a:r>
            <a:r>
              <a:rPr lang="ru-RU" dirty="0"/>
              <a:t> </a:t>
            </a:r>
            <a:r>
              <a:rPr lang="ru-RU" dirty="0" err="1"/>
              <a:t>інвестування</a:t>
            </a:r>
            <a:r>
              <a:rPr lang="ru-RU" dirty="0"/>
              <a:t>:</a:t>
            </a:r>
          </a:p>
          <a:p>
            <a:r>
              <a:rPr lang="ru-RU" dirty="0" err="1"/>
              <a:t>інвестування</a:t>
            </a:r>
            <a:r>
              <a:rPr lang="ru-RU" dirty="0"/>
              <a:t> в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за кожною </a:t>
            </a:r>
            <a:r>
              <a:rPr lang="ru-RU" dirty="0" err="1"/>
              <a:t>установою</a:t>
            </a:r>
            <a:r>
              <a:rPr lang="ru-RU" dirty="0"/>
              <a:t> (Н11)-</a:t>
            </a:r>
            <a:r>
              <a:rPr lang="ru-RU" b="1" baseline="30000" dirty="0"/>
              <a:t>-1</a:t>
            </a:r>
            <a:r>
              <a:rPr lang="ru-RU" dirty="0"/>
              <a:t>,</a:t>
            </a:r>
          </a:p>
          <a:p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інвестування</a:t>
            </a:r>
            <a:r>
              <a:rPr lang="ru-RU" dirty="0"/>
              <a:t> (Н12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197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>
            <a:normAutofit/>
          </a:bodyPr>
          <a:lstStyle/>
          <a:p>
            <a:r>
              <a:rPr lang="ru-RU" dirty="0" err="1"/>
              <a:t>Мінімальний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регулятивного </a:t>
            </a:r>
            <a:r>
              <a:rPr lang="ru-RU" dirty="0" err="1"/>
              <a:t>капіталу</a:t>
            </a:r>
            <a:r>
              <a:rPr lang="ru-RU" dirty="0"/>
              <a:t> банку (Н1)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становити</a:t>
            </a:r>
            <a:r>
              <a:rPr lang="ru-RU" dirty="0"/>
              <a:t> 200 млн грн</a:t>
            </a:r>
            <a:r>
              <a:rPr lang="ru-RU" dirty="0" smtClean="0"/>
              <a:t>.</a:t>
            </a:r>
          </a:p>
          <a:p>
            <a:r>
              <a:rPr lang="ru-RU" b="1" dirty="0"/>
              <a:t>Норматив </a:t>
            </a:r>
            <a:r>
              <a:rPr lang="ru-RU" b="1" dirty="0" err="1"/>
              <a:t>достатності</a:t>
            </a:r>
            <a:r>
              <a:rPr lang="ru-RU" b="1" dirty="0"/>
              <a:t> регулятивного </a:t>
            </a:r>
            <a:r>
              <a:rPr lang="ru-RU" b="1" dirty="0" err="1"/>
              <a:t>капіталу</a:t>
            </a:r>
            <a:r>
              <a:rPr lang="ru-RU" b="1" dirty="0"/>
              <a:t> (Н</a:t>
            </a:r>
            <a:r>
              <a:rPr lang="ru-RU" b="1" baseline="-25000" dirty="0"/>
              <a:t>РК</a:t>
            </a:r>
            <a:r>
              <a:rPr lang="ru-RU" b="1" dirty="0" smtClean="0"/>
              <a:t>)</a:t>
            </a:r>
          </a:p>
          <a:p>
            <a:r>
              <a:rPr lang="ru-RU" dirty="0"/>
              <a:t>Норматив </a:t>
            </a:r>
            <a:r>
              <a:rPr lang="ru-RU" dirty="0" err="1"/>
              <a:t>достатності</a:t>
            </a:r>
            <a:r>
              <a:rPr lang="ru-RU" dirty="0"/>
              <a:t> регулятивного </a:t>
            </a:r>
            <a:r>
              <a:rPr lang="ru-RU" dirty="0" err="1"/>
              <a:t>капіталу</a:t>
            </a:r>
            <a:r>
              <a:rPr lang="ru-RU" dirty="0"/>
              <a:t> (Н</a:t>
            </a:r>
            <a:r>
              <a:rPr lang="ru-RU" b="1" baseline="-25000" dirty="0"/>
              <a:t>РК</a:t>
            </a:r>
            <a:r>
              <a:rPr lang="ru-RU" dirty="0"/>
              <a:t>) </a:t>
            </a:r>
            <a:r>
              <a:rPr lang="ru-RU" dirty="0" err="1"/>
              <a:t>розраховується</a:t>
            </a:r>
            <a:r>
              <a:rPr lang="ru-RU" dirty="0"/>
              <a:t> як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регулятивного </a:t>
            </a:r>
            <a:r>
              <a:rPr lang="ru-RU" dirty="0" err="1"/>
              <a:t>капіталу</a:t>
            </a:r>
            <a:r>
              <a:rPr lang="ru-RU" dirty="0"/>
              <a:t> до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Мінімальне</a:t>
            </a:r>
            <a:r>
              <a:rPr lang="ru-RU" dirty="0" smtClean="0"/>
              <a:t> </a:t>
            </a:r>
            <a:r>
              <a:rPr lang="ru-RU" dirty="0" err="1"/>
              <a:t>значення</a:t>
            </a:r>
            <a:r>
              <a:rPr lang="ru-RU" dirty="0"/>
              <a:t> нормативу </a:t>
            </a:r>
            <a:r>
              <a:rPr lang="ru-RU" dirty="0" err="1"/>
              <a:t>достатності</a:t>
            </a:r>
            <a:r>
              <a:rPr lang="ru-RU" dirty="0"/>
              <a:t> регулятивного </a:t>
            </a:r>
            <a:r>
              <a:rPr lang="ru-RU" dirty="0" err="1"/>
              <a:t>капіталу</a:t>
            </a:r>
            <a:r>
              <a:rPr lang="ru-RU" dirty="0"/>
              <a:t> (Н</a:t>
            </a:r>
            <a:r>
              <a:rPr lang="ru-RU" b="1" baseline="-25000" dirty="0"/>
              <a:t>РК</a:t>
            </a:r>
            <a:r>
              <a:rPr lang="ru-RU" dirty="0"/>
              <a:t>) для </a:t>
            </a:r>
            <a:r>
              <a:rPr lang="ru-RU" dirty="0" err="1"/>
              <a:t>банків</a:t>
            </a:r>
            <a:r>
              <a:rPr lang="ru-RU" dirty="0"/>
              <a:t> становить:</a:t>
            </a:r>
          </a:p>
          <a:p>
            <a:r>
              <a:rPr lang="ru-RU" dirty="0"/>
              <a:t>1) до 31 </a:t>
            </a:r>
            <a:r>
              <a:rPr lang="ru-RU" dirty="0" err="1"/>
              <a:t>грудня</a:t>
            </a:r>
            <a:r>
              <a:rPr lang="ru-RU" dirty="0"/>
              <a:t> 2024 року (</a:t>
            </a:r>
            <a:r>
              <a:rPr lang="ru-RU" dirty="0" err="1"/>
              <a:t>включно</a:t>
            </a:r>
            <a:r>
              <a:rPr lang="ru-RU" dirty="0"/>
              <a:t>) - 8,5 </a:t>
            </a:r>
            <a:r>
              <a:rPr lang="ru-RU" dirty="0" err="1"/>
              <a:t>відсотка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;</a:t>
            </a:r>
          </a:p>
          <a:p>
            <a:r>
              <a:rPr lang="ru-RU" dirty="0"/>
              <a:t>2) до 30 </a:t>
            </a:r>
            <a:r>
              <a:rPr lang="ru-RU" dirty="0" err="1"/>
              <a:t>червня</a:t>
            </a:r>
            <a:r>
              <a:rPr lang="ru-RU" dirty="0"/>
              <a:t> 2025 року (</a:t>
            </a:r>
            <a:r>
              <a:rPr lang="ru-RU" dirty="0" err="1"/>
              <a:t>включно</a:t>
            </a:r>
            <a:r>
              <a:rPr lang="ru-RU" dirty="0"/>
              <a:t>) - 9,25 </a:t>
            </a:r>
            <a:r>
              <a:rPr lang="ru-RU" dirty="0" err="1"/>
              <a:t>відсотка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із</a:t>
            </a:r>
            <a:r>
              <a:rPr lang="ru-RU" dirty="0"/>
              <a:t> 01 </a:t>
            </a:r>
            <a:r>
              <a:rPr lang="ru-RU" dirty="0" err="1"/>
              <a:t>липня</a:t>
            </a:r>
            <a:r>
              <a:rPr lang="ru-RU" dirty="0"/>
              <a:t> 2025 року - 10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.</a:t>
            </a:r>
          </a:p>
          <a:p>
            <a:r>
              <a:rPr lang="ru-RU" dirty="0" smtClean="0"/>
              <a:t>1.8</a:t>
            </a:r>
            <a:r>
              <a:rPr lang="ru-RU" dirty="0"/>
              <a:t>. </a:t>
            </a:r>
            <a:r>
              <a:rPr lang="ru-RU" dirty="0" err="1"/>
              <a:t>Мінімальне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нормативу </a:t>
            </a:r>
            <a:r>
              <a:rPr lang="ru-RU" dirty="0" err="1"/>
              <a:t>достатності</a:t>
            </a:r>
            <a:r>
              <a:rPr lang="ru-RU" dirty="0"/>
              <a:t> регулятивного </a:t>
            </a:r>
            <a:r>
              <a:rPr lang="ru-RU" dirty="0" err="1"/>
              <a:t>капіталу</a:t>
            </a:r>
            <a:r>
              <a:rPr lang="ru-RU" dirty="0"/>
              <a:t> (Н</a:t>
            </a:r>
            <a:r>
              <a:rPr lang="ru-RU" b="1" baseline="-25000" dirty="0"/>
              <a:t>РК</a:t>
            </a:r>
            <a:r>
              <a:rPr lang="ru-RU" dirty="0"/>
              <a:t>) для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розпочинають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становить:</a:t>
            </a:r>
          </a:p>
          <a:p>
            <a:r>
              <a:rPr lang="ru-RU" dirty="0"/>
              <a:t>1) </a:t>
            </a:r>
            <a:r>
              <a:rPr lang="ru-RU" dirty="0" err="1"/>
              <a:t>протягом</a:t>
            </a:r>
            <a:r>
              <a:rPr lang="ru-RU" dirty="0"/>
              <a:t> перших 12 </a:t>
            </a:r>
            <a:r>
              <a:rPr lang="ru-RU" dirty="0" err="1"/>
              <a:t>місяців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(</a:t>
            </a:r>
            <a:r>
              <a:rPr lang="ru-RU" dirty="0" err="1"/>
              <a:t>із</a:t>
            </a:r>
            <a:r>
              <a:rPr lang="ru-RU" dirty="0"/>
              <a:t> дня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) - 15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наступних</a:t>
            </a:r>
            <a:r>
              <a:rPr lang="ru-RU" dirty="0"/>
              <a:t> 12 </a:t>
            </a:r>
            <a:r>
              <a:rPr lang="ru-RU" dirty="0" err="1"/>
              <a:t>місяців</a:t>
            </a:r>
            <a:r>
              <a:rPr lang="ru-RU" dirty="0"/>
              <a:t> - 12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надалі</a:t>
            </a:r>
            <a:r>
              <a:rPr lang="ru-RU" dirty="0"/>
              <a:t> - 10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4633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1"/>
            <a:ext cx="8596668" cy="5672872"/>
          </a:xfrm>
        </p:spPr>
        <p:txBody>
          <a:bodyPr/>
          <a:lstStyle/>
          <a:p>
            <a:r>
              <a:rPr lang="ru-RU" b="1" dirty="0"/>
              <a:t>Норматив </a:t>
            </a:r>
            <a:r>
              <a:rPr lang="ru-RU" b="1" dirty="0" err="1"/>
              <a:t>достатності</a:t>
            </a:r>
            <a:r>
              <a:rPr lang="ru-RU" b="1" dirty="0"/>
              <a:t> </a:t>
            </a:r>
            <a:r>
              <a:rPr lang="ru-RU" b="1" dirty="0" err="1"/>
              <a:t>капіталу</a:t>
            </a:r>
            <a:r>
              <a:rPr lang="ru-RU" b="1" dirty="0"/>
              <a:t> 1 </a:t>
            </a:r>
            <a:r>
              <a:rPr lang="ru-RU" b="1" dirty="0" err="1"/>
              <a:t>рівня</a:t>
            </a:r>
            <a:r>
              <a:rPr lang="ru-RU" b="1" dirty="0"/>
              <a:t> (Н</a:t>
            </a:r>
            <a:r>
              <a:rPr lang="ru-RU" b="1" baseline="-25000" dirty="0"/>
              <a:t>К1</a:t>
            </a:r>
            <a:r>
              <a:rPr lang="ru-RU" b="1" dirty="0"/>
              <a:t>), норматив </a:t>
            </a:r>
            <a:r>
              <a:rPr lang="ru-RU" b="1" dirty="0" err="1"/>
              <a:t>достатності</a:t>
            </a:r>
            <a:r>
              <a:rPr lang="ru-RU" b="1" dirty="0"/>
              <a:t> основного </a:t>
            </a:r>
            <a:r>
              <a:rPr lang="ru-RU" b="1" dirty="0" err="1"/>
              <a:t>капіталу</a:t>
            </a:r>
            <a:r>
              <a:rPr lang="ru-RU" b="1" dirty="0"/>
              <a:t> 1 </a:t>
            </a:r>
            <a:r>
              <a:rPr lang="ru-RU" b="1" dirty="0" err="1"/>
              <a:t>рівня</a:t>
            </a:r>
            <a:r>
              <a:rPr lang="ru-RU" b="1" dirty="0"/>
              <a:t> (Н</a:t>
            </a:r>
            <a:r>
              <a:rPr lang="ru-RU" b="1" baseline="-25000" dirty="0"/>
              <a:t>ОК1</a:t>
            </a:r>
            <a:r>
              <a:rPr lang="ru-RU" b="1" dirty="0"/>
              <a:t>)</a:t>
            </a:r>
            <a:endParaRPr lang="ru-RU" dirty="0"/>
          </a:p>
          <a:p>
            <a:r>
              <a:rPr lang="ru-RU" dirty="0"/>
              <a:t>1. Банк </a:t>
            </a:r>
            <a:r>
              <a:rPr lang="ru-RU" dirty="0" err="1"/>
              <a:t>розраховує</a:t>
            </a:r>
            <a:r>
              <a:rPr lang="ru-RU" dirty="0"/>
              <a:t> норматив </a:t>
            </a:r>
            <a:r>
              <a:rPr lang="ru-RU" dirty="0" err="1"/>
              <a:t>достатності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1 </a:t>
            </a:r>
            <a:r>
              <a:rPr lang="ru-RU" dirty="0" err="1"/>
              <a:t>рівня</a:t>
            </a:r>
            <a:r>
              <a:rPr lang="ru-RU" dirty="0"/>
              <a:t> (Н</a:t>
            </a:r>
            <a:r>
              <a:rPr lang="ru-RU" b="1" baseline="-25000" dirty="0"/>
              <a:t>К1</a:t>
            </a:r>
            <a:r>
              <a:rPr lang="ru-RU" dirty="0"/>
              <a:t>) як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1 </a:t>
            </a:r>
            <a:r>
              <a:rPr lang="ru-RU" dirty="0" err="1"/>
              <a:t>рівня</a:t>
            </a:r>
            <a:r>
              <a:rPr lang="ru-RU" dirty="0"/>
              <a:t> до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.</a:t>
            </a:r>
          </a:p>
          <a:p>
            <a:r>
              <a:rPr lang="ru-RU" dirty="0" err="1"/>
              <a:t>Мінімальне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нормативу </a:t>
            </a:r>
            <a:r>
              <a:rPr lang="ru-RU" dirty="0" err="1"/>
              <a:t>достатності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1 </a:t>
            </a:r>
            <a:r>
              <a:rPr lang="ru-RU" dirty="0" err="1"/>
              <a:t>рівня</a:t>
            </a:r>
            <a:r>
              <a:rPr lang="ru-RU" dirty="0"/>
              <a:t> (Н</a:t>
            </a:r>
            <a:r>
              <a:rPr lang="ru-RU" b="1" baseline="-25000" dirty="0"/>
              <a:t>К1</a:t>
            </a:r>
            <a:r>
              <a:rPr lang="ru-RU" dirty="0"/>
              <a:t>) становить 7,5 </a:t>
            </a:r>
            <a:r>
              <a:rPr lang="ru-RU" dirty="0" err="1"/>
              <a:t>відсотка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endParaRPr lang="ru-RU" dirty="0"/>
          </a:p>
          <a:p>
            <a:r>
              <a:rPr lang="ru-RU" dirty="0"/>
              <a:t>2. Банк </a:t>
            </a:r>
            <a:r>
              <a:rPr lang="ru-RU" dirty="0" err="1"/>
              <a:t>розраховує</a:t>
            </a:r>
            <a:r>
              <a:rPr lang="ru-RU" dirty="0"/>
              <a:t> норматив </a:t>
            </a:r>
            <a:r>
              <a:rPr lang="ru-RU" dirty="0" err="1"/>
              <a:t>достатності</a:t>
            </a:r>
            <a:r>
              <a:rPr lang="ru-RU" dirty="0"/>
              <a:t> основного </a:t>
            </a:r>
            <a:r>
              <a:rPr lang="ru-RU" dirty="0" err="1"/>
              <a:t>капіталу</a:t>
            </a:r>
            <a:r>
              <a:rPr lang="ru-RU" dirty="0"/>
              <a:t> 1 </a:t>
            </a:r>
            <a:r>
              <a:rPr lang="ru-RU" dirty="0" err="1"/>
              <a:t>рівня</a:t>
            </a:r>
            <a:r>
              <a:rPr lang="ru-RU" dirty="0"/>
              <a:t> (Н</a:t>
            </a:r>
            <a:r>
              <a:rPr lang="ru-RU" b="1" baseline="-25000" dirty="0"/>
              <a:t>ОК1</a:t>
            </a:r>
            <a:r>
              <a:rPr lang="ru-RU" dirty="0"/>
              <a:t>) як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основного </a:t>
            </a:r>
            <a:r>
              <a:rPr lang="ru-RU" dirty="0" err="1"/>
              <a:t>капіталу</a:t>
            </a:r>
            <a:r>
              <a:rPr lang="ru-RU" dirty="0"/>
              <a:t> 1 </a:t>
            </a:r>
            <a:r>
              <a:rPr lang="ru-RU" dirty="0" err="1"/>
              <a:t>рівня</a:t>
            </a:r>
            <a:r>
              <a:rPr lang="ru-RU" dirty="0"/>
              <a:t> до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.</a:t>
            </a:r>
          </a:p>
          <a:p>
            <a:r>
              <a:rPr lang="ru-RU" dirty="0" err="1"/>
              <a:t>Мінімальне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нормативу </a:t>
            </a:r>
            <a:r>
              <a:rPr lang="ru-RU" dirty="0" err="1"/>
              <a:t>достатності</a:t>
            </a:r>
            <a:r>
              <a:rPr lang="ru-RU" dirty="0"/>
              <a:t> основного </a:t>
            </a:r>
            <a:r>
              <a:rPr lang="ru-RU" dirty="0" err="1"/>
              <a:t>капіталу</a:t>
            </a:r>
            <a:r>
              <a:rPr lang="ru-RU" dirty="0"/>
              <a:t> 1 </a:t>
            </a:r>
            <a:r>
              <a:rPr lang="ru-RU" dirty="0" err="1"/>
              <a:t>рівня</a:t>
            </a:r>
            <a:r>
              <a:rPr lang="ru-RU" dirty="0"/>
              <a:t> (Н</a:t>
            </a:r>
            <a:r>
              <a:rPr lang="ru-RU" b="1" baseline="-25000" dirty="0"/>
              <a:t>ОК1</a:t>
            </a:r>
            <a:r>
              <a:rPr lang="ru-RU" dirty="0"/>
              <a:t>) становить 5,625 </a:t>
            </a:r>
            <a:r>
              <a:rPr lang="ru-RU" dirty="0" err="1"/>
              <a:t>відсотка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5891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r>
              <a:rPr lang="ru-RU" b="1" dirty="0"/>
              <a:t> </a:t>
            </a:r>
            <a:r>
              <a:rPr lang="ru-RU" b="1" u="sng" dirty="0" err="1" smtClean="0"/>
              <a:t>Нормативи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ліквідності</a:t>
            </a:r>
            <a:endParaRPr lang="ru-RU" b="1" u="sng" dirty="0" smtClean="0"/>
          </a:p>
          <a:p>
            <a:r>
              <a:rPr lang="ru-RU" dirty="0" err="1"/>
              <a:t>Ліквідність</a:t>
            </a:r>
            <a:r>
              <a:rPr lang="ru-RU" dirty="0"/>
              <a:t> банку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банку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своєчасне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, яка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збалансованістю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строками і сумами </a:t>
            </a:r>
            <a:r>
              <a:rPr lang="ru-RU" dirty="0" err="1"/>
              <a:t>погашення</a:t>
            </a:r>
            <a:r>
              <a:rPr lang="ru-RU" dirty="0"/>
              <a:t> </a:t>
            </a:r>
            <a:r>
              <a:rPr lang="ru-RU" dirty="0" err="1"/>
              <a:t>розміщених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 та строками і сумами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 банку, а </a:t>
            </a:r>
            <a:r>
              <a:rPr lang="ru-RU" dirty="0" err="1"/>
              <a:t>також</a:t>
            </a:r>
            <a:r>
              <a:rPr lang="ru-RU" dirty="0"/>
              <a:t> строками та сумами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і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(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 smtClean="0"/>
              <a:t>).</a:t>
            </a:r>
          </a:p>
          <a:p>
            <a:r>
              <a:rPr lang="ru-RU" dirty="0"/>
              <a:t> З метою контролю за станом </a:t>
            </a:r>
            <a:r>
              <a:rPr lang="ru-RU" dirty="0" err="1"/>
              <a:t>ліквідності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установлює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нормативи</a:t>
            </a:r>
            <a:r>
              <a:rPr lang="ru-RU" dirty="0"/>
              <a:t> </a:t>
            </a:r>
            <a:r>
              <a:rPr lang="ru-RU" dirty="0" err="1"/>
              <a:t>ліквідності</a:t>
            </a:r>
            <a:r>
              <a:rPr lang="ru-RU" dirty="0"/>
              <a:t>: </a:t>
            </a:r>
            <a:r>
              <a:rPr lang="ru-RU" dirty="0" err="1"/>
              <a:t>коефіцієнта</a:t>
            </a:r>
            <a:r>
              <a:rPr lang="ru-RU" dirty="0"/>
              <a:t>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ліквідністю</a:t>
            </a:r>
            <a:r>
              <a:rPr lang="ru-RU" dirty="0"/>
              <a:t> (</a:t>
            </a:r>
            <a:r>
              <a:rPr lang="en-US" dirty="0"/>
              <a:t>LCR) </a:t>
            </a:r>
            <a:r>
              <a:rPr lang="ru-RU" dirty="0"/>
              <a:t>за </a:t>
            </a:r>
            <a:r>
              <a:rPr lang="ru-RU" dirty="0" err="1"/>
              <a:t>всіма</a:t>
            </a:r>
            <a:r>
              <a:rPr lang="ru-RU" dirty="0"/>
              <a:t> валютами (</a:t>
            </a:r>
            <a:r>
              <a:rPr lang="en-US" dirty="0"/>
              <a:t>LCR</a:t>
            </a:r>
            <a:r>
              <a:rPr lang="en-US" b="1" baseline="-25000" dirty="0"/>
              <a:t>BB</a:t>
            </a:r>
            <a:r>
              <a:rPr lang="en-US" dirty="0"/>
              <a:t>) </a:t>
            </a:r>
            <a:r>
              <a:rPr lang="ru-RU" dirty="0"/>
              <a:t>та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 (</a:t>
            </a:r>
            <a:r>
              <a:rPr lang="en-US" dirty="0"/>
              <a:t>LCR</a:t>
            </a:r>
            <a:r>
              <a:rPr lang="en-US" b="1" baseline="-25000" dirty="0"/>
              <a:t>IB</a:t>
            </a:r>
            <a:r>
              <a:rPr lang="en-US" dirty="0"/>
              <a:t>), </a:t>
            </a:r>
            <a:r>
              <a:rPr lang="ru-RU" dirty="0" err="1"/>
              <a:t>коефіцієнта</a:t>
            </a:r>
            <a:r>
              <a:rPr lang="ru-RU" dirty="0"/>
              <a:t> чистого </a:t>
            </a:r>
            <a:r>
              <a:rPr lang="ru-RU" dirty="0" err="1"/>
              <a:t>стабільного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(</a:t>
            </a:r>
            <a:r>
              <a:rPr lang="en-US" dirty="0"/>
              <a:t>NSFR).</a:t>
            </a:r>
            <a:endParaRPr lang="uk-UA" b="1" u="sng" dirty="0"/>
          </a:p>
        </p:txBody>
      </p:sp>
    </p:spTree>
    <p:extLst>
      <p:ext uri="{BB962C8B-B14F-4D97-AF65-F5344CB8AC3E}">
        <p14:creationId xmlns:p14="http://schemas.microsoft.com/office/powerpoint/2010/main" val="3061372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err="1"/>
              <a:t>Коефіцієнт</a:t>
            </a:r>
            <a:r>
              <a:rPr lang="ru-RU" b="1" u="sng" dirty="0"/>
              <a:t> </a:t>
            </a:r>
            <a:r>
              <a:rPr lang="ru-RU" b="1" u="sng" dirty="0" err="1"/>
              <a:t>покриття</a:t>
            </a:r>
            <a:r>
              <a:rPr lang="ru-RU" b="1" u="sng" dirty="0"/>
              <a:t> </a:t>
            </a:r>
            <a:r>
              <a:rPr lang="ru-RU" b="1" u="sng" dirty="0" err="1"/>
              <a:t>ліквідністю</a:t>
            </a:r>
            <a:r>
              <a:rPr lang="ru-RU" b="1" u="sng" dirty="0"/>
              <a:t> (</a:t>
            </a:r>
            <a:r>
              <a:rPr lang="en-US" b="1" u="sng" dirty="0"/>
              <a:t>LCR) </a:t>
            </a:r>
            <a:r>
              <a:rPr lang="en-US" dirty="0"/>
              <a:t>- </a:t>
            </a:r>
            <a:r>
              <a:rPr lang="ru-RU" dirty="0"/>
              <a:t>норматив </a:t>
            </a:r>
            <a:r>
              <a:rPr lang="ru-RU" dirty="0" err="1"/>
              <a:t>ліквідності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установлює</a:t>
            </a:r>
            <a:r>
              <a:rPr lang="ru-RU" dirty="0"/>
              <a:t> </a:t>
            </a:r>
            <a:r>
              <a:rPr lang="ru-RU" dirty="0" err="1"/>
              <a:t>мінімально</a:t>
            </a:r>
            <a:r>
              <a:rPr lang="ru-RU" dirty="0"/>
              <a:t> </a:t>
            </a:r>
            <a:r>
              <a:rPr lang="ru-RU" dirty="0" err="1"/>
              <a:t>необхідний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ліквідності</a:t>
            </a:r>
            <a:r>
              <a:rPr lang="ru-RU" dirty="0"/>
              <a:t> для </a:t>
            </a:r>
            <a:r>
              <a:rPr lang="ru-RU" dirty="0" err="1"/>
              <a:t>покриття</a:t>
            </a:r>
            <a:r>
              <a:rPr lang="ru-RU" dirty="0"/>
              <a:t> чистого </a:t>
            </a:r>
            <a:r>
              <a:rPr lang="ru-RU" dirty="0" err="1"/>
              <a:t>очікуваного</a:t>
            </a:r>
            <a:r>
              <a:rPr lang="ru-RU" dirty="0"/>
              <a:t> </a:t>
            </a:r>
            <a:r>
              <a:rPr lang="ru-RU" dirty="0" err="1"/>
              <a:t>відпливу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30 </a:t>
            </a:r>
            <a:r>
              <a:rPr lang="ru-RU" dirty="0" err="1"/>
              <a:t>календарних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стрес-сценарію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чистий</a:t>
            </a:r>
            <a:r>
              <a:rPr lang="ru-RU" dirty="0" smtClean="0"/>
              <a:t> </a:t>
            </a:r>
            <a:r>
              <a:rPr lang="ru-RU" dirty="0" err="1"/>
              <a:t>очікуваний</a:t>
            </a:r>
            <a:r>
              <a:rPr lang="ru-RU" dirty="0"/>
              <a:t> </a:t>
            </a:r>
            <a:r>
              <a:rPr lang="ru-RU" dirty="0" err="1"/>
              <a:t>відплив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 smtClean="0"/>
              <a:t>).</a:t>
            </a:r>
          </a:p>
          <a:p>
            <a:r>
              <a:rPr lang="ru-RU" dirty="0"/>
              <a:t>Банк </a:t>
            </a:r>
            <a:r>
              <a:rPr lang="ru-RU" dirty="0" err="1"/>
              <a:t>розраховує</a:t>
            </a:r>
            <a:r>
              <a:rPr lang="ru-RU" dirty="0"/>
              <a:t> </a:t>
            </a: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ліквідністю</a:t>
            </a:r>
            <a:r>
              <a:rPr lang="ru-RU" dirty="0"/>
              <a:t> (</a:t>
            </a:r>
            <a:r>
              <a:rPr lang="en-US" dirty="0"/>
              <a:t>LCR) </a:t>
            </a:r>
            <a:r>
              <a:rPr lang="ru-RU" dirty="0" err="1"/>
              <a:t>щодня</a:t>
            </a:r>
            <a:r>
              <a:rPr lang="ru-RU" dirty="0"/>
              <a:t> як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високоякісних</a:t>
            </a:r>
            <a:r>
              <a:rPr lang="ru-RU" dirty="0"/>
              <a:t> </a:t>
            </a:r>
            <a:r>
              <a:rPr lang="ru-RU" dirty="0" err="1"/>
              <a:t>ліквідних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 до чистого </a:t>
            </a:r>
            <a:r>
              <a:rPr lang="ru-RU" dirty="0" err="1"/>
              <a:t>очікуваного</a:t>
            </a:r>
            <a:r>
              <a:rPr lang="ru-RU" dirty="0"/>
              <a:t> </a:t>
            </a:r>
            <a:r>
              <a:rPr lang="ru-RU" dirty="0" err="1"/>
              <a:t>відпливу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Нормативні</a:t>
            </a:r>
            <a:r>
              <a:rPr lang="ru-RU" dirty="0" smtClean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коефіцієнта</a:t>
            </a:r>
            <a:r>
              <a:rPr lang="ru-RU" dirty="0"/>
              <a:t>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ліквідністю</a:t>
            </a:r>
            <a:r>
              <a:rPr lang="ru-RU" dirty="0"/>
              <a:t> за </a:t>
            </a:r>
            <a:r>
              <a:rPr lang="ru-RU" dirty="0" err="1"/>
              <a:t>всіма</a:t>
            </a:r>
            <a:r>
              <a:rPr lang="ru-RU" dirty="0"/>
              <a:t> валютами (</a:t>
            </a:r>
            <a:r>
              <a:rPr lang="en-US" dirty="0"/>
              <a:t>LCR</a:t>
            </a:r>
            <a:r>
              <a:rPr lang="en-US" b="1" baseline="-25000" dirty="0"/>
              <a:t>BB</a:t>
            </a:r>
            <a:r>
              <a:rPr lang="en-US" dirty="0"/>
              <a:t>) </a:t>
            </a:r>
            <a:r>
              <a:rPr lang="ru-RU" dirty="0"/>
              <a:t>та </a:t>
            </a:r>
            <a:r>
              <a:rPr lang="ru-RU" dirty="0" err="1"/>
              <a:t>коефіцієнта</a:t>
            </a:r>
            <a:r>
              <a:rPr lang="ru-RU" dirty="0"/>
              <a:t>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ліквідністю</a:t>
            </a:r>
            <a:r>
              <a:rPr lang="ru-RU" dirty="0"/>
              <a:t> за </a:t>
            </a:r>
            <a:r>
              <a:rPr lang="ru-RU" dirty="0" err="1"/>
              <a:t>іноземними</a:t>
            </a:r>
            <a:r>
              <a:rPr lang="ru-RU" dirty="0"/>
              <a:t> валютами (</a:t>
            </a:r>
            <a:r>
              <a:rPr lang="en-US" dirty="0"/>
              <a:t>LCR</a:t>
            </a:r>
            <a:r>
              <a:rPr lang="en-US" b="1" baseline="-25000" dirty="0"/>
              <a:t>IB</a:t>
            </a:r>
            <a:r>
              <a:rPr lang="en-US" dirty="0"/>
              <a:t>) </a:t>
            </a:r>
            <a:r>
              <a:rPr lang="ru-RU" dirty="0" err="1"/>
              <a:t>мають</a:t>
            </a:r>
            <a:r>
              <a:rPr lang="ru-RU" dirty="0"/>
              <a:t> бути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100</a:t>
            </a:r>
            <a:r>
              <a:rPr lang="ru-RU" dirty="0" smtClean="0"/>
              <a:t>%</a:t>
            </a:r>
          </a:p>
          <a:p>
            <a:r>
              <a:rPr lang="ru-RU" b="1" u="sng" dirty="0" err="1" smtClean="0"/>
              <a:t>Коефіцієнт</a:t>
            </a:r>
            <a:r>
              <a:rPr lang="ru-RU" b="1" u="sng" dirty="0" smtClean="0"/>
              <a:t> </a:t>
            </a:r>
            <a:r>
              <a:rPr lang="ru-RU" b="1" u="sng" dirty="0"/>
              <a:t>чистого </a:t>
            </a:r>
            <a:r>
              <a:rPr lang="ru-RU" b="1" u="sng" dirty="0" err="1"/>
              <a:t>стабільного</a:t>
            </a:r>
            <a:r>
              <a:rPr lang="ru-RU" b="1" u="sng" dirty="0"/>
              <a:t> </a:t>
            </a:r>
            <a:r>
              <a:rPr lang="ru-RU" b="1" u="sng" dirty="0" err="1"/>
              <a:t>фінансування</a:t>
            </a:r>
            <a:r>
              <a:rPr lang="ru-RU" b="1" u="sng" dirty="0"/>
              <a:t> (</a:t>
            </a:r>
            <a:r>
              <a:rPr lang="en-US" b="1" u="sng" dirty="0"/>
              <a:t>NSFR) </a:t>
            </a:r>
            <a:r>
              <a:rPr lang="en-US" dirty="0"/>
              <a:t>- </a:t>
            </a:r>
            <a:r>
              <a:rPr lang="ru-RU" dirty="0"/>
              <a:t>норматив </a:t>
            </a:r>
            <a:r>
              <a:rPr lang="ru-RU" dirty="0" err="1"/>
              <a:t>ліквідності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установлює</a:t>
            </a:r>
            <a:r>
              <a:rPr lang="ru-RU" dirty="0"/>
              <a:t> </a:t>
            </a:r>
            <a:r>
              <a:rPr lang="ru-RU" dirty="0" err="1"/>
              <a:t>мінімально</a:t>
            </a:r>
            <a:r>
              <a:rPr lang="ru-RU" dirty="0"/>
              <a:t> </a:t>
            </a:r>
            <a:r>
              <a:rPr lang="ru-RU" dirty="0" err="1"/>
              <a:t>необхідний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стабільного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, </a:t>
            </a:r>
            <a:r>
              <a:rPr lang="ru-RU" dirty="0" err="1"/>
              <a:t>достатній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 на </a:t>
            </a:r>
            <a:r>
              <a:rPr lang="ru-RU" dirty="0" err="1"/>
              <a:t>горизонті</a:t>
            </a:r>
            <a:r>
              <a:rPr lang="ru-RU" dirty="0"/>
              <a:t> один </a:t>
            </a:r>
            <a:r>
              <a:rPr lang="ru-RU" dirty="0" err="1"/>
              <a:t>рік</a:t>
            </a:r>
            <a:r>
              <a:rPr lang="ru-RU" dirty="0"/>
              <a:t>.</a:t>
            </a:r>
          </a:p>
          <a:p>
            <a:r>
              <a:rPr lang="ru-RU" dirty="0" smtClean="0"/>
              <a:t>Банк </a:t>
            </a:r>
            <a:r>
              <a:rPr lang="ru-RU" dirty="0" err="1"/>
              <a:t>розраховує</a:t>
            </a:r>
            <a:r>
              <a:rPr lang="ru-RU" dirty="0"/>
              <a:t> </a:t>
            </a:r>
            <a:r>
              <a:rPr lang="ru-RU" dirty="0" err="1"/>
              <a:t>коефіцієнт</a:t>
            </a:r>
            <a:r>
              <a:rPr lang="ru-RU" dirty="0"/>
              <a:t> чистого </a:t>
            </a:r>
            <a:r>
              <a:rPr lang="ru-RU" dirty="0" err="1"/>
              <a:t>стабільного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(</a:t>
            </a:r>
            <a:r>
              <a:rPr lang="en-US" dirty="0"/>
              <a:t>NSFR) </a:t>
            </a:r>
            <a:r>
              <a:rPr lang="ru-RU" dirty="0"/>
              <a:t>як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наявного</a:t>
            </a:r>
            <a:r>
              <a:rPr lang="ru-RU" dirty="0"/>
              <a:t> </a:t>
            </a:r>
            <a:r>
              <a:rPr lang="ru-RU" dirty="0" err="1"/>
              <a:t>стабільного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(</a:t>
            </a:r>
            <a:r>
              <a:rPr lang="en-US" dirty="0"/>
              <a:t>ASF) </a:t>
            </a:r>
            <a:r>
              <a:rPr lang="ru-RU" dirty="0"/>
              <a:t>до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необхідного</a:t>
            </a:r>
            <a:r>
              <a:rPr lang="ru-RU" dirty="0"/>
              <a:t> </a:t>
            </a:r>
            <a:r>
              <a:rPr lang="ru-RU" dirty="0" err="1"/>
              <a:t>стабільного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(</a:t>
            </a:r>
            <a:r>
              <a:rPr lang="en-US" dirty="0"/>
              <a:t>RSF).</a:t>
            </a:r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1405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Нормативні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коефіцієнта</a:t>
            </a:r>
            <a:r>
              <a:rPr lang="ru-RU" dirty="0"/>
              <a:t> чистого </a:t>
            </a:r>
            <a:r>
              <a:rPr lang="ru-RU" dirty="0" err="1"/>
              <a:t>стабільного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(</a:t>
            </a:r>
            <a:r>
              <a:rPr lang="en-US" dirty="0"/>
              <a:t>NSFR) </a:t>
            </a:r>
            <a:r>
              <a:rPr lang="ru-RU" dirty="0" err="1"/>
              <a:t>мають</a:t>
            </a:r>
            <a:r>
              <a:rPr lang="ru-RU" dirty="0"/>
              <a:t> бути не </a:t>
            </a:r>
            <a:r>
              <a:rPr lang="ru-RU" dirty="0" err="1"/>
              <a:t>менші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:</a:t>
            </a:r>
          </a:p>
          <a:p>
            <a:r>
              <a:rPr lang="ru-RU" dirty="0" smtClean="0"/>
              <a:t>100 </a:t>
            </a:r>
            <a:r>
              <a:rPr lang="ru-RU" dirty="0" err="1" smtClean="0"/>
              <a:t>відсотків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u="sng" dirty="0" err="1"/>
              <a:t>Нормативи</a:t>
            </a:r>
            <a:r>
              <a:rPr lang="ru-RU" b="1" u="sng" dirty="0"/>
              <a:t> </a:t>
            </a:r>
            <a:r>
              <a:rPr lang="ru-RU" b="1" u="sng" dirty="0" smtClean="0"/>
              <a:t>кредитного </a:t>
            </a:r>
            <a:r>
              <a:rPr lang="ru-RU" b="1" u="sng" dirty="0" err="1" smtClean="0"/>
              <a:t>ризику</a:t>
            </a:r>
            <a:endParaRPr lang="ru-RU" b="1" u="sng" dirty="0" smtClean="0"/>
          </a:p>
          <a:p>
            <a:pPr marL="0" indent="0">
              <a:buNone/>
            </a:pPr>
            <a:r>
              <a:rPr lang="ru-RU" b="1" dirty="0"/>
              <a:t>Норматив максимального </a:t>
            </a:r>
            <a:r>
              <a:rPr lang="ru-RU" b="1" dirty="0" err="1"/>
              <a:t>розміру</a:t>
            </a:r>
            <a:r>
              <a:rPr lang="ru-RU" b="1" dirty="0"/>
              <a:t> кредитного </a:t>
            </a:r>
            <a:r>
              <a:rPr lang="ru-RU" b="1" dirty="0" err="1"/>
              <a:t>ризику</a:t>
            </a:r>
            <a:r>
              <a:rPr lang="ru-RU" b="1" dirty="0"/>
              <a:t> на одного контрагента (Н7)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Норматив </a:t>
            </a:r>
            <a:r>
              <a:rPr lang="ru-RU" dirty="0"/>
              <a:t>максимального </a:t>
            </a:r>
            <a:r>
              <a:rPr lang="ru-RU" dirty="0" err="1"/>
              <a:t>розміру</a:t>
            </a:r>
            <a:r>
              <a:rPr lang="ru-RU" dirty="0"/>
              <a:t> кредитного </a:t>
            </a:r>
            <a:r>
              <a:rPr lang="ru-RU" dirty="0" err="1"/>
              <a:t>ризику</a:t>
            </a:r>
            <a:r>
              <a:rPr lang="ru-RU" dirty="0"/>
              <a:t> на одного контрагента </a:t>
            </a:r>
            <a:r>
              <a:rPr lang="ru-RU" dirty="0" err="1"/>
              <a:t>встановлюється</a:t>
            </a:r>
            <a:r>
              <a:rPr lang="ru-RU" dirty="0"/>
              <a:t> з метою </a:t>
            </a:r>
            <a:r>
              <a:rPr lang="ru-RU" dirty="0" err="1"/>
              <a:t>обмеження</a:t>
            </a:r>
            <a:r>
              <a:rPr lang="ru-RU" dirty="0"/>
              <a:t> кредитного </a:t>
            </a:r>
            <a:r>
              <a:rPr lang="ru-RU" dirty="0" err="1"/>
              <a:t>ризику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контрагентами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.</a:t>
            </a:r>
          </a:p>
          <a:p>
            <a:r>
              <a:rPr lang="ru-RU" dirty="0" smtClean="0"/>
              <a:t>Норматив </a:t>
            </a:r>
            <a:r>
              <a:rPr lang="ru-RU" dirty="0"/>
              <a:t>максимального </a:t>
            </a:r>
            <a:r>
              <a:rPr lang="ru-RU" dirty="0" err="1"/>
              <a:t>розміру</a:t>
            </a:r>
            <a:r>
              <a:rPr lang="ru-RU" dirty="0"/>
              <a:t> кредитного </a:t>
            </a:r>
            <a:r>
              <a:rPr lang="ru-RU" dirty="0" err="1"/>
              <a:t>ризику</a:t>
            </a:r>
            <a:r>
              <a:rPr lang="ru-RU" dirty="0"/>
              <a:t> на одного контрагента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банку до контрагента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контрагентів</a:t>
            </a:r>
            <a:r>
              <a:rPr lang="ru-RU" dirty="0"/>
              <a:t> та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, </a:t>
            </a:r>
            <a:r>
              <a:rPr lang="ru-RU" dirty="0" err="1"/>
              <a:t>наданих</a:t>
            </a:r>
            <a:r>
              <a:rPr lang="ru-RU" dirty="0"/>
              <a:t> банком </a:t>
            </a:r>
            <a:r>
              <a:rPr lang="ru-RU" dirty="0" err="1"/>
              <a:t>щодо</a:t>
            </a:r>
            <a:r>
              <a:rPr lang="ru-RU" dirty="0"/>
              <a:t> контрагента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контрагентів</a:t>
            </a:r>
            <a:r>
              <a:rPr lang="ru-RU" dirty="0"/>
              <a:t>, до регулятивного </a:t>
            </a:r>
            <a:r>
              <a:rPr lang="ru-RU" dirty="0" err="1"/>
              <a:t>капіталу</a:t>
            </a:r>
            <a:r>
              <a:rPr lang="ru-RU" dirty="0"/>
              <a:t> банку.</a:t>
            </a:r>
          </a:p>
          <a:p>
            <a:r>
              <a:rPr lang="ru-RU" dirty="0" err="1"/>
              <a:t>Нормативне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нормативу Н7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25 </a:t>
            </a:r>
            <a:r>
              <a:rPr lang="ru-RU" dirty="0" err="1"/>
              <a:t>відсотків</a:t>
            </a:r>
            <a:r>
              <a:rPr lang="ru-RU" dirty="0"/>
              <a:t>.</a:t>
            </a:r>
            <a:endParaRPr lang="uk-UA" u="sng" dirty="0"/>
          </a:p>
        </p:txBody>
      </p:sp>
    </p:spTree>
    <p:extLst>
      <p:ext uri="{BB962C8B-B14F-4D97-AF65-F5344CB8AC3E}">
        <p14:creationId xmlns:p14="http://schemas.microsoft.com/office/powerpoint/2010/main" val="1681844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r>
              <a:rPr lang="ru-RU" b="1" dirty="0"/>
              <a:t>Норматив великих </a:t>
            </a:r>
            <a:r>
              <a:rPr lang="ru-RU" b="1" dirty="0" err="1"/>
              <a:t>кредитних</a:t>
            </a:r>
            <a:r>
              <a:rPr lang="ru-RU" b="1" dirty="0"/>
              <a:t> </a:t>
            </a:r>
            <a:r>
              <a:rPr lang="ru-RU" b="1" dirty="0" err="1"/>
              <a:t>ризиків</a:t>
            </a:r>
            <a:r>
              <a:rPr lang="ru-RU" b="1" dirty="0"/>
              <a:t> (Н8)</a:t>
            </a:r>
            <a:endParaRPr lang="ru-RU" dirty="0"/>
          </a:p>
          <a:p>
            <a:r>
              <a:rPr lang="ru-RU" dirty="0" smtClean="0"/>
              <a:t>Норматив </a:t>
            </a:r>
            <a:r>
              <a:rPr lang="ru-RU" dirty="0"/>
              <a:t>великих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</a:t>
            </a:r>
            <a:r>
              <a:rPr lang="ru-RU" dirty="0" err="1"/>
              <a:t>установлюється</a:t>
            </a:r>
            <a:r>
              <a:rPr lang="ru-RU" dirty="0"/>
              <a:t> з метою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кредитного </a:t>
            </a:r>
            <a:r>
              <a:rPr lang="ru-RU" dirty="0" err="1"/>
              <a:t>ризику</a:t>
            </a:r>
            <a:r>
              <a:rPr lang="ru-RU" dirty="0"/>
              <a:t> за </a:t>
            </a:r>
            <a:r>
              <a:rPr lang="ru-RU" dirty="0" err="1"/>
              <a:t>окремим</a:t>
            </a:r>
            <a:r>
              <a:rPr lang="ru-RU" dirty="0"/>
              <a:t> контрагентом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контрагентів</a:t>
            </a:r>
            <a:r>
              <a:rPr lang="ru-RU" dirty="0"/>
              <a:t>.</a:t>
            </a:r>
          </a:p>
          <a:p>
            <a:r>
              <a:rPr lang="ru-RU" dirty="0" err="1" smtClean="0"/>
              <a:t>Кредитний</a:t>
            </a:r>
            <a:r>
              <a:rPr lang="ru-RU" dirty="0" smtClean="0"/>
              <a:t> </a:t>
            </a:r>
            <a:r>
              <a:rPr lang="ru-RU" dirty="0" err="1"/>
              <a:t>ризик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прийняв</a:t>
            </a:r>
            <a:r>
              <a:rPr lang="ru-RU" dirty="0"/>
              <a:t> банк на одного контрагента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контрагентів</a:t>
            </a:r>
            <a:r>
              <a:rPr lang="ru-RU" dirty="0"/>
              <a:t>,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з банком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уважається</a:t>
            </a:r>
            <a:r>
              <a:rPr lang="ru-RU" dirty="0"/>
              <a:t> великим, </a:t>
            </a:r>
            <a:r>
              <a:rPr lang="ru-RU" dirty="0" err="1"/>
              <a:t>якщо</a:t>
            </a:r>
            <a:r>
              <a:rPr lang="ru-RU" dirty="0"/>
              <a:t> сума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банку до контрагента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контрагентів</a:t>
            </a:r>
            <a:r>
              <a:rPr lang="ru-RU" dirty="0"/>
              <a:t>,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з банком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, </a:t>
            </a:r>
            <a:r>
              <a:rPr lang="ru-RU" dirty="0" err="1"/>
              <a:t>наданих</a:t>
            </a:r>
            <a:r>
              <a:rPr lang="ru-RU" dirty="0"/>
              <a:t> банком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контрагента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контрагентів</a:t>
            </a:r>
            <a:r>
              <a:rPr lang="ru-RU" dirty="0"/>
              <a:t>,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з банком </a:t>
            </a:r>
            <a:r>
              <a:rPr lang="ru-RU" dirty="0" err="1"/>
              <a:t>осіб</a:t>
            </a:r>
            <a:r>
              <a:rPr lang="ru-RU" dirty="0"/>
              <a:t>, становить 10 </a:t>
            </a:r>
            <a:r>
              <a:rPr lang="ru-RU" dirty="0" err="1"/>
              <a:t>відсотків</a:t>
            </a:r>
            <a:r>
              <a:rPr lang="ru-RU" dirty="0"/>
              <a:t> і </a:t>
            </a:r>
            <a:r>
              <a:rPr lang="ru-RU" dirty="0" err="1"/>
              <a:t>більше</a:t>
            </a:r>
            <a:r>
              <a:rPr lang="ru-RU" dirty="0"/>
              <a:t> регулятивного </a:t>
            </a:r>
            <a:r>
              <a:rPr lang="ru-RU" dirty="0" err="1"/>
              <a:t>капіталу</a:t>
            </a:r>
            <a:r>
              <a:rPr lang="ru-RU" dirty="0"/>
              <a:t> банку</a:t>
            </a:r>
            <a:r>
              <a:rPr lang="ru-RU" dirty="0" smtClean="0"/>
              <a:t>.</a:t>
            </a:r>
          </a:p>
          <a:p>
            <a:r>
              <a:rPr lang="ru-RU" dirty="0"/>
              <a:t>Норматив великих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великих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контрагентів</a:t>
            </a:r>
            <a:r>
              <a:rPr lang="ru-RU" dirty="0"/>
              <a:t>,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контрагентів</a:t>
            </a:r>
            <a:r>
              <a:rPr lang="ru-RU" dirty="0"/>
              <a:t>,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з банком </a:t>
            </a:r>
            <a:r>
              <a:rPr lang="ru-RU" dirty="0" err="1"/>
              <a:t>осіб</a:t>
            </a:r>
            <a:r>
              <a:rPr lang="ru-RU" dirty="0"/>
              <a:t> до регулятивного </a:t>
            </a:r>
            <a:r>
              <a:rPr lang="ru-RU" dirty="0" err="1"/>
              <a:t>капіталу</a:t>
            </a:r>
            <a:r>
              <a:rPr lang="ru-RU" dirty="0"/>
              <a:t> банку</a:t>
            </a:r>
            <a:r>
              <a:rPr lang="ru-RU" dirty="0" smtClean="0"/>
              <a:t>.</a:t>
            </a:r>
          </a:p>
          <a:p>
            <a:r>
              <a:rPr lang="ru-RU" dirty="0" err="1"/>
              <a:t>Нормативне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нормативу Н8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8-кратний </a:t>
            </a:r>
            <a:r>
              <a:rPr lang="ru-RU" dirty="0" err="1"/>
              <a:t>розмір</a:t>
            </a:r>
            <a:r>
              <a:rPr lang="ru-RU" dirty="0"/>
              <a:t> регулятивного </a:t>
            </a:r>
            <a:r>
              <a:rPr lang="ru-RU" dirty="0" err="1"/>
              <a:t>капіталу</a:t>
            </a:r>
            <a:r>
              <a:rPr lang="ru-RU" dirty="0"/>
              <a:t> банку.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1837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Поняття</a:t>
            </a:r>
            <a:r>
              <a:rPr lang="ru-RU" dirty="0" smtClean="0"/>
              <a:t> банк</a:t>
            </a:r>
            <a:r>
              <a:rPr lang="uk-UA" dirty="0"/>
              <a:t>і</a:t>
            </a:r>
            <a:r>
              <a:rPr lang="ru-RU" dirty="0" err="1" smtClean="0"/>
              <a:t>вського</a:t>
            </a:r>
            <a:r>
              <a:rPr lang="ru-RU" dirty="0" smtClean="0"/>
              <a:t> </a:t>
            </a:r>
            <a:r>
              <a:rPr lang="uk-UA" dirty="0" smtClean="0"/>
              <a:t>регулювання та банківського нагляду</a:t>
            </a:r>
            <a:endParaRPr lang="ru-RU" dirty="0" smtClean="0"/>
          </a:p>
          <a:p>
            <a:r>
              <a:rPr lang="ru-RU" dirty="0" err="1"/>
              <a:t>Б</a:t>
            </a:r>
            <a:r>
              <a:rPr lang="ru-RU" dirty="0" err="1" smtClean="0"/>
              <a:t>анківське</a:t>
            </a:r>
            <a:r>
              <a:rPr lang="ru-RU" dirty="0" smtClean="0"/>
              <a:t> </a:t>
            </a:r>
            <a:r>
              <a:rPr lang="ru-RU" dirty="0" err="1"/>
              <a:t>регулювання</a:t>
            </a:r>
            <a:r>
              <a:rPr lang="ru-RU" dirty="0"/>
              <a:t> - одна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, яка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створенні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норм,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порядок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,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;</a:t>
            </a:r>
          </a:p>
          <a:p>
            <a:r>
              <a:rPr lang="ru-RU" dirty="0" err="1"/>
              <a:t>Б</a:t>
            </a:r>
            <a:r>
              <a:rPr lang="ru-RU" dirty="0" err="1" smtClean="0"/>
              <a:t>анківський</a:t>
            </a:r>
            <a:r>
              <a:rPr lang="ru-RU" dirty="0" smtClean="0"/>
              <a:t> </a:t>
            </a:r>
            <a:r>
              <a:rPr lang="ru-RU" dirty="0" err="1"/>
              <a:t>нагляд</a:t>
            </a:r>
            <a:r>
              <a:rPr lang="ru-RU" dirty="0"/>
              <a:t> - система контролю та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впорядкованих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банками та </a:t>
            </a:r>
            <a:r>
              <a:rPr lang="ru-RU" dirty="0" err="1"/>
              <a:t>іншими</a:t>
            </a:r>
            <a:r>
              <a:rPr lang="ru-RU" dirty="0"/>
              <a:t> особами,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наглядову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і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нормативів</a:t>
            </a:r>
            <a:r>
              <a:rPr lang="ru-RU" dirty="0"/>
              <a:t>, з метою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стабільності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та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вкладників</a:t>
            </a:r>
            <a:r>
              <a:rPr lang="ru-RU" dirty="0"/>
              <a:t> та </a:t>
            </a:r>
            <a:r>
              <a:rPr lang="ru-RU" dirty="0" err="1"/>
              <a:t>кредиторів</a:t>
            </a:r>
            <a:r>
              <a:rPr lang="ru-RU" dirty="0"/>
              <a:t> банку;</a:t>
            </a:r>
          </a:p>
          <a:p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стабільність</a:t>
            </a:r>
            <a:r>
              <a:rPr lang="ru-RU" dirty="0"/>
              <a:t> - стан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вона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належним</a:t>
            </a:r>
            <a:r>
              <a:rPr lang="ru-RU" dirty="0"/>
              <a:t> чином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як </a:t>
            </a:r>
            <a:r>
              <a:rPr lang="ru-RU" dirty="0" err="1"/>
              <a:t>фінансове</a:t>
            </a:r>
            <a:r>
              <a:rPr lang="ru-RU" dirty="0"/>
              <a:t> </a:t>
            </a:r>
            <a:r>
              <a:rPr lang="ru-RU" dirty="0" err="1"/>
              <a:t>посередництво</a:t>
            </a:r>
            <a:r>
              <a:rPr lang="ru-RU" dirty="0"/>
              <a:t> та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, і таким чином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стійкому</a:t>
            </a:r>
            <a:r>
              <a:rPr lang="ru-RU" dirty="0"/>
              <a:t> </a:t>
            </a:r>
            <a:r>
              <a:rPr lang="ru-RU" dirty="0" err="1"/>
              <a:t>економічному</a:t>
            </a:r>
            <a:r>
              <a:rPr lang="ru-RU" dirty="0"/>
              <a:t> </a:t>
            </a:r>
            <a:r>
              <a:rPr lang="ru-RU" dirty="0" err="1"/>
              <a:t>зростанню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протистояти</a:t>
            </a:r>
            <a:r>
              <a:rPr lang="ru-RU" dirty="0"/>
              <a:t> негативному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кризових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на </a:t>
            </a:r>
            <a:r>
              <a:rPr lang="ru-RU" dirty="0" err="1"/>
              <a:t>економіку</a:t>
            </a:r>
            <a:r>
              <a:rPr lang="ru-RU" dirty="0"/>
              <a:t>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9341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r>
              <a:rPr lang="ru-RU" b="1" dirty="0"/>
              <a:t>Норматив максимального </a:t>
            </a:r>
            <a:r>
              <a:rPr lang="ru-RU" b="1" dirty="0" err="1"/>
              <a:t>розміру</a:t>
            </a:r>
            <a:r>
              <a:rPr lang="ru-RU" b="1" dirty="0"/>
              <a:t> кредитного </a:t>
            </a:r>
            <a:r>
              <a:rPr lang="ru-RU" b="1" dirty="0" err="1"/>
              <a:t>ризику</a:t>
            </a:r>
            <a:r>
              <a:rPr lang="ru-RU" b="1" dirty="0"/>
              <a:t> за </a:t>
            </a:r>
            <a:r>
              <a:rPr lang="ru-RU" b="1" dirty="0" err="1"/>
              <a:t>операціями</a:t>
            </a:r>
            <a:r>
              <a:rPr lang="ru-RU" b="1" dirty="0"/>
              <a:t> з </a:t>
            </a:r>
            <a:r>
              <a:rPr lang="ru-RU" b="1" dirty="0" err="1"/>
              <a:t>пов'язаними</a:t>
            </a:r>
            <a:r>
              <a:rPr lang="ru-RU" b="1" dirty="0"/>
              <a:t> з банком особами (Н9)</a:t>
            </a:r>
            <a:endParaRPr lang="ru-RU" dirty="0"/>
          </a:p>
          <a:p>
            <a:r>
              <a:rPr lang="ru-RU" dirty="0"/>
              <a:t>1. Норматив максимального </a:t>
            </a:r>
            <a:r>
              <a:rPr lang="ru-RU" dirty="0" err="1"/>
              <a:t>розміру</a:t>
            </a:r>
            <a:r>
              <a:rPr lang="ru-RU" dirty="0"/>
              <a:t> кредитного </a:t>
            </a:r>
            <a:r>
              <a:rPr lang="ru-RU" dirty="0" err="1"/>
              <a:t>ризику</a:t>
            </a:r>
            <a:r>
              <a:rPr lang="ru-RU" dirty="0"/>
              <a:t> за </a:t>
            </a:r>
            <a:r>
              <a:rPr lang="ru-RU" dirty="0" err="1"/>
              <a:t>операціями</a:t>
            </a:r>
            <a:r>
              <a:rPr lang="ru-RU" dirty="0"/>
              <a:t> з </a:t>
            </a:r>
            <a:r>
              <a:rPr lang="ru-RU" dirty="0" err="1"/>
              <a:t>пов'язаними</a:t>
            </a:r>
            <a:r>
              <a:rPr lang="ru-RU" dirty="0"/>
              <a:t> з банком особами (</a:t>
            </a:r>
            <a:r>
              <a:rPr lang="ru-RU" dirty="0" err="1"/>
              <a:t>далі</a:t>
            </a:r>
            <a:r>
              <a:rPr lang="ru-RU" dirty="0"/>
              <a:t> - норматив Н9) </a:t>
            </a:r>
            <a:r>
              <a:rPr lang="ru-RU" dirty="0" err="1"/>
              <a:t>установлюється</a:t>
            </a:r>
            <a:r>
              <a:rPr lang="ru-RU" dirty="0"/>
              <a:t> для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пов'язаними</a:t>
            </a:r>
            <a:r>
              <a:rPr lang="ru-RU" dirty="0"/>
              <a:t> з банком особами, </a:t>
            </a:r>
            <a:r>
              <a:rPr lang="ru-RU" dirty="0" err="1"/>
              <a:t>зменшення</a:t>
            </a:r>
            <a:r>
              <a:rPr lang="ru-RU" dirty="0"/>
              <a:t> негативного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пов'язаними</a:t>
            </a:r>
            <a:r>
              <a:rPr lang="ru-RU" dirty="0"/>
              <a:t> з банком особами на </a:t>
            </a:r>
            <a:r>
              <a:rPr lang="ru-RU" dirty="0" err="1"/>
              <a:t>діяльність</a:t>
            </a:r>
            <a:r>
              <a:rPr lang="ru-RU" dirty="0"/>
              <a:t> банку.</a:t>
            </a:r>
          </a:p>
          <a:p>
            <a:r>
              <a:rPr lang="ru-RU" dirty="0"/>
              <a:t>2. Норматив Н9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банку до </a:t>
            </a:r>
            <a:r>
              <a:rPr lang="ru-RU" dirty="0" err="1"/>
              <a:t>пов’язаних</a:t>
            </a:r>
            <a:r>
              <a:rPr lang="ru-RU" dirty="0"/>
              <a:t> з банком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, </a:t>
            </a:r>
            <a:r>
              <a:rPr lang="ru-RU" dirty="0" err="1"/>
              <a:t>наданих</a:t>
            </a:r>
            <a:r>
              <a:rPr lang="ru-RU" dirty="0"/>
              <a:t> банком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банком </a:t>
            </a:r>
            <a:r>
              <a:rPr lang="ru-RU" dirty="0" err="1"/>
              <a:t>осіб</a:t>
            </a:r>
            <a:r>
              <a:rPr lang="ru-RU" dirty="0"/>
              <a:t>, до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1-го та 2-го </a:t>
            </a:r>
            <a:r>
              <a:rPr lang="ru-RU" dirty="0" err="1"/>
              <a:t>рівнів</a:t>
            </a:r>
            <a:r>
              <a:rPr lang="ru-RU" dirty="0"/>
              <a:t>, </a:t>
            </a:r>
            <a:r>
              <a:rPr lang="ru-RU" dirty="0" err="1"/>
              <a:t>зменшеного</a:t>
            </a:r>
            <a:r>
              <a:rPr lang="ru-RU" dirty="0"/>
              <a:t> на </a:t>
            </a:r>
            <a:r>
              <a:rPr lang="ru-RU" dirty="0" err="1"/>
              <a:t>балансову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, </a:t>
            </a:r>
            <a:r>
              <a:rPr lang="ru-RU" dirty="0" err="1"/>
              <a:t>зазначених</a:t>
            </a:r>
            <a:r>
              <a:rPr lang="ru-RU" dirty="0"/>
              <a:t> у </a:t>
            </a:r>
            <a:r>
              <a:rPr lang="ru-RU" u="sng" dirty="0" err="1">
                <a:hlinkClick r:id="rId2"/>
              </a:rPr>
              <a:t>підпунктах</a:t>
            </a:r>
            <a:r>
              <a:rPr lang="ru-RU" u="sng" dirty="0">
                <a:hlinkClick r:id="rId2"/>
              </a:rPr>
              <a:t> “а” - “е”</a:t>
            </a:r>
            <a:r>
              <a:rPr lang="ru-RU" dirty="0"/>
              <a:t> пункту 1.8 </a:t>
            </a:r>
            <a:r>
              <a:rPr lang="ru-RU" dirty="0" err="1"/>
              <a:t>глави</a:t>
            </a:r>
            <a:r>
              <a:rPr lang="ru-RU" dirty="0"/>
              <a:t> 1 </a:t>
            </a:r>
            <a:r>
              <a:rPr lang="ru-RU" dirty="0" err="1"/>
              <a:t>розділу</a:t>
            </a:r>
            <a:r>
              <a:rPr lang="ru-RU" dirty="0"/>
              <a:t> II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Інструкції</a:t>
            </a:r>
            <a:r>
              <a:rPr lang="ru-RU" dirty="0" smtClean="0"/>
              <a:t>.</a:t>
            </a:r>
          </a:p>
          <a:p>
            <a:r>
              <a:rPr lang="ru-RU" dirty="0" err="1"/>
              <a:t>Нормативне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нормативу Н9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25 </a:t>
            </a:r>
            <a:r>
              <a:rPr lang="ru-RU" dirty="0" err="1"/>
              <a:t>відсотків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5192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r>
              <a:rPr lang="ru-RU" b="1" dirty="0" err="1"/>
              <a:t>Нормативи</a:t>
            </a:r>
            <a:r>
              <a:rPr lang="ru-RU" b="1" dirty="0"/>
              <a:t> </a:t>
            </a:r>
            <a:r>
              <a:rPr lang="ru-RU" b="1" dirty="0" err="1"/>
              <a:t>інвестування</a:t>
            </a:r>
            <a:endParaRPr lang="ru-RU" dirty="0"/>
          </a:p>
          <a:p>
            <a:r>
              <a:rPr lang="ru-RU" b="1" dirty="0" err="1" smtClean="0"/>
              <a:t>Вимоги</a:t>
            </a:r>
            <a:r>
              <a:rPr lang="ru-RU" b="1" dirty="0" smtClean="0"/>
              <a:t> </a:t>
            </a:r>
            <a:r>
              <a:rPr lang="ru-RU" b="1" dirty="0" err="1"/>
              <a:t>щодо</a:t>
            </a:r>
            <a:r>
              <a:rPr lang="ru-RU" b="1" dirty="0"/>
              <a:t> </a:t>
            </a:r>
            <a:r>
              <a:rPr lang="ru-RU" b="1" dirty="0" err="1"/>
              <a:t>участі</a:t>
            </a:r>
            <a:r>
              <a:rPr lang="ru-RU" b="1" dirty="0"/>
              <a:t> банку в </a:t>
            </a:r>
            <a:r>
              <a:rPr lang="ru-RU" b="1" dirty="0" err="1"/>
              <a:t>юридичних</a:t>
            </a:r>
            <a:r>
              <a:rPr lang="ru-RU" b="1" dirty="0"/>
              <a:t> особах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здійснює</a:t>
            </a:r>
            <a:r>
              <a:rPr lang="ru-RU" dirty="0"/>
              <a:t> контроль за </a:t>
            </a:r>
            <a:r>
              <a:rPr lang="ru-RU" dirty="0" err="1"/>
              <a:t>інвестиціями</a:t>
            </a:r>
            <a:r>
              <a:rPr lang="ru-RU" dirty="0"/>
              <a:t> банку в </a:t>
            </a:r>
            <a:r>
              <a:rPr lang="ru-RU" dirty="0" err="1"/>
              <a:t>статутний</a:t>
            </a:r>
            <a:r>
              <a:rPr lang="ru-RU" dirty="0"/>
              <a:t> </a:t>
            </a:r>
            <a:r>
              <a:rPr lang="ru-RU" dirty="0" err="1"/>
              <a:t>капітал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та за </a:t>
            </a:r>
            <a:r>
              <a:rPr lang="ru-RU" dirty="0" err="1"/>
              <a:t>сукупними</a:t>
            </a:r>
            <a:r>
              <a:rPr lang="ru-RU" dirty="0"/>
              <a:t> </a:t>
            </a:r>
            <a:r>
              <a:rPr lang="ru-RU" dirty="0" err="1"/>
              <a:t>інвестиціями</a:t>
            </a:r>
            <a:r>
              <a:rPr lang="ru-RU" dirty="0"/>
              <a:t> банку в </a:t>
            </a:r>
            <a:r>
              <a:rPr lang="ru-RU" dirty="0" err="1"/>
              <a:t>статутні</a:t>
            </a:r>
            <a:r>
              <a:rPr lang="ru-RU" dirty="0"/>
              <a:t> </a:t>
            </a:r>
            <a:r>
              <a:rPr lang="ru-RU" dirty="0" err="1"/>
              <a:t>капітали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u="sng" dirty="0"/>
              <a:t>Норматив </a:t>
            </a:r>
            <a:r>
              <a:rPr lang="ru-RU" b="1" u="sng" dirty="0" err="1"/>
              <a:t>інвестування</a:t>
            </a:r>
            <a:r>
              <a:rPr lang="ru-RU" b="1" u="sng" dirty="0"/>
              <a:t> в </a:t>
            </a:r>
            <a:r>
              <a:rPr lang="ru-RU" b="1" u="sng" dirty="0" err="1"/>
              <a:t>цінні</a:t>
            </a:r>
            <a:r>
              <a:rPr lang="ru-RU" b="1" u="sng" dirty="0"/>
              <a:t> </a:t>
            </a:r>
            <a:r>
              <a:rPr lang="ru-RU" b="1" u="sng" dirty="0" err="1"/>
              <a:t>папери</a:t>
            </a:r>
            <a:r>
              <a:rPr lang="ru-RU" b="1" u="sng" dirty="0"/>
              <a:t> </a:t>
            </a:r>
            <a:r>
              <a:rPr lang="ru-RU" b="1" u="sng" dirty="0" err="1"/>
              <a:t>окремо</a:t>
            </a:r>
            <a:r>
              <a:rPr lang="ru-RU" b="1" u="sng" dirty="0"/>
              <a:t> за кожною </a:t>
            </a:r>
            <a:r>
              <a:rPr lang="ru-RU" b="1" u="sng" dirty="0" err="1"/>
              <a:t>установою</a:t>
            </a:r>
            <a:r>
              <a:rPr lang="ru-RU" b="1" u="sng" dirty="0"/>
              <a:t> (Н11)</a:t>
            </a:r>
            <a:endParaRPr lang="ru-RU" u="sng" dirty="0"/>
          </a:p>
          <a:p>
            <a:r>
              <a:rPr lang="ru-RU" dirty="0" smtClean="0"/>
              <a:t>Норматив </a:t>
            </a:r>
            <a:r>
              <a:rPr lang="ru-RU" dirty="0" err="1"/>
              <a:t>інвестування</a:t>
            </a:r>
            <a:r>
              <a:rPr lang="ru-RU" dirty="0"/>
              <a:t> в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за кожною </a:t>
            </a:r>
            <a:r>
              <a:rPr lang="ru-RU" dirty="0" err="1"/>
              <a:t>установою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для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прямою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опосередкованою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банку у статутному </a:t>
            </a:r>
            <a:r>
              <a:rPr lang="ru-RU" dirty="0" err="1"/>
              <a:t>капіталі</a:t>
            </a:r>
            <a:r>
              <a:rPr lang="ru-RU" dirty="0"/>
              <a:t> </a:t>
            </a:r>
            <a:r>
              <a:rPr lang="ru-RU" dirty="0" err="1"/>
              <a:t>окремої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</a:t>
            </a:r>
          </a:p>
          <a:p>
            <a:r>
              <a:rPr lang="ru-RU" dirty="0" smtClean="0"/>
              <a:t>Норматив </a:t>
            </a:r>
            <a:r>
              <a:rPr lang="ru-RU" dirty="0" err="1"/>
              <a:t>інвестування</a:t>
            </a:r>
            <a:r>
              <a:rPr lang="ru-RU" dirty="0"/>
              <a:t> в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за кожною </a:t>
            </a:r>
            <a:r>
              <a:rPr lang="ru-RU" dirty="0" err="1"/>
              <a:t>установою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інвестуються</a:t>
            </a:r>
            <a:r>
              <a:rPr lang="ru-RU" dirty="0"/>
              <a:t> на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(</a:t>
            </a:r>
            <a:r>
              <a:rPr lang="ru-RU" dirty="0" err="1"/>
              <a:t>паїв</a:t>
            </a:r>
            <a:r>
              <a:rPr lang="ru-RU" dirty="0"/>
              <a:t>, </a:t>
            </a:r>
            <a:r>
              <a:rPr lang="ru-RU" dirty="0" err="1"/>
              <a:t>часток</a:t>
            </a:r>
            <a:r>
              <a:rPr lang="ru-RU" dirty="0"/>
              <a:t>) та </a:t>
            </a:r>
            <a:r>
              <a:rPr lang="ru-RU" dirty="0" err="1"/>
              <a:t>інвестиційних</a:t>
            </a:r>
            <a:r>
              <a:rPr lang="ru-RU" dirty="0"/>
              <a:t> </a:t>
            </a:r>
            <a:r>
              <a:rPr lang="ru-RU" dirty="0" err="1"/>
              <a:t>сертифікатів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за кожною </a:t>
            </a:r>
            <a:r>
              <a:rPr lang="ru-RU" dirty="0" err="1"/>
              <a:t>установою</a:t>
            </a:r>
            <a:r>
              <a:rPr lang="ru-RU" dirty="0"/>
              <a:t>, до регулятивного </a:t>
            </a:r>
            <a:r>
              <a:rPr lang="ru-RU" dirty="0" err="1"/>
              <a:t>капіталу</a:t>
            </a:r>
            <a:r>
              <a:rPr lang="ru-RU" dirty="0"/>
              <a:t> банку</a:t>
            </a:r>
            <a:r>
              <a:rPr lang="ru-RU" dirty="0" smtClean="0"/>
              <a:t>.</a:t>
            </a:r>
          </a:p>
          <a:p>
            <a:r>
              <a:rPr lang="ru-RU" dirty="0" err="1"/>
              <a:t>Нормативне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нормативу Н11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15 </a:t>
            </a:r>
            <a:r>
              <a:rPr lang="ru-RU" dirty="0" err="1"/>
              <a:t>відсотків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5681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r>
              <a:rPr lang="ru-RU" b="1" dirty="0"/>
              <a:t>Норматив </a:t>
            </a:r>
            <a:r>
              <a:rPr lang="ru-RU" b="1" dirty="0" err="1"/>
              <a:t>загальної</a:t>
            </a:r>
            <a:r>
              <a:rPr lang="ru-RU" b="1" dirty="0"/>
              <a:t> </a:t>
            </a:r>
            <a:r>
              <a:rPr lang="ru-RU" b="1" dirty="0" err="1"/>
              <a:t>суми</a:t>
            </a:r>
            <a:r>
              <a:rPr lang="ru-RU" b="1" dirty="0"/>
              <a:t> </a:t>
            </a:r>
            <a:r>
              <a:rPr lang="ru-RU" b="1" dirty="0" err="1"/>
              <a:t>інвестування</a:t>
            </a:r>
            <a:r>
              <a:rPr lang="ru-RU" b="1" dirty="0"/>
              <a:t> (Н12)</a:t>
            </a:r>
            <a:endParaRPr lang="ru-RU" dirty="0"/>
          </a:p>
          <a:p>
            <a:r>
              <a:rPr lang="ru-RU" dirty="0"/>
              <a:t>3.1. Норматив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інвестування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для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прямою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опосередкованою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банку у </a:t>
            </a:r>
            <a:r>
              <a:rPr lang="ru-RU" dirty="0" err="1"/>
              <a:t>статутних</a:t>
            </a:r>
            <a:r>
              <a:rPr lang="ru-RU" dirty="0"/>
              <a:t> </a:t>
            </a:r>
            <a:r>
              <a:rPr lang="ru-RU" dirty="0" err="1"/>
              <a:t>капіталах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r>
              <a:rPr lang="ru-RU" dirty="0"/>
              <a:t>Норматив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інвестування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інвестуються</a:t>
            </a:r>
            <a:r>
              <a:rPr lang="ru-RU" dirty="0"/>
              <a:t> на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(</a:t>
            </a:r>
            <a:r>
              <a:rPr lang="ru-RU" dirty="0" err="1"/>
              <a:t>паїв</a:t>
            </a:r>
            <a:r>
              <a:rPr lang="ru-RU" dirty="0"/>
              <a:t>, </a:t>
            </a:r>
            <a:r>
              <a:rPr lang="ru-RU" dirty="0" err="1"/>
              <a:t>часток</a:t>
            </a:r>
            <a:r>
              <a:rPr lang="ru-RU" dirty="0"/>
              <a:t>) та </a:t>
            </a:r>
            <a:r>
              <a:rPr lang="ru-RU" dirty="0" err="1"/>
              <a:t>інвестиційних</a:t>
            </a:r>
            <a:r>
              <a:rPr lang="ru-RU" dirty="0"/>
              <a:t> </a:t>
            </a:r>
            <a:r>
              <a:rPr lang="ru-RU" dirty="0" err="1"/>
              <a:t>сертифікатів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до регулятивного </a:t>
            </a:r>
            <a:r>
              <a:rPr lang="ru-RU" dirty="0" err="1"/>
              <a:t>капіталу</a:t>
            </a:r>
            <a:r>
              <a:rPr lang="ru-RU" dirty="0"/>
              <a:t> банку</a:t>
            </a:r>
            <a:r>
              <a:rPr lang="ru-RU" dirty="0" smtClean="0"/>
              <a:t>.</a:t>
            </a:r>
          </a:p>
          <a:p>
            <a:r>
              <a:rPr lang="ru-RU" dirty="0" err="1"/>
              <a:t>Нормативне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нормативу Н12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60 </a:t>
            </a:r>
            <a:r>
              <a:rPr lang="ru-RU" dirty="0" err="1"/>
              <a:t>відсотків</a:t>
            </a:r>
            <a:r>
              <a:rPr lang="ru-RU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8857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r>
              <a:rPr lang="uk-UA" dirty="0" smtClean="0"/>
              <a:t>Укладено за:</a:t>
            </a:r>
          </a:p>
          <a:p>
            <a:r>
              <a:rPr lang="uk-UA" dirty="0" smtClean="0"/>
              <a:t>1. Матеріали офіційного сайту НБУ </a:t>
            </a:r>
            <a:r>
              <a:rPr lang="en-US" b="1" dirty="0" smtClean="0"/>
              <a:t>URL</a:t>
            </a:r>
            <a:r>
              <a:rPr lang="uk-UA" b="1" dirty="0" smtClean="0"/>
              <a:t>: </a:t>
            </a: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bank.gov.ua/ua/supervision/about</a:t>
            </a:r>
            <a:endParaRPr lang="uk-UA" b="1" dirty="0" smtClean="0"/>
          </a:p>
          <a:p>
            <a:r>
              <a:rPr lang="uk-UA" b="1" dirty="0" smtClean="0"/>
              <a:t>2. </a:t>
            </a:r>
            <a:r>
              <a:rPr lang="ru-RU" b="1" dirty="0" smtClean="0"/>
              <a:t>Закон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«Про </a:t>
            </a:r>
            <a:r>
              <a:rPr lang="ru-RU" b="1" dirty="0"/>
              <a:t>банки і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 smtClean="0"/>
              <a:t>діяльність</a:t>
            </a:r>
            <a:r>
              <a:rPr lang="ru-RU" b="1" dirty="0" smtClean="0"/>
              <a:t>» </a:t>
            </a:r>
            <a:r>
              <a:rPr lang="en-US" b="1" dirty="0"/>
              <a:t>URL</a:t>
            </a:r>
            <a:r>
              <a:rPr lang="uk-UA" b="1" dirty="0" smtClean="0"/>
              <a:t>: </a:t>
            </a:r>
            <a:r>
              <a:rPr lang="en-US" b="1" dirty="0">
                <a:hlinkClick r:id="rId3"/>
              </a:rPr>
              <a:t>https://</a:t>
            </a:r>
            <a:r>
              <a:rPr lang="en-US" b="1" dirty="0" smtClean="0">
                <a:hlinkClick r:id="rId3"/>
              </a:rPr>
              <a:t>zakon.rada.gov.ua/laws/show/2121-14#Text</a:t>
            </a:r>
            <a:endParaRPr lang="uk-UA" b="1" dirty="0" smtClean="0"/>
          </a:p>
          <a:p>
            <a:r>
              <a:rPr lang="uk-UA" b="1" dirty="0" smtClean="0"/>
              <a:t>3. </a:t>
            </a:r>
            <a:r>
              <a:rPr lang="ru-RU" b="1" dirty="0"/>
              <a:t>Закон </a:t>
            </a:r>
            <a:r>
              <a:rPr lang="ru-RU" b="1" dirty="0" err="1"/>
              <a:t>України</a:t>
            </a:r>
            <a:r>
              <a:rPr lang="ru-RU" b="1" dirty="0"/>
              <a:t> « </a:t>
            </a:r>
            <a:r>
              <a:rPr lang="ru-RU" b="1" dirty="0" smtClean="0"/>
              <a:t>Про </a:t>
            </a:r>
            <a:r>
              <a:rPr lang="ru-RU" b="1" dirty="0" err="1"/>
              <a:t>Національний</a:t>
            </a:r>
            <a:r>
              <a:rPr lang="ru-RU" b="1" dirty="0"/>
              <a:t> банк </a:t>
            </a:r>
            <a:r>
              <a:rPr lang="ru-RU" b="1" dirty="0" err="1" smtClean="0"/>
              <a:t>України</a:t>
            </a:r>
            <a:r>
              <a:rPr lang="ru-RU" b="1" dirty="0" smtClean="0"/>
              <a:t>» </a:t>
            </a:r>
            <a:r>
              <a:rPr lang="en-US" b="1" dirty="0"/>
              <a:t>URL</a:t>
            </a:r>
            <a:r>
              <a:rPr lang="uk-UA" b="1" dirty="0"/>
              <a:t>: </a:t>
            </a:r>
            <a:r>
              <a:rPr lang="en-US" b="1" dirty="0">
                <a:hlinkClick r:id="rId4"/>
              </a:rPr>
              <a:t>https://</a:t>
            </a:r>
            <a:r>
              <a:rPr lang="en-US" b="1" dirty="0" smtClean="0">
                <a:hlinkClick r:id="rId4"/>
              </a:rPr>
              <a:t>zakon.rada.gov.ua/laws/show/679-14#Text</a:t>
            </a:r>
            <a:endParaRPr lang="uk-UA" b="1" dirty="0" smtClean="0"/>
          </a:p>
          <a:p>
            <a:r>
              <a:rPr lang="uk-UA" b="1" dirty="0" smtClean="0"/>
              <a:t>4. </a:t>
            </a:r>
            <a:r>
              <a:rPr lang="ru-RU" dirty="0" smtClean="0"/>
              <a:t>Постанова НБУ «</a:t>
            </a:r>
            <a:r>
              <a:rPr lang="ru-RU" b="1" dirty="0"/>
              <a:t>Про </a:t>
            </a:r>
            <a:r>
              <a:rPr lang="ru-RU" b="1" dirty="0" err="1"/>
              <a:t>затвердження</a:t>
            </a:r>
            <a:r>
              <a:rPr lang="ru-RU" b="1" dirty="0"/>
              <a:t> </a:t>
            </a:r>
            <a:r>
              <a:rPr lang="ru-RU" b="1" dirty="0" err="1"/>
              <a:t>Інструкції</a:t>
            </a:r>
            <a:r>
              <a:rPr lang="ru-RU" b="1" dirty="0"/>
              <a:t> про порядок </a:t>
            </a:r>
            <a:r>
              <a:rPr lang="ru-RU" b="1" dirty="0" err="1"/>
              <a:t>регулювання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 </a:t>
            </a:r>
            <a:r>
              <a:rPr lang="ru-RU" b="1" dirty="0" err="1"/>
              <a:t>банків</a:t>
            </a:r>
            <a:r>
              <a:rPr lang="ru-RU" b="1" dirty="0"/>
              <a:t> в </a:t>
            </a:r>
            <a:r>
              <a:rPr lang="ru-RU" b="1" dirty="0" err="1"/>
              <a:t>Україні</a:t>
            </a:r>
            <a:r>
              <a:rPr lang="ru-RU" dirty="0" smtClean="0"/>
              <a:t>» </a:t>
            </a:r>
            <a:r>
              <a:rPr lang="en-US" b="1" dirty="0"/>
              <a:t>URL</a:t>
            </a:r>
            <a:r>
              <a:rPr lang="uk-UA" b="1" dirty="0"/>
              <a:t>: </a:t>
            </a:r>
            <a:r>
              <a:rPr lang="en-US" b="1" dirty="0">
                <a:hlinkClick r:id="rId5"/>
              </a:rPr>
              <a:t>https://</a:t>
            </a:r>
            <a:r>
              <a:rPr lang="en-US" b="1" dirty="0" smtClean="0">
                <a:hlinkClick r:id="rId5"/>
              </a:rPr>
              <a:t>zakon.rada.gov.ua/laws/show/z0841-01#Text</a:t>
            </a:r>
            <a:endParaRPr lang="uk-UA" b="1" dirty="0" smtClean="0"/>
          </a:p>
          <a:p>
            <a:r>
              <a:rPr lang="uk-UA" b="1" dirty="0" smtClean="0"/>
              <a:t>5. </a:t>
            </a:r>
            <a:r>
              <a:rPr lang="ru-RU" dirty="0"/>
              <a:t>Постанова НБУ </a:t>
            </a:r>
            <a:r>
              <a:rPr lang="ru-RU" dirty="0" smtClean="0"/>
              <a:t>«</a:t>
            </a:r>
            <a:r>
              <a:rPr lang="ru-RU" b="1" dirty="0"/>
              <a:t>Про </a:t>
            </a:r>
            <a:r>
              <a:rPr lang="ru-RU" b="1" dirty="0" err="1"/>
              <a:t>затвердження</a:t>
            </a:r>
            <a:r>
              <a:rPr lang="ru-RU" b="1" dirty="0"/>
              <a:t> </a:t>
            </a:r>
            <a:r>
              <a:rPr lang="ru-RU" b="1" dirty="0" err="1"/>
              <a:t>Положення</a:t>
            </a:r>
            <a:r>
              <a:rPr lang="ru-RU" b="1" dirty="0"/>
              <a:t> про </a:t>
            </a:r>
            <a:r>
              <a:rPr lang="ru-RU" b="1" dirty="0" err="1"/>
              <a:t>організацію</a:t>
            </a:r>
            <a:r>
              <a:rPr lang="ru-RU" b="1" dirty="0"/>
              <a:t> та </a:t>
            </a:r>
            <a:r>
              <a:rPr lang="ru-RU" b="1" dirty="0" err="1"/>
              <a:t>проведення</a:t>
            </a:r>
            <a:r>
              <a:rPr lang="ru-RU" b="1" dirty="0"/>
              <a:t> </a:t>
            </a:r>
            <a:r>
              <a:rPr lang="ru-RU" b="1" dirty="0" err="1"/>
              <a:t>інспекційних</a:t>
            </a:r>
            <a:r>
              <a:rPr lang="ru-RU" b="1" dirty="0"/>
              <a:t> </a:t>
            </a:r>
            <a:r>
              <a:rPr lang="ru-RU" b="1" dirty="0" err="1" smtClean="0"/>
              <a:t>перевірок</a:t>
            </a:r>
            <a:r>
              <a:rPr lang="ru-RU" b="1" dirty="0" smtClean="0"/>
              <a:t>» </a:t>
            </a:r>
            <a:r>
              <a:rPr lang="en-US" b="1" dirty="0"/>
              <a:t>URL</a:t>
            </a:r>
            <a:r>
              <a:rPr lang="uk-UA" b="1" dirty="0" smtClean="0"/>
              <a:t>: </a:t>
            </a:r>
            <a:r>
              <a:rPr lang="en-US" b="1" dirty="0"/>
              <a:t>https://zakon.rada.gov.ua/laws/show/z0703-01#top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4261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326355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99602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>
            <a:normAutofit/>
          </a:bodyPr>
          <a:lstStyle/>
          <a:p>
            <a:r>
              <a:rPr lang="ru-RU" dirty="0"/>
              <a:t>Головна мета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і </a:t>
            </a:r>
            <a:r>
              <a:rPr lang="ru-RU" dirty="0" err="1"/>
              <a:t>нагляду</a:t>
            </a:r>
            <a:r>
              <a:rPr lang="ru-RU" dirty="0"/>
              <a:t> - </a:t>
            </a:r>
            <a:r>
              <a:rPr lang="ru-RU" dirty="0" err="1"/>
              <a:t>безпека</a:t>
            </a:r>
            <a:r>
              <a:rPr lang="ru-RU" dirty="0"/>
              <a:t> та </a:t>
            </a:r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стабільність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вкладників</a:t>
            </a:r>
            <a:r>
              <a:rPr lang="ru-RU" dirty="0"/>
              <a:t> і </a:t>
            </a:r>
            <a:r>
              <a:rPr lang="ru-RU" dirty="0" err="1"/>
              <a:t>кредиторів</a:t>
            </a:r>
            <a:r>
              <a:rPr lang="ru-RU" dirty="0"/>
              <a:t>.</a:t>
            </a:r>
          </a:p>
          <a:p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і </a:t>
            </a:r>
            <a:r>
              <a:rPr lang="ru-RU" dirty="0" err="1"/>
              <a:t>нагляду</a:t>
            </a:r>
            <a:r>
              <a:rPr lang="ru-RU" dirty="0"/>
              <a:t> на </a:t>
            </a:r>
            <a:r>
              <a:rPr lang="ru-RU" dirty="0" err="1"/>
              <a:t>індивідуальній</a:t>
            </a:r>
            <a:r>
              <a:rPr lang="ru-RU" dirty="0"/>
              <a:t> та </a:t>
            </a:r>
            <a:r>
              <a:rPr lang="ru-RU" dirty="0" err="1"/>
              <a:t>консолідованій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за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та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у межах та порядку,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u="sng" dirty="0" err="1" smtClean="0"/>
              <a:t>Національний</a:t>
            </a:r>
            <a:r>
              <a:rPr lang="ru-RU" u="sng" dirty="0" smtClean="0"/>
              <a:t> </a:t>
            </a:r>
            <a:r>
              <a:rPr lang="ru-RU" u="sng" dirty="0"/>
              <a:t>банк </a:t>
            </a:r>
            <a:r>
              <a:rPr lang="ru-RU" u="sng" dirty="0" err="1"/>
              <a:t>здійснює</a:t>
            </a:r>
            <a:r>
              <a:rPr lang="ru-RU" u="sng" dirty="0"/>
              <a:t> </a:t>
            </a:r>
            <a:r>
              <a:rPr lang="ru-RU" u="sng" dirty="0" err="1"/>
              <a:t>постійний</a:t>
            </a:r>
            <a:r>
              <a:rPr lang="ru-RU" u="sng" dirty="0"/>
              <a:t> </a:t>
            </a:r>
            <a:r>
              <a:rPr lang="ru-RU" u="sng" dirty="0" err="1"/>
              <a:t>нагляд</a:t>
            </a:r>
            <a:r>
              <a:rPr lang="ru-RU" u="sng" dirty="0"/>
              <a:t> за </a:t>
            </a:r>
            <a:r>
              <a:rPr lang="ru-RU" u="sng" dirty="0" err="1"/>
              <a:t>дотриманням</a:t>
            </a:r>
            <a:r>
              <a:rPr lang="ru-RU" u="sng" dirty="0"/>
              <a:t> банками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підрозділами</a:t>
            </a:r>
            <a:r>
              <a:rPr lang="ru-RU" dirty="0"/>
              <a:t>, </a:t>
            </a:r>
            <a:r>
              <a:rPr lang="ru-RU" dirty="0" err="1"/>
              <a:t>афілійованими</a:t>
            </a:r>
            <a:r>
              <a:rPr lang="ru-RU" dirty="0"/>
              <a:t> та </a:t>
            </a:r>
            <a:r>
              <a:rPr lang="ru-RU" dirty="0" err="1"/>
              <a:t>спорідненими</a:t>
            </a:r>
            <a:r>
              <a:rPr lang="ru-RU" dirty="0"/>
              <a:t> особами </a:t>
            </a:r>
            <a:r>
              <a:rPr lang="ru-RU" dirty="0" err="1"/>
              <a:t>банків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за кордоном, </a:t>
            </a:r>
            <a:r>
              <a:rPr lang="ru-RU" dirty="0" err="1"/>
              <a:t>банківськими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, </a:t>
            </a:r>
            <a:r>
              <a:rPr lang="ru-RU" dirty="0" err="1"/>
              <a:t>представництвами</a:t>
            </a:r>
            <a:r>
              <a:rPr lang="ru-RU" dirty="0"/>
              <a:t> та </a:t>
            </a:r>
            <a:r>
              <a:rPr lang="ru-RU" dirty="0" err="1"/>
              <a:t>філіями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юридичними</a:t>
            </a:r>
            <a:r>
              <a:rPr lang="ru-RU" dirty="0"/>
              <a:t> та </a:t>
            </a:r>
            <a:r>
              <a:rPr lang="ru-RU" dirty="0" err="1"/>
              <a:t>фізичними</a:t>
            </a:r>
            <a:r>
              <a:rPr lang="ru-RU" dirty="0"/>
              <a:t> особами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u="sng" dirty="0"/>
              <a:t>нормативно-</a:t>
            </a:r>
            <a:r>
              <a:rPr lang="ru-RU" u="sng" dirty="0" err="1"/>
              <a:t>правових</a:t>
            </a:r>
            <a:r>
              <a:rPr lang="ru-RU" u="sng" dirty="0"/>
              <a:t> </a:t>
            </a:r>
            <a:r>
              <a:rPr lang="ru-RU" u="sng" dirty="0" err="1"/>
              <a:t>актів</a:t>
            </a:r>
            <a:r>
              <a:rPr lang="ru-RU" u="sng" dirty="0"/>
              <a:t> </a:t>
            </a:r>
            <a:r>
              <a:rPr lang="ru-RU" u="sng" dirty="0" err="1"/>
              <a:t>Національного</a:t>
            </a:r>
            <a:r>
              <a:rPr lang="ru-RU" u="sng" dirty="0"/>
              <a:t> банку і </a:t>
            </a:r>
            <a:r>
              <a:rPr lang="ru-RU" u="sng" dirty="0" err="1"/>
              <a:t>економічних</a:t>
            </a:r>
            <a:r>
              <a:rPr lang="ru-RU" u="sng" dirty="0"/>
              <a:t> </a:t>
            </a:r>
            <a:r>
              <a:rPr lang="ru-RU" u="sng" dirty="0" err="1"/>
              <a:t>нормативів</a:t>
            </a:r>
            <a:r>
              <a:rPr lang="ru-RU" dirty="0"/>
              <a:t>.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621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673" y="150125"/>
            <a:ext cx="9995215" cy="5773003"/>
          </a:xfrm>
        </p:spPr>
        <p:txBody>
          <a:bodyPr>
            <a:normAutofit/>
          </a:bodyPr>
          <a:lstStyle/>
          <a:p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endParaRPr lang="ru-RU" dirty="0"/>
          </a:p>
          <a:p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у таких формах:</a:t>
            </a:r>
          </a:p>
          <a:p>
            <a:endParaRPr lang="uk-UA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655339"/>
              </p:ext>
            </p:extLst>
          </p:nvPr>
        </p:nvGraphicFramePr>
        <p:xfrm>
          <a:off x="912884" y="1191829"/>
          <a:ext cx="81280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I. </a:t>
                      </a:r>
                      <a:r>
                        <a:rPr lang="ru-RU" dirty="0" err="1" smtClean="0"/>
                        <a:t>Адміністративне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регулювання</a:t>
                      </a:r>
                      <a:r>
                        <a:rPr lang="ru-RU" dirty="0" smtClean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II. </a:t>
                      </a:r>
                      <a:r>
                        <a:rPr lang="ru-RU" dirty="0" err="1" smtClean="0"/>
                        <a:t>Індикативне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регулювання</a:t>
                      </a:r>
                      <a:r>
                        <a:rPr lang="ru-RU" dirty="0" smtClean="0"/>
                        <a:t>:</a:t>
                      </a:r>
                    </a:p>
                  </a:txBody>
                  <a:tcPr/>
                </a:tc>
              </a:tr>
              <a:tr h="4981432">
                <a:tc>
                  <a:txBody>
                    <a:bodyPr/>
                    <a:lstStyle/>
                    <a:p>
                      <a:r>
                        <a:rPr lang="ru-RU" dirty="0" smtClean="0"/>
                        <a:t>1) </a:t>
                      </a:r>
                      <a:r>
                        <a:rPr lang="ru-RU" dirty="0" err="1" smtClean="0"/>
                        <a:t>реєстрація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банків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ліцензування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їх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діяльності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2) </a:t>
                      </a:r>
                      <a:r>
                        <a:rPr lang="ru-RU" dirty="0" err="1" smtClean="0"/>
                        <a:t>встановлення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вимог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обмежень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щодо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діяльності</a:t>
                      </a:r>
                      <a:r>
                        <a:rPr lang="ru-RU" dirty="0" smtClean="0"/>
                        <a:t> банку (</a:t>
                      </a:r>
                      <a:r>
                        <a:rPr lang="ru-RU" dirty="0" err="1" smtClean="0"/>
                        <a:t>банків</a:t>
                      </a:r>
                      <a:r>
                        <a:rPr lang="ru-RU" dirty="0" smtClean="0"/>
                        <a:t>);</a:t>
                      </a:r>
                    </a:p>
                    <a:p>
                      <a:r>
                        <a:rPr lang="ru-RU" dirty="0" smtClean="0"/>
                        <a:t>3) </a:t>
                      </a:r>
                      <a:r>
                        <a:rPr lang="ru-RU" dirty="0" err="1" smtClean="0"/>
                        <a:t>застосування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санкцій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адміністративного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чи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фінансового</a:t>
                      </a:r>
                      <a:r>
                        <a:rPr lang="ru-RU" dirty="0" smtClean="0"/>
                        <a:t> характеру;</a:t>
                      </a:r>
                    </a:p>
                    <a:p>
                      <a:r>
                        <a:rPr lang="ru-RU" dirty="0" smtClean="0"/>
                        <a:t>4) </a:t>
                      </a:r>
                      <a:r>
                        <a:rPr lang="ru-RU" dirty="0" err="1" smtClean="0"/>
                        <a:t>нагляд</a:t>
                      </a:r>
                      <a:r>
                        <a:rPr lang="ru-RU" dirty="0" smtClean="0"/>
                        <a:t> за </a:t>
                      </a:r>
                      <a:r>
                        <a:rPr lang="ru-RU" dirty="0" err="1" smtClean="0"/>
                        <a:t>діяльністю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банків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5) </a:t>
                      </a:r>
                      <a:r>
                        <a:rPr lang="ru-RU" dirty="0" err="1" smtClean="0"/>
                        <a:t>надання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рекомендацій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щодо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діяльності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банків</a:t>
                      </a:r>
                      <a:r>
                        <a:rPr lang="ru-RU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1) </a:t>
                      </a:r>
                      <a:r>
                        <a:rPr lang="ru-RU" dirty="0" err="1" smtClean="0"/>
                        <a:t>встановлення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обов'язкових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економічних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нормативів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2) </a:t>
                      </a:r>
                      <a:r>
                        <a:rPr lang="ru-RU" dirty="0" err="1" smtClean="0"/>
                        <a:t>визначення</a:t>
                      </a:r>
                      <a:r>
                        <a:rPr lang="ru-RU" dirty="0" smtClean="0"/>
                        <a:t> норм </a:t>
                      </a:r>
                      <a:r>
                        <a:rPr lang="ru-RU" dirty="0" err="1" smtClean="0"/>
                        <a:t>обов'язкових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резервів</a:t>
                      </a:r>
                      <a:r>
                        <a:rPr lang="ru-RU" dirty="0" smtClean="0"/>
                        <a:t> для </a:t>
                      </a:r>
                      <a:r>
                        <a:rPr lang="ru-RU" dirty="0" err="1" smtClean="0"/>
                        <a:t>банків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3) </a:t>
                      </a:r>
                      <a:r>
                        <a:rPr lang="ru-RU" dirty="0" err="1" smtClean="0"/>
                        <a:t>встановлення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вимог</a:t>
                      </a:r>
                      <a:r>
                        <a:rPr lang="ru-RU" dirty="0" smtClean="0"/>
                        <a:t> до </a:t>
                      </a:r>
                      <a:r>
                        <a:rPr lang="ru-RU" dirty="0" err="1" smtClean="0"/>
                        <a:t>визначення</a:t>
                      </a:r>
                      <a:r>
                        <a:rPr lang="ru-RU" dirty="0" smtClean="0"/>
                        <a:t> (</a:t>
                      </a:r>
                      <a:r>
                        <a:rPr lang="ru-RU" dirty="0" err="1" smtClean="0"/>
                        <a:t>розрахунку</a:t>
                      </a:r>
                      <a:r>
                        <a:rPr lang="ru-RU" dirty="0" smtClean="0"/>
                        <a:t>) банками </a:t>
                      </a:r>
                      <a:r>
                        <a:rPr lang="ru-RU" dirty="0" err="1" smtClean="0"/>
                        <a:t>розміру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ризиків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притаманних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їхній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діяльності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4) </a:t>
                      </a:r>
                      <a:r>
                        <a:rPr lang="ru-RU" dirty="0" err="1" smtClean="0"/>
                        <a:t>визначення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процентної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політики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5) </a:t>
                      </a:r>
                      <a:r>
                        <a:rPr lang="ru-RU" dirty="0" err="1" smtClean="0"/>
                        <a:t>рефінансування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банків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6) </a:t>
                      </a:r>
                      <a:r>
                        <a:rPr lang="ru-RU" dirty="0" err="1" smtClean="0"/>
                        <a:t>кореспондентських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відносин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7) </a:t>
                      </a:r>
                      <a:r>
                        <a:rPr lang="ru-RU" dirty="0" err="1" smtClean="0"/>
                        <a:t>управління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золотовалютними</a:t>
                      </a:r>
                      <a:r>
                        <a:rPr lang="ru-RU" dirty="0" smtClean="0"/>
                        <a:t> резервами, </a:t>
                      </a:r>
                      <a:r>
                        <a:rPr lang="ru-RU" dirty="0" err="1" smtClean="0"/>
                        <a:t>включаючи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валютні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інтервенції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8) </a:t>
                      </a:r>
                      <a:r>
                        <a:rPr lang="ru-RU" dirty="0" err="1" smtClean="0"/>
                        <a:t>операцій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цінними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паперами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відкритому</a:t>
                      </a:r>
                      <a:r>
                        <a:rPr lang="ru-RU" dirty="0" smtClean="0"/>
                        <a:t> ринку;</a:t>
                      </a:r>
                    </a:p>
                    <a:p>
                      <a:r>
                        <a:rPr lang="ru-RU" dirty="0" smtClean="0"/>
                        <a:t>9) </a:t>
                      </a:r>
                      <a:r>
                        <a:rPr lang="ru-RU" dirty="0" err="1" smtClean="0"/>
                        <a:t>імпорту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експорту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капіталу</a:t>
                      </a:r>
                      <a:r>
                        <a:rPr lang="ru-RU" dirty="0" smtClean="0"/>
                        <a:t>.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8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2. Мета</a:t>
            </a:r>
            <a:r>
              <a:rPr lang="ru-RU" dirty="0"/>
              <a:t>, </a:t>
            </a:r>
            <a:r>
              <a:rPr lang="ru-RU" dirty="0" err="1"/>
              <a:t>організація</a:t>
            </a:r>
            <a:r>
              <a:rPr lang="ru-RU" dirty="0"/>
              <a:t>, </a:t>
            </a:r>
            <a:r>
              <a:rPr lang="ru-RU" dirty="0" err="1"/>
              <a:t>підстави</a:t>
            </a:r>
            <a:r>
              <a:rPr lang="ru-RU" dirty="0"/>
              <a:t> та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endParaRPr lang="ru-RU" dirty="0"/>
          </a:p>
          <a:p>
            <a:r>
              <a:rPr lang="ru-RU" dirty="0"/>
              <a:t>Метою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є </a:t>
            </a:r>
            <a:r>
              <a:rPr lang="ru-RU" dirty="0" err="1"/>
              <a:t>стабільність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та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вкладників</a:t>
            </a:r>
            <a:r>
              <a:rPr lang="ru-RU" dirty="0"/>
              <a:t> і </a:t>
            </a:r>
            <a:r>
              <a:rPr lang="ru-RU" dirty="0" err="1"/>
              <a:t>кредиторів</a:t>
            </a:r>
            <a:r>
              <a:rPr lang="ru-RU" dirty="0"/>
              <a:t> банку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на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рахунках</a:t>
            </a:r>
            <a:r>
              <a:rPr lang="ru-RU" dirty="0"/>
              <a:t>.</a:t>
            </a:r>
          </a:p>
          <a:p>
            <a:r>
              <a:rPr lang="ru-RU" dirty="0" err="1"/>
              <a:t>Наглядова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банки,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відокремлені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, </a:t>
            </a:r>
            <a:r>
              <a:rPr lang="ru-RU" dirty="0" err="1"/>
              <a:t>афілійованих</a:t>
            </a:r>
            <a:r>
              <a:rPr lang="ru-RU" dirty="0"/>
              <a:t> та </a:t>
            </a:r>
            <a:r>
              <a:rPr lang="ru-RU" dirty="0" err="1"/>
              <a:t>споріднених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у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за кордоном, установи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та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у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Закону.</a:t>
            </a:r>
          </a:p>
          <a:p>
            <a:r>
              <a:rPr lang="ru-RU" dirty="0" smtClean="0"/>
              <a:t>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та </a:t>
            </a:r>
            <a:r>
              <a:rPr lang="ru-RU" dirty="0" err="1"/>
              <a:t>нагляду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та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легалізації</a:t>
            </a:r>
            <a:r>
              <a:rPr lang="ru-RU" dirty="0"/>
              <a:t> (</a:t>
            </a:r>
            <a:r>
              <a:rPr lang="ru-RU" dirty="0" err="1"/>
              <a:t>відмиванню</a:t>
            </a:r>
            <a:r>
              <a:rPr lang="ru-RU" dirty="0"/>
              <a:t>) </a:t>
            </a:r>
            <a:r>
              <a:rPr lang="ru-RU" dirty="0" err="1"/>
              <a:t>доходів</a:t>
            </a:r>
            <a:r>
              <a:rPr lang="ru-RU" dirty="0"/>
              <a:t>, </a:t>
            </a:r>
            <a:r>
              <a:rPr lang="ru-RU" dirty="0" err="1"/>
              <a:t>одержаних</a:t>
            </a:r>
            <a:r>
              <a:rPr lang="ru-RU" dirty="0"/>
              <a:t> </a:t>
            </a:r>
            <a:r>
              <a:rPr lang="ru-RU" dirty="0" err="1"/>
              <a:t>злочинним</a:t>
            </a:r>
            <a:r>
              <a:rPr lang="ru-RU" dirty="0"/>
              <a:t> шляхом, </a:t>
            </a:r>
            <a:r>
              <a:rPr lang="ru-RU" dirty="0" err="1"/>
              <a:t>фінансуванню</a:t>
            </a:r>
            <a:r>
              <a:rPr lang="ru-RU" dirty="0"/>
              <a:t> </a:t>
            </a:r>
            <a:r>
              <a:rPr lang="ru-RU" dirty="0" err="1"/>
              <a:t>тероризму</a:t>
            </a:r>
            <a:r>
              <a:rPr lang="ru-RU" dirty="0"/>
              <a:t> та </a:t>
            </a:r>
            <a:r>
              <a:rPr lang="ru-RU" dirty="0" err="1"/>
              <a:t>фінансуванню</a:t>
            </a:r>
            <a:r>
              <a:rPr lang="ru-RU" dirty="0"/>
              <a:t> </a:t>
            </a:r>
            <a:r>
              <a:rPr lang="ru-RU" dirty="0" err="1"/>
              <a:t>розповсюдження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професійне</a:t>
            </a:r>
            <a:r>
              <a:rPr lang="ru-RU" dirty="0"/>
              <a:t> </a:t>
            </a:r>
            <a:r>
              <a:rPr lang="ru-RU" dirty="0" err="1"/>
              <a:t>судження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6294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Професійне</a:t>
            </a:r>
            <a:r>
              <a:rPr lang="ru-RU" dirty="0"/>
              <a:t> </a:t>
            </a:r>
            <a:r>
              <a:rPr lang="ru-RU" dirty="0" err="1"/>
              <a:t>судження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таких </a:t>
            </a:r>
            <a:r>
              <a:rPr lang="ru-RU" dirty="0" err="1"/>
              <a:t>принципів</a:t>
            </a:r>
            <a:r>
              <a:rPr lang="ru-RU" dirty="0"/>
              <a:t>:</a:t>
            </a:r>
          </a:p>
          <a:p>
            <a:r>
              <a:rPr lang="ru-RU" u="sng" dirty="0" err="1"/>
              <a:t>рівноцінності</a:t>
            </a:r>
            <a:r>
              <a:rPr lang="ru-RU" u="sng" dirty="0"/>
              <a:t> </a:t>
            </a:r>
            <a:r>
              <a:rPr lang="ru-RU" u="sng" dirty="0" err="1"/>
              <a:t>сутності</a:t>
            </a:r>
            <a:r>
              <a:rPr lang="ru-RU" u="sng" dirty="0"/>
              <a:t> та </a:t>
            </a:r>
            <a:r>
              <a:rPr lang="ru-RU" u="sng" dirty="0" err="1"/>
              <a:t>форми</a:t>
            </a:r>
            <a:r>
              <a:rPr lang="ru-RU" u="sng" dirty="0"/>
              <a:t> </a:t>
            </a:r>
            <a:r>
              <a:rPr lang="ru-RU" dirty="0"/>
              <a:t>(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,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обставин</a:t>
            </a:r>
            <a:r>
              <a:rPr lang="ru-RU" dirty="0"/>
              <a:t> та </a:t>
            </a:r>
            <a:r>
              <a:rPr lang="ru-RU" dirty="0" err="1"/>
              <a:t>подій</a:t>
            </a:r>
            <a:r>
              <a:rPr lang="ru-RU" dirty="0"/>
              <a:t> 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суті</a:t>
            </a:r>
            <a:r>
              <a:rPr lang="ru-RU" dirty="0"/>
              <a:t> та </a:t>
            </a:r>
            <a:r>
              <a:rPr lang="ru-RU" dirty="0" err="1"/>
              <a:t>форми</a:t>
            </a:r>
            <a:r>
              <a:rPr lang="ru-RU" dirty="0"/>
              <a:t>);</a:t>
            </a:r>
          </a:p>
          <a:p>
            <a:r>
              <a:rPr lang="ru-RU" u="sng" dirty="0" err="1"/>
              <a:t>співмірності</a:t>
            </a:r>
            <a:r>
              <a:rPr lang="ru-RU" u="sng" dirty="0"/>
              <a:t> (</a:t>
            </a:r>
            <a:r>
              <a:rPr lang="ru-RU" u="sng" dirty="0" err="1"/>
              <a:t>пропорційності</a:t>
            </a:r>
            <a:r>
              <a:rPr lang="ru-RU" u="sng" dirty="0"/>
              <a:t>) </a:t>
            </a:r>
            <a:r>
              <a:rPr lang="ru-RU" dirty="0"/>
              <a:t>(</a:t>
            </a:r>
            <a:r>
              <a:rPr lang="ru-RU" dirty="0" err="1"/>
              <a:t>урахування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та умов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професійне</a:t>
            </a:r>
            <a:r>
              <a:rPr lang="ru-RU" dirty="0"/>
              <a:t> </a:t>
            </a:r>
            <a:r>
              <a:rPr lang="ru-RU" dirty="0" err="1"/>
              <a:t>судження</a:t>
            </a:r>
            <a:r>
              <a:rPr lang="ru-RU" dirty="0"/>
              <a:t> та </a:t>
            </a:r>
            <a:r>
              <a:rPr lang="ru-RU" dirty="0" err="1"/>
              <a:t>приймається</a:t>
            </a:r>
            <a:r>
              <a:rPr lang="ru-RU" dirty="0"/>
              <a:t> </a:t>
            </a:r>
            <a:r>
              <a:rPr lang="ru-RU" dirty="0" err="1"/>
              <a:t>відповідне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(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розмір</a:t>
            </a:r>
            <a:r>
              <a:rPr lang="ru-RU" dirty="0"/>
              <a:t> банку, </a:t>
            </a:r>
            <a:r>
              <a:rPr lang="ru-RU" dirty="0" err="1"/>
              <a:t>складність</a:t>
            </a:r>
            <a:r>
              <a:rPr lang="ru-RU" dirty="0"/>
              <a:t>, </a:t>
            </a:r>
            <a:r>
              <a:rPr lang="ru-RU" dirty="0" err="1"/>
              <a:t>обсяг</a:t>
            </a:r>
            <a:r>
              <a:rPr lang="ru-RU" dirty="0"/>
              <a:t>, </a:t>
            </a:r>
            <a:r>
              <a:rPr lang="ru-RU" dirty="0" err="1"/>
              <a:t>види</a:t>
            </a:r>
            <a:r>
              <a:rPr lang="ru-RU" dirty="0"/>
              <a:t>, характер </a:t>
            </a:r>
            <a:r>
              <a:rPr lang="ru-RU" dirty="0" err="1"/>
              <a:t>здійснюваних</a:t>
            </a:r>
            <a:r>
              <a:rPr lang="ru-RU" dirty="0"/>
              <a:t> ним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організаційна</a:t>
            </a:r>
            <a:r>
              <a:rPr lang="ru-RU" dirty="0"/>
              <a:t> структура банку, </a:t>
            </a:r>
            <a:r>
              <a:rPr lang="ru-RU" dirty="0" err="1"/>
              <a:t>профіль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банку,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 як системно </a:t>
            </a:r>
            <a:r>
              <a:rPr lang="ru-RU" dirty="0" err="1"/>
              <a:t>важливого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 такого статусу),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до складу </a:t>
            </a:r>
            <a:r>
              <a:rPr lang="ru-RU" dirty="0" err="1"/>
              <a:t>якої</a:t>
            </a:r>
            <a:r>
              <a:rPr lang="ru-RU" dirty="0"/>
              <a:t> входить банк, </a:t>
            </a:r>
            <a:r>
              <a:rPr lang="ru-RU" dirty="0" err="1"/>
              <a:t>фінансовий</a:t>
            </a:r>
            <a:r>
              <a:rPr lang="ru-RU" dirty="0"/>
              <a:t> стан банку та </a:t>
            </a:r>
            <a:r>
              <a:rPr lang="ru-RU" dirty="0" err="1"/>
              <a:t>власників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);</a:t>
            </a:r>
          </a:p>
          <a:p>
            <a:r>
              <a:rPr lang="ru-RU" u="sng" dirty="0" err="1"/>
              <a:t>обґрунтованого</a:t>
            </a:r>
            <a:r>
              <a:rPr lang="ru-RU" u="sng" dirty="0"/>
              <a:t> </a:t>
            </a:r>
            <a:r>
              <a:rPr lang="ru-RU" u="sng" dirty="0" err="1"/>
              <a:t>сумніву</a:t>
            </a:r>
            <a:r>
              <a:rPr lang="ru-RU" u="sng" dirty="0"/>
              <a:t> </a:t>
            </a:r>
            <a:r>
              <a:rPr lang="ru-RU" dirty="0"/>
              <a:t>(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додаткової</a:t>
            </a:r>
            <a:r>
              <a:rPr lang="ru-RU" dirty="0"/>
              <a:t>/</a:t>
            </a:r>
            <a:r>
              <a:rPr lang="ru-RU" dirty="0" err="1"/>
              <a:t>поглибленої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/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,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обставин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професійне</a:t>
            </a:r>
            <a:r>
              <a:rPr lang="ru-RU" dirty="0"/>
              <a:t> </a:t>
            </a:r>
            <a:r>
              <a:rPr lang="ru-RU" dirty="0" err="1"/>
              <a:t>судження</a:t>
            </a:r>
            <a:r>
              <a:rPr lang="ru-RU" dirty="0"/>
              <a:t> та </a:t>
            </a:r>
            <a:r>
              <a:rPr lang="ru-RU" dirty="0" err="1"/>
              <a:t>приймається</a:t>
            </a:r>
            <a:r>
              <a:rPr lang="ru-RU" dirty="0"/>
              <a:t> </a:t>
            </a:r>
            <a:r>
              <a:rPr lang="ru-RU" dirty="0" err="1"/>
              <a:t>відповідне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обґрунтованого</a:t>
            </a:r>
            <a:r>
              <a:rPr lang="ru-RU" dirty="0"/>
              <a:t> </a:t>
            </a:r>
            <a:r>
              <a:rPr lang="ru-RU" dirty="0" err="1"/>
              <a:t>сумніву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них);</a:t>
            </a:r>
          </a:p>
          <a:p>
            <a:r>
              <a:rPr lang="ru-RU" u="sng" dirty="0"/>
              <a:t>комплексного </a:t>
            </a:r>
            <a:r>
              <a:rPr lang="ru-RU" u="sng" dirty="0" err="1"/>
              <a:t>аналізу</a:t>
            </a:r>
            <a:r>
              <a:rPr lang="ru-RU" u="sng" dirty="0"/>
              <a:t> </a:t>
            </a:r>
            <a:r>
              <a:rPr lang="ru-RU" dirty="0"/>
              <a:t>(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та умов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при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судження</a:t>
            </a:r>
            <a:r>
              <a:rPr lang="ru-RU" dirty="0"/>
              <a:t> та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3858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>
            <a:normAutofit/>
          </a:bodyPr>
          <a:lstStyle/>
          <a:p>
            <a:r>
              <a:rPr lang="ru-RU" dirty="0" err="1"/>
              <a:t>Професійне</a:t>
            </a:r>
            <a:r>
              <a:rPr lang="ru-RU" dirty="0"/>
              <a:t> </a:t>
            </a:r>
            <a:r>
              <a:rPr lang="ru-RU" dirty="0" err="1"/>
              <a:t>судження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застосовуватися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правочинів</a:t>
            </a:r>
            <a:r>
              <a:rPr lang="ru-RU" dirty="0"/>
              <a:t>,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подій</a:t>
            </a:r>
            <a:r>
              <a:rPr lang="ru-RU" dirty="0"/>
              <a:t> (як за </a:t>
            </a:r>
            <a:r>
              <a:rPr lang="ru-RU" dirty="0" err="1"/>
              <a:t>якісними</a:t>
            </a:r>
            <a:r>
              <a:rPr lang="ru-RU" dirty="0"/>
              <a:t>, так і за </a:t>
            </a:r>
            <a:r>
              <a:rPr lang="ru-RU" dirty="0" err="1"/>
              <a:t>кількісними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в межах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покладених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наглядових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(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банку, </a:t>
            </a:r>
            <a:r>
              <a:rPr lang="ru-RU" dirty="0" err="1"/>
              <a:t>ризиків</a:t>
            </a:r>
            <a:r>
              <a:rPr lang="ru-RU" dirty="0"/>
              <a:t>, </a:t>
            </a:r>
            <a:r>
              <a:rPr lang="ru-RU" dirty="0" err="1"/>
              <a:t>притаманних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життєздатності</a:t>
            </a:r>
            <a:r>
              <a:rPr lang="ru-RU" dirty="0"/>
              <a:t> </a:t>
            </a:r>
            <a:r>
              <a:rPr lang="ru-RU" dirty="0" err="1"/>
              <a:t>бізнес-моделі</a:t>
            </a:r>
            <a:r>
              <a:rPr lang="ru-RU" dirty="0"/>
              <a:t> банку, </a:t>
            </a:r>
            <a:r>
              <a:rPr lang="ru-RU" dirty="0" err="1"/>
              <a:t>адекватності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ліквідності</a:t>
            </a:r>
            <a:r>
              <a:rPr lang="ru-RU" dirty="0"/>
              <a:t> банку </a:t>
            </a:r>
            <a:r>
              <a:rPr lang="ru-RU" dirty="0" err="1"/>
              <a:t>ризикам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наражається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наражатися</a:t>
            </a:r>
            <a:r>
              <a:rPr lang="ru-RU" dirty="0"/>
              <a:t> банк, </a:t>
            </a:r>
            <a:r>
              <a:rPr lang="ru-RU" dirty="0" err="1"/>
              <a:t>якості</a:t>
            </a:r>
            <a:r>
              <a:rPr lang="ru-RU" dirty="0"/>
              <a:t> корпоративного </a:t>
            </a:r>
            <a:r>
              <a:rPr lang="ru-RU" dirty="0" err="1"/>
              <a:t>управління</a:t>
            </a:r>
            <a:r>
              <a:rPr lang="ru-RU" dirty="0"/>
              <a:t> в банку, </a:t>
            </a:r>
            <a:r>
              <a:rPr lang="ru-RU" dirty="0" err="1"/>
              <a:t>ефективності</a:t>
            </a:r>
            <a:r>
              <a:rPr lang="ru-RU" dirty="0"/>
              <a:t> систем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 та </a:t>
            </a:r>
            <a:r>
              <a:rPr lang="ru-RU" dirty="0" err="1"/>
              <a:t>внутрішнього</a:t>
            </a:r>
            <a:r>
              <a:rPr lang="ru-RU" dirty="0"/>
              <a:t> контролю, у тому </a:t>
            </a:r>
            <a:r>
              <a:rPr lang="ru-RU" dirty="0" err="1"/>
              <a:t>числі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та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легалізації</a:t>
            </a:r>
            <a:r>
              <a:rPr lang="ru-RU" dirty="0"/>
              <a:t> (</a:t>
            </a:r>
            <a:r>
              <a:rPr lang="ru-RU" dirty="0" err="1"/>
              <a:t>відмиванню</a:t>
            </a:r>
            <a:r>
              <a:rPr lang="ru-RU" dirty="0"/>
              <a:t>) </a:t>
            </a:r>
            <a:r>
              <a:rPr lang="ru-RU" dirty="0" err="1"/>
              <a:t>доходів</a:t>
            </a:r>
            <a:r>
              <a:rPr lang="ru-RU" dirty="0"/>
              <a:t>, </a:t>
            </a:r>
            <a:r>
              <a:rPr lang="ru-RU" dirty="0" err="1"/>
              <a:t>одержаних</a:t>
            </a:r>
            <a:r>
              <a:rPr lang="ru-RU" dirty="0"/>
              <a:t> </a:t>
            </a:r>
            <a:r>
              <a:rPr lang="ru-RU" dirty="0" err="1"/>
              <a:t>злочинним</a:t>
            </a:r>
            <a:r>
              <a:rPr lang="ru-RU" dirty="0"/>
              <a:t> шляхом, </a:t>
            </a:r>
            <a:r>
              <a:rPr lang="ru-RU" dirty="0" err="1"/>
              <a:t>фінансуванню</a:t>
            </a:r>
            <a:r>
              <a:rPr lang="ru-RU" dirty="0"/>
              <a:t> </a:t>
            </a:r>
            <a:r>
              <a:rPr lang="ru-RU" dirty="0" err="1"/>
              <a:t>тероризму</a:t>
            </a:r>
            <a:r>
              <a:rPr lang="ru-RU" dirty="0"/>
              <a:t> та </a:t>
            </a:r>
            <a:r>
              <a:rPr lang="ru-RU" dirty="0" err="1"/>
              <a:t>фінансуванню</a:t>
            </a:r>
            <a:r>
              <a:rPr lang="ru-RU" dirty="0"/>
              <a:t> </a:t>
            </a:r>
            <a:r>
              <a:rPr lang="ru-RU" dirty="0" err="1"/>
              <a:t>розповсюдження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,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і </a:t>
            </a:r>
            <a:r>
              <a:rPr lang="ru-RU" dirty="0" err="1"/>
              <a:t>стрес-факторів</a:t>
            </a:r>
            <a:r>
              <a:rPr lang="ru-RU" dirty="0"/>
              <a:t> на </a:t>
            </a:r>
            <a:r>
              <a:rPr lang="ru-RU" dirty="0" err="1"/>
              <a:t>ефективне</a:t>
            </a:r>
            <a:r>
              <a:rPr lang="ru-RU" dirty="0"/>
              <a:t>, </a:t>
            </a:r>
            <a:r>
              <a:rPr lang="ru-RU" dirty="0" err="1"/>
              <a:t>надійне</a:t>
            </a:r>
            <a:r>
              <a:rPr lang="ru-RU" dirty="0"/>
              <a:t> та </a:t>
            </a:r>
            <a:r>
              <a:rPr lang="ru-RU" dirty="0" err="1"/>
              <a:t>розсудливе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банком, </a:t>
            </a:r>
            <a:r>
              <a:rPr lang="ru-RU" dirty="0" err="1"/>
              <a:t>фінансову</a:t>
            </a:r>
            <a:r>
              <a:rPr lang="ru-RU" dirty="0"/>
              <a:t> </a:t>
            </a:r>
            <a:r>
              <a:rPr lang="ru-RU" dirty="0" err="1"/>
              <a:t>стабільність</a:t>
            </a:r>
            <a:r>
              <a:rPr lang="ru-RU" dirty="0"/>
              <a:t> і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вкладників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банку).</a:t>
            </a:r>
          </a:p>
          <a:p>
            <a:r>
              <a:rPr lang="ru-RU" dirty="0" err="1" smtClean="0"/>
              <a:t>Документи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викладене</a:t>
            </a:r>
            <a:r>
              <a:rPr lang="ru-RU" dirty="0"/>
              <a:t> </a:t>
            </a:r>
            <a:r>
              <a:rPr lang="ru-RU" dirty="0" err="1"/>
              <a:t>професійне</a:t>
            </a:r>
            <a:r>
              <a:rPr lang="ru-RU" dirty="0"/>
              <a:t> </a:t>
            </a:r>
            <a:r>
              <a:rPr lang="ru-RU" dirty="0" err="1"/>
              <a:t>судження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smtClean="0"/>
              <a:t>бути </a:t>
            </a:r>
            <a:r>
              <a:rPr lang="ru-RU" dirty="0" err="1" smtClean="0"/>
              <a:t>підписані</a:t>
            </a:r>
            <a:r>
              <a:rPr lang="ru-RU" dirty="0" smtClean="0"/>
              <a:t>/</a:t>
            </a:r>
            <a:r>
              <a:rPr lang="ru-RU" dirty="0" err="1" smtClean="0"/>
              <a:t>затверджені</a:t>
            </a:r>
            <a:r>
              <a:rPr lang="ru-RU" dirty="0" smtClean="0"/>
              <a:t>/</a:t>
            </a:r>
            <a:r>
              <a:rPr lang="ru-RU" dirty="0" err="1" smtClean="0"/>
              <a:t>погоджені</a:t>
            </a:r>
            <a:r>
              <a:rPr lang="ru-RU" dirty="0" smtClean="0"/>
              <a:t>/</a:t>
            </a:r>
            <a:r>
              <a:rPr lang="ru-RU" dirty="0" err="1" smtClean="0"/>
              <a:t>схвалені</a:t>
            </a:r>
            <a:r>
              <a:rPr lang="ru-RU" dirty="0" smtClean="0"/>
              <a:t> </a:t>
            </a:r>
            <a:r>
              <a:rPr lang="ru-RU" dirty="0"/>
              <a:t>Головою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уповноваженим</a:t>
            </a:r>
            <a:r>
              <a:rPr lang="ru-RU" dirty="0"/>
              <a:t>(и) на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службовцем</a:t>
            </a:r>
            <a:r>
              <a:rPr lang="ru-RU" dirty="0"/>
              <a:t>(</a:t>
            </a:r>
            <a:r>
              <a:rPr lang="ru-RU" dirty="0" err="1"/>
              <a:t>ями</a:t>
            </a:r>
            <a:r>
              <a:rPr lang="ru-RU" dirty="0"/>
              <a:t>)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/>
              <a:t>Правління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Комітету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та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нагляду</a:t>
            </a:r>
            <a:r>
              <a:rPr lang="ru-RU" dirty="0"/>
              <a:t> (</a:t>
            </a:r>
            <a:r>
              <a:rPr lang="ru-RU" dirty="0" err="1"/>
              <a:t>оверсайту</a:t>
            </a:r>
            <a:r>
              <a:rPr lang="ru-RU" dirty="0"/>
              <a:t>) </a:t>
            </a:r>
            <a:r>
              <a:rPr lang="ru-RU" dirty="0" err="1"/>
              <a:t>платіжних</a:t>
            </a:r>
            <a:r>
              <a:rPr lang="ru-RU" dirty="0"/>
              <a:t> систем, </a:t>
            </a:r>
            <a:r>
              <a:rPr lang="ru-RU" dirty="0" err="1"/>
              <a:t>прийняті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судження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оскаржені</a:t>
            </a:r>
            <a:r>
              <a:rPr lang="ru-RU" dirty="0"/>
              <a:t> в судовому порядку.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7242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Документ,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викладене</a:t>
            </a:r>
            <a:r>
              <a:rPr lang="ru-RU" dirty="0"/>
              <a:t> </a:t>
            </a:r>
            <a:r>
              <a:rPr lang="ru-RU" dirty="0" err="1"/>
              <a:t>професійне</a:t>
            </a:r>
            <a:r>
              <a:rPr lang="ru-RU" dirty="0"/>
              <a:t> </a:t>
            </a:r>
            <a:r>
              <a:rPr lang="ru-RU" dirty="0" err="1"/>
              <a:t>судження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Комітету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та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нагляду</a:t>
            </a:r>
            <a:r>
              <a:rPr lang="ru-RU" dirty="0"/>
              <a:t> (</a:t>
            </a:r>
            <a:r>
              <a:rPr lang="ru-RU" dirty="0" err="1"/>
              <a:t>оверсайту</a:t>
            </a:r>
            <a:r>
              <a:rPr lang="ru-RU" dirty="0"/>
              <a:t>) </a:t>
            </a:r>
            <a:r>
              <a:rPr lang="ru-RU" dirty="0" err="1"/>
              <a:t>платіжних</a:t>
            </a:r>
            <a:r>
              <a:rPr lang="ru-RU" dirty="0"/>
              <a:t> систем,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переглянутий</a:t>
            </a:r>
            <a:r>
              <a:rPr lang="ru-RU" dirty="0"/>
              <a:t> у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порядку </a:t>
            </a:r>
            <a:r>
              <a:rPr lang="ru-RU" dirty="0" err="1"/>
              <a:t>Комітетом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та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нагляду</a:t>
            </a:r>
            <a:r>
              <a:rPr lang="ru-RU" dirty="0"/>
              <a:t> (</a:t>
            </a:r>
            <a:r>
              <a:rPr lang="ru-RU" dirty="0" err="1"/>
              <a:t>оверсайту</a:t>
            </a:r>
            <a:r>
              <a:rPr lang="ru-RU" dirty="0"/>
              <a:t>) </a:t>
            </a:r>
            <a:r>
              <a:rPr lang="ru-RU" dirty="0" err="1"/>
              <a:t>платіжних</a:t>
            </a:r>
            <a:r>
              <a:rPr lang="ru-RU" dirty="0"/>
              <a:t> систем за </a:t>
            </a:r>
            <a:r>
              <a:rPr lang="ru-RU" dirty="0" err="1"/>
              <a:t>зверненням</a:t>
            </a:r>
            <a:r>
              <a:rPr lang="ru-RU" dirty="0"/>
              <a:t> особи,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. Особа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клопотати</a:t>
            </a:r>
            <a:r>
              <a:rPr lang="ru-RU" dirty="0"/>
              <a:t> про перегляд </a:t>
            </a:r>
            <a:r>
              <a:rPr lang="ru-RU" dirty="0" err="1"/>
              <a:t>відповідного</a:t>
            </a:r>
            <a:r>
              <a:rPr lang="ru-RU" dirty="0"/>
              <a:t> документа </a:t>
            </a:r>
            <a:r>
              <a:rPr lang="ru-RU" dirty="0" err="1"/>
              <a:t>протягом</a:t>
            </a:r>
            <a:r>
              <a:rPr lang="ru-RU" dirty="0"/>
              <a:t> 15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визначеному</a:t>
            </a:r>
            <a:r>
              <a:rPr lang="ru-RU" dirty="0"/>
              <a:t> ним порядку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визначати</a:t>
            </a:r>
            <a:r>
              <a:rPr lang="ru-RU" dirty="0"/>
              <a:t> величину </a:t>
            </a:r>
            <a:r>
              <a:rPr lang="ru-RU" dirty="0" err="1"/>
              <a:t>ризиків</a:t>
            </a:r>
            <a:r>
              <a:rPr lang="ru-RU" dirty="0"/>
              <a:t> у </a:t>
            </a:r>
            <a:r>
              <a:rPr lang="ru-RU" dirty="0" err="1"/>
              <a:t>діяльності</a:t>
            </a:r>
            <a:r>
              <a:rPr lang="ru-RU" dirty="0"/>
              <a:t> банку.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України</a:t>
            </a:r>
            <a:r>
              <a:rPr lang="ru-RU" dirty="0"/>
              <a:t> за результатами </a:t>
            </a:r>
            <a:r>
              <a:rPr lang="ru-RU" dirty="0" err="1"/>
              <a:t>оцінки</a:t>
            </a:r>
            <a:r>
              <a:rPr lang="ru-RU" dirty="0"/>
              <a:t> банку, </a:t>
            </a:r>
            <a:r>
              <a:rPr lang="ru-RU" dirty="0" err="1"/>
              <a:t>проведеної</a:t>
            </a:r>
            <a:r>
              <a:rPr lang="ru-RU" dirty="0"/>
              <a:t> ним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в порядку та </a:t>
            </a:r>
            <a:r>
              <a:rPr lang="ru-RU" dirty="0" err="1"/>
              <a:t>спосіб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та </a:t>
            </a:r>
            <a:r>
              <a:rPr lang="ru-RU" dirty="0" err="1"/>
              <a:t>бізнес-моделі</a:t>
            </a:r>
            <a:r>
              <a:rPr lang="ru-RU" dirty="0"/>
              <a:t> банку, </a:t>
            </a:r>
            <a:r>
              <a:rPr lang="ru-RU" dirty="0" err="1"/>
              <a:t>ризиків</a:t>
            </a:r>
            <a:r>
              <a:rPr lang="ru-RU" dirty="0"/>
              <a:t>, </a:t>
            </a:r>
            <a:r>
              <a:rPr lang="ru-RU" dirty="0" err="1"/>
              <a:t>притаманних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якості</a:t>
            </a:r>
            <a:r>
              <a:rPr lang="ru-RU" dirty="0"/>
              <a:t> корпоративного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право:</a:t>
            </a:r>
          </a:p>
          <a:p>
            <a:r>
              <a:rPr lang="ru-RU" dirty="0"/>
              <a:t>1) </a:t>
            </a:r>
            <a:r>
              <a:rPr lang="ru-RU" dirty="0" err="1"/>
              <a:t>встановлювати</a:t>
            </a:r>
            <a:r>
              <a:rPr lang="ru-RU" dirty="0"/>
              <a:t> для банку </a:t>
            </a:r>
            <a:r>
              <a:rPr lang="ru-RU" dirty="0" err="1"/>
              <a:t>підвищені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нормативів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банку,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, </a:t>
            </a:r>
            <a:r>
              <a:rPr lang="ru-RU" dirty="0" err="1"/>
              <a:t>власників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вжиття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банку, </a:t>
            </a:r>
            <a:r>
              <a:rPr lang="ru-RU" dirty="0" err="1"/>
              <a:t>підтримання</a:t>
            </a:r>
            <a:r>
              <a:rPr lang="ru-RU" dirty="0"/>
              <a:t> на </a:t>
            </a:r>
            <a:r>
              <a:rPr lang="ru-RU" dirty="0" err="1"/>
              <a:t>достатньому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ліквідності</a:t>
            </a:r>
            <a:r>
              <a:rPr lang="ru-RU" dirty="0"/>
              <a:t> для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суттєвих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корпоративного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вимагати</a:t>
            </a:r>
            <a:r>
              <a:rPr lang="ru-RU" dirty="0"/>
              <a:t> перегляду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винагород</a:t>
            </a:r>
            <a:r>
              <a:rPr lang="ru-RU" dirty="0"/>
              <a:t> в банку.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6708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995215" cy="577300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Банк </a:t>
            </a:r>
            <a:r>
              <a:rPr lang="ru-RU" dirty="0" err="1"/>
              <a:t>зобов’язаний</a:t>
            </a:r>
            <a:r>
              <a:rPr lang="ru-RU" dirty="0"/>
              <a:t> подати план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, та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у </a:t>
            </a:r>
            <a:r>
              <a:rPr lang="ru-RU" dirty="0" err="1"/>
              <a:t>визначені</a:t>
            </a:r>
            <a:r>
              <a:rPr lang="ru-RU" dirty="0"/>
              <a:t> строки.</a:t>
            </a:r>
          </a:p>
          <a:p>
            <a:r>
              <a:rPr lang="ru-RU" dirty="0" smtClean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погіршення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банку, </a:t>
            </a:r>
            <a:r>
              <a:rPr lang="ru-RU" dirty="0" err="1"/>
              <a:t>що</a:t>
            </a:r>
            <a:r>
              <a:rPr lang="ru-RU" dirty="0"/>
              <a:t> становить </a:t>
            </a:r>
            <a:r>
              <a:rPr lang="ru-RU" dirty="0" err="1"/>
              <a:t>загрозу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вкладників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,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такого банку.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України</a:t>
            </a:r>
            <a:r>
              <a:rPr lang="ru-RU" dirty="0"/>
              <a:t> для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держав,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конфіденційну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/</a:t>
            </a:r>
            <a:r>
              <a:rPr lang="ru-RU" dirty="0" err="1"/>
              <a:t>майнового</a:t>
            </a:r>
            <a:r>
              <a:rPr lang="ru-RU" dirty="0"/>
              <a:t> стану </a:t>
            </a:r>
            <a:r>
              <a:rPr lang="ru-RU" dirty="0" err="1"/>
              <a:t>засновника</a:t>
            </a:r>
            <a:r>
              <a:rPr lang="ru-RU" dirty="0"/>
              <a:t> (</a:t>
            </a:r>
            <a:r>
              <a:rPr lang="ru-RU" dirty="0" err="1"/>
              <a:t>засновників</a:t>
            </a:r>
            <a:r>
              <a:rPr lang="ru-RU" dirty="0"/>
              <a:t>) банку,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у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банку та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набувають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збільшують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 у банку,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ділової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,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 та/</a:t>
            </a:r>
            <a:r>
              <a:rPr lang="ru-RU" dirty="0" err="1"/>
              <a:t>або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 банку,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яка є </a:t>
            </a:r>
            <a:r>
              <a:rPr lang="ru-RU" dirty="0" err="1"/>
              <a:t>необхідною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державного </a:t>
            </a:r>
            <a:r>
              <a:rPr lang="ru-RU" dirty="0" err="1"/>
              <a:t>регулювання</a:t>
            </a:r>
            <a:r>
              <a:rPr lang="ru-RU" dirty="0"/>
              <a:t> та </a:t>
            </a:r>
            <a:r>
              <a:rPr lang="ru-RU" dirty="0" err="1"/>
              <a:t>нагляду</a:t>
            </a:r>
            <a:r>
              <a:rPr lang="ru-RU" dirty="0"/>
              <a:t>.</a:t>
            </a:r>
          </a:p>
          <a:p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/>
              <a:t>органи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особи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20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запиту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, </a:t>
            </a:r>
            <a:r>
              <a:rPr lang="ru-RU" dirty="0" err="1"/>
              <a:t>відповідальних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для </a:t>
            </a:r>
            <a:r>
              <a:rPr lang="ru-RU" dirty="0" err="1"/>
              <a:t>уникнення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небажаних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поставити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 </a:t>
            </a:r>
            <a:r>
              <a:rPr lang="ru-RU" dirty="0" err="1"/>
              <a:t>безпеку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довірених</a:t>
            </a:r>
            <a:r>
              <a:rPr lang="ru-RU" dirty="0"/>
              <a:t> таким банкам,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завдати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належному</a:t>
            </a:r>
            <a:r>
              <a:rPr lang="ru-RU" dirty="0"/>
              <a:t> </a:t>
            </a:r>
            <a:r>
              <a:rPr lang="ru-RU" dirty="0" err="1"/>
              <a:t>веденню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567466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489</TotalTime>
  <Words>2950</Words>
  <Application>Microsoft Office PowerPoint</Application>
  <PresentationFormat>Широкоэкранный</PresentationFormat>
  <Paragraphs>147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21</cp:revision>
  <dcterms:created xsi:type="dcterms:W3CDTF">2023-04-10T21:40:13Z</dcterms:created>
  <dcterms:modified xsi:type="dcterms:W3CDTF">2024-11-19T19:25:19Z</dcterms:modified>
</cp:coreProperties>
</file>