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86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34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30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3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82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8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0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31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8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8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3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56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9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1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7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43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3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4F20-AF4A-41EC-AB57-DB4C1D2436A8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1CDB-3C6B-48D5-94CD-91A0E3E924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1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72655"/>
            <a:ext cx="9448800" cy="3055846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управління поточними витратами торговельного підприємства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 з навчальної дисципліни «Економіка та управління у сфері торгівлі»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239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93817" y="1896285"/>
            <a:ext cx="71397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1775" lvl="0">
              <a:spcAft>
                <a:spcPts val="0"/>
              </a:spcAft>
              <a:buSzPts val="1000"/>
              <a:tabLst>
                <a:tab pos="6813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 витрат обігу звітного періоду, що перераховані на товарооборот звітного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періоду: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85,9 + 6,601 × 1520 / 100 = 85,9 + 100,34 = 186,24 тис. грн.</a:t>
            </a:r>
          </a:p>
          <a:p>
            <a:pPr marR="991870" lvl="0">
              <a:spcAft>
                <a:spcPts val="0"/>
              </a:spcAft>
              <a:buSzPts val="1000"/>
              <a:tabLst>
                <a:tab pos="6997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витрат обігу під впливом</a:t>
            </a:r>
            <a:r>
              <a:rPr lang="uk-UA" spc="-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товарообороту: 186,24 – 183,6 = 2,64 тис.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або: (1520 – 1480) × 6,601 / 100 = 2,64 тис. грн.</a:t>
            </a:r>
          </a:p>
          <a:p>
            <a:pPr marR="949325" lvl="0">
              <a:spcBef>
                <a:spcPts val="5"/>
              </a:spcBef>
              <a:spcAft>
                <a:spcPts val="0"/>
              </a:spcAft>
              <a:buSzPts val="1000"/>
              <a:tabLst>
                <a:tab pos="6997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витрат обігу під впливом інших</a:t>
            </a:r>
            <a:r>
              <a:rPr lang="uk-UA" spc="-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факторів: 24,7 – 2,64 = 22,06 тис. грн</a:t>
            </a:r>
            <a:r>
              <a:rPr lang="uk-UA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або: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(90,6 – 85,9) + (117,7 – 97,7 – 2,64) = 4,7 + 17,36 = 22,06 тис. грн.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8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89019" y="1444728"/>
            <a:ext cx="82018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4.</a:t>
            </a:r>
          </a:p>
          <a:p>
            <a:pPr marL="147320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перевезення товарів автомобільним транспортом, що наймається та сплачується за загальним тарифом(за</a:t>
            </a:r>
          </a:p>
          <a:p>
            <a:pPr marL="507365" marR="191579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тонну на відстань, що планується). Інформація для розрахунків: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Планове надходження товарів – 900 тис.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 вартість тони товарів, які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надходять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4,5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тис. грн;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Маса тари у відсотках до маси товару –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 повторних перевезень –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0,2;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29235" lvl="0" algn="just">
              <a:spcAft>
                <a:spcPts val="0"/>
              </a:spcAft>
              <a:buSzPts val="1000"/>
              <a:tabLst>
                <a:tab pos="68008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 на перевезення 1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тони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вантажу на відстань, що планується – 4,38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23050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Визначаючи загальні витрати на перевезення, врахувати витрати на експедиційні операції (7% від суми загальних витрат по перевезенню) та витрати на оплату вантажно – розвантажувальних робіт (1,48 грн за одну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-операцію).</a:t>
            </a:r>
          </a:p>
        </p:txBody>
      </p:sp>
    </p:spTree>
    <p:extLst>
      <p:ext uri="{BB962C8B-B14F-4D97-AF65-F5344CB8AC3E}">
        <p14:creationId xmlns:p14="http://schemas.microsoft.com/office/powerpoint/2010/main" val="8891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90255" y="1912332"/>
            <a:ext cx="9356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Розв'язання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Маса товару, що підлягає перевезенню: 900 : 4,5 = 200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т.;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вантажооборот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200 × 1,1 = 220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т.;</a:t>
            </a:r>
          </a:p>
          <a:p>
            <a:pPr lvl="0">
              <a:spcAft>
                <a:spcPts val="0"/>
              </a:spcAft>
              <a:buSzPts val="1000"/>
              <a:tabLst>
                <a:tab pos="63436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Транспортний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вантажооборот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220 × 1,2 = 264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т.;</a:t>
            </a:r>
          </a:p>
          <a:p>
            <a:pPr marR="1825625" lvl="0">
              <a:spcBef>
                <a:spcPts val="5"/>
              </a:spcBef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по перевезенню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товарів: 4,38 × 264 = 1156,32 тис.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грн;</a:t>
            </a:r>
          </a:p>
          <a:p>
            <a:pPr marR="620395" lvl="0">
              <a:spcBef>
                <a:spcPts val="5"/>
              </a:spcBef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оплату вантажно-розвантажувальних робіт: 1,48 × 264 × 2 = 781,44 грн;</a:t>
            </a:r>
          </a:p>
          <a:p>
            <a:pPr marR="230505" lvl="0">
              <a:spcAft>
                <a:spcPts val="0"/>
              </a:spcAft>
              <a:buSzPts val="1000"/>
              <a:tabLst>
                <a:tab pos="635635" algn="l"/>
                <a:tab pos="1447165" algn="l"/>
                <a:tab pos="1759585" algn="l"/>
                <a:tab pos="2639060" algn="l"/>
                <a:tab pos="2931795" algn="l"/>
                <a:tab pos="347599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	по	перевезенню	та	сплату	вантажно- розвантажувальних робіт: 781,44 + 1156,32 = 1937,76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грн;</a:t>
            </a:r>
          </a:p>
          <a:p>
            <a:pPr marR="1688465"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експедиційні послуги: 1937,76 × 7 / (100 – 7) = 145,85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грн;</a:t>
            </a:r>
          </a:p>
          <a:p>
            <a:pPr marR="1125855"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сума витрат по перевезенню</a:t>
            </a:r>
            <a:r>
              <a:rPr lang="uk-UA" spc="-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товарів: 1937,76 + 145,85 = 2083,61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  <a:endParaRPr lang="uk-UA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3528" y="1257569"/>
            <a:ext cx="82573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380365" indent="359410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5</a:t>
            </a:r>
          </a:p>
          <a:p>
            <a:pPr marL="147320" marR="380365" indent="359410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суму та рівень витрат обігу зі статті «Витрати на тару» продовольчого магазину на плановий квартал.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Дані для розрахунків:</a:t>
            </a: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план роздрібного товарообороту на квартал – 855 тис.</a:t>
            </a:r>
            <a:r>
              <a:rPr lang="uk-UA" spc="-5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30505"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план роздрібного товарообороту групи «Цукор» на квартал – 78 тис. 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середня вартість товару в одиниці тари – 250</a:t>
            </a:r>
            <a:r>
              <a:rPr lang="uk-UA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29235"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із загальної кількості мішків, які необхідно повернути постачальникам, буде повернуто тієї ж категорії –</a:t>
            </a:r>
            <a:r>
              <a:rPr lang="uk-UA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70</a:t>
            </a:r>
            <a:r>
              <a:rPr lang="uk-UA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%;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зі зниженням на одну категорію –</a:t>
            </a:r>
            <a:r>
              <a:rPr lang="uk-UA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30%;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29870"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втрати, що припадають на одиницю тари: при поверненні мішків тієї ж категорії – 12 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зі зниженням на одну категорію – 35</a:t>
            </a:r>
            <a:r>
              <a:rPr lang="uk-UA" spc="2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29235"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втрати по мішкотарі за іншими групами товарів становлять – 9000 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втрати, що пов’язані з перевезенням тари– 3000</a:t>
            </a:r>
            <a:r>
              <a:rPr lang="uk-UA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ремонт тари та інші витрати– 2500</a:t>
            </a:r>
            <a:r>
              <a:rPr lang="uk-UA" spc="-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  <a:endParaRPr lang="uk-UA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доходи від операцій з тарою– 6000</a:t>
            </a:r>
            <a:r>
              <a:rPr lang="uk-UA" spc="-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грн.</a:t>
            </a:r>
            <a:endParaRPr lang="uk-UA" sz="24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450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28800" y="1306596"/>
            <a:ext cx="94118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2279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 та рівень витрат обігу зі статті «Витрати на тару» продовольчого магазину на плановий квартал визначається у  наступній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послідовності.</a:t>
            </a:r>
          </a:p>
          <a:p>
            <a:pPr marR="229870" lvl="0" algn="just">
              <a:spcAft>
                <a:spcPts val="0"/>
              </a:spcAft>
              <a:buSzPts val="1000"/>
              <a:tabLst>
                <a:tab pos="6769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кількість необхідних мішків, як відношення плану роздрібного товарообороту групи «Цукор» до середньої вартості товару в одиниці тари: 78000 / 250 = 312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29235" lvl="0" algn="just">
              <a:spcAft>
                <a:spcPts val="0"/>
              </a:spcAft>
              <a:buSzPts val="1000"/>
              <a:tabLst>
                <a:tab pos="7150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 кількість мішків тієї ж категорії, яку необхідно повернути постачальникам: 312 × (70 / 100) = 218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29235" lvl="0" algn="just">
              <a:spcAft>
                <a:spcPts val="0"/>
              </a:spcAft>
              <a:buSzPts val="1000"/>
              <a:tabLst>
                <a:tab pos="6451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 кількість мішків зі зниженою категорією, яку необхідно повернути постачальникам: 312 × (30 / 100) = 94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4505"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 витрати, що припадають на одиницю тари: при поверненні мішків тієї ж категорії: 218 × 12 = 2616 грн; при поверненні мішків зі зниженням на одну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категорію: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73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 × 35 = 3290 грн.</a:t>
            </a:r>
          </a:p>
          <a:p>
            <a:pPr marL="5073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Разом витрати становлять: 2616 + 3290 = 5906 грн.</a:t>
            </a:r>
          </a:p>
          <a:p>
            <a:pPr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 розмір витрат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73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5906 + 9000 + 3000 + 2500 – 6000 = 14406 грн.</a:t>
            </a:r>
          </a:p>
          <a:p>
            <a:pPr marR="229870" lvl="0" algn="just">
              <a:spcAft>
                <a:spcPts val="0"/>
              </a:spcAft>
              <a:buSzPts val="1000"/>
              <a:tabLst>
                <a:tab pos="6477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витрат обігу зі статті «Витрати на тару» визначається як відношення загального розміру витрат за даною статтею до плану роздрібного товарообороту магазину: 14406 / 855000 × 100 =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1,68%.</a:t>
            </a:r>
            <a:endParaRPr lang="uk-UA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9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45673" y="1194138"/>
            <a:ext cx="9134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6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підприємству роздрібної торгівлі за звітний період визначити виконання планового кошторису витрат операційної діяльності, а також зміни, що відбулися в структурі та рівні витрат. Для наочності необхідно скласти аналітичну таблицю та зробити висновки. Товарооборот у звітному році становив: план – 1789,3 тис. грн, факт – 1779,6 тис. грн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2795724"/>
            <a:ext cx="8546160" cy="35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96291" y="2259449"/>
            <a:ext cx="9421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229235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плану витрат операційної діяльності розраховується співвідношенням фактичної суми та планової суми витрат у відсотковому виразі.</a:t>
            </a: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витрат розраховується співвідношенням суми витрат та товарообороту і показує частку витрат у товарообороті також у відсотковому виразі. Під структурою витрат розуміється частка кожного елементу в загальній сумі, яка виражена у відсотках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117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34" y="973786"/>
            <a:ext cx="7795165" cy="58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73381" y="1776396"/>
            <a:ext cx="8857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28600" indent="359410" algn="just">
              <a:spcBef>
                <a:spcPts val="330"/>
              </a:spcBef>
              <a:spcAft>
                <a:spcPts val="0"/>
              </a:spcAft>
            </a:pPr>
            <a:r>
              <a:rPr lang="uk-UA" i="1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аналізу виходить, що плановий кошторис витрат операційної діяльності із загальної суми перевиконаний на 2,7%. Зниження фактичної суми витрат має місце тільки з елементу «інші витрати» на 2,2%. Виконання плану витрат не однакове в розрізі економічних елементів. Найбільше перевиконання планового кошторису допущено з витрат з експлуатації основних фондів – амортизації.</a:t>
            </a:r>
          </a:p>
          <a:p>
            <a:pPr marL="147320" marR="229870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загальних витрат збільшився на 0,45%. Найбільша зміна рівня спостерігається з елементу «матеріальні витрати», що пояснюється зростанням тарифів на послуги сторонніх підприємств (тарифи на транспорт, на електроенергію, воду та інше). Цей факт пояснює й зсув у структурі витрат у бік збільшення частки матеріальних витрат.</a:t>
            </a:r>
          </a:p>
        </p:txBody>
      </p:sp>
    </p:spTree>
    <p:extLst>
      <p:ext uri="{BB962C8B-B14F-4D97-AF65-F5344CB8AC3E}">
        <p14:creationId xmlns:p14="http://schemas.microsoft.com/office/powerpoint/2010/main" val="329035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5927" y="1166901"/>
            <a:ext cx="10945091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marR="2419350" algn="ctr">
              <a:lnSpc>
                <a:spcPts val="2300"/>
              </a:lnSpc>
              <a:spcBef>
                <a:spcPts val="30"/>
              </a:spcBef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Задачі для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самостійного розв’язання </a:t>
            </a:r>
          </a:p>
          <a:p>
            <a:pPr marL="507365" marR="2419350">
              <a:lnSpc>
                <a:spcPts val="2300"/>
              </a:lnSpc>
              <a:spcBef>
                <a:spcPts val="3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1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229235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даними таблиці визначити розмір і темп зміни рівня операційних витрат акціонерного товариства «Госпторг» за економічними елементами. Скласти аналітичну таблицю. Зробити висновки.</a:t>
            </a: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2" y="2403137"/>
            <a:ext cx="8128000" cy="41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96291" y="2274838"/>
            <a:ext cx="843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29235" indent="35941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1</a:t>
            </a:r>
          </a:p>
          <a:p>
            <a:pPr marL="147320" marR="229235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планову суму та рівень витрат обігу по підприємству роздрібної торгівлі (табл. 1).</a:t>
            </a:r>
          </a:p>
          <a:p>
            <a:pPr marL="147320" marR="228600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обчислення плану витрат обігу урахувати можливе зниження рівня витрат за рахунок зростання товарообороту в плановому періоді. За попередніми розрахунками темп приросту товарообороту становитиме 4,6%. Коефіцієнт реагування витрат – 0,8. Підприємство знаходиться в короткостроковому періоді.</a:t>
            </a:r>
          </a:p>
        </p:txBody>
      </p:sp>
    </p:spTree>
    <p:extLst>
      <p:ext uri="{BB962C8B-B14F-4D97-AF65-F5344CB8AC3E}">
        <p14:creationId xmlns:p14="http://schemas.microsoft.com/office/powerpoint/2010/main" val="234930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25963" y="1939367"/>
            <a:ext cx="72505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2</a:t>
            </a:r>
          </a:p>
          <a:p>
            <a:pPr marL="147320" marR="380365" indent="35941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суму та рівень витрат магазину «Космічний» з оренди приміщень, виходячи з даних угоди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оренди: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"/>
              <a:tabLst>
                <a:tab pos="59753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план товарообороту на рік– 8553 тис.</a:t>
            </a:r>
            <a:r>
              <a:rPr lang="uk-UA" spc="-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"/>
              <a:tabLst>
                <a:tab pos="59753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загальна площа магазину – 1200 м</a:t>
            </a:r>
            <a:r>
              <a:rPr lang="uk-UA" baseline="30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uk-UA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 т. ч. торговельного залу</a:t>
            </a:r>
          </a:p>
          <a:p>
            <a:pPr marL="742950" lvl="1" indent="-285750">
              <a:buSzPts val="1000"/>
              <a:buFont typeface="Times New Roman" panose="02020603050405020304" pitchFamily="18" charset="0"/>
              <a:buChar char="–"/>
              <a:tabLst>
                <a:tab pos="2438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760 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допоміжних приміщень – 315 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складів– 125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marR="230505" lvl="0" indent="-342900">
              <a:buSzPts val="1000"/>
              <a:buFont typeface="Symbol" panose="05050102010706020507" pitchFamily="18" charset="2"/>
              <a:buChar char=""/>
              <a:tabLst>
                <a:tab pos="59753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місячна ставка орендної платні за 1 м</a:t>
            </a:r>
            <a:r>
              <a:rPr lang="uk-UA" baseline="30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: торговельної зали – 16,5 грн; допоміжних приміщень – 14,8 грн; складів – 11,0</a:t>
            </a:r>
            <a:r>
              <a:rPr lang="uk-UA" spc="-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накладні експлуатаційні витрати – 10% від орендної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513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91490" y="1241114"/>
            <a:ext cx="10039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3</a:t>
            </a:r>
          </a:p>
          <a:p>
            <a:pPr marL="147320" marR="555625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Проаналізувати виконання плану витрат обігу та їх зміну в порівнянні з минулим роком по підприємству роздрібної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торгівлі. 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 аналізу визначити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розмір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темп зміни рівня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витрат, абсолютну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відносну суму економії або перевитрат загальних витрат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підприємства, скласти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аналітичну таблицю та зробити висновки.</a:t>
            </a: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38" y="2922267"/>
            <a:ext cx="8810359" cy="23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6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42474" y="1428268"/>
            <a:ext cx="9688945" cy="78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just">
              <a:lnSpc>
                <a:spcPts val="1140"/>
              </a:lnSpc>
              <a:spcBef>
                <a:spcPts val="35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4</a:t>
            </a: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підприємству роздрібної торгівлі на основі даних бухгалтерської звітності розподілити статті на дві групи: постійні та змінні. Урахувати, що форма оплати праці відрядно-преміальна.</a:t>
            </a:r>
            <a:endParaRPr lang="uk-UA" dirty="0"/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92" y="2315924"/>
            <a:ext cx="5904942" cy="40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31" y="1135023"/>
            <a:ext cx="8231250" cy="5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91" y="1046660"/>
            <a:ext cx="7361381" cy="324338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096653" y="4414329"/>
            <a:ext cx="788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розмір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темп зміни рівня витрат обігу за номенклатурою статей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вплив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 на зміни суми й рівня постійних і змінних витрат.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Скласти аналітичну таблицю та зробити висновки.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72145" y="1411935"/>
            <a:ext cx="85528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5</a:t>
            </a:r>
          </a:p>
          <a:p>
            <a:pPr marL="5073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суму та рівень витрат продовольчого магазину</a:t>
            </a:r>
          </a:p>
          <a:p>
            <a:pPr marL="147320" marR="23177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«Супермаркет» зі статті «Витрати на зберігання, підсортування, оброблення, пакування і передпродажну підготовку товарів».</a:t>
            </a:r>
          </a:p>
          <a:p>
            <a:pPr marL="5073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Дані для розрахунків.</a:t>
            </a:r>
          </a:p>
          <a:p>
            <a:pPr marR="228600"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 продуктів здійснюється за допомогою холодильного обладнання. Потужність однієї холодильної установки – 7,6 кВт. на годину; кількість таких установок – 4; час роботи 3 установок – 15 годин на добу; одна установка працює 24 години на добу; на рік припадає 12 санітарних днів; тарифна плата за 1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/годину – 45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0505"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підробку та пакування товарів – 0,1% до товарообороту.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0505"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з комплексного обслуговування холодильного обладнання – 0,05% до товарообороту.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Річний обсяг товарообороту магазину за планом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становитиме 4580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126265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505527" y="1259210"/>
            <a:ext cx="99106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6</a:t>
            </a:r>
          </a:p>
          <a:p>
            <a:pPr marL="147320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Виконати розрахунок річної суми витрат зі статті «Витрати на транспортування»</a:t>
            </a:r>
          </a:p>
          <a:p>
            <a:pPr marL="507365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плановому році універмагом «Україна» передбачається:</a:t>
            </a:r>
          </a:p>
          <a:p>
            <a:pPr marR="229870" lvl="0">
              <a:spcAft>
                <a:spcPts val="0"/>
              </a:spcAft>
              <a:buSzPts val="1000"/>
              <a:tabLst>
                <a:tab pos="65849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угодою з постачальником його транспортом в універмаг буде завезено за рік:</a:t>
            </a: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верхнього одягу на 15000 тис.</a:t>
            </a:r>
            <a:r>
              <a:rPr lang="uk-UA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взуття на 8000 тис.</a:t>
            </a:r>
            <a:r>
              <a:rPr lang="uk-UA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</a:t>
            </a:r>
          </a:p>
          <a:p>
            <a:pPr marL="147320" marR="380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постачання товарів у такий спосіб оплата планується у відсотках до вартості перевезених товарів:</a:t>
            </a: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 верхнього одягу –</a:t>
            </a:r>
            <a:r>
              <a:rPr lang="uk-UA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0,4%;</a:t>
            </a: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 взуття – 0,7%.</a:t>
            </a:r>
          </a:p>
          <a:p>
            <a:pPr marR="229235" lvl="0" algn="just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Найманим транспортом від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іншоміських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постачальників з оплатою за тарифом буде завезено за рік товару за даними таблиці. Під час завозу товарів у такий спосіб плануються витрати з експедирування в розмірі 7% від суми витрат за постачання та витрати зі сплати за вантажно-розвантажувальні роботи 1,2 грн за одну тонно- операцію.</a:t>
            </a:r>
          </a:p>
          <a:p>
            <a:pPr marR="229235" lvl="0" algn="just">
              <a:spcAft>
                <a:spcPts val="0"/>
              </a:spcAft>
              <a:buSzPts val="1000"/>
              <a:tabLst>
                <a:tab pos="63436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 товари планується доставляти дрібними партіями автомобілем із оплатою погодинно. Кожного дня буде використовуватись 2 машини, які працюватимуть 6 годин на день. Кількість робочих днів на рік – 300. Тариф за машино-годину роботи – 2,0 грн. Витрати з завантаження та експедирування –12% від вартості перевезення.</a:t>
            </a:r>
            <a:endParaRPr lang="uk-UA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4" y="1767696"/>
            <a:ext cx="10295512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83854" y="2019946"/>
            <a:ext cx="9688945" cy="300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just">
              <a:lnSpc>
                <a:spcPts val="114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7</a:t>
            </a:r>
          </a:p>
          <a:p>
            <a:pPr marL="147320" marR="230505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суму та рівень витрат універсаму «Салтівський», які пов’язані з виконанням операцій з підробки, пакування та передпродажної підготовки товарів, виходячи з наступної інформації.</a:t>
            </a:r>
          </a:p>
          <a:p>
            <a:pPr marL="147320" marR="229870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плановому році передбачається реалізувати 310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тон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товарів, які потребують пакування. Із них 125 т. з нормою витрат 20 кг обгорткового паперу, останні – з нормою витрат 18 кг паперу на 1 т товару. Середня ціна за 1 кг паперу – 4,5 грн. Витрати на придбання шпагату, целофану, пакунків, плівки та коробів становитиме 10,0 тис. грн. Платня підприємствам, що фасують товар – 15 тис. грн. Останні витрати зі статті становлять 17 тис. грн, з них оплата праці робітників підприємства, що залучаються для фасування – 7 тис. грн.</a:t>
            </a:r>
          </a:p>
          <a:p>
            <a:pPr marL="147320" marR="229235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Плановий товарооборот становитиме в майбутньому році – 8000,0 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2636697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92727" y="1919255"/>
            <a:ext cx="109173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8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 торгівлі має наступні дані щодо планування витрат на переміщення товарів за погодинним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тарифом: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в автомашинах, сплата за які здійснюється за тарифом за одну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маш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/год –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2;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автомашинах зі спеціальним кузовом 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1;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годин роботи автомашин у день –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6;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днів роботи автомашин на місяць – 26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днів;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одну годину роботи звичайної автомашини – 4,0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грн;</a:t>
            </a:r>
          </a:p>
          <a:p>
            <a:pPr marL="147320" marR="231140" indent="35941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1 годину роботи автомашини зі спеціальним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кузовом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4,5 грн.</a:t>
            </a:r>
          </a:p>
          <a:p>
            <a:pPr marL="147320" marR="380365" indent="359410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Експедирування та витрати на вантажно-розвантажувальні роботи складають 12% з кожної тисячі гривен.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суму витрат за статтею.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7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5" y="1405714"/>
            <a:ext cx="10714649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2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709" y="997352"/>
            <a:ext cx="10557164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ctr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38555" lv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обсяг товарообороту за</a:t>
            </a:r>
            <a:r>
              <a:rPr lang="uk-UA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планом: 3810,0 × (100 + 4,6) / 100 = 3985,3 тис.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</a:p>
          <a:p>
            <a:pPr marR="904875" lv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 змінних витрат у поточному році</a:t>
            </a:r>
            <a:r>
              <a:rPr lang="uk-UA" spc="-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становить: 571,0 – 257,0 = 314,0 тис.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</a:p>
          <a:p>
            <a:pPr marR="230505" lv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000"/>
              <a:tabLst>
                <a:tab pos="64008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розмір змінних витрат за планом з урахуванням темпу приросту товарообороту та коефіцієнту реагування</a:t>
            </a:r>
            <a:r>
              <a:rPr lang="uk-UA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витрат:</a:t>
            </a:r>
          </a:p>
          <a:p>
            <a:pPr marL="507365" algn="just">
              <a:lnSpc>
                <a:spcPct val="150000"/>
              </a:lnSpc>
              <a:spcBef>
                <a:spcPts val="33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4,6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× 0,8 = 3,68%; 314,0 × (100 + 3,68) / 100 = 325,6 тис. грн.</a:t>
            </a:r>
          </a:p>
          <a:p>
            <a:pPr marR="229235"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7010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передбачається, що сума постійних витрат у короткостроковому періоді не зміниться, то загальна сума витрат за планом становить: 325,6 + 257,0 = 582,6 тис.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</a:p>
          <a:p>
            <a:pPr lvl="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Розраховуються рівні витрат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обігу:</a:t>
            </a:r>
          </a:p>
          <a:p>
            <a:pPr marL="50736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поточному році: 571,0 / 3810,0 × 100 = 15%;</a:t>
            </a:r>
          </a:p>
          <a:p>
            <a:pPr marL="50736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планом: 582,6 / 3985,3 × 100 = 14,62%.</a:t>
            </a:r>
          </a:p>
        </p:txBody>
      </p:sp>
    </p:spTree>
    <p:extLst>
      <p:ext uri="{BB962C8B-B14F-4D97-AF65-F5344CB8AC3E}">
        <p14:creationId xmlns:p14="http://schemas.microsoft.com/office/powerpoint/2010/main" val="354144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5" y="757958"/>
            <a:ext cx="10737510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6145" y="810350"/>
            <a:ext cx="100491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 algn="ctr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7365">
              <a:lnSpc>
                <a:spcPct val="150000"/>
              </a:lnSpc>
              <a:spcAft>
                <a:spcPts val="0"/>
              </a:spcAft>
              <a:tabLst>
                <a:tab pos="354139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Виконати    корегування    плану    витрат  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обігу  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	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магазину „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Електрон” зі статті „Відсотки за кредит” у зв’язку зі зменшенням нормативу товарних запасів на 4 дні проти запланованого раніше.</a:t>
            </a:r>
          </a:p>
          <a:p>
            <a:pPr marL="507365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Дані для розрахунків:</a:t>
            </a:r>
          </a:p>
          <a:p>
            <a:pPr marL="34290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план товарообігу магазину на рік – 5540 тис.</a:t>
            </a:r>
            <a:r>
              <a:rPr lang="uk-UA" spc="-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рівень торговельних надбавок –</a:t>
            </a:r>
            <a:r>
              <a:rPr lang="uk-UA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20%;</a:t>
            </a:r>
          </a:p>
          <a:p>
            <a:pPr marL="342900" marR="229235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транспортно-заготівельні витрати на закупівлю товарів – 0,2% від вартості товарів по закупівельним</a:t>
            </a:r>
            <a:r>
              <a:rPr lang="uk-UA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цінам;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первісний норматив товарних запасів – 62</a:t>
            </a:r>
            <a:r>
              <a:rPr lang="uk-UA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дні;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ставка банківського відсотку за кредит – 5% на</a:t>
            </a:r>
            <a:r>
              <a:rPr lang="uk-UA" spc="-1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місяць;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частка власних обігових коштів в оплаті товарів –</a:t>
            </a:r>
            <a:r>
              <a:rPr lang="uk-UA" spc="-10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60%.</a:t>
            </a:r>
          </a:p>
          <a:p>
            <a:pPr marL="147320" marR="592455" indent="359410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Визначити, які вигоди матиме підприємство від зниження норми товарних запасів.</a:t>
            </a:r>
          </a:p>
        </p:txBody>
      </p:sp>
    </p:spTree>
    <p:extLst>
      <p:ext uri="{BB962C8B-B14F-4D97-AF65-F5344CB8AC3E}">
        <p14:creationId xmlns:p14="http://schemas.microsoft.com/office/powerpoint/2010/main" val="278831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67345" y="1841706"/>
            <a:ext cx="82111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Собівартість товарів: 100 – 20 + 0,2 = 80,2%;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Товарообіг за собівартістю: 5540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× 80,2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100 = 4443,1 тис. грн;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Одноденний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товарообіг за собівартістю: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4443,1 / 360 = 12,34 тис. грн;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 товарних запасів: 12,34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× 62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765,2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тис. грн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507365" marR="227965" indent="-63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Необхідна сума кредиту: 765,2 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– 60) / 100 = 306,1 тис.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грн;</a:t>
            </a:r>
          </a:p>
          <a:p>
            <a:pPr marL="507365" marR="227965" indent="-635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 за статтею «Відсотки за кредит»: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306,1 × 5 × 12 / 100 = 183,6 тис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грн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62 – 4 = 58 днів;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12,34 × 58 = 715,7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тис. грн.;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715,7 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0,4 = 286,3 тис. грн;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(286,3 × 5 × 12) / 100 = 171,7 тис. грн.</a:t>
            </a:r>
          </a:p>
          <a:p>
            <a:pPr marL="507365" marR="1092200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Вигода: зменшилася сума відсотків за кредит на: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7365" marR="1092200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183,6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171,7 = 11,9 тис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грн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27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46764" y="1116054"/>
            <a:ext cx="912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3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 аналізу витрат обігу ТОВ «Нивки» розрахувати розмір, індекс та темпи зміни їх рівня, суму відносної економії (перевитрати), а також абсолютне відхилення витрат обігу звітного періоду від базисного, у тому числі за рахунок товарообороту та інших чинників.</a:t>
            </a:r>
            <a:endParaRPr lang="uk-UA" dirty="0"/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8" y="2811902"/>
            <a:ext cx="8975637" cy="20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21166" y="1313190"/>
            <a:ext cx="71027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365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Розв'язання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 витрат обігу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змінних:</a:t>
            </a:r>
          </a:p>
          <a:p>
            <a:pPr lvl="0">
              <a:spcBef>
                <a:spcPts val="5"/>
              </a:spcBef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 базисному періоді: 183,5 – 85,9 = 97,7 тис.</a:t>
            </a:r>
            <a:r>
              <a:rPr lang="uk-UA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грн;</a:t>
            </a:r>
          </a:p>
          <a:p>
            <a:pPr lvl="0">
              <a:spcAft>
                <a:spcPts val="0"/>
              </a:spcAft>
              <a:buSzPts val="1000"/>
              <a:tabLst>
                <a:tab pos="68897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 звітному періоді 208,3 – 90,6 = 117,7 тис.</a:t>
            </a:r>
            <a:r>
              <a:rPr lang="uk-UA" spc="-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грн.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витрат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обігу: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базисному періоді: (186,6 × 100) / 1480 = 12,40%;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звітному періоді: (208,3 × 100) / 1520 = 13,70%;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витрат обігу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змінних: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базисному періоді: (97,7 × 100) / 1480 = 6,601%;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звітному періоді: (117,7 × 100) / 1520 = 7,74%.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 зміни рівня витрат обігу:</a:t>
            </a:r>
          </a:p>
          <a:p>
            <a:pPr marL="50736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13,70 – 12,40 = 1,30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</a:p>
          <a:p>
            <a:pPr marL="507365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Індекс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рівня витрат 1370 / 12,4 = 1,105=110,5%.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рівня витрат 1,3 / 12,4 =0,105 = 10,5%.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 відносної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перевитрати:</a:t>
            </a:r>
          </a:p>
          <a:p>
            <a:pPr marL="50736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(1,30 × 1520) / 100 = 19,76 тис. грн.</a:t>
            </a:r>
          </a:p>
          <a:p>
            <a:pPr lvl="0">
              <a:spcAft>
                <a:spcPts val="0"/>
              </a:spcAft>
              <a:buSzPts val="1000"/>
              <a:tabLst>
                <a:tab pos="6356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Абсолютні відхилення 208,3 – 183,6 = 24,7 тис.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75079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80</TotalTime>
  <Words>2168</Words>
  <Application>Microsoft Office PowerPoint</Application>
  <PresentationFormat>Широкий екран</PresentationFormat>
  <Paragraphs>161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Symbol</vt:lpstr>
      <vt:lpstr>Times New Roman</vt:lpstr>
      <vt:lpstr>Туман</vt:lpstr>
      <vt:lpstr>управління поточними витратами торговельного підприємства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поточними витратами торговельного підприємства</dc:title>
  <dc:creator>AdminR</dc:creator>
  <cp:lastModifiedBy>AdminR</cp:lastModifiedBy>
  <cp:revision>15</cp:revision>
  <dcterms:created xsi:type="dcterms:W3CDTF">2023-02-16T01:57:43Z</dcterms:created>
  <dcterms:modified xsi:type="dcterms:W3CDTF">2023-02-16T03:18:31Z</dcterms:modified>
</cp:coreProperties>
</file>