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7" r:id="rId3"/>
    <p:sldId id="362"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3" r:id="rId27"/>
    <p:sldId id="364" r:id="rId28"/>
    <p:sldId id="365" r:id="rId29"/>
    <p:sldId id="366" r:id="rId30"/>
    <p:sldId id="275"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4660"/>
  </p:normalViewPr>
  <p:slideViewPr>
    <p:cSldViewPr snapToGrid="0">
      <p:cViewPr varScale="1">
        <p:scale>
          <a:sx n="113" d="100"/>
          <a:sy n="113"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03.05.2022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200699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03.05.2022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371829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uk-U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03.05.2022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31321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03.05.2022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196219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uk-U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099E58-60E9-4BD5-9D41-48ABF1CEEE1F}" type="datetimeFigureOut">
              <a:rPr lang="uk-UA" smtClean="0"/>
              <a:t>03.05.2022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71390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Date Placeholder 4"/>
          <p:cNvSpPr>
            <a:spLocks noGrp="1"/>
          </p:cNvSpPr>
          <p:nvPr>
            <p:ph type="dt" sz="half" idx="10"/>
          </p:nvPr>
        </p:nvSpPr>
        <p:spPr/>
        <p:txBody>
          <a:bodyPr/>
          <a:lstStyle/>
          <a:p>
            <a:fld id="{6B099E58-60E9-4BD5-9D41-48ABF1CEEE1F}" type="datetimeFigureOut">
              <a:rPr lang="uk-UA" smtClean="0"/>
              <a:t>03.05.2022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437078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uk-U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7" name="Date Placeholder 6"/>
          <p:cNvSpPr>
            <a:spLocks noGrp="1"/>
          </p:cNvSpPr>
          <p:nvPr>
            <p:ph type="dt" sz="half" idx="10"/>
          </p:nvPr>
        </p:nvSpPr>
        <p:spPr/>
        <p:txBody>
          <a:bodyPr/>
          <a:lstStyle/>
          <a:p>
            <a:fld id="{6B099E58-60E9-4BD5-9D41-48ABF1CEEE1F}" type="datetimeFigureOut">
              <a:rPr lang="uk-UA" smtClean="0"/>
              <a:t>03.05.2022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343421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Date Placeholder 2"/>
          <p:cNvSpPr>
            <a:spLocks noGrp="1"/>
          </p:cNvSpPr>
          <p:nvPr>
            <p:ph type="dt" sz="half" idx="10"/>
          </p:nvPr>
        </p:nvSpPr>
        <p:spPr/>
        <p:txBody>
          <a:bodyPr/>
          <a:lstStyle/>
          <a:p>
            <a:fld id="{6B099E58-60E9-4BD5-9D41-48ABF1CEEE1F}" type="datetimeFigureOut">
              <a:rPr lang="uk-UA" smtClean="0"/>
              <a:t>03.05.2022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175621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99E58-60E9-4BD5-9D41-48ABF1CEEE1F}" type="datetimeFigureOut">
              <a:rPr lang="uk-UA" smtClean="0"/>
              <a:t>03.05.2022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19171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uk-U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099E58-60E9-4BD5-9D41-48ABF1CEEE1F}" type="datetimeFigureOut">
              <a:rPr lang="uk-UA" smtClean="0"/>
              <a:t>03.05.2022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7830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uk-U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099E58-60E9-4BD5-9D41-48ABF1CEEE1F}" type="datetimeFigureOut">
              <a:rPr lang="uk-UA" smtClean="0"/>
              <a:t>03.05.2022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410325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uk-U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99E58-60E9-4BD5-9D41-48ABF1CEEE1F}" type="datetimeFigureOut">
              <a:rPr lang="uk-UA" smtClean="0"/>
              <a:t>03.05.2022</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F851B-24BB-4ABA-8176-D74B9C8D53F6}" type="slidenum">
              <a:rPr lang="uk-UA" smtClean="0"/>
              <a:t>‹#›</a:t>
            </a:fld>
            <a:endParaRPr lang="uk-UA"/>
          </a:p>
        </p:txBody>
      </p:sp>
    </p:spTree>
    <p:extLst>
      <p:ext uri="{BB962C8B-B14F-4D97-AF65-F5344CB8AC3E}">
        <p14:creationId xmlns:p14="http://schemas.microsoft.com/office/powerpoint/2010/main" val="1279271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6427" y="2570918"/>
            <a:ext cx="9144000" cy="2387600"/>
          </a:xfrm>
        </p:spPr>
        <p:txBody>
          <a:bodyPr/>
          <a:lstStyle/>
          <a:p>
            <a:r>
              <a:rPr lang="uk-UA" b="1" dirty="0" smtClean="0"/>
              <a:t>Лекція 5</a:t>
            </a:r>
            <a:endParaRPr lang="uk-UA"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686" y="506994"/>
            <a:ext cx="7846336" cy="1912544"/>
          </a:xfrm>
          <a:prstGeom prst="rect">
            <a:avLst/>
          </a:prstGeom>
        </p:spPr>
      </p:pic>
    </p:spTree>
    <p:extLst>
      <p:ext uri="{BB962C8B-B14F-4D97-AF65-F5344CB8AC3E}">
        <p14:creationId xmlns:p14="http://schemas.microsoft.com/office/powerpoint/2010/main" val="1598165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Можна було не створювати </a:t>
            </a:r>
            <a:r>
              <a:rPr lang="uk-UA" sz="1600" dirty="0" smtClean="0"/>
              <a:t>лист, </a:t>
            </a:r>
            <a:r>
              <a:rPr lang="uk-UA" sz="1600" dirty="0"/>
              <a:t>а вкладці </a:t>
            </a:r>
            <a:r>
              <a:rPr lang="uk-UA" sz="1600" b="1" dirty="0"/>
              <a:t>General</a:t>
            </a:r>
            <a:r>
              <a:rPr lang="uk-UA" sz="1600" dirty="0"/>
              <a:t> у параметрі </a:t>
            </a:r>
            <a:r>
              <a:rPr lang="uk-UA" sz="1600" b="1" dirty="0"/>
              <a:t>Src. Address </a:t>
            </a:r>
            <a:r>
              <a:rPr lang="uk-UA" sz="1600" dirty="0"/>
              <a:t>прописати нашу мережу, </a:t>
            </a:r>
            <a:r>
              <a:rPr lang="uk-UA" sz="1600" dirty="0" smtClean="0"/>
              <a:t>однак зручніше </a:t>
            </a:r>
            <a:r>
              <a:rPr lang="uk-UA" sz="1600" dirty="0"/>
              <a:t>працювати зі списками адрес, у майбутньому для додавання нової адреси потрібно її просто додати до листа </a:t>
            </a:r>
            <a:r>
              <a:rPr lang="uk-UA" sz="1600" b="1" dirty="0"/>
              <a:t>allow_ip</a:t>
            </a:r>
            <a:r>
              <a:rPr lang="uk-UA" sz="1600" dirty="0"/>
              <a:t>. </a:t>
            </a:r>
            <a:endParaRPr lang="uk-UA" sz="1600" dirty="0" smtClean="0"/>
          </a:p>
          <a:p>
            <a:pPr marL="0" indent="0">
              <a:buNone/>
            </a:pPr>
            <a:r>
              <a:rPr lang="uk-UA" sz="1600" dirty="0" smtClean="0"/>
              <a:t>Наступним </a:t>
            </a:r>
            <a:r>
              <a:rPr lang="uk-UA" sz="1600" dirty="0"/>
              <a:t>кроком забороняємо всі вхідні з'єднання. Додаємо правило на </a:t>
            </a:r>
            <a:r>
              <a:rPr lang="uk-UA" sz="1600" b="1" dirty="0"/>
              <a:t>chain input</a:t>
            </a:r>
            <a:r>
              <a:rPr lang="uk-UA" sz="1600" dirty="0"/>
              <a:t>, та у дії ставимо </a:t>
            </a:r>
            <a:r>
              <a:rPr lang="uk-UA" sz="1600" b="1" dirty="0"/>
              <a:t>drop</a:t>
            </a:r>
            <a:r>
              <a:rPr lang="uk-UA" sz="1600" dirty="0"/>
              <a:t>. Повинно </a:t>
            </a:r>
            <a:r>
              <a:rPr lang="uk-UA" sz="1600" dirty="0" smtClean="0"/>
              <a:t>вийти наступне</a:t>
            </a:r>
            <a:endParaRPr lang="uk-UA"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787" y="1573212"/>
            <a:ext cx="6753225" cy="1476375"/>
          </a:xfrm>
          <a:prstGeom prst="rect">
            <a:avLst/>
          </a:prstGeom>
        </p:spPr>
      </p:pic>
      <p:sp>
        <p:nvSpPr>
          <p:cNvPr id="4" name="Rectangle 3"/>
          <p:cNvSpPr/>
          <p:nvPr/>
        </p:nvSpPr>
        <p:spPr>
          <a:xfrm>
            <a:off x="398351" y="3354309"/>
            <a:ext cx="11159067" cy="584775"/>
          </a:xfrm>
          <a:prstGeom prst="rect">
            <a:avLst/>
          </a:prstGeom>
        </p:spPr>
        <p:txBody>
          <a:bodyPr wrap="square">
            <a:spAutoFit/>
          </a:bodyPr>
          <a:lstStyle/>
          <a:p>
            <a:r>
              <a:rPr lang="uk-UA" sz="1600" dirty="0" smtClean="0"/>
              <a:t>Слід </a:t>
            </a:r>
            <a:r>
              <a:rPr lang="uk-UA" sz="1600" dirty="0"/>
              <a:t>зазначити, що </a:t>
            </a:r>
            <a:r>
              <a:rPr lang="uk-UA" sz="1600" b="1" dirty="0"/>
              <a:t>обробка правил йде зверху вниз</a:t>
            </a:r>
            <a:r>
              <a:rPr lang="uk-UA" sz="1600" dirty="0"/>
              <a:t>, тобто правило, що забороняє всі підключення, повинно бути внизу, інакше дозволяючі правила не спрацюють.</a:t>
            </a:r>
          </a:p>
        </p:txBody>
      </p:sp>
      <p:sp>
        <p:nvSpPr>
          <p:cNvPr id="5" name="Rectangle 4"/>
          <p:cNvSpPr/>
          <p:nvPr/>
        </p:nvSpPr>
        <p:spPr>
          <a:xfrm>
            <a:off x="398351" y="4436757"/>
            <a:ext cx="10836916" cy="1077218"/>
          </a:xfrm>
          <a:prstGeom prst="rect">
            <a:avLst/>
          </a:prstGeom>
        </p:spPr>
        <p:txBody>
          <a:bodyPr wrap="square">
            <a:spAutoFit/>
          </a:bodyPr>
          <a:lstStyle/>
          <a:p>
            <a:r>
              <a:rPr lang="uk-UA" sz="1600" dirty="0"/>
              <a:t>Для того щоб поміняти місцями правило, потрібно клікнути по рядку і з лівою кнопкою миші перетягнути його на потрібне місце. </a:t>
            </a:r>
            <a:endParaRPr lang="uk-UA" sz="1600" dirty="0" smtClean="0"/>
          </a:p>
          <a:p>
            <a:r>
              <a:rPr lang="uk-UA" sz="1600" dirty="0" smtClean="0"/>
              <a:t>Насправді</a:t>
            </a:r>
            <a:r>
              <a:rPr lang="uk-UA" sz="1600" dirty="0"/>
              <a:t>, правило щодо заборони ping можна було не створювати, тому що останнє правило блокує всі спроби доступу до роутера, у тому числі і пінг.</a:t>
            </a:r>
          </a:p>
        </p:txBody>
      </p:sp>
    </p:spTree>
    <p:extLst>
      <p:ext uri="{BB962C8B-B14F-4D97-AF65-F5344CB8AC3E}">
        <p14:creationId xmlns:p14="http://schemas.microsoft.com/office/powerpoint/2010/main" val="428598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Доступ користувачів до інтернету </a:t>
            </a:r>
            <a:endParaRPr lang="uk-UA" sz="1600" b="1" dirty="0" smtClean="0"/>
          </a:p>
          <a:p>
            <a:pPr marL="0" indent="0">
              <a:buNone/>
            </a:pPr>
            <a:r>
              <a:rPr lang="uk-UA" sz="1600" dirty="0" smtClean="0"/>
              <a:t>Припустимо, </a:t>
            </a:r>
            <a:r>
              <a:rPr lang="uk-UA" sz="1600" dirty="0"/>
              <a:t>нам потрібно дати доступ в інтернет тільки для певної мережі. Для цього створюємо два роздільні правила в </a:t>
            </a:r>
            <a:r>
              <a:rPr lang="uk-UA" sz="1600" b="1" dirty="0"/>
              <a:t>chain forward</a:t>
            </a:r>
            <a:r>
              <a:rPr lang="uk-UA" sz="1600" dirty="0"/>
              <a:t>. </a:t>
            </a:r>
            <a:endParaRPr lang="uk-UA" sz="1600" dirty="0" smtClean="0"/>
          </a:p>
          <a:p>
            <a:pPr marL="0" indent="0">
              <a:buNone/>
            </a:pPr>
            <a:r>
              <a:rPr lang="uk-UA" sz="1600" dirty="0" smtClean="0"/>
              <a:t>Перше </a:t>
            </a:r>
            <a:r>
              <a:rPr lang="uk-UA" sz="1600" dirty="0"/>
              <a:t>правило дозволяє вихідний трафік з нашої </a:t>
            </a:r>
            <a:r>
              <a:rPr lang="uk-UA" sz="1600" dirty="0" smtClean="0"/>
              <a:t>мережі</a:t>
            </a:r>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r>
              <a:rPr lang="uk-UA" sz="1600" b="1" dirty="0"/>
              <a:t>Action</a:t>
            </a:r>
            <a:r>
              <a:rPr lang="uk-UA" sz="1600" dirty="0"/>
              <a:t> ставимо </a:t>
            </a:r>
            <a:r>
              <a:rPr lang="uk-UA" sz="1600" b="1" dirty="0"/>
              <a:t>accept</a:t>
            </a:r>
            <a:r>
              <a:rPr lang="uk-UA" sz="1600" dirty="0"/>
              <a:t>. Можна вказати </a:t>
            </a:r>
            <a:r>
              <a:rPr lang="uk-UA" sz="1600" b="1" dirty="0"/>
              <a:t>Src. Address</a:t>
            </a:r>
            <a:r>
              <a:rPr lang="uk-UA" sz="1600" dirty="0"/>
              <a:t>, так і використовувати </a:t>
            </a:r>
            <a:r>
              <a:rPr lang="uk-UA" sz="1600" b="1" dirty="0"/>
              <a:t>Address Lists</a:t>
            </a:r>
            <a:r>
              <a:rPr lang="uk-UA" sz="1600" dirty="0"/>
              <a:t>, як </a:t>
            </a:r>
            <a:r>
              <a:rPr lang="uk-UA" sz="1600" dirty="0" smtClean="0"/>
              <a:t>це </a:t>
            </a:r>
            <a:r>
              <a:rPr lang="uk-UA" sz="1600" dirty="0"/>
              <a:t>робили вище. Наступним правилом дозволяємо проходження пакетів до нашої мережі.</a:t>
            </a:r>
          </a:p>
          <a:p>
            <a:pPr marL="0" indent="0">
              <a:buNone/>
            </a:pPr>
            <a:endParaRPr lang="uk-UA"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51" y="1506459"/>
            <a:ext cx="5791200" cy="18478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92" y="4202642"/>
            <a:ext cx="5734050" cy="1771650"/>
          </a:xfrm>
          <a:prstGeom prst="rect">
            <a:avLst/>
          </a:prstGeom>
        </p:spPr>
      </p:pic>
    </p:spTree>
    <p:extLst>
      <p:ext uri="{BB962C8B-B14F-4D97-AF65-F5344CB8AC3E}">
        <p14:creationId xmlns:p14="http://schemas.microsoft.com/office/powerpoint/2010/main" val="2260954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0" y="208230"/>
            <a:ext cx="11579383" cy="6292158"/>
          </a:xfrm>
        </p:spPr>
        <p:txBody>
          <a:bodyPr>
            <a:normAutofit/>
          </a:bodyPr>
          <a:lstStyle/>
          <a:p>
            <a:pPr marL="0" indent="0">
              <a:buNone/>
            </a:pPr>
            <a:r>
              <a:rPr lang="uk-UA" sz="1600" dirty="0"/>
              <a:t>B наступним правилом забороняємо всі інші мережі</a:t>
            </a:r>
            <a:r>
              <a:rPr lang="uk-UA" sz="1600" dirty="0" smtClean="0"/>
              <a:t>,</a:t>
            </a:r>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r>
              <a:rPr lang="uk-UA" sz="1600" b="1" dirty="0"/>
              <a:t>Action</a:t>
            </a:r>
            <a:r>
              <a:rPr lang="uk-UA" sz="1600" dirty="0"/>
              <a:t> вибираємо </a:t>
            </a:r>
            <a:r>
              <a:rPr lang="uk-UA" sz="1600" b="1" dirty="0"/>
              <a:t>drop</a:t>
            </a:r>
            <a:r>
              <a:rPr lang="uk-UA" sz="1600" dirty="0"/>
              <a:t>. В результаті </a:t>
            </a:r>
            <a:r>
              <a:rPr lang="uk-UA" sz="1600" dirty="0" smtClean="0"/>
              <a:t>отримаємо наступне</a:t>
            </a:r>
          </a:p>
          <a:p>
            <a:pPr marL="0" indent="0">
              <a:buNone/>
            </a:pPr>
            <a:endParaRPr lang="uk-UA"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042" y="643995"/>
            <a:ext cx="5715000" cy="12858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7" y="2854854"/>
            <a:ext cx="4114800" cy="2028825"/>
          </a:xfrm>
          <a:prstGeom prst="rect">
            <a:avLst/>
          </a:prstGeom>
        </p:spPr>
      </p:pic>
    </p:spTree>
    <p:extLst>
      <p:ext uri="{BB962C8B-B14F-4D97-AF65-F5344CB8AC3E}">
        <p14:creationId xmlns:p14="http://schemas.microsoft.com/office/powerpoint/2010/main" val="776245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Заборона доступу користувача до інтернету </a:t>
            </a:r>
            <a:endParaRPr lang="uk-UA" sz="1600" b="1" dirty="0" smtClean="0"/>
          </a:p>
          <a:p>
            <a:pPr marL="0" indent="0">
              <a:buNone/>
            </a:pPr>
            <a:r>
              <a:rPr lang="uk-UA" sz="1600" dirty="0" smtClean="0"/>
              <a:t>Якщо </a:t>
            </a:r>
            <a:r>
              <a:rPr lang="uk-UA" sz="1600" dirty="0"/>
              <a:t>нам потрібно заборонити доступ в інтернет певним користувачам, </a:t>
            </a:r>
            <a:r>
              <a:rPr lang="uk-UA" sz="1600" dirty="0" smtClean="0"/>
              <a:t>Можна зробити це </a:t>
            </a:r>
            <a:r>
              <a:rPr lang="uk-UA" sz="1600" dirty="0"/>
              <a:t>через </a:t>
            </a:r>
            <a:r>
              <a:rPr lang="uk-UA" sz="1600" b="1" dirty="0"/>
              <a:t>Address Lists</a:t>
            </a:r>
            <a:r>
              <a:rPr lang="uk-UA" sz="1600" dirty="0"/>
              <a:t>, щоб надалі простіше було додавати або видаляти правила, переходимо на вкладку </a:t>
            </a:r>
            <a:r>
              <a:rPr lang="uk-UA" sz="1600" b="1" dirty="0"/>
              <a:t>address Lists</a:t>
            </a:r>
            <a:r>
              <a:rPr lang="uk-UA" sz="1600" dirty="0"/>
              <a:t> і створюємо список </a:t>
            </a:r>
            <a:r>
              <a:rPr lang="uk-UA" sz="1600" b="1" dirty="0"/>
              <a:t>block</a:t>
            </a:r>
            <a:r>
              <a:rPr lang="uk-UA" sz="1600" dirty="0"/>
              <a:t> в який додамо адреси для блокування</a:t>
            </a:r>
            <a:r>
              <a:rPr lang="uk-UA" sz="1600" dirty="0" smtClean="0"/>
              <a:t>.</a:t>
            </a:r>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r>
              <a:rPr lang="uk-UA" sz="1600" dirty="0"/>
              <a:t>Створюємо забороняюче правило </a:t>
            </a:r>
            <a:r>
              <a:rPr lang="uk-UA" sz="1600" b="1" dirty="0"/>
              <a:t>firewall</a:t>
            </a:r>
            <a:r>
              <a:rPr lang="uk-UA" sz="1600" dirty="0"/>
              <a:t> у </a:t>
            </a:r>
            <a:r>
              <a:rPr lang="uk-UA" sz="1600" b="1" dirty="0"/>
              <a:t>chain forward</a:t>
            </a:r>
            <a:r>
              <a:rPr lang="uk-UA" sz="1600" dirty="0"/>
              <a:t>, у якому на вкладці </a:t>
            </a:r>
            <a:r>
              <a:rPr lang="uk-UA" sz="1600" b="1" dirty="0"/>
              <a:t>Advanced</a:t>
            </a:r>
            <a:r>
              <a:rPr lang="uk-UA" sz="1600" dirty="0"/>
              <a:t> у </a:t>
            </a:r>
            <a:r>
              <a:rPr lang="uk-UA" sz="1600" b="1" dirty="0"/>
              <a:t>Src. Address List </a:t>
            </a:r>
            <a:r>
              <a:rPr lang="uk-UA" sz="1600" dirty="0"/>
              <a:t>вибираємо наш список для блокування</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397000"/>
            <a:ext cx="2209800" cy="2286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4253441"/>
            <a:ext cx="5743575" cy="2533650"/>
          </a:xfrm>
          <a:prstGeom prst="rect">
            <a:avLst/>
          </a:prstGeom>
        </p:spPr>
      </p:pic>
    </p:spTree>
    <p:extLst>
      <p:ext uri="{BB962C8B-B14F-4D97-AF65-F5344CB8AC3E}">
        <p14:creationId xmlns:p14="http://schemas.microsoft.com/office/powerpoint/2010/main" val="236898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351" y="225163"/>
            <a:ext cx="11579383" cy="6292158"/>
          </a:xfrm>
        </p:spPr>
        <p:txBody>
          <a:bodyPr>
            <a:normAutofit/>
          </a:bodyPr>
          <a:lstStyle/>
          <a:p>
            <a:pPr marL="0" indent="0">
              <a:buNone/>
            </a:pPr>
            <a:r>
              <a:rPr lang="uk-UA" sz="1600" dirty="0"/>
              <a:t>В </a:t>
            </a:r>
            <a:r>
              <a:rPr lang="uk-UA" sz="1600" b="1" dirty="0"/>
              <a:t>Action</a:t>
            </a:r>
            <a:r>
              <a:rPr lang="uk-UA" sz="1600" dirty="0"/>
              <a:t> вибираємо </a:t>
            </a:r>
            <a:r>
              <a:rPr lang="uk-UA" sz="1600" b="1" dirty="0"/>
              <a:t>Drop</a:t>
            </a:r>
            <a:r>
              <a:rPr lang="uk-UA" sz="1600" dirty="0"/>
              <a:t>. Тепер, наше правило потрібно поставити вище за дозвільне правило, інакше воно не </a:t>
            </a:r>
            <a:r>
              <a:rPr lang="uk-UA" sz="1600" dirty="0" smtClean="0"/>
              <a:t>спрацює, </a:t>
            </a:r>
            <a:r>
              <a:rPr lang="uk-UA" sz="1600" dirty="0"/>
              <a:t>в результаті вийде наступна </a:t>
            </a:r>
            <a:r>
              <a:rPr lang="uk-UA" sz="1600" dirty="0" smtClean="0"/>
              <a:t>картина</a:t>
            </a:r>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r>
              <a:rPr lang="uk-UA" sz="1600" dirty="0"/>
              <a:t>Аналогічно можна заборонити доступ до зовнішніх ресурсів, так само створюємо список для блокування, але налаштування </a:t>
            </a:r>
            <a:r>
              <a:rPr lang="uk-UA" sz="1600" b="1" dirty="0"/>
              <a:t>firewall </a:t>
            </a:r>
            <a:r>
              <a:rPr lang="uk-UA" sz="1600" dirty="0"/>
              <a:t>вже вказуємо його як </a:t>
            </a:r>
            <a:r>
              <a:rPr lang="uk-UA" sz="1600" b="1" dirty="0"/>
              <a:t>Dst. Address List</a:t>
            </a:r>
            <a:r>
              <a:rPr lang="uk-UA" sz="1600" dirty="0"/>
              <a:t>. Крім ip адреси в список можна вносити і доменні імена, наприклад, якщо ми хочемо заборонити доступ користувачів до </a:t>
            </a:r>
            <a:r>
              <a:rPr lang="uk-UA" sz="1600" dirty="0" smtClean="0"/>
              <a:t>соцмереж.</a:t>
            </a:r>
            <a:endParaRPr lang="uk-UA"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1" y="1122362"/>
            <a:ext cx="5257800" cy="2124075"/>
          </a:xfrm>
          <a:prstGeom prst="rect">
            <a:avLst/>
          </a:prstGeom>
        </p:spPr>
      </p:pic>
    </p:spTree>
    <p:extLst>
      <p:ext uri="{BB962C8B-B14F-4D97-AF65-F5344CB8AC3E}">
        <p14:creationId xmlns:p14="http://schemas.microsoft.com/office/powerpoint/2010/main" val="842555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951" y="208230"/>
            <a:ext cx="11579383" cy="6292158"/>
          </a:xfrm>
        </p:spPr>
        <p:txBody>
          <a:bodyPr>
            <a:normAutofit/>
          </a:bodyPr>
          <a:lstStyle/>
          <a:p>
            <a:pPr marL="0" indent="0" algn="ctr">
              <a:buNone/>
            </a:pPr>
            <a:r>
              <a:rPr lang="uk-UA" sz="1600" b="1" dirty="0"/>
              <a:t>Доступ тільки до сайтів </a:t>
            </a:r>
            <a:endParaRPr lang="uk-UA" sz="1600" b="1" dirty="0" smtClean="0"/>
          </a:p>
          <a:p>
            <a:pPr marL="0" indent="0">
              <a:buNone/>
            </a:pPr>
            <a:r>
              <a:rPr lang="uk-UA" sz="1600" dirty="0" smtClean="0"/>
              <a:t>У </a:t>
            </a:r>
            <a:r>
              <a:rPr lang="uk-UA" sz="1600" dirty="0"/>
              <a:t>наступному прикладі розглянемо як дозволити користувачам вихід в інтернет тільки по 80 і 443 порту і заборонити решту, для цього створимо дозвільне правило в </a:t>
            </a:r>
            <a:r>
              <a:rPr lang="uk-UA" sz="1600" b="1" dirty="0"/>
              <a:t>chain forward</a:t>
            </a:r>
            <a:r>
              <a:rPr lang="uk-UA" sz="1600" dirty="0"/>
              <a:t>, </a:t>
            </a:r>
            <a:r>
              <a:rPr lang="uk-UA" sz="1600" b="1" dirty="0"/>
              <a:t>Protocol</a:t>
            </a:r>
            <a:r>
              <a:rPr lang="uk-UA" sz="1600" dirty="0"/>
              <a:t> вибираємо </a:t>
            </a:r>
            <a:r>
              <a:rPr lang="uk-UA" sz="1600" b="1" dirty="0"/>
              <a:t>tcp</a:t>
            </a:r>
            <a:r>
              <a:rPr lang="uk-UA" sz="1600" dirty="0"/>
              <a:t> і в параметрі </a:t>
            </a:r>
            <a:r>
              <a:rPr lang="uk-UA" sz="1600" b="1" dirty="0"/>
              <a:t>Dst.Prort</a:t>
            </a:r>
            <a:r>
              <a:rPr lang="uk-UA" sz="1600" dirty="0"/>
              <a:t> вказуємо дозволені </a:t>
            </a:r>
            <a:r>
              <a:rPr lang="uk-UA" sz="1600" dirty="0" smtClean="0"/>
              <a:t>порти</a:t>
            </a:r>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r>
              <a:rPr lang="uk-UA" sz="1600" dirty="0" smtClean="0"/>
              <a:t>Те </a:t>
            </a:r>
            <a:r>
              <a:rPr lang="uk-UA" sz="1600" dirty="0"/>
              <a:t>саме можна зробити за допомогою забороняючого правила, використовуючи оператор </a:t>
            </a:r>
            <a:r>
              <a:rPr lang="uk-UA" sz="1600" dirty="0" smtClean="0"/>
              <a:t>заборони </a:t>
            </a:r>
            <a:r>
              <a:rPr lang="uk-UA" sz="1600" dirty="0"/>
              <a:t>«</a:t>
            </a:r>
            <a:r>
              <a:rPr lang="uk-UA" sz="1600" b="1" dirty="0"/>
              <a:t>!</a:t>
            </a:r>
            <a:r>
              <a:rPr lang="uk-UA" sz="1600" dirty="0"/>
              <a:t>», </a:t>
            </a:r>
            <a:r>
              <a:rPr lang="uk-UA" sz="1600" dirty="0" smtClean="0"/>
              <a:t>а </a:t>
            </a:r>
            <a:r>
              <a:rPr lang="uk-UA" sz="1600" b="1" dirty="0"/>
              <a:t>Action</a:t>
            </a:r>
            <a:r>
              <a:rPr lang="uk-UA" sz="1600" dirty="0"/>
              <a:t> встановити </a:t>
            </a:r>
            <a:r>
              <a:rPr lang="uk-UA" sz="1600" b="1" dirty="0"/>
              <a:t>drop</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280" y="1047714"/>
            <a:ext cx="5468133" cy="245748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280" y="3968750"/>
            <a:ext cx="5686425" cy="2324100"/>
          </a:xfrm>
          <a:prstGeom prst="rect">
            <a:avLst/>
          </a:prstGeom>
        </p:spPr>
      </p:pic>
      <p:sp>
        <p:nvSpPr>
          <p:cNvPr id="5" name="Rectangle 4"/>
          <p:cNvSpPr/>
          <p:nvPr/>
        </p:nvSpPr>
        <p:spPr>
          <a:xfrm>
            <a:off x="7156034" y="4195001"/>
            <a:ext cx="4638033" cy="338554"/>
          </a:xfrm>
          <a:prstGeom prst="rect">
            <a:avLst/>
          </a:prstGeom>
        </p:spPr>
        <p:txBody>
          <a:bodyPr wrap="square">
            <a:spAutoFit/>
          </a:bodyPr>
          <a:lstStyle/>
          <a:p>
            <a:r>
              <a:rPr lang="uk-UA" sz="1600" dirty="0"/>
              <a:t>Це означає, що заборонить всі порти крім 80 і </a:t>
            </a:r>
            <a:r>
              <a:rPr lang="uk-UA" sz="1600" dirty="0" smtClean="0"/>
              <a:t>443</a:t>
            </a:r>
            <a:endParaRPr lang="uk-UA" sz="1600" dirty="0"/>
          </a:p>
        </p:txBody>
      </p:sp>
    </p:spTree>
    <p:extLst>
      <p:ext uri="{BB962C8B-B14F-4D97-AF65-F5344CB8AC3E}">
        <p14:creationId xmlns:p14="http://schemas.microsoft.com/office/powerpoint/2010/main" val="311357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smtClean="0"/>
              <a:t>Фільтрація</a:t>
            </a:r>
          </a:p>
          <a:p>
            <a:pPr marL="0" indent="0">
              <a:buNone/>
            </a:pPr>
            <a:r>
              <a:rPr lang="uk-UA" sz="1600" dirty="0"/>
              <a:t>Відкриваємо консольний інтерфейс та </a:t>
            </a:r>
            <a:r>
              <a:rPr lang="uk-UA" sz="1600" dirty="0" smtClean="0"/>
              <a:t>подивимся </a:t>
            </a:r>
            <a:r>
              <a:rPr lang="uk-UA" sz="1600" dirty="0"/>
              <a:t>на існуючі правила</a:t>
            </a:r>
            <a:r>
              <a:rPr lang="uk-UA" sz="1600" dirty="0" smtClean="0"/>
              <a:t>:</a:t>
            </a:r>
          </a:p>
          <a:p>
            <a:pPr marL="0" indent="0">
              <a:buNone/>
            </a:pPr>
            <a:endParaRPr lang="uk-UA" sz="1600" dirty="0"/>
          </a:p>
          <a:p>
            <a:pPr marL="0" indent="0">
              <a:buNone/>
            </a:pPr>
            <a:endParaRPr lang="uk-UA" sz="1600" dirty="0" smtClean="0"/>
          </a:p>
          <a:p>
            <a:pPr marL="0" indent="0">
              <a:buNone/>
            </a:pPr>
            <a:endParaRPr lang="uk-UA" sz="1600" dirty="0"/>
          </a:p>
          <a:p>
            <a:pPr marL="0" indent="0">
              <a:buNone/>
            </a:pPr>
            <a:r>
              <a:rPr lang="uk-UA" sz="1600" dirty="0"/>
              <a:t>Поки що правил немає, відображається тільки «легенда» про </a:t>
            </a:r>
            <a:r>
              <a:rPr lang="uk-UA" sz="1600" dirty="0" smtClean="0"/>
              <a:t>прапорці. </a:t>
            </a:r>
            <a:r>
              <a:rPr lang="uk-UA" sz="1600" dirty="0"/>
              <a:t>Переходимо до розділу налаштування фільтрів</a:t>
            </a:r>
            <a:r>
              <a:rPr lang="uk-UA" sz="1600" dirty="0" smtClean="0"/>
              <a:t>:</a:t>
            </a:r>
          </a:p>
          <a:p>
            <a:pPr marL="0" indent="0">
              <a:buNone/>
            </a:pPr>
            <a:endParaRPr lang="uk-UA" sz="1600" dirty="0"/>
          </a:p>
          <a:p>
            <a:pPr marL="0" indent="0">
              <a:buNone/>
            </a:pPr>
            <a:endParaRPr lang="uk-UA" sz="1600" dirty="0" smtClean="0"/>
          </a:p>
          <a:p>
            <a:pPr marL="0" indent="0">
              <a:buNone/>
            </a:pPr>
            <a:r>
              <a:rPr lang="uk-UA" sz="1600" dirty="0" smtClean="0"/>
              <a:t>Тепер </a:t>
            </a:r>
            <a:r>
              <a:rPr lang="uk-UA" sz="1600" dirty="0"/>
              <a:t>створимо кілька правил </a:t>
            </a:r>
            <a:r>
              <a:rPr lang="uk-UA" sz="1600" dirty="0" smtClean="0"/>
              <a:t>:</a:t>
            </a:r>
          </a:p>
          <a:p>
            <a:pPr marL="0" indent="0">
              <a:buNone/>
            </a:pPr>
            <a:endParaRPr lang="uk-UA" sz="1600" dirty="0"/>
          </a:p>
        </p:txBody>
      </p:sp>
      <p:pic>
        <p:nvPicPr>
          <p:cNvPr id="2" name="Picture 1"/>
          <p:cNvPicPr>
            <a:picLocks noChangeAspect="1"/>
          </p:cNvPicPr>
          <p:nvPr/>
        </p:nvPicPr>
        <p:blipFill>
          <a:blip r:embed="rId2"/>
          <a:stretch>
            <a:fillRect/>
          </a:stretch>
        </p:blipFill>
        <p:spPr>
          <a:xfrm>
            <a:off x="464609" y="841509"/>
            <a:ext cx="4438650" cy="895350"/>
          </a:xfrm>
          <a:prstGeom prst="rect">
            <a:avLst/>
          </a:prstGeom>
        </p:spPr>
      </p:pic>
      <p:pic>
        <p:nvPicPr>
          <p:cNvPr id="4" name="Picture 3"/>
          <p:cNvPicPr>
            <a:picLocks noChangeAspect="1"/>
          </p:cNvPicPr>
          <p:nvPr/>
        </p:nvPicPr>
        <p:blipFill>
          <a:blip r:embed="rId3"/>
          <a:stretch>
            <a:fillRect/>
          </a:stretch>
        </p:blipFill>
        <p:spPr>
          <a:xfrm>
            <a:off x="464609" y="2217737"/>
            <a:ext cx="3857625" cy="695325"/>
          </a:xfrm>
          <a:prstGeom prst="rect">
            <a:avLst/>
          </a:prstGeom>
        </p:spPr>
      </p:pic>
      <p:pic>
        <p:nvPicPr>
          <p:cNvPr id="5" name="Picture 4"/>
          <p:cNvPicPr>
            <a:picLocks noChangeAspect="1"/>
          </p:cNvPicPr>
          <p:nvPr/>
        </p:nvPicPr>
        <p:blipFill>
          <a:blip r:embed="rId4"/>
          <a:stretch>
            <a:fillRect/>
          </a:stretch>
        </p:blipFill>
        <p:spPr>
          <a:xfrm>
            <a:off x="398351" y="3327243"/>
            <a:ext cx="7010400" cy="657225"/>
          </a:xfrm>
          <a:prstGeom prst="rect">
            <a:avLst/>
          </a:prstGeom>
        </p:spPr>
      </p:pic>
      <p:sp>
        <p:nvSpPr>
          <p:cNvPr id="6" name="Rectangle 5"/>
          <p:cNvSpPr/>
          <p:nvPr/>
        </p:nvSpPr>
        <p:spPr>
          <a:xfrm>
            <a:off x="321733" y="4011534"/>
            <a:ext cx="11734799" cy="2554545"/>
          </a:xfrm>
          <a:prstGeom prst="rect">
            <a:avLst/>
          </a:prstGeom>
        </p:spPr>
        <p:txBody>
          <a:bodyPr wrap="square">
            <a:spAutoFit/>
          </a:bodyPr>
          <a:lstStyle/>
          <a:p>
            <a:r>
              <a:rPr lang="uk-UA" sz="1600" dirty="0" smtClean="0"/>
              <a:t>Розберемо </a:t>
            </a:r>
            <a:r>
              <a:rPr lang="uk-UA" sz="1600" dirty="0"/>
              <a:t>прямо за пунктами: </a:t>
            </a:r>
            <a:endParaRPr lang="uk-UA" sz="1600" dirty="0" smtClean="0"/>
          </a:p>
          <a:p>
            <a:r>
              <a:rPr lang="uk-UA" sz="1600" b="1" dirty="0" smtClean="0"/>
              <a:t>add </a:t>
            </a:r>
            <a:r>
              <a:rPr lang="uk-UA" sz="1600" b="1" dirty="0"/>
              <a:t>action = accept </a:t>
            </a:r>
            <a:r>
              <a:rPr lang="uk-UA" sz="1600" dirty="0"/>
              <a:t>- приймати пакети. </a:t>
            </a:r>
            <a:endParaRPr lang="uk-UA" sz="1600" dirty="0" smtClean="0"/>
          </a:p>
          <a:p>
            <a:r>
              <a:rPr lang="uk-UA" sz="1600" b="1" dirty="0" smtClean="0"/>
              <a:t>chain </a:t>
            </a:r>
            <a:r>
              <a:rPr lang="uk-UA" sz="1600" b="1" dirty="0"/>
              <a:t>= input </a:t>
            </a:r>
            <a:r>
              <a:rPr lang="uk-UA" sz="1600" dirty="0"/>
              <a:t>- правило працюватиме в ланцюжку вхідного трафіку. </a:t>
            </a:r>
            <a:endParaRPr lang="uk-UA" sz="1600" dirty="0" smtClean="0"/>
          </a:p>
          <a:p>
            <a:r>
              <a:rPr lang="uk-UA" sz="1600" b="1" dirty="0" smtClean="0"/>
              <a:t>comment</a:t>
            </a:r>
            <a:r>
              <a:rPr lang="uk-UA" sz="1600" b="1" dirty="0"/>
              <a:t>="default configuration" </a:t>
            </a:r>
            <a:r>
              <a:rPr lang="uk-UA" sz="1600" dirty="0"/>
              <a:t>— це просто коментар-нагадувач, у нашому випадку вказуємо, що це конфігурація за замовчуванням, але можна взагалі цей параметр не вказувати. </a:t>
            </a:r>
            <a:endParaRPr lang="uk-UA" sz="1600" dirty="0" smtClean="0"/>
          </a:p>
          <a:p>
            <a:r>
              <a:rPr lang="uk-UA" sz="1600" b="1" dirty="0" smtClean="0"/>
              <a:t>connection-state=established,related</a:t>
            </a:r>
            <a:r>
              <a:rPr lang="uk-UA" sz="1600" dirty="0" smtClean="0"/>
              <a:t> </a:t>
            </a:r>
            <a:r>
              <a:rPr lang="uk-UA" sz="1600" dirty="0"/>
              <a:t>— вказуємо які статуси з'єднання прийматимемо. </a:t>
            </a:r>
            <a:endParaRPr lang="uk-UA" sz="1600" dirty="0" smtClean="0"/>
          </a:p>
          <a:p>
            <a:endParaRPr lang="uk-UA" sz="1600" dirty="0"/>
          </a:p>
          <a:p>
            <a:r>
              <a:rPr lang="uk-UA" sz="1600" dirty="0" smtClean="0"/>
              <a:t>Таким </a:t>
            </a:r>
            <a:r>
              <a:rPr lang="uk-UA" sz="1600" dirty="0"/>
              <a:t>чином ця довга команда лише перетворюється на цілком логічну фразу «Приймати ззовні всі пакети зі статусом з'єднання Established і Related». Це правило дозволяє чітко вказати маршрутизатору якщо з зовнішньої мережі прилітають з'єднання з зазначеними статусами, то їх слід прийняти.</a:t>
            </a:r>
          </a:p>
        </p:txBody>
      </p:sp>
    </p:spTree>
    <p:extLst>
      <p:ext uri="{BB962C8B-B14F-4D97-AF65-F5344CB8AC3E}">
        <p14:creationId xmlns:p14="http://schemas.microsoft.com/office/powerpoint/2010/main" val="3802552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Тепер переходимо до наступного правила, що рекомендується Mikrotik</a:t>
            </a:r>
            <a:r>
              <a:rPr lang="uk-UA" sz="1600" dirty="0" smtClean="0"/>
              <a:t>:</a:t>
            </a:r>
          </a:p>
          <a:p>
            <a:pPr marL="0" indent="0">
              <a:buNone/>
            </a:pPr>
            <a:endParaRPr lang="ru-RU" sz="1600" dirty="0"/>
          </a:p>
          <a:p>
            <a:pPr marL="0" indent="0">
              <a:buNone/>
            </a:pPr>
            <a:endParaRPr lang="ru-RU" sz="1600" dirty="0" smtClean="0"/>
          </a:p>
          <a:p>
            <a:pPr marL="0" indent="0">
              <a:buNone/>
            </a:pPr>
            <a:r>
              <a:rPr lang="uk-UA" sz="1600" dirty="0" smtClean="0"/>
              <a:t>Звернемо </a:t>
            </a:r>
            <a:r>
              <a:rPr lang="uk-UA" sz="1600" dirty="0"/>
              <a:t>увагу тільки на параметрі </a:t>
            </a:r>
            <a:r>
              <a:rPr lang="uk-UA" sz="1600" b="1" dirty="0"/>
              <a:t>src-address-list=allowed_to_router</a:t>
            </a:r>
            <a:r>
              <a:rPr lang="uk-UA" sz="1600" dirty="0"/>
              <a:t>. Під час обробки трафіку ми можемо формувати різні списки IP-адрес. Кожен список матиме ім'я. Так що дослівний «переклад» цього правила лише «Прийняти пакети, якщо IP-адреса з якої звертаються, є в списку </a:t>
            </a:r>
            <a:r>
              <a:rPr lang="uk-UA" sz="1600" b="1" dirty="0"/>
              <a:t>allowed_to_router</a:t>
            </a:r>
            <a:r>
              <a:rPr lang="uk-UA" sz="1600" dirty="0"/>
              <a:t>. Нам це правило стане у нагоді для подальшого формування списку дозволених IP-адрес. </a:t>
            </a:r>
            <a:endParaRPr lang="uk-UA" sz="1600" dirty="0" smtClean="0"/>
          </a:p>
          <a:p>
            <a:pPr marL="0" indent="0">
              <a:buNone/>
            </a:pPr>
            <a:endParaRPr lang="uk-UA" sz="1600" dirty="0"/>
          </a:p>
          <a:p>
            <a:pPr marL="0" indent="0">
              <a:buNone/>
            </a:pPr>
            <a:r>
              <a:rPr lang="uk-UA" sz="1600" dirty="0" smtClean="0"/>
              <a:t>Через </a:t>
            </a:r>
            <a:r>
              <a:rPr lang="uk-UA" sz="1600" dirty="0"/>
              <a:t>те, що правила в ланцюжку обробляються одне за одним, спочатку слід прописувати дозвільні правила, а тільки після цього забороняють. </a:t>
            </a:r>
            <a:endParaRPr lang="uk-UA" sz="1600" dirty="0" smtClean="0"/>
          </a:p>
          <a:p>
            <a:pPr marL="0" indent="0">
              <a:buNone/>
            </a:pPr>
            <a:r>
              <a:rPr lang="uk-UA" sz="1600" dirty="0" smtClean="0"/>
              <a:t>Тепер </a:t>
            </a:r>
            <a:r>
              <a:rPr lang="uk-UA" sz="1600" dirty="0"/>
              <a:t>наступне правило, воно є досить спірним. Ми дозволимо маршрутизатору відповідати на команду </a:t>
            </a:r>
            <a:r>
              <a:rPr lang="uk-UA" sz="1600" b="1" dirty="0"/>
              <a:t>ping</a:t>
            </a:r>
            <a:r>
              <a:rPr lang="uk-UA" sz="1600" dirty="0"/>
              <a:t>, що надходить ззовні. З одного боку — це потенційно розкриває те, що на нашій IP-адресі є пристрій, що діє, а з іншого це часто потрібно для організації моніторингу</a:t>
            </a:r>
            <a:r>
              <a:rPr lang="uk-UA" sz="1600" dirty="0" smtClean="0"/>
              <a:t>. </a:t>
            </a:r>
          </a:p>
          <a:p>
            <a:pPr marL="0" indent="0">
              <a:buNone/>
            </a:pPr>
            <a:r>
              <a:rPr lang="uk-UA" sz="1600" dirty="0" smtClean="0"/>
              <a:t>Якщо </a:t>
            </a:r>
            <a:r>
              <a:rPr lang="uk-UA" sz="1600" dirty="0"/>
              <a:t>вам потрібно відключити ping, то в action треба прописати не accept, а drop.</a:t>
            </a:r>
          </a:p>
        </p:txBody>
      </p:sp>
      <p:pic>
        <p:nvPicPr>
          <p:cNvPr id="2" name="Picture 1"/>
          <p:cNvPicPr>
            <a:picLocks noChangeAspect="1"/>
          </p:cNvPicPr>
          <p:nvPr/>
        </p:nvPicPr>
        <p:blipFill>
          <a:blip r:embed="rId2"/>
          <a:stretch>
            <a:fillRect/>
          </a:stretch>
        </p:blipFill>
        <p:spPr>
          <a:xfrm>
            <a:off x="466084" y="562504"/>
            <a:ext cx="6115050" cy="466725"/>
          </a:xfrm>
          <a:prstGeom prst="rect">
            <a:avLst/>
          </a:prstGeom>
        </p:spPr>
      </p:pic>
      <p:pic>
        <p:nvPicPr>
          <p:cNvPr id="4" name="Picture 3"/>
          <p:cNvPicPr>
            <a:picLocks noChangeAspect="1"/>
          </p:cNvPicPr>
          <p:nvPr/>
        </p:nvPicPr>
        <p:blipFill>
          <a:blip r:embed="rId3"/>
          <a:stretch>
            <a:fillRect/>
          </a:stretch>
        </p:blipFill>
        <p:spPr>
          <a:xfrm>
            <a:off x="534987" y="4424891"/>
            <a:ext cx="4314825" cy="514350"/>
          </a:xfrm>
          <a:prstGeom prst="rect">
            <a:avLst/>
          </a:prstGeom>
        </p:spPr>
      </p:pic>
      <p:sp>
        <p:nvSpPr>
          <p:cNvPr id="5" name="Rectangle 4"/>
          <p:cNvSpPr/>
          <p:nvPr/>
        </p:nvSpPr>
        <p:spPr>
          <a:xfrm>
            <a:off x="313684" y="5090417"/>
            <a:ext cx="11014716" cy="338554"/>
          </a:xfrm>
          <a:prstGeom prst="rect">
            <a:avLst/>
          </a:prstGeom>
        </p:spPr>
        <p:txBody>
          <a:bodyPr wrap="square">
            <a:spAutoFit/>
          </a:bodyPr>
          <a:lstStyle/>
          <a:p>
            <a:r>
              <a:rPr lang="uk-UA" sz="1600" dirty="0"/>
              <a:t>Тут все просто - ця команда дозволяє приймати ззовні та обробляти ICMP-пакети. І завершальна команда:</a:t>
            </a:r>
          </a:p>
        </p:txBody>
      </p:sp>
      <p:pic>
        <p:nvPicPr>
          <p:cNvPr id="6" name="Picture 5"/>
          <p:cNvPicPr>
            <a:picLocks noChangeAspect="1"/>
          </p:cNvPicPr>
          <p:nvPr/>
        </p:nvPicPr>
        <p:blipFill>
          <a:blip r:embed="rId4"/>
          <a:stretch>
            <a:fillRect/>
          </a:stretch>
        </p:blipFill>
        <p:spPr>
          <a:xfrm>
            <a:off x="534987" y="5580147"/>
            <a:ext cx="3057525" cy="485775"/>
          </a:xfrm>
          <a:prstGeom prst="rect">
            <a:avLst/>
          </a:prstGeom>
        </p:spPr>
      </p:pic>
      <p:sp>
        <p:nvSpPr>
          <p:cNvPr id="7" name="Rectangle 6"/>
          <p:cNvSpPr/>
          <p:nvPr/>
        </p:nvSpPr>
        <p:spPr>
          <a:xfrm>
            <a:off x="398350" y="6208000"/>
            <a:ext cx="11579383" cy="338554"/>
          </a:xfrm>
          <a:prstGeom prst="rect">
            <a:avLst/>
          </a:prstGeom>
        </p:spPr>
        <p:txBody>
          <a:bodyPr wrap="square">
            <a:spAutoFit/>
          </a:bodyPr>
          <a:lstStyle/>
          <a:p>
            <a:r>
              <a:rPr lang="uk-UA" sz="1600" dirty="0"/>
              <a:t>Цим у фіналі ланцюжка INPUT ми будемо відкидати (дропати) всі пакети, що залишилися, що не підпадають під правила вище. </a:t>
            </a:r>
          </a:p>
        </p:txBody>
      </p:sp>
    </p:spTree>
    <p:extLst>
      <p:ext uri="{BB962C8B-B14F-4D97-AF65-F5344CB8AC3E}">
        <p14:creationId xmlns:p14="http://schemas.microsoft.com/office/powerpoint/2010/main" val="1401257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smtClean="0"/>
              <a:t>В результаті сформувалися </a:t>
            </a:r>
            <a:r>
              <a:rPr lang="uk-UA" sz="1600" dirty="0"/>
              <a:t>правила:</a:t>
            </a:r>
          </a:p>
        </p:txBody>
      </p:sp>
      <p:pic>
        <p:nvPicPr>
          <p:cNvPr id="2" name="Picture 1"/>
          <p:cNvPicPr>
            <a:picLocks noChangeAspect="1"/>
          </p:cNvPicPr>
          <p:nvPr/>
        </p:nvPicPr>
        <p:blipFill>
          <a:blip r:embed="rId2"/>
          <a:stretch>
            <a:fillRect/>
          </a:stretch>
        </p:blipFill>
        <p:spPr>
          <a:xfrm>
            <a:off x="527578" y="647170"/>
            <a:ext cx="6581775" cy="2600325"/>
          </a:xfrm>
          <a:prstGeom prst="rect">
            <a:avLst/>
          </a:prstGeom>
        </p:spPr>
      </p:pic>
      <p:sp>
        <p:nvSpPr>
          <p:cNvPr id="4" name="Rectangle 3"/>
          <p:cNvSpPr/>
          <p:nvPr/>
        </p:nvSpPr>
        <p:spPr>
          <a:xfrm>
            <a:off x="527578" y="3686435"/>
            <a:ext cx="11450156" cy="2308324"/>
          </a:xfrm>
          <a:prstGeom prst="rect">
            <a:avLst/>
          </a:prstGeom>
        </p:spPr>
        <p:txBody>
          <a:bodyPr wrap="square">
            <a:spAutoFit/>
          </a:bodyPr>
          <a:lstStyle/>
          <a:p>
            <a:r>
              <a:rPr lang="uk-UA" sz="1600" dirty="0"/>
              <a:t>Розглянемо як це працює. Уявімо, що ми пінгуємо маршрутизатор ззовні. Це виглядає приблизно так: </a:t>
            </a:r>
            <a:endParaRPr lang="uk-UA" sz="1600" dirty="0" smtClean="0"/>
          </a:p>
          <a:p>
            <a:endParaRPr lang="uk-UA" sz="1600" dirty="0"/>
          </a:p>
          <a:p>
            <a:pPr marL="342900" indent="-342900">
              <a:buFont typeface="+mj-lt"/>
              <a:buAutoNum type="arabicPeriod"/>
            </a:pPr>
            <a:r>
              <a:rPr lang="uk-UA" sz="1600" dirty="0" smtClean="0"/>
              <a:t>Прилетів </a:t>
            </a:r>
            <a:r>
              <a:rPr lang="uk-UA" sz="1600" dirty="0"/>
              <a:t>назовні ICMP-пакет. Машрутизатор дивиться в правило номер 0 - чи є вже з'єднання, що вже встановилося. Якщо нас вперше пінгують, то статус з'єднання буде </a:t>
            </a:r>
            <a:r>
              <a:rPr lang="uk-UA" sz="1600" b="1" dirty="0"/>
              <a:t>New</a:t>
            </a:r>
            <a:r>
              <a:rPr lang="uk-UA" sz="1600" dirty="0"/>
              <a:t>, а не </a:t>
            </a:r>
            <a:r>
              <a:rPr lang="uk-UA" sz="1600" b="1" dirty="0"/>
              <a:t>Established</a:t>
            </a:r>
            <a:r>
              <a:rPr lang="uk-UA" sz="1600" dirty="0"/>
              <a:t> або </a:t>
            </a:r>
            <a:r>
              <a:rPr lang="uk-UA" sz="1600" b="1" dirty="0"/>
              <a:t>Related</a:t>
            </a:r>
            <a:r>
              <a:rPr lang="uk-UA" sz="1600" dirty="0"/>
              <a:t>. Отже правило не спрацьовує. </a:t>
            </a:r>
            <a:endParaRPr lang="uk-UA" sz="1600" dirty="0" smtClean="0"/>
          </a:p>
          <a:p>
            <a:pPr marL="342900" indent="-342900">
              <a:buFont typeface="+mj-lt"/>
              <a:buAutoNum type="arabicPeriod"/>
            </a:pPr>
            <a:r>
              <a:rPr lang="uk-UA" sz="1600" dirty="0" smtClean="0"/>
              <a:t>Дивимося </a:t>
            </a:r>
            <a:r>
              <a:rPr lang="uk-UA" sz="1600" dirty="0"/>
              <a:t>далі — чи є IP-адреса, з якої прийшов пакет у списку </a:t>
            </a:r>
            <a:r>
              <a:rPr lang="uk-UA" sz="1600" b="1" dirty="0"/>
              <a:t>allowed_to_router</a:t>
            </a:r>
            <a:r>
              <a:rPr lang="uk-UA" sz="1600" dirty="0"/>
              <a:t>. Оскільки ми цей список ще не формували, його ще не існує і, отже, правило також не спрацьовує. </a:t>
            </a:r>
            <a:endParaRPr lang="uk-UA" sz="1600" dirty="0" smtClean="0"/>
          </a:p>
          <a:p>
            <a:pPr marL="342900" indent="-342900">
              <a:buFont typeface="+mj-lt"/>
              <a:buAutoNum type="arabicPeriod"/>
            </a:pPr>
            <a:r>
              <a:rPr lang="uk-UA" sz="1600" dirty="0" smtClean="0"/>
              <a:t>Нарешті </a:t>
            </a:r>
            <a:r>
              <a:rPr lang="uk-UA" sz="1600" dirty="0"/>
              <a:t>доходимо до правила 2, яке однозначно говорить маршрутизатору, що слід прийняти (</a:t>
            </a:r>
            <a:r>
              <a:rPr lang="uk-UA" sz="1600" b="1" dirty="0"/>
              <a:t>Accept</a:t>
            </a:r>
            <a:r>
              <a:rPr lang="uk-UA" sz="1600" dirty="0"/>
              <a:t>) та обробити за протоколом ICMP цей пакет. Маршрутизатор відповідає на ICMP-пакет відповідним ехо-відповіддю. До четвертого правила пакет не добирається, </a:t>
            </a:r>
            <a:r>
              <a:rPr lang="uk-UA" sz="1600" dirty="0" smtClean="0"/>
              <a:t>так як </a:t>
            </a:r>
            <a:r>
              <a:rPr lang="uk-UA" sz="1600" dirty="0"/>
              <a:t>процедуру обробки фактично завершено.</a:t>
            </a:r>
          </a:p>
        </p:txBody>
      </p:sp>
    </p:spTree>
    <p:extLst>
      <p:ext uri="{BB962C8B-B14F-4D97-AF65-F5344CB8AC3E}">
        <p14:creationId xmlns:p14="http://schemas.microsoft.com/office/powerpoint/2010/main" val="3169612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Розглянемо ще один випадок. На цей раз до нас на маршрутизатор ззовні прилетів якийсь невідомий UDP-пакет із даними. Як діятиме маршрутизатор: </a:t>
            </a:r>
            <a:endParaRPr lang="uk-UA" sz="1600" dirty="0" smtClean="0"/>
          </a:p>
          <a:p>
            <a:pPr marL="342900" indent="-342900">
              <a:buFont typeface="+mj-lt"/>
              <a:buAutoNum type="arabicPeriod"/>
            </a:pPr>
            <a:r>
              <a:rPr lang="uk-UA" sz="1600" dirty="0" smtClean="0"/>
              <a:t>Дивимося </a:t>
            </a:r>
            <a:r>
              <a:rPr lang="uk-UA" sz="1600" dirty="0"/>
              <a:t>правило 0. </a:t>
            </a:r>
            <a:r>
              <a:rPr lang="uk-UA" sz="1600" dirty="0" smtClean="0"/>
              <a:t>Існуючого </a:t>
            </a:r>
            <a:r>
              <a:rPr lang="uk-UA" sz="1600" b="1" dirty="0"/>
              <a:t>Established</a:t>
            </a:r>
            <a:r>
              <a:rPr lang="uk-UA" sz="1600" dirty="0"/>
              <a:t> або </a:t>
            </a:r>
            <a:r>
              <a:rPr lang="uk-UA" sz="1600" b="1" dirty="0"/>
              <a:t>Related</a:t>
            </a:r>
            <a:r>
              <a:rPr lang="uk-UA" sz="1600" dirty="0"/>
              <a:t> з'єднання у нас немає, тому правило не спрацьовує. </a:t>
            </a:r>
            <a:endParaRPr lang="uk-UA" sz="1600" dirty="0" smtClean="0"/>
          </a:p>
          <a:p>
            <a:pPr marL="342900" indent="-342900">
              <a:buFont typeface="+mj-lt"/>
              <a:buAutoNum type="arabicPeriod"/>
            </a:pPr>
            <a:r>
              <a:rPr lang="uk-UA" sz="1600" dirty="0" smtClean="0"/>
              <a:t>Правило </a:t>
            </a:r>
            <a:r>
              <a:rPr lang="uk-UA" sz="1600" dirty="0"/>
              <a:t>1 - дивимось у список дозволених адрес </a:t>
            </a:r>
            <a:r>
              <a:rPr lang="uk-UA" sz="1600" b="1" dirty="0"/>
              <a:t>allowed_to_router</a:t>
            </a:r>
            <a:r>
              <a:rPr lang="uk-UA" sz="1600" dirty="0"/>
              <a:t>, але там порожньо. Ще одне правило не спрацювало. </a:t>
            </a:r>
            <a:endParaRPr lang="uk-UA" sz="1600" dirty="0" smtClean="0"/>
          </a:p>
          <a:p>
            <a:pPr marL="342900" indent="-342900">
              <a:buFont typeface="+mj-lt"/>
              <a:buAutoNum type="arabicPeriod"/>
            </a:pPr>
            <a:r>
              <a:rPr lang="uk-UA" sz="1600" dirty="0" smtClean="0"/>
              <a:t>Дійшли </a:t>
            </a:r>
            <a:r>
              <a:rPr lang="uk-UA" sz="1600" dirty="0"/>
              <a:t>до правила 2 — чи є пакет ICMP-пакетом. Ні, не є, тому правило не спрацьовує. </a:t>
            </a:r>
            <a:endParaRPr lang="uk-UA" sz="1600" dirty="0" smtClean="0"/>
          </a:p>
          <a:p>
            <a:pPr marL="342900" indent="-342900">
              <a:buFont typeface="+mj-lt"/>
              <a:buAutoNum type="arabicPeriod"/>
            </a:pPr>
            <a:r>
              <a:rPr lang="uk-UA" sz="1600" dirty="0" smtClean="0"/>
              <a:t>І </a:t>
            </a:r>
            <a:r>
              <a:rPr lang="uk-UA" sz="1600" dirty="0"/>
              <a:t>ось ми дійшли до кінця ланцюжка INPUT, де нас чекає «</a:t>
            </a:r>
            <a:r>
              <a:rPr lang="uk-UA" sz="1600" dirty="0" smtClean="0"/>
              <a:t>правило-викидайло». </a:t>
            </a:r>
            <a:r>
              <a:rPr lang="uk-UA" sz="1600" dirty="0"/>
              <a:t>Оскільки у правила </a:t>
            </a:r>
            <a:r>
              <a:rPr lang="uk-UA" sz="1600" b="1" dirty="0"/>
              <a:t>chain=input action=drop</a:t>
            </a:r>
            <a:r>
              <a:rPr lang="uk-UA" sz="1600" dirty="0"/>
              <a:t> немає умов для спрацьовування, воно за замовчуванням спрацьовує завжди і наш невідомий UDP-пакет тремтить і перестає існувати.</a:t>
            </a:r>
          </a:p>
        </p:txBody>
      </p:sp>
      <p:sp>
        <p:nvSpPr>
          <p:cNvPr id="2" name="Rectangle 1"/>
          <p:cNvSpPr/>
          <p:nvPr/>
        </p:nvSpPr>
        <p:spPr>
          <a:xfrm>
            <a:off x="398350" y="2944336"/>
            <a:ext cx="11463449" cy="830997"/>
          </a:xfrm>
          <a:prstGeom prst="rect">
            <a:avLst/>
          </a:prstGeom>
        </p:spPr>
        <p:txBody>
          <a:bodyPr wrap="square">
            <a:spAutoFit/>
          </a:bodyPr>
          <a:lstStyle/>
          <a:p>
            <a:r>
              <a:rPr lang="uk-UA" sz="1600" dirty="0"/>
              <a:t>Сформуємо перелік дозволених адрес. Для цього повернемося до головного меню, натиснувши символ </a:t>
            </a:r>
            <a:r>
              <a:rPr lang="uk-UA" sz="1600" b="1" dirty="0"/>
              <a:t>/ </a:t>
            </a:r>
            <a:r>
              <a:rPr lang="uk-UA" sz="1600" dirty="0"/>
              <a:t>і підтвердивши натисканням клавіші </a:t>
            </a:r>
            <a:r>
              <a:rPr lang="uk-UA" sz="1600" b="1" dirty="0"/>
              <a:t>Enter</a:t>
            </a:r>
            <a:r>
              <a:rPr lang="uk-UA" sz="1600" dirty="0"/>
              <a:t>. Тепер перейдемо в розділ консольного інтерфейсу Mikrotik – </a:t>
            </a:r>
            <a:r>
              <a:rPr lang="uk-UA" sz="1600" b="1" dirty="0"/>
              <a:t>ip firewall</a:t>
            </a:r>
            <a:r>
              <a:rPr lang="uk-UA" sz="1600" dirty="0"/>
              <a:t> і подивимося, які адресні списки у нас існують:</a:t>
            </a:r>
          </a:p>
        </p:txBody>
      </p:sp>
      <p:pic>
        <p:nvPicPr>
          <p:cNvPr id="4" name="Picture 3"/>
          <p:cNvPicPr>
            <a:picLocks noChangeAspect="1"/>
          </p:cNvPicPr>
          <p:nvPr/>
        </p:nvPicPr>
        <p:blipFill>
          <a:blip r:embed="rId2"/>
          <a:stretch>
            <a:fillRect/>
          </a:stretch>
        </p:blipFill>
        <p:spPr>
          <a:xfrm>
            <a:off x="770884" y="4161896"/>
            <a:ext cx="4991100" cy="1514475"/>
          </a:xfrm>
          <a:prstGeom prst="rect">
            <a:avLst/>
          </a:prstGeom>
        </p:spPr>
      </p:pic>
    </p:spTree>
    <p:extLst>
      <p:ext uri="{BB962C8B-B14F-4D97-AF65-F5344CB8AC3E}">
        <p14:creationId xmlns:p14="http://schemas.microsoft.com/office/powerpoint/2010/main" val="1575082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Безпека периметра локальної мережі – одне з пріоритетних завдань будь-якого системного адміністратора і в компанії Mikrotik це чудово розуміють. Так що як тільки ви увімкнули пристрій на RouterBoard з налаштуваннями за замовчуванням - там вже буде кілька налаштованих правил. У випадку Mikrotik CHR за промовчанням правил не буде, але Mikrotik рекомендує їх налаштувати.</a:t>
            </a:r>
            <a:endParaRPr lang="uk-UA" sz="1600" b="1" dirty="0" smtClean="0"/>
          </a:p>
          <a:p>
            <a:pPr marL="0" indent="0">
              <a:buNone/>
            </a:pPr>
            <a:endParaRPr lang="uk-UA" sz="1600" b="1" dirty="0"/>
          </a:p>
          <a:p>
            <a:pPr marL="0" indent="0">
              <a:buNone/>
            </a:pPr>
            <a:endParaRPr lang="uk-UA" sz="1600" b="1" dirty="0" smtClean="0"/>
          </a:p>
          <a:p>
            <a:pPr marL="0" indent="0">
              <a:buNone/>
            </a:pPr>
            <a:r>
              <a:rPr lang="uk-UA" sz="1600" b="1" dirty="0" smtClean="0"/>
              <a:t>Firewall</a:t>
            </a:r>
            <a:r>
              <a:rPr lang="uk-UA" sz="1600" dirty="0" smtClean="0"/>
              <a:t> </a:t>
            </a:r>
            <a:r>
              <a:rPr lang="uk-UA" sz="1600" dirty="0"/>
              <a:t>на </a:t>
            </a:r>
            <a:r>
              <a:rPr lang="en-US" sz="1600" dirty="0" err="1" smtClean="0"/>
              <a:t>MikroTik</a:t>
            </a:r>
            <a:r>
              <a:rPr lang="en-US" sz="1600" dirty="0" smtClean="0"/>
              <a:t> </a:t>
            </a:r>
            <a:r>
              <a:rPr lang="uk-UA" sz="1600" dirty="0" smtClean="0"/>
              <a:t>складається </a:t>
            </a:r>
            <a:r>
              <a:rPr lang="uk-UA" sz="1600" dirty="0"/>
              <a:t>з наступних складових, це ланцюжки (</a:t>
            </a:r>
            <a:r>
              <a:rPr lang="uk-UA" sz="1600" b="1" dirty="0"/>
              <a:t>chai</a:t>
            </a:r>
            <a:r>
              <a:rPr lang="uk-UA" sz="1600" dirty="0"/>
              <a:t>n) та дії в цих ланцюжках (</a:t>
            </a:r>
            <a:r>
              <a:rPr lang="uk-UA" sz="1600" b="1" dirty="0"/>
              <a:t>Action</a:t>
            </a:r>
            <a:r>
              <a:rPr lang="uk-UA" sz="1600" dirty="0"/>
              <a:t>), а також різні фільтри </a:t>
            </a:r>
            <a:r>
              <a:rPr lang="uk-UA" sz="1600" dirty="0" smtClean="0"/>
              <a:t>до </a:t>
            </a:r>
            <a:r>
              <a:rPr lang="uk-UA" sz="1600" dirty="0"/>
              <a:t>трафіку який обробляється у ланцюжках</a:t>
            </a:r>
            <a:r>
              <a:rPr lang="uk-UA" sz="1600" dirty="0" smtClean="0"/>
              <a:t>.</a:t>
            </a:r>
            <a:endParaRPr lang="en-US" sz="1600" dirty="0" smtClean="0"/>
          </a:p>
          <a:p>
            <a:pPr marL="0" indent="0">
              <a:buNone/>
            </a:pPr>
            <a:endParaRPr lang="en-US" sz="1600" dirty="0" smtClean="0"/>
          </a:p>
          <a:p>
            <a:pPr marL="0" indent="0" algn="ctr">
              <a:buNone/>
            </a:pPr>
            <a:r>
              <a:rPr lang="uk-UA" sz="1600" b="1" dirty="0" smtClean="0"/>
              <a:t>Firewall </a:t>
            </a:r>
            <a:r>
              <a:rPr lang="uk-UA" sz="1600" b="1" dirty="0"/>
              <a:t>Chain </a:t>
            </a:r>
            <a:endParaRPr lang="en-US" sz="1600" b="1" dirty="0" smtClean="0"/>
          </a:p>
          <a:p>
            <a:pPr marL="0" indent="0">
              <a:buNone/>
            </a:pPr>
            <a:r>
              <a:rPr lang="uk-UA" sz="1600" dirty="0" smtClean="0"/>
              <a:t>У </a:t>
            </a:r>
            <a:r>
              <a:rPr lang="uk-UA" sz="1600" dirty="0"/>
              <a:t>Mikrotik існують такі </a:t>
            </a:r>
            <a:r>
              <a:rPr lang="uk-UA" sz="1600" dirty="0" smtClean="0"/>
              <a:t>ланцюжки</a:t>
            </a:r>
            <a:r>
              <a:rPr lang="en-US" sz="1600" dirty="0"/>
              <a:t>:</a:t>
            </a:r>
            <a:endParaRPr lang="en-US" sz="1600" dirty="0" smtClean="0"/>
          </a:p>
          <a:p>
            <a:pPr marL="0" indent="0">
              <a:buNone/>
            </a:pPr>
            <a:r>
              <a:rPr lang="uk-UA" sz="1600" b="1" dirty="0" smtClean="0"/>
              <a:t>Input</a:t>
            </a:r>
            <a:r>
              <a:rPr lang="uk-UA" sz="1600" dirty="0" smtClean="0"/>
              <a:t> </a:t>
            </a:r>
            <a:r>
              <a:rPr lang="uk-UA" sz="1600" dirty="0"/>
              <a:t>- ланцюжок для обробки пакетів, що надходять на маршрутизатор, що мають як адресу призначення </a:t>
            </a:r>
            <a:r>
              <a:rPr lang="uk-UA" sz="1600" dirty="0" smtClean="0"/>
              <a:t>IP </a:t>
            </a:r>
            <a:r>
              <a:rPr lang="uk-UA" sz="1600" dirty="0" smtClean="0"/>
              <a:t>маршрутизатора.</a:t>
            </a:r>
            <a:endParaRPr lang="en-US" sz="1600" dirty="0" smtClean="0"/>
          </a:p>
          <a:p>
            <a:pPr marL="0" indent="0">
              <a:buNone/>
            </a:pPr>
            <a:r>
              <a:rPr lang="uk-UA" sz="1600" b="1" dirty="0" smtClean="0"/>
              <a:t>Forward</a:t>
            </a:r>
            <a:r>
              <a:rPr lang="uk-UA" sz="1600" dirty="0" smtClean="0"/>
              <a:t> </a:t>
            </a:r>
            <a:r>
              <a:rPr lang="uk-UA" sz="1600" dirty="0"/>
              <a:t>– у цьому ланцюжку обробляються пакети, що проходять через маршрутизатор </a:t>
            </a:r>
            <a:endParaRPr lang="en-US" sz="1600" dirty="0" smtClean="0"/>
          </a:p>
          <a:p>
            <a:pPr marL="0" indent="0">
              <a:buNone/>
            </a:pPr>
            <a:r>
              <a:rPr lang="uk-UA" sz="1600" b="1" dirty="0" smtClean="0"/>
              <a:t>Output</a:t>
            </a:r>
            <a:r>
              <a:rPr lang="uk-UA" sz="1600" dirty="0" smtClean="0"/>
              <a:t> </a:t>
            </a:r>
            <a:r>
              <a:rPr lang="uk-UA" sz="1600" dirty="0"/>
              <a:t>– ланцюжок для обробки пакетів створених маршрутизатором, наприклад, коли ми з маршрутизатора пінгуємо або підключаємося по telnet </a:t>
            </a:r>
            <a:endParaRPr lang="en-US" sz="1600" dirty="0" smtClean="0"/>
          </a:p>
          <a:p>
            <a:pPr marL="0" indent="0">
              <a:buNone/>
            </a:pPr>
            <a:endParaRPr lang="en-US" sz="1600" dirty="0"/>
          </a:p>
          <a:p>
            <a:pPr marL="0" indent="0">
              <a:buNone/>
            </a:pPr>
            <a:r>
              <a:rPr lang="uk-UA" sz="1600" dirty="0" smtClean="0"/>
              <a:t>З </a:t>
            </a:r>
            <a:r>
              <a:rPr lang="uk-UA" sz="1600" dirty="0"/>
              <a:t>опису </a:t>
            </a:r>
            <a:r>
              <a:rPr lang="uk-UA" sz="1600" dirty="0" smtClean="0"/>
              <a:t>стає зрозуміло, </a:t>
            </a:r>
            <a:r>
              <a:rPr lang="uk-UA" sz="1600" dirty="0"/>
              <a:t>що для захисту маршрутизатора необхідно використовувати ланцюжок input. А для обробки трафіку від користувачів та користувачів використовувати chain forward</a:t>
            </a:r>
            <a:r>
              <a:rPr lang="uk-UA" sz="1600" dirty="0" smtClean="0"/>
              <a:t>.</a:t>
            </a:r>
            <a:endParaRPr lang="uk-UA" sz="1600" dirty="0"/>
          </a:p>
        </p:txBody>
      </p:sp>
    </p:spTree>
    <p:extLst>
      <p:ext uri="{BB962C8B-B14F-4D97-AF65-F5344CB8AC3E}">
        <p14:creationId xmlns:p14="http://schemas.microsoft.com/office/powerpoint/2010/main" val="972157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Як бачимо, список поки що порожній. Додамо туди адреси зі стандартної локальної підмережі 192.168.88.0/24, за винятком 192.168.88.1 (адреса маршрутизатора). Ця підмережа зазвичай використовується за замовчуванням на пристроях Mikrotik і саме її найчастіше використовують для роздачі адрес у локальній мережі. Виконаємо додавання</a:t>
            </a:r>
            <a:r>
              <a:rPr lang="uk-UA" sz="1600" dirty="0" smtClean="0"/>
              <a:t>:</a:t>
            </a:r>
          </a:p>
          <a:p>
            <a:pPr marL="0" indent="0">
              <a:buNone/>
            </a:pPr>
            <a:endParaRPr lang="uk-UA" sz="1600" dirty="0"/>
          </a:p>
          <a:p>
            <a:pPr marL="0" indent="0">
              <a:buNone/>
            </a:pPr>
            <a:endParaRPr lang="uk-UA" sz="1600" dirty="0" smtClean="0"/>
          </a:p>
          <a:p>
            <a:pPr marL="0" indent="0">
              <a:buNone/>
            </a:pPr>
            <a:r>
              <a:rPr lang="uk-UA" sz="1600" dirty="0"/>
              <a:t>Команда максимально проста для розуміння, ми говоримо, що нам потрібно додати адреси </a:t>
            </a:r>
            <a:r>
              <a:rPr lang="uk-UA" sz="1600" b="1" dirty="0"/>
              <a:t>192.168.88.2-192.168.88.254</a:t>
            </a:r>
            <a:r>
              <a:rPr lang="uk-UA" sz="1600" dirty="0"/>
              <a:t> до списку з ім'ям </a:t>
            </a:r>
            <a:r>
              <a:rPr lang="uk-UA" sz="1600" b="1" dirty="0"/>
              <a:t>allowed_to_router</a:t>
            </a:r>
            <a:r>
              <a:rPr lang="uk-UA" sz="1600" dirty="0"/>
              <a:t>. Мається на увазі, що якщо списку з таким ім'ям не існує, то при виконанні команди він буде створений. </a:t>
            </a:r>
            <a:endParaRPr lang="uk-UA" sz="1600" dirty="0" smtClean="0"/>
          </a:p>
          <a:p>
            <a:pPr marL="0" indent="0">
              <a:buNone/>
            </a:pPr>
            <a:r>
              <a:rPr lang="uk-UA" sz="1600" dirty="0" smtClean="0"/>
              <a:t>Перевіримо</a:t>
            </a:r>
            <a:r>
              <a:rPr lang="uk-UA" sz="1600" dirty="0"/>
              <a:t>:</a:t>
            </a:r>
          </a:p>
        </p:txBody>
      </p:sp>
      <p:pic>
        <p:nvPicPr>
          <p:cNvPr id="2" name="Picture 1"/>
          <p:cNvPicPr>
            <a:picLocks noChangeAspect="1"/>
          </p:cNvPicPr>
          <p:nvPr/>
        </p:nvPicPr>
        <p:blipFill>
          <a:blip r:embed="rId2"/>
          <a:stretch>
            <a:fillRect/>
          </a:stretch>
        </p:blipFill>
        <p:spPr>
          <a:xfrm>
            <a:off x="470429" y="1158345"/>
            <a:ext cx="5934075" cy="409575"/>
          </a:xfrm>
          <a:prstGeom prst="rect">
            <a:avLst/>
          </a:prstGeom>
        </p:spPr>
      </p:pic>
      <p:sp>
        <p:nvSpPr>
          <p:cNvPr id="5" name="Rectangle 4"/>
          <p:cNvSpPr/>
          <p:nvPr/>
        </p:nvSpPr>
        <p:spPr>
          <a:xfrm>
            <a:off x="389466" y="4746062"/>
            <a:ext cx="11588268" cy="830997"/>
          </a:xfrm>
          <a:prstGeom prst="rect">
            <a:avLst/>
          </a:prstGeom>
        </p:spPr>
        <p:txBody>
          <a:bodyPr wrap="square">
            <a:spAutoFit/>
          </a:bodyPr>
          <a:lstStyle/>
          <a:p>
            <a:r>
              <a:rPr lang="uk-UA" sz="1600" dirty="0"/>
              <a:t>Тепер, коли фаєрвол у ланцюжку INPUT дійде до правила номер 1, то у разі надходження даних з IP-адресою відправника з діапазону 192.168.88.2-192.168.88.254 - правило спрацює і маршрутизатор знатиме, що дані слід прийняти. </a:t>
            </a:r>
            <a:endParaRPr lang="uk-UA" sz="1600" dirty="0" smtClean="0"/>
          </a:p>
          <a:p>
            <a:r>
              <a:rPr lang="uk-UA" sz="1600" dirty="0" smtClean="0"/>
              <a:t>Цим </a:t>
            </a:r>
            <a:r>
              <a:rPr lang="uk-UA" sz="1600" dirty="0"/>
              <a:t>ми користуватимемося для звернень до маршрутизатора з локальної мережі.</a:t>
            </a:r>
          </a:p>
        </p:txBody>
      </p:sp>
      <p:pic>
        <p:nvPicPr>
          <p:cNvPr id="6" name="Picture 5"/>
          <p:cNvPicPr>
            <a:picLocks noChangeAspect="1"/>
          </p:cNvPicPr>
          <p:nvPr/>
        </p:nvPicPr>
        <p:blipFill>
          <a:blip r:embed="rId3"/>
          <a:stretch>
            <a:fillRect/>
          </a:stretch>
        </p:blipFill>
        <p:spPr>
          <a:xfrm>
            <a:off x="470429" y="2751059"/>
            <a:ext cx="7107238" cy="1428415"/>
          </a:xfrm>
          <a:prstGeom prst="rect">
            <a:avLst/>
          </a:prstGeom>
        </p:spPr>
      </p:pic>
    </p:spTree>
    <p:extLst>
      <p:ext uri="{BB962C8B-B14F-4D97-AF65-F5344CB8AC3E}">
        <p14:creationId xmlns:p14="http://schemas.microsoft.com/office/powerpoint/2010/main" val="1456663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smtClean="0"/>
              <a:t>Ще одне </a:t>
            </a:r>
            <a:r>
              <a:rPr lang="uk-UA" sz="1600" dirty="0"/>
              <a:t>завдання при налаштуванні брандмауера чітко розділити адреси, що відносяться до локального сегменту та адреси глобальної мережі інтернет. Саме їх ми візьмемо з RFC та пропишемо у нашому маршрутизаторі списком під назвою </a:t>
            </a:r>
            <a:r>
              <a:rPr lang="uk-UA" sz="1600" b="1" dirty="0"/>
              <a:t>not_in_internet</a:t>
            </a:r>
            <a:r>
              <a:rPr lang="uk-UA" sz="1600" dirty="0"/>
              <a:t>. Надалі це допоможе нам сформувати правила в яких будуть абстракції «це адреса з інтернету» і «ця адреса не з інтернету». </a:t>
            </a:r>
            <a:endParaRPr lang="uk-UA" sz="1600" dirty="0" smtClean="0"/>
          </a:p>
          <a:p>
            <a:pPr marL="0" indent="0">
              <a:buNone/>
            </a:pPr>
            <a:r>
              <a:rPr lang="uk-UA" sz="1600" dirty="0" smtClean="0"/>
              <a:t>По </a:t>
            </a:r>
            <a:r>
              <a:rPr lang="uk-UA" sz="1600" dirty="0"/>
              <a:t>черзі виконуємо команди, створюючи і доповнюючи список </a:t>
            </a:r>
            <a:r>
              <a:rPr lang="uk-UA" sz="1600" b="1" dirty="0" smtClean="0"/>
              <a:t>not_in_internet</a:t>
            </a:r>
            <a:r>
              <a:rPr lang="uk-UA" sz="1600" dirty="0" smtClean="0"/>
              <a:t> (вказуючи в коментарі номер RFC, яким керувалися):</a:t>
            </a:r>
            <a:endParaRPr lang="uk-UA" sz="1600" dirty="0"/>
          </a:p>
        </p:txBody>
      </p:sp>
      <p:pic>
        <p:nvPicPr>
          <p:cNvPr id="2" name="Picture 1"/>
          <p:cNvPicPr>
            <a:picLocks noChangeAspect="1"/>
          </p:cNvPicPr>
          <p:nvPr/>
        </p:nvPicPr>
        <p:blipFill>
          <a:blip r:embed="rId2"/>
          <a:stretch>
            <a:fillRect/>
          </a:stretch>
        </p:blipFill>
        <p:spPr>
          <a:xfrm>
            <a:off x="492653" y="1840970"/>
            <a:ext cx="5534025" cy="466725"/>
          </a:xfrm>
          <a:prstGeom prst="rect">
            <a:avLst/>
          </a:prstGeom>
        </p:spPr>
      </p:pic>
      <p:pic>
        <p:nvPicPr>
          <p:cNvPr id="4" name="Picture 3"/>
          <p:cNvPicPr>
            <a:picLocks noChangeAspect="1"/>
          </p:cNvPicPr>
          <p:nvPr/>
        </p:nvPicPr>
        <p:blipFill>
          <a:blip r:embed="rId3"/>
          <a:stretch>
            <a:fillRect/>
          </a:stretch>
        </p:blipFill>
        <p:spPr>
          <a:xfrm>
            <a:off x="492653" y="2509309"/>
            <a:ext cx="5800725" cy="400050"/>
          </a:xfrm>
          <a:prstGeom prst="rect">
            <a:avLst/>
          </a:prstGeom>
        </p:spPr>
      </p:pic>
      <p:pic>
        <p:nvPicPr>
          <p:cNvPr id="5" name="Picture 4"/>
          <p:cNvPicPr>
            <a:picLocks noChangeAspect="1"/>
          </p:cNvPicPr>
          <p:nvPr/>
        </p:nvPicPr>
        <p:blipFill>
          <a:blip r:embed="rId4"/>
          <a:stretch>
            <a:fillRect/>
          </a:stretch>
        </p:blipFill>
        <p:spPr>
          <a:xfrm>
            <a:off x="492653" y="3110973"/>
            <a:ext cx="5972175" cy="447675"/>
          </a:xfrm>
          <a:prstGeom prst="rect">
            <a:avLst/>
          </a:prstGeom>
        </p:spPr>
      </p:pic>
      <p:pic>
        <p:nvPicPr>
          <p:cNvPr id="6" name="Picture 5"/>
          <p:cNvPicPr>
            <a:picLocks noChangeAspect="1"/>
          </p:cNvPicPr>
          <p:nvPr/>
        </p:nvPicPr>
        <p:blipFill>
          <a:blip r:embed="rId5"/>
          <a:stretch>
            <a:fillRect/>
          </a:stretch>
        </p:blipFill>
        <p:spPr>
          <a:xfrm>
            <a:off x="492653" y="3760262"/>
            <a:ext cx="5600700" cy="476250"/>
          </a:xfrm>
          <a:prstGeom prst="rect">
            <a:avLst/>
          </a:prstGeom>
        </p:spPr>
      </p:pic>
      <p:pic>
        <p:nvPicPr>
          <p:cNvPr id="7" name="Picture 6"/>
          <p:cNvPicPr>
            <a:picLocks noChangeAspect="1"/>
          </p:cNvPicPr>
          <p:nvPr/>
        </p:nvPicPr>
        <p:blipFill>
          <a:blip r:embed="rId6"/>
          <a:stretch>
            <a:fillRect/>
          </a:stretch>
        </p:blipFill>
        <p:spPr>
          <a:xfrm>
            <a:off x="478365" y="4360044"/>
            <a:ext cx="6000750" cy="419100"/>
          </a:xfrm>
          <a:prstGeom prst="rect">
            <a:avLst/>
          </a:prstGeom>
        </p:spPr>
      </p:pic>
      <p:pic>
        <p:nvPicPr>
          <p:cNvPr id="8" name="Picture 7"/>
          <p:cNvPicPr>
            <a:picLocks noChangeAspect="1"/>
          </p:cNvPicPr>
          <p:nvPr/>
        </p:nvPicPr>
        <p:blipFill>
          <a:blip r:embed="rId7"/>
          <a:stretch>
            <a:fillRect/>
          </a:stretch>
        </p:blipFill>
        <p:spPr>
          <a:xfrm>
            <a:off x="478365" y="4906765"/>
            <a:ext cx="5753100" cy="476250"/>
          </a:xfrm>
          <a:prstGeom prst="rect">
            <a:avLst/>
          </a:prstGeom>
        </p:spPr>
      </p:pic>
      <p:pic>
        <p:nvPicPr>
          <p:cNvPr id="9" name="Picture 8"/>
          <p:cNvPicPr>
            <a:picLocks noChangeAspect="1"/>
          </p:cNvPicPr>
          <p:nvPr/>
        </p:nvPicPr>
        <p:blipFill>
          <a:blip r:embed="rId8"/>
          <a:stretch>
            <a:fillRect/>
          </a:stretch>
        </p:blipFill>
        <p:spPr>
          <a:xfrm>
            <a:off x="492653" y="5510636"/>
            <a:ext cx="5867400" cy="457200"/>
          </a:xfrm>
          <a:prstGeom prst="rect">
            <a:avLst/>
          </a:prstGeom>
        </p:spPr>
      </p:pic>
      <p:pic>
        <p:nvPicPr>
          <p:cNvPr id="10" name="Picture 9"/>
          <p:cNvPicPr>
            <a:picLocks noChangeAspect="1"/>
          </p:cNvPicPr>
          <p:nvPr/>
        </p:nvPicPr>
        <p:blipFill>
          <a:blip r:embed="rId9"/>
          <a:stretch>
            <a:fillRect/>
          </a:stretch>
        </p:blipFill>
        <p:spPr>
          <a:xfrm>
            <a:off x="478365" y="6107178"/>
            <a:ext cx="5867400" cy="438150"/>
          </a:xfrm>
          <a:prstGeom prst="rect">
            <a:avLst/>
          </a:prstGeom>
        </p:spPr>
      </p:pic>
    </p:spTree>
    <p:extLst>
      <p:ext uri="{BB962C8B-B14F-4D97-AF65-F5344CB8AC3E}">
        <p14:creationId xmlns:p14="http://schemas.microsoft.com/office/powerpoint/2010/main" val="2281760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722816"/>
            <a:ext cx="11579383" cy="3777571"/>
          </a:xfrm>
        </p:spPr>
        <p:txBody>
          <a:bodyPr>
            <a:normAutofit/>
          </a:bodyPr>
          <a:lstStyle/>
          <a:p>
            <a:pPr marL="0" indent="0">
              <a:buNone/>
            </a:pPr>
            <a:r>
              <a:rPr lang="uk-UA" sz="1600" dirty="0"/>
              <a:t>Є ще дві важливі підмережі, які також варто додати до цього списку. </a:t>
            </a:r>
            <a:endParaRPr lang="uk-UA" sz="1600" dirty="0" smtClean="0"/>
          </a:p>
          <a:p>
            <a:pPr marL="0" indent="0">
              <a:buNone/>
            </a:pPr>
            <a:r>
              <a:rPr lang="uk-UA" sz="1600" dirty="0" smtClean="0"/>
              <a:t>Перша </a:t>
            </a:r>
            <a:r>
              <a:rPr lang="uk-UA" sz="1600" dirty="0"/>
              <a:t>підмережа - це </a:t>
            </a:r>
            <a:r>
              <a:rPr lang="uk-UA" sz="1600" b="1" dirty="0"/>
              <a:t>224.0.0.0/4</a:t>
            </a:r>
            <a:r>
              <a:rPr lang="uk-UA" sz="1600" dirty="0"/>
              <a:t>. Ця підмережа зарезервована для технології багатоадресного мовлення (мультікаст) і це зафіксовано у відповідному RFC2780. </a:t>
            </a:r>
            <a:endParaRPr lang="uk-UA" sz="1600" dirty="0" smtClean="0"/>
          </a:p>
          <a:p>
            <a:pPr marL="0" indent="0">
              <a:buNone/>
            </a:pPr>
            <a:r>
              <a:rPr lang="uk-UA" sz="1600" dirty="0" smtClean="0"/>
              <a:t>Друга </a:t>
            </a:r>
            <a:r>
              <a:rPr lang="uk-UA" sz="1600" dirty="0"/>
              <a:t>підмережа специфічна для перехідного механізму 6to4, що дозволяє передавати IPv6 трафік через мережу IPv4. Цей механізм реалізований у підмережі </a:t>
            </a:r>
            <a:r>
              <a:rPr lang="uk-UA" sz="1600" b="1" dirty="0"/>
              <a:t>192.88.99.0/24</a:t>
            </a:r>
            <a:r>
              <a:rPr lang="uk-UA" sz="1600" dirty="0"/>
              <a:t>, що також зафіксовано в окремому RFC3068.</a:t>
            </a:r>
          </a:p>
        </p:txBody>
      </p:sp>
      <p:pic>
        <p:nvPicPr>
          <p:cNvPr id="2" name="Picture 1"/>
          <p:cNvPicPr>
            <a:picLocks noChangeAspect="1"/>
          </p:cNvPicPr>
          <p:nvPr/>
        </p:nvPicPr>
        <p:blipFill>
          <a:blip r:embed="rId2"/>
          <a:stretch>
            <a:fillRect/>
          </a:stretch>
        </p:blipFill>
        <p:spPr>
          <a:xfrm>
            <a:off x="398351" y="208230"/>
            <a:ext cx="6105525" cy="466725"/>
          </a:xfrm>
          <a:prstGeom prst="rect">
            <a:avLst/>
          </a:prstGeom>
        </p:spPr>
      </p:pic>
      <p:pic>
        <p:nvPicPr>
          <p:cNvPr id="4" name="Picture 3"/>
          <p:cNvPicPr>
            <a:picLocks noChangeAspect="1"/>
          </p:cNvPicPr>
          <p:nvPr/>
        </p:nvPicPr>
        <p:blipFill>
          <a:blip r:embed="rId3"/>
          <a:stretch>
            <a:fillRect/>
          </a:stretch>
        </p:blipFill>
        <p:spPr>
          <a:xfrm>
            <a:off x="398351" y="810683"/>
            <a:ext cx="5953125" cy="495300"/>
          </a:xfrm>
          <a:prstGeom prst="rect">
            <a:avLst/>
          </a:prstGeom>
        </p:spPr>
      </p:pic>
      <p:pic>
        <p:nvPicPr>
          <p:cNvPr id="5" name="Picture 4"/>
          <p:cNvPicPr>
            <a:picLocks noChangeAspect="1"/>
          </p:cNvPicPr>
          <p:nvPr/>
        </p:nvPicPr>
        <p:blipFill>
          <a:blip r:embed="rId4"/>
          <a:stretch>
            <a:fillRect/>
          </a:stretch>
        </p:blipFill>
        <p:spPr>
          <a:xfrm>
            <a:off x="407876" y="1441711"/>
            <a:ext cx="6096000" cy="514350"/>
          </a:xfrm>
          <a:prstGeom prst="rect">
            <a:avLst/>
          </a:prstGeom>
        </p:spPr>
      </p:pic>
      <p:pic>
        <p:nvPicPr>
          <p:cNvPr id="6" name="Picture 5"/>
          <p:cNvPicPr>
            <a:picLocks noChangeAspect="1"/>
          </p:cNvPicPr>
          <p:nvPr/>
        </p:nvPicPr>
        <p:blipFill>
          <a:blip r:embed="rId5"/>
          <a:stretch>
            <a:fillRect/>
          </a:stretch>
        </p:blipFill>
        <p:spPr>
          <a:xfrm>
            <a:off x="407876" y="2155295"/>
            <a:ext cx="5876925" cy="447675"/>
          </a:xfrm>
          <a:prstGeom prst="rect">
            <a:avLst/>
          </a:prstGeom>
        </p:spPr>
      </p:pic>
      <p:pic>
        <p:nvPicPr>
          <p:cNvPr id="7" name="Picture 6"/>
          <p:cNvPicPr>
            <a:picLocks noChangeAspect="1"/>
          </p:cNvPicPr>
          <p:nvPr/>
        </p:nvPicPr>
        <p:blipFill>
          <a:blip r:embed="rId6"/>
          <a:stretch>
            <a:fillRect/>
          </a:stretch>
        </p:blipFill>
        <p:spPr>
          <a:xfrm>
            <a:off x="407876" y="4550034"/>
            <a:ext cx="6657975" cy="447675"/>
          </a:xfrm>
          <a:prstGeom prst="rect">
            <a:avLst/>
          </a:prstGeom>
        </p:spPr>
      </p:pic>
      <p:pic>
        <p:nvPicPr>
          <p:cNvPr id="8" name="Picture 7"/>
          <p:cNvPicPr>
            <a:picLocks noChangeAspect="1"/>
          </p:cNvPicPr>
          <p:nvPr/>
        </p:nvPicPr>
        <p:blipFill>
          <a:blip r:embed="rId7"/>
          <a:stretch>
            <a:fillRect/>
          </a:stretch>
        </p:blipFill>
        <p:spPr>
          <a:xfrm>
            <a:off x="407876" y="5316789"/>
            <a:ext cx="6800850" cy="457200"/>
          </a:xfrm>
          <a:prstGeom prst="rect">
            <a:avLst/>
          </a:prstGeom>
        </p:spPr>
      </p:pic>
    </p:spTree>
    <p:extLst>
      <p:ext uri="{BB962C8B-B14F-4D97-AF65-F5344CB8AC3E}">
        <p14:creationId xmlns:p14="http://schemas.microsoft.com/office/powerpoint/2010/main" val="1631392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Тепер, коли ми все </a:t>
            </a:r>
            <a:r>
              <a:rPr lang="uk-UA" sz="1600" dirty="0" smtClean="0"/>
              <a:t>зробили, у </a:t>
            </a:r>
            <a:r>
              <a:rPr lang="uk-UA" sz="1600" dirty="0"/>
              <a:t>нас є список усіх адрес, які будуть розпізнаватись як локальні, </a:t>
            </a:r>
            <a:r>
              <a:rPr lang="uk-UA" sz="1600" dirty="0" smtClean="0"/>
              <a:t>тобто </a:t>
            </a:r>
            <a:r>
              <a:rPr lang="uk-UA" sz="1600" dirty="0"/>
              <a:t>хто прийшов не з інтернету. Перевіримо:</a:t>
            </a:r>
          </a:p>
        </p:txBody>
      </p:sp>
      <p:pic>
        <p:nvPicPr>
          <p:cNvPr id="2" name="Picture 1"/>
          <p:cNvPicPr>
            <a:picLocks noChangeAspect="1"/>
          </p:cNvPicPr>
          <p:nvPr/>
        </p:nvPicPr>
        <p:blipFill>
          <a:blip r:embed="rId2"/>
          <a:stretch>
            <a:fillRect/>
          </a:stretch>
        </p:blipFill>
        <p:spPr>
          <a:xfrm>
            <a:off x="398351" y="804333"/>
            <a:ext cx="4898904" cy="4758266"/>
          </a:xfrm>
          <a:prstGeom prst="rect">
            <a:avLst/>
          </a:prstGeom>
        </p:spPr>
      </p:pic>
      <p:pic>
        <p:nvPicPr>
          <p:cNvPr id="4" name="Picture 3"/>
          <p:cNvPicPr>
            <a:picLocks noChangeAspect="1"/>
          </p:cNvPicPr>
          <p:nvPr/>
        </p:nvPicPr>
        <p:blipFill>
          <a:blip r:embed="rId3"/>
          <a:stretch>
            <a:fillRect/>
          </a:stretch>
        </p:blipFill>
        <p:spPr>
          <a:xfrm>
            <a:off x="6249986" y="804333"/>
            <a:ext cx="3916537" cy="6045997"/>
          </a:xfrm>
          <a:prstGeom prst="rect">
            <a:avLst/>
          </a:prstGeom>
        </p:spPr>
      </p:pic>
    </p:spTree>
    <p:extLst>
      <p:ext uri="{BB962C8B-B14F-4D97-AF65-F5344CB8AC3E}">
        <p14:creationId xmlns:p14="http://schemas.microsoft.com/office/powerpoint/2010/main" val="2079015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Тепер, використовуючи ці листи, створимо ще правила вже в ланцюжку </a:t>
            </a:r>
            <a:r>
              <a:rPr lang="uk-UA" sz="1600" b="1" dirty="0"/>
              <a:t>FORWARD</a:t>
            </a:r>
            <a:r>
              <a:rPr lang="uk-UA" sz="1600" dirty="0"/>
              <a:t>, які захистять пристрої в локальній мережі від різних зазіхань. Повертаємося до розділу з правилами</a:t>
            </a:r>
            <a:r>
              <a:rPr lang="uk-UA" sz="1600" dirty="0" smtClean="0"/>
              <a:t>:</a:t>
            </a:r>
          </a:p>
          <a:p>
            <a:pPr marL="0" indent="0">
              <a:buNone/>
            </a:pPr>
            <a:endParaRPr lang="ru-RU" sz="1600" dirty="0"/>
          </a:p>
          <a:p>
            <a:pPr marL="0" indent="0">
              <a:buNone/>
            </a:pPr>
            <a:endParaRPr lang="ru-RU" sz="1600" dirty="0" smtClean="0"/>
          </a:p>
          <a:p>
            <a:pPr marL="0" indent="0">
              <a:buNone/>
            </a:pPr>
            <a:r>
              <a:rPr lang="uk-UA" sz="1600" dirty="0"/>
              <a:t>Першим правилом ми зробимо так, щоб наш фаєрвол не спрацьовував, коли має справу з вже встановленими з'єднаннями, це лише витрачає ресурси маршрутизатора і жодним чином не допомагає у забезпеченні безпеки</a:t>
            </a:r>
            <a:r>
              <a:rPr lang="uk-UA" sz="1600" dirty="0" smtClean="0"/>
              <a:t>:</a:t>
            </a:r>
          </a:p>
          <a:p>
            <a:pPr marL="0" indent="0">
              <a:buNone/>
            </a:pPr>
            <a:endParaRPr lang="ru-RU" sz="1600" dirty="0"/>
          </a:p>
          <a:p>
            <a:pPr marL="0" indent="0">
              <a:buNone/>
            </a:pPr>
            <a:endParaRPr lang="ru-RU" sz="1600" dirty="0" smtClean="0"/>
          </a:p>
          <a:p>
            <a:pPr marL="0" indent="0">
              <a:buNone/>
            </a:pPr>
            <a:endParaRPr lang="ru-RU" sz="1600" dirty="0"/>
          </a:p>
          <a:p>
            <a:pPr marL="0" indent="0">
              <a:buNone/>
            </a:pPr>
            <a:r>
              <a:rPr lang="uk-UA" sz="1600" dirty="0"/>
              <a:t>Обробляємо встановлені з'єднання в ланцюжку Forward</a:t>
            </a:r>
            <a:r>
              <a:rPr lang="uk-UA" sz="1600" dirty="0" smtClean="0"/>
              <a:t>:</a:t>
            </a:r>
          </a:p>
          <a:p>
            <a:pPr marL="0" indent="0">
              <a:buNone/>
            </a:pPr>
            <a:endParaRPr lang="ru-RU" sz="1600" dirty="0"/>
          </a:p>
          <a:p>
            <a:pPr marL="0" indent="0">
              <a:buNone/>
            </a:pPr>
            <a:endParaRPr lang="ru-RU" sz="1600" dirty="0" smtClean="0"/>
          </a:p>
          <a:p>
            <a:pPr marL="0" indent="0">
              <a:buNone/>
            </a:pPr>
            <a:r>
              <a:rPr lang="uk-UA" sz="1600" dirty="0"/>
              <a:t>Відкидаємо «биті» з'єднання</a:t>
            </a:r>
            <a:r>
              <a:rPr lang="uk-UA" sz="1600" dirty="0" smtClean="0"/>
              <a:t>:</a:t>
            </a:r>
          </a:p>
          <a:p>
            <a:pPr marL="0" indent="0">
              <a:buNone/>
            </a:pPr>
            <a:endParaRPr lang="ru-RU" sz="1600" dirty="0"/>
          </a:p>
          <a:p>
            <a:pPr marL="0" indent="0">
              <a:buNone/>
            </a:pPr>
            <a:endParaRPr lang="ru-RU" sz="1600" dirty="0" smtClean="0"/>
          </a:p>
          <a:p>
            <a:pPr marL="0" indent="0">
              <a:buNone/>
            </a:pPr>
            <a:r>
              <a:rPr lang="uk-UA" sz="1600" dirty="0"/>
              <a:t>Відкидаємо пакети, що виходять з локальної мережі до приватних IP-адрес та фіксуємо спрацьовування правила в логах:</a:t>
            </a:r>
            <a:endParaRPr lang="uk-UA" sz="1600" dirty="0" smtClean="0"/>
          </a:p>
          <a:p>
            <a:pPr marL="0" indent="0">
              <a:buNone/>
            </a:pPr>
            <a:endParaRPr lang="uk-UA" sz="1600" dirty="0" smtClean="0"/>
          </a:p>
          <a:p>
            <a:pPr marL="0" indent="0">
              <a:buNone/>
            </a:pPr>
            <a:endParaRPr lang="ru-RU" sz="1600" dirty="0"/>
          </a:p>
          <a:p>
            <a:pPr marL="0" indent="0">
              <a:buNone/>
            </a:pPr>
            <a:endParaRPr lang="uk-UA" sz="1600" dirty="0" smtClean="0"/>
          </a:p>
          <a:p>
            <a:pPr marL="0" indent="0">
              <a:buNone/>
            </a:pPr>
            <a:endParaRPr lang="uk-UA" sz="1600" dirty="0"/>
          </a:p>
        </p:txBody>
      </p:sp>
      <p:pic>
        <p:nvPicPr>
          <p:cNvPr id="2" name="Picture 1"/>
          <p:cNvPicPr>
            <a:picLocks noChangeAspect="1"/>
          </p:cNvPicPr>
          <p:nvPr/>
        </p:nvPicPr>
        <p:blipFill>
          <a:blip r:embed="rId2"/>
          <a:stretch>
            <a:fillRect/>
          </a:stretch>
        </p:blipFill>
        <p:spPr>
          <a:xfrm>
            <a:off x="476779" y="880003"/>
            <a:ext cx="2162175" cy="390525"/>
          </a:xfrm>
          <a:prstGeom prst="rect">
            <a:avLst/>
          </a:prstGeom>
        </p:spPr>
      </p:pic>
      <p:pic>
        <p:nvPicPr>
          <p:cNvPr id="4" name="Picture 3"/>
          <p:cNvPicPr>
            <a:picLocks noChangeAspect="1"/>
          </p:cNvPicPr>
          <p:nvPr/>
        </p:nvPicPr>
        <p:blipFill>
          <a:blip r:embed="rId3"/>
          <a:stretch>
            <a:fillRect/>
          </a:stretch>
        </p:blipFill>
        <p:spPr>
          <a:xfrm>
            <a:off x="476779" y="2153179"/>
            <a:ext cx="6115050" cy="638175"/>
          </a:xfrm>
          <a:prstGeom prst="rect">
            <a:avLst/>
          </a:prstGeom>
        </p:spPr>
      </p:pic>
      <p:pic>
        <p:nvPicPr>
          <p:cNvPr id="5" name="Picture 4"/>
          <p:cNvPicPr>
            <a:picLocks noChangeAspect="1"/>
          </p:cNvPicPr>
          <p:nvPr/>
        </p:nvPicPr>
        <p:blipFill>
          <a:blip r:embed="rId4"/>
          <a:stretch>
            <a:fillRect/>
          </a:stretch>
        </p:blipFill>
        <p:spPr>
          <a:xfrm>
            <a:off x="476779" y="3502025"/>
            <a:ext cx="5915025" cy="514350"/>
          </a:xfrm>
          <a:prstGeom prst="rect">
            <a:avLst/>
          </a:prstGeom>
        </p:spPr>
      </p:pic>
      <p:pic>
        <p:nvPicPr>
          <p:cNvPr id="6" name="Picture 5"/>
          <p:cNvPicPr>
            <a:picLocks noChangeAspect="1"/>
          </p:cNvPicPr>
          <p:nvPr/>
        </p:nvPicPr>
        <p:blipFill>
          <a:blip r:embed="rId5"/>
          <a:stretch>
            <a:fillRect/>
          </a:stretch>
        </p:blipFill>
        <p:spPr>
          <a:xfrm>
            <a:off x="495829" y="4511675"/>
            <a:ext cx="6096000" cy="628650"/>
          </a:xfrm>
          <a:prstGeom prst="rect">
            <a:avLst/>
          </a:prstGeom>
        </p:spPr>
      </p:pic>
      <p:pic>
        <p:nvPicPr>
          <p:cNvPr id="7" name="Picture 6"/>
          <p:cNvPicPr>
            <a:picLocks noChangeAspect="1"/>
          </p:cNvPicPr>
          <p:nvPr/>
        </p:nvPicPr>
        <p:blipFill>
          <a:blip r:embed="rId6"/>
          <a:stretch>
            <a:fillRect/>
          </a:stretch>
        </p:blipFill>
        <p:spPr>
          <a:xfrm>
            <a:off x="495829" y="5635625"/>
            <a:ext cx="6924675" cy="752475"/>
          </a:xfrm>
          <a:prstGeom prst="rect">
            <a:avLst/>
          </a:prstGeom>
        </p:spPr>
      </p:pic>
    </p:spTree>
    <p:extLst>
      <p:ext uri="{BB962C8B-B14F-4D97-AF65-F5344CB8AC3E}">
        <p14:creationId xmlns:p14="http://schemas.microsoft.com/office/powerpoint/2010/main" val="158663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Відкидаємо вхідні пакети, які не підходять для NAT та фіксуємо спрацьовування</a:t>
            </a:r>
            <a:r>
              <a:rPr lang="uk-UA" sz="1600" dirty="0" smtClean="0"/>
              <a:t>:</a:t>
            </a:r>
          </a:p>
          <a:p>
            <a:pPr marL="0" indent="0">
              <a:buNone/>
            </a:pPr>
            <a:endParaRPr lang="ru-RU" sz="1600" dirty="0"/>
          </a:p>
          <a:p>
            <a:pPr marL="0" indent="0">
              <a:buNone/>
            </a:pPr>
            <a:endParaRPr lang="ru-RU" sz="1600" dirty="0" smtClean="0"/>
          </a:p>
          <a:p>
            <a:pPr marL="0" indent="0">
              <a:buNone/>
            </a:pPr>
            <a:endParaRPr lang="ru-RU" sz="1600" dirty="0"/>
          </a:p>
          <a:p>
            <a:pPr marL="0" indent="0">
              <a:buNone/>
            </a:pPr>
            <a:r>
              <a:rPr lang="uk-UA" sz="1600" dirty="0"/>
              <a:t>Відкидати пакети з мережі інтернет, що прийшли не з публічних IP-адрес і заносити інформацію в лог</a:t>
            </a:r>
            <a:r>
              <a:rPr lang="uk-UA" sz="1600" dirty="0" smtClean="0"/>
              <a:t>:</a:t>
            </a:r>
          </a:p>
          <a:p>
            <a:pPr marL="0" indent="0">
              <a:buNone/>
            </a:pPr>
            <a:endParaRPr lang="ru-RU" sz="1600" dirty="0"/>
          </a:p>
          <a:p>
            <a:pPr marL="0" indent="0">
              <a:buNone/>
            </a:pPr>
            <a:endParaRPr lang="ru-RU" sz="1600" dirty="0" smtClean="0"/>
          </a:p>
          <a:p>
            <a:pPr marL="0" indent="0">
              <a:buNone/>
            </a:pPr>
            <a:endParaRPr lang="ru-RU" sz="1600" dirty="0"/>
          </a:p>
          <a:p>
            <a:pPr marL="0" indent="0">
              <a:buNone/>
            </a:pPr>
            <a:endParaRPr lang="ru-RU" sz="1600" dirty="0" smtClean="0"/>
          </a:p>
          <a:p>
            <a:pPr marL="0" indent="0">
              <a:buNone/>
            </a:pPr>
            <a:r>
              <a:rPr lang="uk-UA" sz="1600" dirty="0"/>
              <a:t>Відкидати пакети з локальної мережі, що не мають IP-адрес цієї локальної мережі, і також відправляємо повідомлення в лог:</a:t>
            </a:r>
          </a:p>
        </p:txBody>
      </p:sp>
      <p:pic>
        <p:nvPicPr>
          <p:cNvPr id="2" name="Picture 1"/>
          <p:cNvPicPr>
            <a:picLocks noChangeAspect="1"/>
          </p:cNvPicPr>
          <p:nvPr/>
        </p:nvPicPr>
        <p:blipFill>
          <a:blip r:embed="rId2"/>
          <a:stretch>
            <a:fillRect/>
          </a:stretch>
        </p:blipFill>
        <p:spPr>
          <a:xfrm>
            <a:off x="491485" y="658812"/>
            <a:ext cx="6800850" cy="714375"/>
          </a:xfrm>
          <a:prstGeom prst="rect">
            <a:avLst/>
          </a:prstGeom>
        </p:spPr>
      </p:pic>
      <p:pic>
        <p:nvPicPr>
          <p:cNvPr id="4" name="Picture 3"/>
          <p:cNvPicPr>
            <a:picLocks noChangeAspect="1"/>
          </p:cNvPicPr>
          <p:nvPr/>
        </p:nvPicPr>
        <p:blipFill>
          <a:blip r:embed="rId3"/>
          <a:stretch>
            <a:fillRect/>
          </a:stretch>
        </p:blipFill>
        <p:spPr>
          <a:xfrm>
            <a:off x="491485" y="2167467"/>
            <a:ext cx="6829425" cy="762000"/>
          </a:xfrm>
          <a:prstGeom prst="rect">
            <a:avLst/>
          </a:prstGeom>
        </p:spPr>
      </p:pic>
      <p:pic>
        <p:nvPicPr>
          <p:cNvPr id="5" name="Picture 4"/>
          <p:cNvPicPr>
            <a:picLocks noChangeAspect="1"/>
          </p:cNvPicPr>
          <p:nvPr/>
        </p:nvPicPr>
        <p:blipFill>
          <a:blip r:embed="rId4"/>
          <a:stretch>
            <a:fillRect/>
          </a:stretch>
        </p:blipFill>
        <p:spPr>
          <a:xfrm>
            <a:off x="491485" y="3855560"/>
            <a:ext cx="6829425" cy="800100"/>
          </a:xfrm>
          <a:prstGeom prst="rect">
            <a:avLst/>
          </a:prstGeom>
        </p:spPr>
      </p:pic>
    </p:spTree>
    <p:extLst>
      <p:ext uri="{BB962C8B-B14F-4D97-AF65-F5344CB8AC3E}">
        <p14:creationId xmlns:p14="http://schemas.microsoft.com/office/powerpoint/2010/main" val="4200938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Захист від атак </a:t>
            </a:r>
            <a:r>
              <a:rPr lang="uk-UA" sz="1600" b="1" dirty="0" smtClean="0"/>
              <a:t>перебором</a:t>
            </a:r>
          </a:p>
          <a:p>
            <a:pPr marL="0" indent="0">
              <a:buNone/>
            </a:pPr>
            <a:r>
              <a:rPr lang="uk-UA" sz="1600" dirty="0" smtClean="0"/>
              <a:t> </a:t>
            </a:r>
            <a:r>
              <a:rPr lang="uk-UA" sz="1600" dirty="0"/>
              <a:t>Брутфорс-атаки давно стали повсякденністю. Десятки тисяч ботів регулярно сканують весь інтернет у пошуках відкритих портів SSH і потім починають дуже активно «стукатися» на зовнішній інтерфейс і перебирати паролі в спробі захопити контроль над підключеним пристроєм. У тих, хто контролює ці мережі, є дуже великі словники паролів, які використовують як дефолтні реквізити доступу більшості пристроїв. </a:t>
            </a:r>
            <a:endParaRPr lang="uk-UA" sz="1600" dirty="0" smtClean="0"/>
          </a:p>
          <a:p>
            <a:pPr marL="0" indent="0">
              <a:buNone/>
            </a:pPr>
            <a:r>
              <a:rPr lang="uk-UA" sz="1600" dirty="0" smtClean="0"/>
              <a:t>Але </a:t>
            </a:r>
            <a:r>
              <a:rPr lang="uk-UA" sz="1600" dirty="0"/>
              <a:t>навіть якщо ви задали складний пароль, це ще не гарантує безпеки. Тривала атака перебором здатна зламати цей бар'єр захисту, тому найпростіше припиняти спроби зловмисників відразу, як помічено процес перебору. Налаштування правил firewall у пристроїв Mikrotik досить тривіальне: </a:t>
            </a:r>
            <a:endParaRPr lang="uk-UA" sz="1600" dirty="0" smtClean="0"/>
          </a:p>
          <a:p>
            <a:pPr marL="0" indent="0">
              <a:buNone/>
            </a:pPr>
            <a:r>
              <a:rPr lang="uk-UA" sz="1600" dirty="0" smtClean="0"/>
              <a:t>Спочатку </a:t>
            </a:r>
            <a:r>
              <a:rPr lang="uk-UA" sz="1600" dirty="0"/>
              <a:t>створимо правило firewall за яким усі вхідні з'єднання з IP-адрес, що знаходяться в списку ssh_blacklist, будуть скидатися</a:t>
            </a:r>
            <a:r>
              <a:rPr lang="uk-UA" sz="1600" dirty="0" smtClean="0"/>
              <a:t>:</a:t>
            </a:r>
          </a:p>
          <a:p>
            <a:pPr marL="0" indent="0">
              <a:buNone/>
            </a:pPr>
            <a:endParaRPr lang="ru-RU" sz="1600" dirty="0"/>
          </a:p>
          <a:p>
            <a:pPr marL="0" indent="0">
              <a:buNone/>
            </a:pPr>
            <a:endParaRPr lang="ru-RU" sz="1600" dirty="0" smtClean="0"/>
          </a:p>
          <a:p>
            <a:pPr marL="0" indent="0">
              <a:buNone/>
            </a:pPr>
            <a:r>
              <a:rPr lang="uk-UA" sz="1600" dirty="0"/>
              <a:t>Тепер сформуємо список ssh_blacklist. Будь-який має право на помилку, тому якщо легітимний користувач тричі помилився у введенні пароля, це нормально. Отже, дозволимо користувачеві зробити 3 помилки з інтервалом в 1 хвилину. Більша кількість свідчить про перебір паролів і IP-адреса атакуючого потраплятиме в чорний список і включається блокування на 10 днів</a:t>
            </a:r>
            <a:r>
              <a:rPr lang="uk-UA" sz="1600" dirty="0" smtClean="0"/>
              <a:t>.</a:t>
            </a:r>
          </a:p>
          <a:p>
            <a:pPr marL="0" indent="0">
              <a:buNone/>
            </a:pPr>
            <a:r>
              <a:rPr lang="uk-UA" sz="1600" dirty="0" smtClean="0"/>
              <a:t>Тож </a:t>
            </a:r>
            <a:r>
              <a:rPr lang="uk-UA" sz="1600" dirty="0"/>
              <a:t>нам потрібно створити ще три списки IP-адрес. Перший назвемо ssh_stage1. Як тільки створюється нове з'єднання на порт SSH, ми вносимо IP-адресу джерела в список. При цьому задаємо видалення через 1 хвилину. Це гарантує нам те, що якщо з'єднання пройшло успішно, IP-адреса буде видалена зі списку.</a:t>
            </a:r>
          </a:p>
        </p:txBody>
      </p:sp>
      <p:pic>
        <p:nvPicPr>
          <p:cNvPr id="2" name="Picture 1"/>
          <p:cNvPicPr>
            <a:picLocks noChangeAspect="1"/>
          </p:cNvPicPr>
          <p:nvPr/>
        </p:nvPicPr>
        <p:blipFill>
          <a:blip r:embed="rId2"/>
          <a:stretch>
            <a:fillRect/>
          </a:stretch>
        </p:blipFill>
        <p:spPr>
          <a:xfrm>
            <a:off x="398351" y="2783416"/>
            <a:ext cx="6819900" cy="495300"/>
          </a:xfrm>
          <a:prstGeom prst="rect">
            <a:avLst/>
          </a:prstGeom>
        </p:spPr>
      </p:pic>
      <p:pic>
        <p:nvPicPr>
          <p:cNvPr id="5" name="Picture 4"/>
          <p:cNvPicPr>
            <a:picLocks noChangeAspect="1"/>
          </p:cNvPicPr>
          <p:nvPr/>
        </p:nvPicPr>
        <p:blipFill>
          <a:blip r:embed="rId3"/>
          <a:stretch>
            <a:fillRect/>
          </a:stretch>
        </p:blipFill>
        <p:spPr>
          <a:xfrm>
            <a:off x="398351" y="5136092"/>
            <a:ext cx="6981825" cy="819150"/>
          </a:xfrm>
          <a:prstGeom prst="rect">
            <a:avLst/>
          </a:prstGeom>
        </p:spPr>
      </p:pic>
    </p:spTree>
    <p:extLst>
      <p:ext uri="{BB962C8B-B14F-4D97-AF65-F5344CB8AC3E}">
        <p14:creationId xmlns:p14="http://schemas.microsoft.com/office/powerpoint/2010/main" val="2634429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Якщо навіть користувач помилився, то нічого страшного, проте якщо він спробує протягом цієї хвилини ще раз підключитися, його адресу ми закидаємо в другий список ssh_stage2 з першого списку ssh_stage1</a:t>
            </a:r>
            <a:r>
              <a:rPr lang="uk-UA" sz="1600" dirty="0" smtClean="0"/>
              <a:t>.</a:t>
            </a:r>
          </a:p>
          <a:p>
            <a:pPr marL="0" indent="0">
              <a:buNone/>
            </a:pPr>
            <a:endParaRPr lang="ru-RU" sz="1600" dirty="0"/>
          </a:p>
          <a:p>
            <a:pPr marL="0" indent="0">
              <a:buNone/>
            </a:pPr>
            <a:endParaRPr lang="ru-RU" sz="1600" dirty="0" smtClean="0"/>
          </a:p>
          <a:p>
            <a:pPr marL="0" indent="0">
              <a:buNone/>
            </a:pPr>
            <a:endParaRPr lang="ru-RU" sz="1600" dirty="0"/>
          </a:p>
          <a:p>
            <a:pPr marL="0" indent="0">
              <a:buNone/>
            </a:pPr>
            <a:endParaRPr lang="uk-UA" sz="1600" dirty="0" smtClean="0"/>
          </a:p>
          <a:p>
            <a:pPr marL="0" indent="0">
              <a:buNone/>
            </a:pPr>
            <a:r>
              <a:rPr lang="uk-UA" sz="1600" dirty="0" smtClean="0"/>
              <a:t>Якщо </a:t>
            </a:r>
            <a:r>
              <a:rPr lang="uk-UA" sz="1600" dirty="0"/>
              <a:t>користувач помилиться вдруге, то закидаємо IP-адресу джерела зі списку ssh_stage2 до списку ssh_stage3</a:t>
            </a:r>
            <a:r>
              <a:rPr lang="uk-UA" sz="1600" dirty="0" smtClean="0"/>
              <a:t>.</a:t>
            </a:r>
          </a:p>
          <a:p>
            <a:pPr marL="0" indent="0">
              <a:buNone/>
            </a:pPr>
            <a:endParaRPr lang="ru-RU" sz="1600" dirty="0"/>
          </a:p>
          <a:p>
            <a:pPr marL="0" indent="0">
              <a:buNone/>
            </a:pPr>
            <a:endParaRPr lang="ru-RU" sz="1600" dirty="0" smtClean="0"/>
          </a:p>
          <a:p>
            <a:pPr marL="0" indent="0">
              <a:buNone/>
            </a:pPr>
            <a:endParaRPr lang="ru-RU" sz="1600" dirty="0"/>
          </a:p>
          <a:p>
            <a:pPr marL="0" indent="0">
              <a:buNone/>
            </a:pPr>
            <a:endParaRPr lang="uk-UA" sz="1600" dirty="0" smtClean="0"/>
          </a:p>
          <a:p>
            <a:pPr marL="0" indent="0">
              <a:buNone/>
            </a:pPr>
            <a:r>
              <a:rPr lang="uk-UA" sz="1600" dirty="0" smtClean="0"/>
              <a:t>Третя </a:t>
            </a:r>
            <a:r>
              <a:rPr lang="uk-UA" sz="1600" dirty="0"/>
              <a:t>помилкова спроба призводить до копіювання IP зі списку ssh_stage3 до списку ssh_blacklist, і всі вхідні з'єднання з цього IP будуть заблоковані терміном на 10 днів</a:t>
            </a:r>
            <a:r>
              <a:rPr lang="uk-UA" sz="1600" dirty="0" smtClean="0"/>
              <a:t>.</a:t>
            </a:r>
          </a:p>
          <a:p>
            <a:pPr marL="0" indent="0">
              <a:buNone/>
            </a:pPr>
            <a:endParaRPr lang="ru-RU" sz="1600" dirty="0"/>
          </a:p>
          <a:p>
            <a:pPr marL="0" indent="0">
              <a:buNone/>
            </a:pPr>
            <a:endParaRPr lang="ru-RU" sz="1600" dirty="0" smtClean="0"/>
          </a:p>
          <a:p>
            <a:pPr marL="0" indent="0">
              <a:buNone/>
            </a:pPr>
            <a:endParaRPr lang="ru-RU" sz="1600" dirty="0"/>
          </a:p>
          <a:p>
            <a:pPr marL="0" indent="0">
              <a:buNone/>
            </a:pPr>
            <a:r>
              <a:rPr lang="uk-UA" sz="1600" dirty="0"/>
              <a:t>Для розблокування адреси вистачить його з чорного списку.</a:t>
            </a:r>
            <a:endParaRPr lang="uk-UA" sz="1600" dirty="0" smtClean="0"/>
          </a:p>
          <a:p>
            <a:pPr marL="0" indent="0">
              <a:buNone/>
            </a:pPr>
            <a:endParaRPr lang="ru-RU" sz="1600" dirty="0"/>
          </a:p>
          <a:p>
            <a:pPr marL="0" indent="0">
              <a:buNone/>
            </a:pPr>
            <a:endParaRPr lang="uk-UA" sz="1600" dirty="0" smtClean="0"/>
          </a:p>
          <a:p>
            <a:pPr marL="0" indent="0">
              <a:buNone/>
            </a:pPr>
            <a:endParaRPr lang="ru-RU" sz="1600" dirty="0"/>
          </a:p>
          <a:p>
            <a:pPr marL="0" indent="0">
              <a:buNone/>
            </a:pPr>
            <a:endParaRPr lang="ru-RU" sz="1600" dirty="0" smtClean="0"/>
          </a:p>
          <a:p>
            <a:pPr marL="0" indent="0">
              <a:buNone/>
            </a:pPr>
            <a:endParaRPr lang="uk-UA" sz="1600" dirty="0" smtClean="0"/>
          </a:p>
          <a:p>
            <a:pPr marL="0" indent="0">
              <a:buNone/>
            </a:pPr>
            <a:endParaRPr lang="uk-UA" sz="1600" dirty="0"/>
          </a:p>
        </p:txBody>
      </p:sp>
      <p:pic>
        <p:nvPicPr>
          <p:cNvPr id="2" name="Picture 1"/>
          <p:cNvPicPr>
            <a:picLocks noChangeAspect="1"/>
          </p:cNvPicPr>
          <p:nvPr/>
        </p:nvPicPr>
        <p:blipFill>
          <a:blip r:embed="rId2"/>
          <a:stretch>
            <a:fillRect/>
          </a:stretch>
        </p:blipFill>
        <p:spPr>
          <a:xfrm>
            <a:off x="398351" y="829204"/>
            <a:ext cx="6438900" cy="847725"/>
          </a:xfrm>
          <a:prstGeom prst="rect">
            <a:avLst/>
          </a:prstGeom>
        </p:spPr>
      </p:pic>
      <p:pic>
        <p:nvPicPr>
          <p:cNvPr id="4" name="Picture 3"/>
          <p:cNvPicPr>
            <a:picLocks noChangeAspect="1"/>
          </p:cNvPicPr>
          <p:nvPr/>
        </p:nvPicPr>
        <p:blipFill>
          <a:blip r:embed="rId3"/>
          <a:stretch>
            <a:fillRect/>
          </a:stretch>
        </p:blipFill>
        <p:spPr>
          <a:xfrm>
            <a:off x="465026" y="2554209"/>
            <a:ext cx="6391275" cy="800100"/>
          </a:xfrm>
          <a:prstGeom prst="rect">
            <a:avLst/>
          </a:prstGeom>
        </p:spPr>
      </p:pic>
      <p:pic>
        <p:nvPicPr>
          <p:cNvPr id="5" name="Picture 4"/>
          <p:cNvPicPr>
            <a:picLocks noChangeAspect="1"/>
          </p:cNvPicPr>
          <p:nvPr/>
        </p:nvPicPr>
        <p:blipFill>
          <a:blip r:embed="rId4"/>
          <a:stretch>
            <a:fillRect/>
          </a:stretch>
        </p:blipFill>
        <p:spPr>
          <a:xfrm>
            <a:off x="465026" y="4438121"/>
            <a:ext cx="6457950" cy="809625"/>
          </a:xfrm>
          <a:prstGeom prst="rect">
            <a:avLst/>
          </a:prstGeom>
        </p:spPr>
      </p:pic>
    </p:spTree>
    <p:extLst>
      <p:ext uri="{BB962C8B-B14F-4D97-AF65-F5344CB8AC3E}">
        <p14:creationId xmlns:p14="http://schemas.microsoft.com/office/powerpoint/2010/main" val="274871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NAT: базове налаштування та прокидання </a:t>
            </a:r>
            <a:r>
              <a:rPr lang="uk-UA" sz="1600" b="1" dirty="0" smtClean="0"/>
              <a:t>портів</a:t>
            </a:r>
          </a:p>
          <a:p>
            <a:pPr marL="0" indent="0">
              <a:buNone/>
            </a:pPr>
            <a:r>
              <a:rPr lang="uk-UA" sz="1600" dirty="0" smtClean="0"/>
              <a:t> </a:t>
            </a:r>
            <a:r>
              <a:rPr lang="uk-UA" sz="1600" dirty="0"/>
              <a:t>Технологія трансляції мережевих адрес (NAT — Network Address Translation) використовується у багатьох випадках. Найчастіше з нею можна зустрітися з організацією широкосмугового доступу до мережі інтернет. Сенс технології в тому, щоб дати можливість </a:t>
            </a:r>
            <a:r>
              <a:rPr lang="uk-UA" sz="1600" dirty="0" smtClean="0"/>
              <a:t>виходити </a:t>
            </a:r>
            <a:r>
              <a:rPr lang="uk-UA" sz="1600" dirty="0"/>
              <a:t>в мережу безлічі пристроїв, використовуючи лише одну зовнішню IP-адресу. </a:t>
            </a:r>
            <a:endParaRPr lang="uk-UA" sz="1600" dirty="0" smtClean="0"/>
          </a:p>
          <a:p>
            <a:pPr marL="0" indent="0">
              <a:buNone/>
            </a:pPr>
            <a:r>
              <a:rPr lang="uk-UA" sz="1600" dirty="0"/>
              <a:t>Всі пристрої в цьому випадку будуть мати локальні IP-адреси, наприклад 192.168.XXX.XXX. Коли пристрій запитує якийсь зовнішній ресурс, то маршрутизатор точно знає від якого адреси в локальній мережі надійшов запит і знає куди направляти зворотний потік даних. Але якщо із зовнішньої мережі прийде будь-який запит, то маршрутизатор його відкине, оскільки не знає якого пристрою на локальній мережі його направити. </a:t>
            </a:r>
            <a:endParaRPr lang="uk-UA" sz="1600" dirty="0" smtClean="0"/>
          </a:p>
          <a:p>
            <a:pPr marL="0" indent="0">
              <a:buNone/>
            </a:pPr>
            <a:r>
              <a:rPr lang="uk-UA" sz="1600" dirty="0" smtClean="0"/>
              <a:t>Вирішенням </a:t>
            </a:r>
            <a:r>
              <a:rPr lang="uk-UA" sz="1600" dirty="0"/>
              <a:t>проблеми є так зване прокидання портів (Port Forwarding). Створюючи правило прокидання портів ми даємо маршрутизатору вказівки якого пристрою перенаправити запит ззовні. На логічному рівні подібний запит може виглядати як " Якщо на порт XXX прийде TCP-запит, то перенаправ його на локальну адресу 192.168.XXX.XXX на порт YYY". Давайте подивимося 2 </a:t>
            </a:r>
            <a:r>
              <a:rPr lang="uk-UA" sz="1600" dirty="0" smtClean="0"/>
              <a:t>способи</a:t>
            </a:r>
            <a:r>
              <a:rPr lang="uk-UA" sz="1600" dirty="0"/>
              <a:t>, як нам налаштувати NAT на Mikrotik</a:t>
            </a:r>
            <a:r>
              <a:rPr lang="uk-UA" sz="1600" dirty="0" smtClean="0"/>
              <a:t>.</a:t>
            </a:r>
          </a:p>
          <a:p>
            <a:pPr marL="0" indent="0">
              <a:buNone/>
            </a:pPr>
            <a:endParaRPr lang="uk-UA" sz="1600" b="1" dirty="0" smtClean="0"/>
          </a:p>
          <a:p>
            <a:pPr marL="0" indent="0">
              <a:buNone/>
            </a:pPr>
            <a:r>
              <a:rPr lang="uk-UA" sz="1600" b="1" dirty="0" smtClean="0"/>
              <a:t>Спосіб </a:t>
            </a:r>
            <a:r>
              <a:rPr lang="uk-UA" sz="1600" b="1" dirty="0"/>
              <a:t>1. Коли вихідна IP-адреса може змінюватися Спочатку Mikrotik нічого про наш намір використати NAT не знає. </a:t>
            </a:r>
            <a:endParaRPr lang="uk-UA" sz="1600" b="1" dirty="0" smtClean="0"/>
          </a:p>
          <a:p>
            <a:pPr marL="0" indent="0">
              <a:buNone/>
            </a:pPr>
            <a:r>
              <a:rPr lang="uk-UA" sz="1600" dirty="0" smtClean="0"/>
              <a:t>Для </a:t>
            </a:r>
            <a:r>
              <a:rPr lang="uk-UA" sz="1600" dirty="0"/>
              <a:t>початку вкажемо, що хочемо всі пакети, що прийшли з локальної мережі, виводилися у зовнішню мережу через загальну IP-адресу</a:t>
            </a:r>
            <a:r>
              <a:rPr lang="uk-UA" sz="1600" dirty="0" smtClean="0"/>
              <a:t>:</a:t>
            </a:r>
          </a:p>
          <a:p>
            <a:pPr marL="0" indent="0">
              <a:buNone/>
            </a:pPr>
            <a:endParaRPr lang="ru-RU" sz="1600" dirty="0"/>
          </a:p>
          <a:p>
            <a:pPr marL="0" indent="0">
              <a:buNone/>
            </a:pPr>
            <a:endParaRPr lang="ru-RU" sz="1600" dirty="0" smtClean="0"/>
          </a:p>
          <a:p>
            <a:pPr marL="0" indent="0">
              <a:buNone/>
            </a:pPr>
            <a:r>
              <a:rPr lang="uk-UA" sz="1600" dirty="0"/>
              <a:t>де ether1 - інтерфейс, що дивиться в інтернет. Також можна задати не один вихідний інтерфейс, а відразу кілька, заздалегідь сформувавши список out-interface-list. </a:t>
            </a:r>
            <a:endParaRPr lang="uk-UA" sz="1600" dirty="0" smtClean="0"/>
          </a:p>
          <a:p>
            <a:pPr marL="0" indent="0">
              <a:buNone/>
            </a:pPr>
            <a:r>
              <a:rPr lang="uk-UA" sz="1600" dirty="0" smtClean="0"/>
              <a:t>Цей </a:t>
            </a:r>
            <a:r>
              <a:rPr lang="uk-UA" sz="1600" dirty="0"/>
              <a:t>спосіб найбільш простий та зручний для користувачів з динамічною IP-адресою</a:t>
            </a:r>
            <a:r>
              <a:rPr lang="uk-UA" sz="1600" dirty="0" smtClean="0"/>
              <a:t>.</a:t>
            </a:r>
            <a:endParaRPr lang="uk-UA" sz="1600" dirty="0"/>
          </a:p>
        </p:txBody>
      </p:sp>
      <p:pic>
        <p:nvPicPr>
          <p:cNvPr id="2" name="Picture 1"/>
          <p:cNvPicPr>
            <a:picLocks noChangeAspect="1"/>
          </p:cNvPicPr>
          <p:nvPr/>
        </p:nvPicPr>
        <p:blipFill>
          <a:blip r:embed="rId2"/>
          <a:stretch>
            <a:fillRect/>
          </a:stretch>
        </p:blipFill>
        <p:spPr>
          <a:xfrm>
            <a:off x="457618" y="4667251"/>
            <a:ext cx="6762750" cy="419100"/>
          </a:xfrm>
          <a:prstGeom prst="rect">
            <a:avLst/>
          </a:prstGeom>
        </p:spPr>
      </p:pic>
    </p:spTree>
    <p:extLst>
      <p:ext uri="{BB962C8B-B14F-4D97-AF65-F5344CB8AC3E}">
        <p14:creationId xmlns:p14="http://schemas.microsoft.com/office/powerpoint/2010/main" val="834961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Спосіб 2. Коли вихідна IP-адреса статична і не змінюється </a:t>
            </a:r>
            <a:endParaRPr lang="uk-UA" sz="1600" b="1" dirty="0" smtClean="0"/>
          </a:p>
          <a:p>
            <a:pPr marL="0" indent="0">
              <a:buNone/>
            </a:pPr>
            <a:r>
              <a:rPr lang="uk-UA" sz="1600" dirty="0" smtClean="0"/>
              <a:t>Наразі </a:t>
            </a:r>
            <a:r>
              <a:rPr lang="uk-UA" sz="1600" dirty="0"/>
              <a:t>ще один варіант організації NAT. Розглянемо приклад</a:t>
            </a:r>
            <a:r>
              <a:rPr lang="uk-UA" sz="1600" dirty="0" smtClean="0"/>
              <a:t>:</a:t>
            </a:r>
          </a:p>
          <a:p>
            <a:pPr marL="0" indent="0">
              <a:buNone/>
            </a:pPr>
            <a:endParaRPr lang="ru-RU" sz="1600" dirty="0"/>
          </a:p>
          <a:p>
            <a:pPr marL="0" indent="0">
              <a:buNone/>
            </a:pPr>
            <a:endParaRPr lang="ru-RU" sz="1600" dirty="0" smtClean="0"/>
          </a:p>
          <a:p>
            <a:pPr marL="0" indent="0">
              <a:buNone/>
            </a:pPr>
            <a:r>
              <a:rPr lang="uk-UA" sz="1600" dirty="0"/>
              <a:t>де XXX.XXX.XXX.XXX - статична IP-адреса, а ether1 - вихідний інтерфейс. </a:t>
            </a:r>
            <a:endParaRPr lang="uk-UA" sz="1600" dirty="0" smtClean="0"/>
          </a:p>
          <a:p>
            <a:pPr marL="0" indent="0">
              <a:buNone/>
            </a:pPr>
            <a:r>
              <a:rPr lang="uk-UA" sz="1600" dirty="0" smtClean="0"/>
              <a:t>Тепер </a:t>
            </a:r>
            <a:r>
              <a:rPr lang="uk-UA" sz="1600" dirty="0"/>
              <a:t>переходимо до прокидання портів. Для прикладу припустимо, що в нашій локальній мережі 192.168.88.0/24 є невеликий сервер за адресою 192.168.88.10 з піднятим SSH. Нам потрібно підключатися до сервера віддалено, використовуючи номер порту 1122. Для цього виконаємо прокидання портів, створенням правила</a:t>
            </a:r>
            <a:r>
              <a:rPr lang="uk-UA" sz="1600" dirty="0" smtClean="0"/>
              <a:t>:</a:t>
            </a:r>
          </a:p>
          <a:p>
            <a:pPr marL="0" indent="0">
              <a:buNone/>
            </a:pPr>
            <a:endParaRPr lang="ru-RU" sz="1600" dirty="0"/>
          </a:p>
          <a:p>
            <a:pPr marL="0" indent="0">
              <a:buNone/>
            </a:pPr>
            <a:endParaRPr lang="ru-RU" sz="1600" dirty="0" smtClean="0"/>
          </a:p>
          <a:p>
            <a:pPr marL="0" indent="0">
              <a:buNone/>
            </a:pPr>
            <a:endParaRPr lang="ru-RU" sz="1600" dirty="0"/>
          </a:p>
          <a:p>
            <a:pPr marL="0" indent="0">
              <a:buNone/>
            </a:pPr>
            <a:r>
              <a:rPr lang="uk-UA" sz="1600" dirty="0"/>
              <a:t>Чому ми взяли такий дивний номер порту 1122? Все просто - щоб утруднити зловмисникам перебування номера порту та подальшого перебору реквізитів. Таким чином, ми створили правило, що однозначно дозволяє маршрутизатору зрозуміти, що всі TCP-пакети, що прийшли на порт 1122, слід переадресовувати на локальну адресу 192.168.88.10 на порт 22.</a:t>
            </a:r>
          </a:p>
        </p:txBody>
      </p:sp>
      <p:pic>
        <p:nvPicPr>
          <p:cNvPr id="2" name="Picture 1"/>
          <p:cNvPicPr>
            <a:picLocks noChangeAspect="1"/>
          </p:cNvPicPr>
          <p:nvPr/>
        </p:nvPicPr>
        <p:blipFill>
          <a:blip r:embed="rId2"/>
          <a:stretch>
            <a:fillRect/>
          </a:stretch>
        </p:blipFill>
        <p:spPr>
          <a:xfrm>
            <a:off x="466725" y="962025"/>
            <a:ext cx="6838950" cy="514350"/>
          </a:xfrm>
          <a:prstGeom prst="rect">
            <a:avLst/>
          </a:prstGeom>
        </p:spPr>
      </p:pic>
      <p:pic>
        <p:nvPicPr>
          <p:cNvPr id="4" name="Picture 3"/>
          <p:cNvPicPr>
            <a:picLocks noChangeAspect="1"/>
          </p:cNvPicPr>
          <p:nvPr/>
        </p:nvPicPr>
        <p:blipFill>
          <a:blip r:embed="rId3"/>
          <a:stretch>
            <a:fillRect/>
          </a:stretch>
        </p:blipFill>
        <p:spPr>
          <a:xfrm>
            <a:off x="466725" y="2921000"/>
            <a:ext cx="6638925" cy="609600"/>
          </a:xfrm>
          <a:prstGeom prst="rect">
            <a:avLst/>
          </a:prstGeom>
        </p:spPr>
      </p:pic>
    </p:spTree>
    <p:extLst>
      <p:ext uri="{BB962C8B-B14F-4D97-AF65-F5344CB8AC3E}">
        <p14:creationId xmlns:p14="http://schemas.microsoft.com/office/powerpoint/2010/main" val="3190691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467" y="127000"/>
            <a:ext cx="11658600" cy="6519333"/>
          </a:xfrm>
        </p:spPr>
        <p:txBody>
          <a:bodyPr>
            <a:normAutofit/>
          </a:bodyPr>
          <a:lstStyle/>
          <a:p>
            <a:pPr marL="0" indent="0">
              <a:buNone/>
            </a:pPr>
            <a:r>
              <a:rPr lang="uk-UA" sz="1600" dirty="0"/>
              <a:t>Якщо до нас повинен прийти якийсь трафік ззовні, наприклад, з інтернету, то ми його оброблятимемо ланцюжком </a:t>
            </a:r>
            <a:r>
              <a:rPr lang="uk-UA" sz="1600" b="1" dirty="0"/>
              <a:t>INPUT</a:t>
            </a:r>
            <a:r>
              <a:rPr lang="uk-UA" sz="1600" dirty="0"/>
              <a:t>. </a:t>
            </a:r>
            <a:endParaRPr lang="uk-UA" sz="1600" dirty="0" smtClean="0"/>
          </a:p>
          <a:p>
            <a:pPr marL="0" indent="0">
              <a:buNone/>
            </a:pPr>
            <a:r>
              <a:rPr lang="uk-UA" sz="1600" dirty="0" smtClean="0"/>
              <a:t>Щоб </a:t>
            </a:r>
            <a:r>
              <a:rPr lang="uk-UA" sz="1600" dirty="0"/>
              <a:t>обробити правилами трафік, що йде назовні (наприклад, у той самий інтернет), задіємо ланцюжок </a:t>
            </a:r>
            <a:r>
              <a:rPr lang="uk-UA" sz="1600" b="1" dirty="0"/>
              <a:t>OUTPUT</a:t>
            </a:r>
            <a:r>
              <a:rPr lang="uk-UA" sz="1600" dirty="0"/>
              <a:t>. Якщо наш маршрутизатор не знаходиться на межі мережі, а служить проміжним вузлом між мережами, то для обробки трафіку застосовуємо ланцюжок </a:t>
            </a:r>
            <a:r>
              <a:rPr lang="uk-UA" sz="1600" b="1" dirty="0"/>
              <a:t>FORWARD</a:t>
            </a:r>
            <a:r>
              <a:rPr lang="uk-UA" sz="1600" dirty="0"/>
              <a:t>. </a:t>
            </a:r>
            <a:endParaRPr lang="uk-UA" sz="1600" dirty="0" smtClean="0"/>
          </a:p>
          <a:p>
            <a:pPr marL="0" indent="0">
              <a:buNone/>
            </a:pPr>
            <a:r>
              <a:rPr lang="uk-UA" sz="1600" dirty="0" smtClean="0"/>
              <a:t>Причому </a:t>
            </a:r>
            <a:r>
              <a:rPr lang="uk-UA" sz="1600" dirty="0"/>
              <a:t>тут дивна назва «ланцюжок»? Все просто. Всі правила обробки, що створюються, діють не разом, а строго по черзі одне за одним. Так само, як формується ланцюг — одна ланка слідує за іншою. Саме тому списки правил стали називати «ланцюжками». </a:t>
            </a:r>
            <a:endParaRPr lang="uk-UA" sz="1600" dirty="0" smtClean="0"/>
          </a:p>
          <a:p>
            <a:pPr marL="0" indent="0">
              <a:buNone/>
            </a:pPr>
            <a:endParaRPr lang="uk-UA" sz="1600" dirty="0" smtClean="0"/>
          </a:p>
          <a:p>
            <a:pPr marL="0" indent="0">
              <a:buNone/>
            </a:pPr>
            <a:r>
              <a:rPr lang="uk-UA" sz="1600" dirty="0" smtClean="0"/>
              <a:t>Тепер стосовно </a:t>
            </a:r>
            <a:r>
              <a:rPr lang="uk-UA" sz="1600" dirty="0"/>
              <a:t>статусів з'єднання. Кожне з'єднання умовно можна розділити на 4 категорії: </a:t>
            </a:r>
            <a:endParaRPr lang="uk-UA" sz="1600" dirty="0" smtClean="0"/>
          </a:p>
          <a:p>
            <a:pPr marL="0" indent="0">
              <a:buNone/>
            </a:pPr>
            <a:r>
              <a:rPr lang="uk-UA" sz="1600" b="1" dirty="0" smtClean="0"/>
              <a:t>New</a:t>
            </a:r>
            <a:r>
              <a:rPr lang="uk-UA" sz="1600" dirty="0" smtClean="0"/>
              <a:t> </a:t>
            </a:r>
            <a:r>
              <a:rPr lang="uk-UA" sz="1600" dirty="0" smtClean="0"/>
              <a:t>— це </a:t>
            </a:r>
            <a:r>
              <a:rPr lang="uk-UA" sz="1600" dirty="0"/>
              <a:t>нове з'єднання, а </a:t>
            </a:r>
            <a:r>
              <a:rPr lang="uk-UA" sz="1600" dirty="0" smtClean="0"/>
              <a:t>не </a:t>
            </a:r>
            <a:r>
              <a:rPr lang="uk-UA" sz="1600" dirty="0"/>
              <a:t>одне з існуючих. </a:t>
            </a:r>
            <a:endParaRPr lang="uk-UA" sz="1600" dirty="0" smtClean="0"/>
          </a:p>
          <a:p>
            <a:pPr marL="0" indent="0">
              <a:buNone/>
            </a:pPr>
            <a:r>
              <a:rPr lang="uk-UA" sz="1600" b="1" dirty="0" smtClean="0"/>
              <a:t>Established</a:t>
            </a:r>
            <a:r>
              <a:rPr lang="uk-UA" sz="1600" dirty="0" smtClean="0"/>
              <a:t> </a:t>
            </a:r>
            <a:r>
              <a:rPr lang="uk-UA" sz="1600" dirty="0"/>
              <a:t>— з'єднання встановлено, ним можна передавати пакети даних. </a:t>
            </a:r>
            <a:endParaRPr lang="uk-UA" sz="1600" dirty="0" smtClean="0"/>
          </a:p>
          <a:p>
            <a:pPr marL="0" indent="0">
              <a:buNone/>
            </a:pPr>
            <a:r>
              <a:rPr lang="uk-UA" sz="1600" b="1" dirty="0" smtClean="0"/>
              <a:t>Related</a:t>
            </a:r>
            <a:r>
              <a:rPr lang="uk-UA" sz="1600" dirty="0" smtClean="0"/>
              <a:t> </a:t>
            </a:r>
            <a:r>
              <a:rPr lang="uk-UA" sz="1600" dirty="0"/>
              <a:t>— з'єднання, яке відноситься вже до будь-якого з існуючих, але використовуваних в інших цілях. </a:t>
            </a:r>
            <a:endParaRPr lang="uk-UA" sz="1600" dirty="0" smtClean="0"/>
          </a:p>
          <a:p>
            <a:pPr marL="0" indent="0">
              <a:buNone/>
            </a:pPr>
            <a:r>
              <a:rPr lang="uk-UA" sz="1600" b="1" dirty="0" smtClean="0"/>
              <a:t>Invalid</a:t>
            </a:r>
            <a:r>
              <a:rPr lang="uk-UA" sz="1600" dirty="0" smtClean="0"/>
              <a:t> </a:t>
            </a:r>
            <a:r>
              <a:rPr lang="uk-UA" sz="1600" dirty="0"/>
              <a:t>— некоректне з'єднання, тобто маршрутизатор не має уявлення, що це за з'єднання і як його обробляти.</a:t>
            </a:r>
          </a:p>
        </p:txBody>
      </p:sp>
    </p:spTree>
    <p:extLst>
      <p:ext uri="{BB962C8B-B14F-4D97-AF65-F5344CB8AC3E}">
        <p14:creationId xmlns:p14="http://schemas.microsoft.com/office/powerpoint/2010/main" val="99791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3123446"/>
            <a:ext cx="11579383" cy="1004934"/>
          </a:xfrm>
        </p:spPr>
        <p:txBody>
          <a:bodyPr>
            <a:normAutofit/>
          </a:bodyPr>
          <a:lstStyle/>
          <a:p>
            <a:pPr marL="0" indent="0" algn="ctr">
              <a:buNone/>
            </a:pPr>
            <a:r>
              <a:rPr lang="uk-UA" sz="6000" b="1" dirty="0" smtClean="0"/>
              <a:t>Дякую за увагу!</a:t>
            </a:r>
            <a:endParaRPr lang="uk-UA" sz="6000" b="1" dirty="0"/>
          </a:p>
        </p:txBody>
      </p:sp>
    </p:spTree>
    <p:extLst>
      <p:ext uri="{BB962C8B-B14F-4D97-AF65-F5344CB8AC3E}">
        <p14:creationId xmlns:p14="http://schemas.microsoft.com/office/powerpoint/2010/main" val="348666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Firewall Action </a:t>
            </a:r>
            <a:endParaRPr lang="uk-UA" sz="1600" b="1" dirty="0" smtClean="0"/>
          </a:p>
          <a:p>
            <a:pPr marL="0" indent="0">
              <a:buNone/>
            </a:pPr>
            <a:r>
              <a:rPr lang="uk-UA" sz="1600" dirty="0" smtClean="0"/>
              <a:t>У </a:t>
            </a:r>
            <a:r>
              <a:rPr lang="uk-UA" sz="1600" dirty="0"/>
              <a:t>ланцюжках можна здійснювати такі </a:t>
            </a:r>
            <a:r>
              <a:rPr lang="uk-UA" sz="1600" dirty="0" smtClean="0"/>
              <a:t>дії</a:t>
            </a:r>
          </a:p>
          <a:p>
            <a:pPr marL="0" indent="0">
              <a:buNone/>
            </a:pPr>
            <a:endParaRPr lang="uk-UA" sz="1600" dirty="0"/>
          </a:p>
        </p:txBody>
      </p:sp>
      <p:graphicFrame>
        <p:nvGraphicFramePr>
          <p:cNvPr id="2" name="Table 1"/>
          <p:cNvGraphicFramePr>
            <a:graphicFrameLocks noGrp="1"/>
          </p:cNvGraphicFramePr>
          <p:nvPr>
            <p:extLst>
              <p:ext uri="{D42A27DB-BD31-4B8C-83A1-F6EECF244321}">
                <p14:modId xmlns:p14="http://schemas.microsoft.com/office/powerpoint/2010/main" val="2759675547"/>
              </p:ext>
            </p:extLst>
          </p:nvPr>
        </p:nvGraphicFramePr>
        <p:xfrm>
          <a:off x="674740" y="1004359"/>
          <a:ext cx="9028060" cy="4583156"/>
        </p:xfrm>
        <a:graphic>
          <a:graphicData uri="http://schemas.openxmlformats.org/drawingml/2006/table">
            <a:tbl>
              <a:tblPr/>
              <a:tblGrid>
                <a:gridCol w="1848327"/>
                <a:gridCol w="7179733"/>
              </a:tblGrid>
              <a:tr h="207207">
                <a:tc>
                  <a:txBody>
                    <a:bodyPr/>
                    <a:lstStyle/>
                    <a:p>
                      <a:r>
                        <a:rPr lang="ru-RU" sz="1400" b="1" dirty="0"/>
                        <a:t>Параметр</a:t>
                      </a:r>
                      <a:endParaRPr lang="ru-RU" sz="1400" dirty="0"/>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ru-RU" sz="1400" b="1" dirty="0" smtClean="0"/>
                        <a:t>Дії</a:t>
                      </a:r>
                      <a:endParaRPr lang="ru-RU" sz="1400" dirty="0"/>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207207">
                <a:tc>
                  <a:txBody>
                    <a:bodyPr/>
                    <a:lstStyle/>
                    <a:p>
                      <a:r>
                        <a:rPr lang="en-US" sz="1400" dirty="0"/>
                        <a:t>Accept</a:t>
                      </a:r>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ru-RU" sz="1400" dirty="0" smtClean="0"/>
                        <a:t>Дозволити</a:t>
                      </a:r>
                      <a:endParaRPr lang="ru-RU" sz="1400" dirty="0"/>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2611">
                <a:tc>
                  <a:txBody>
                    <a:bodyPr/>
                    <a:lstStyle/>
                    <a:p>
                      <a:r>
                        <a:rPr lang="en-US" sz="1400" dirty="0"/>
                        <a:t>add-</a:t>
                      </a:r>
                      <a:r>
                        <a:rPr lang="en-US" sz="1400" dirty="0" err="1"/>
                        <a:t>dst</a:t>
                      </a:r>
                      <a:r>
                        <a:rPr lang="en-US" sz="1400" dirty="0"/>
                        <a:t>-to-address-list</a:t>
                      </a:r>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uk-UA" sz="1400" dirty="0" smtClean="0"/>
                        <a:t>Додати </a:t>
                      </a:r>
                      <a:r>
                        <a:rPr lang="en-US" sz="1400" dirty="0" smtClean="0"/>
                        <a:t>IP</a:t>
                      </a:r>
                      <a:r>
                        <a:rPr lang="uk-UA" sz="1400" dirty="0" smtClean="0"/>
                        <a:t> призначення до списку адрес вказаний в Address List</a:t>
                      </a:r>
                      <a:endParaRPr lang="ru-RU" sz="1400" dirty="0"/>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2611">
                <a:tc>
                  <a:txBody>
                    <a:bodyPr/>
                    <a:lstStyle/>
                    <a:p>
                      <a:r>
                        <a:rPr lang="en-US" sz="1400"/>
                        <a:t>add-src-to-address-list</a:t>
                      </a:r>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uk-UA" sz="1400" dirty="0" smtClean="0"/>
                        <a:t>Додати </a:t>
                      </a:r>
                      <a:r>
                        <a:rPr lang="en-US" sz="1400" dirty="0" smtClean="0"/>
                        <a:t>IP</a:t>
                      </a:r>
                      <a:r>
                        <a:rPr lang="uk-UA" sz="1400" dirty="0" smtClean="0"/>
                        <a:t> джерела у список адрес вказаний в Address List</a:t>
                      </a:r>
                      <a:endParaRPr lang="ru-RU" sz="1400" dirty="0"/>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207207">
                <a:tc>
                  <a:txBody>
                    <a:bodyPr/>
                    <a:lstStyle/>
                    <a:p>
                      <a:r>
                        <a:rPr lang="en-US" sz="1400"/>
                        <a:t>Drop</a:t>
                      </a:r>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ru-RU" sz="1400" dirty="0" smtClean="0"/>
                        <a:t>Заборонити</a:t>
                      </a:r>
                      <a:endParaRPr lang="ru-RU" sz="1400" dirty="0"/>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673421">
                <a:tc>
                  <a:txBody>
                    <a:bodyPr/>
                    <a:lstStyle/>
                    <a:p>
                      <a:r>
                        <a:rPr lang="en-US" sz="1400"/>
                        <a:t>fasttrack-connection</a:t>
                      </a:r>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uk-UA" sz="1400" dirty="0" smtClean="0"/>
                        <a:t>Обробляти пакети увімкнувши FastTrack, тобто пакети будуть проходити по найшвидшому маршруту, оминаючи інші правила firewall та обробку в чергах.</a:t>
                      </a:r>
                      <a:endParaRPr lang="ru-RU" sz="1400" dirty="0"/>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2611">
                <a:tc>
                  <a:txBody>
                    <a:bodyPr/>
                    <a:lstStyle/>
                    <a:p>
                      <a:r>
                        <a:rPr lang="en-US" sz="1400"/>
                        <a:t>Jump</a:t>
                      </a:r>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uk-UA" sz="1400" dirty="0" smtClean="0"/>
                        <a:t>Стрибок, перехід на інший ланцюжок заданий Jump target</a:t>
                      </a:r>
                      <a:endParaRPr lang="ru-RU" sz="1400" dirty="0"/>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207207">
                <a:tc>
                  <a:txBody>
                    <a:bodyPr/>
                    <a:lstStyle/>
                    <a:p>
                      <a:r>
                        <a:rPr lang="en-US" sz="1400" dirty="0"/>
                        <a:t>log</a:t>
                      </a:r>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uk-UA" sz="1400" dirty="0" smtClean="0"/>
                        <a:t>Запис у лог</a:t>
                      </a:r>
                      <a:endParaRPr lang="ru-RU" sz="1400" dirty="0"/>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18016">
                <a:tc>
                  <a:txBody>
                    <a:bodyPr/>
                    <a:lstStyle/>
                    <a:p>
                      <a:r>
                        <a:rPr lang="en-US" sz="1400"/>
                        <a:t>passthrough</a:t>
                      </a:r>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uk-UA" sz="1400" dirty="0" smtClean="0"/>
                        <a:t>Перейти до наступного правила не роблячи жодних дій (корисно для збору статистики)</a:t>
                      </a:r>
                      <a:endParaRPr lang="ru-RU" sz="1400" dirty="0"/>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2611">
                <a:tc>
                  <a:txBody>
                    <a:bodyPr/>
                    <a:lstStyle/>
                    <a:p>
                      <a:r>
                        <a:rPr lang="en-US" sz="1400"/>
                        <a:t>Reject</a:t>
                      </a:r>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uk-UA" sz="1400" dirty="0" smtClean="0"/>
                        <a:t>Відбити пакет з причиною, зазначеною в Reject with</a:t>
                      </a:r>
                      <a:endParaRPr lang="ru-RU" sz="1400" dirty="0"/>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2611">
                <a:tc>
                  <a:txBody>
                    <a:bodyPr/>
                    <a:lstStyle/>
                    <a:p>
                      <a:r>
                        <a:rPr lang="en-US" sz="1400"/>
                        <a:t>Return</a:t>
                      </a:r>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uk-UA" sz="1400" dirty="0" smtClean="0"/>
                        <a:t>Повернути пакет в ланцюжок з якого він прийшов</a:t>
                      </a:r>
                      <a:endParaRPr lang="ru-RU" sz="1400" dirty="0"/>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18016">
                <a:tc>
                  <a:txBody>
                    <a:bodyPr/>
                    <a:lstStyle/>
                    <a:p>
                      <a:r>
                        <a:rPr lang="en-US" sz="1400"/>
                        <a:t>tarpit</a:t>
                      </a:r>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uk-UA" sz="1400" dirty="0" smtClean="0"/>
                        <a:t>Захоплює та підтримує TCP-з'єднання (відповідає з SYN/ACK на вхідний пакет TCP SYN)</a:t>
                      </a:r>
                      <a:endParaRPr lang="ru-RU" sz="1400" dirty="0"/>
                    </a:p>
                  </a:txBody>
                  <a:tcPr marL="51802" marR="51802" marT="25901" marB="259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87501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800" b="1" dirty="0"/>
              <a:t>Фільтрування в firewall </a:t>
            </a:r>
            <a:endParaRPr lang="uk-UA" sz="1800" b="1" dirty="0" smtClean="0"/>
          </a:p>
          <a:p>
            <a:pPr marL="0" indent="0">
              <a:buNone/>
            </a:pPr>
            <a:r>
              <a:rPr lang="uk-UA" sz="1600" dirty="0" smtClean="0"/>
              <a:t>Фільтрування </a:t>
            </a:r>
            <a:r>
              <a:rPr lang="uk-UA" sz="1600" dirty="0"/>
              <a:t>пакетів, які можуть потрапити в ланцюжки, може здійснюватися по </a:t>
            </a:r>
            <a:endParaRPr lang="uk-UA" sz="1600" dirty="0" smtClean="0"/>
          </a:p>
          <a:p>
            <a:pPr marL="0" indent="0">
              <a:buNone/>
            </a:pPr>
            <a:r>
              <a:rPr lang="uk-UA" sz="1600" b="1" dirty="0" smtClean="0"/>
              <a:t>Src.Address</a:t>
            </a:r>
            <a:r>
              <a:rPr lang="uk-UA" sz="1600" dirty="0" smtClean="0"/>
              <a:t> </a:t>
            </a:r>
            <a:r>
              <a:rPr lang="uk-UA" sz="1600" dirty="0"/>
              <a:t>– адреса джерела </a:t>
            </a:r>
            <a:endParaRPr lang="uk-UA" sz="1600" dirty="0" smtClean="0"/>
          </a:p>
          <a:p>
            <a:pPr marL="0" indent="0">
              <a:buNone/>
            </a:pPr>
            <a:r>
              <a:rPr lang="uk-UA" sz="1600" b="1" dirty="0" smtClean="0"/>
              <a:t>Dst.Address</a:t>
            </a:r>
            <a:r>
              <a:rPr lang="uk-UA" sz="1600" dirty="0" smtClean="0"/>
              <a:t> </a:t>
            </a:r>
            <a:r>
              <a:rPr lang="uk-UA" sz="1600" dirty="0"/>
              <a:t>– адреса призначення </a:t>
            </a:r>
            <a:endParaRPr lang="uk-UA" sz="1600" dirty="0" smtClean="0"/>
          </a:p>
          <a:p>
            <a:pPr marL="0" indent="0">
              <a:buNone/>
            </a:pPr>
            <a:r>
              <a:rPr lang="uk-UA" sz="1600" b="1" dirty="0" smtClean="0"/>
              <a:t>Protocol </a:t>
            </a:r>
            <a:r>
              <a:rPr lang="uk-UA" sz="1600" dirty="0"/>
              <a:t>– Протокол(TCP, UDP тощо) </a:t>
            </a:r>
            <a:endParaRPr lang="uk-UA" sz="1600" dirty="0" smtClean="0"/>
          </a:p>
          <a:p>
            <a:pPr marL="0" indent="0">
              <a:buNone/>
            </a:pPr>
            <a:r>
              <a:rPr lang="uk-UA" sz="1600" b="1" dirty="0" smtClean="0"/>
              <a:t>Src.Port</a:t>
            </a:r>
            <a:r>
              <a:rPr lang="uk-UA" sz="1600" dirty="0" smtClean="0"/>
              <a:t> </a:t>
            </a:r>
            <a:r>
              <a:rPr lang="uk-UA" sz="1600" dirty="0"/>
              <a:t>– порт джерела </a:t>
            </a:r>
            <a:endParaRPr lang="uk-UA" sz="1600" dirty="0" smtClean="0"/>
          </a:p>
          <a:p>
            <a:pPr marL="0" indent="0">
              <a:buNone/>
            </a:pPr>
            <a:r>
              <a:rPr lang="uk-UA" sz="1600" b="1" dirty="0" smtClean="0"/>
              <a:t>Dst.Port</a:t>
            </a:r>
            <a:r>
              <a:rPr lang="uk-UA" sz="1600" dirty="0" smtClean="0"/>
              <a:t> </a:t>
            </a:r>
            <a:r>
              <a:rPr lang="uk-UA" sz="1600" dirty="0"/>
              <a:t>–порт призначення </a:t>
            </a:r>
            <a:endParaRPr lang="uk-UA" sz="1600" dirty="0" smtClean="0"/>
          </a:p>
          <a:p>
            <a:pPr marL="0" indent="0">
              <a:buNone/>
            </a:pPr>
            <a:r>
              <a:rPr lang="uk-UA" sz="1600" b="1" dirty="0" smtClean="0"/>
              <a:t>In.Interface</a:t>
            </a:r>
            <a:r>
              <a:rPr lang="uk-UA" sz="1600" dirty="0" smtClean="0"/>
              <a:t> </a:t>
            </a:r>
            <a:r>
              <a:rPr lang="uk-UA" sz="1600" dirty="0"/>
              <a:t>– вхідний інтерфейс </a:t>
            </a:r>
            <a:endParaRPr lang="uk-UA" sz="1600" dirty="0" smtClean="0"/>
          </a:p>
          <a:p>
            <a:pPr marL="0" indent="0">
              <a:buNone/>
            </a:pPr>
            <a:r>
              <a:rPr lang="uk-UA" sz="1600" b="1" dirty="0" smtClean="0"/>
              <a:t>Out.Interface</a:t>
            </a:r>
            <a:r>
              <a:rPr lang="uk-UA" sz="1600" dirty="0" smtClean="0"/>
              <a:t> </a:t>
            </a:r>
            <a:r>
              <a:rPr lang="uk-UA" sz="1600" dirty="0"/>
              <a:t>– вихідний інтерфейс </a:t>
            </a:r>
            <a:endParaRPr lang="uk-UA" sz="1600" dirty="0" smtClean="0"/>
          </a:p>
          <a:p>
            <a:pPr marL="0" indent="0">
              <a:buNone/>
            </a:pPr>
            <a:r>
              <a:rPr lang="uk-UA" sz="1600" b="1" dirty="0" smtClean="0"/>
              <a:t>Packet.Mark</a:t>
            </a:r>
            <a:r>
              <a:rPr lang="uk-UA" sz="1600" dirty="0" smtClean="0"/>
              <a:t> </a:t>
            </a:r>
            <a:r>
              <a:rPr lang="uk-UA" sz="1600" dirty="0"/>
              <a:t>– мітка пакету </a:t>
            </a:r>
            <a:endParaRPr lang="uk-UA" sz="1600" dirty="0" smtClean="0"/>
          </a:p>
          <a:p>
            <a:pPr marL="0" indent="0">
              <a:buNone/>
            </a:pPr>
            <a:r>
              <a:rPr lang="uk-UA" sz="1600" b="1" dirty="0" smtClean="0"/>
              <a:t>Connection.Mark</a:t>
            </a:r>
            <a:r>
              <a:rPr lang="uk-UA" sz="1600" dirty="0" smtClean="0"/>
              <a:t> </a:t>
            </a:r>
            <a:r>
              <a:rPr lang="uk-UA" sz="1600" dirty="0"/>
              <a:t>– позначка з'єднання </a:t>
            </a:r>
            <a:endParaRPr lang="uk-UA" sz="1600" dirty="0" smtClean="0"/>
          </a:p>
          <a:p>
            <a:pPr marL="0" indent="0">
              <a:buNone/>
            </a:pPr>
            <a:r>
              <a:rPr lang="uk-UA" sz="1600" b="1" dirty="0" smtClean="0"/>
              <a:t>Routing </a:t>
            </a:r>
            <a:r>
              <a:rPr lang="uk-UA" sz="1600" b="1" dirty="0"/>
              <a:t>Mark </a:t>
            </a:r>
            <a:r>
              <a:rPr lang="uk-UA" sz="1600" dirty="0"/>
              <a:t>– позначка маршруту </a:t>
            </a:r>
            <a:endParaRPr lang="uk-UA" sz="1600" dirty="0" smtClean="0"/>
          </a:p>
          <a:p>
            <a:pPr marL="0" indent="0">
              <a:buNone/>
            </a:pPr>
            <a:r>
              <a:rPr lang="uk-UA" sz="1600" b="1" dirty="0" smtClean="0"/>
              <a:t>Roting </a:t>
            </a:r>
            <a:r>
              <a:rPr lang="uk-UA" sz="1600" b="1" dirty="0"/>
              <a:t>table </a:t>
            </a:r>
            <a:r>
              <a:rPr lang="uk-UA" sz="1600" dirty="0"/>
              <a:t>- адреса одержувача </a:t>
            </a:r>
            <a:r>
              <a:rPr lang="uk-UA" sz="1600" dirty="0" smtClean="0"/>
              <a:t>яка зазначена </a:t>
            </a:r>
            <a:r>
              <a:rPr lang="uk-UA" sz="1600" dirty="0"/>
              <a:t>в конкретній таблиці маршрутизації </a:t>
            </a:r>
            <a:endParaRPr lang="uk-UA" sz="1600" dirty="0" smtClean="0"/>
          </a:p>
          <a:p>
            <a:pPr marL="0" indent="0">
              <a:buNone/>
            </a:pPr>
            <a:r>
              <a:rPr lang="uk-UA" sz="1600" b="1" dirty="0" smtClean="0"/>
              <a:t>Connection </a:t>
            </a:r>
            <a:r>
              <a:rPr lang="uk-UA" sz="1600" b="1" dirty="0"/>
              <a:t>Type </a:t>
            </a:r>
            <a:r>
              <a:rPr lang="uk-UA" sz="1600" dirty="0"/>
              <a:t>– тип з'єднання </a:t>
            </a:r>
            <a:endParaRPr lang="uk-UA" sz="1600" dirty="0" smtClean="0"/>
          </a:p>
          <a:p>
            <a:pPr marL="0" indent="0">
              <a:buNone/>
            </a:pPr>
            <a:r>
              <a:rPr lang="uk-UA" sz="1600" b="1" dirty="0" smtClean="0"/>
              <a:t>Connection </a:t>
            </a:r>
            <a:r>
              <a:rPr lang="uk-UA" sz="1600" b="1" dirty="0"/>
              <a:t>State </a:t>
            </a:r>
            <a:r>
              <a:rPr lang="uk-UA" sz="1600" dirty="0"/>
              <a:t>— стан з'єднання (встановлено, новий та ін.) </a:t>
            </a:r>
            <a:endParaRPr lang="uk-UA" sz="1600" dirty="0" smtClean="0"/>
          </a:p>
          <a:p>
            <a:pPr marL="0" indent="0">
              <a:buNone/>
            </a:pPr>
            <a:r>
              <a:rPr lang="uk-UA" sz="1600" b="1" dirty="0" smtClean="0"/>
              <a:t>Connection </a:t>
            </a:r>
            <a:r>
              <a:rPr lang="uk-UA" sz="1600" b="1" dirty="0"/>
              <a:t>NAT State </a:t>
            </a:r>
            <a:r>
              <a:rPr lang="uk-UA" sz="1600" dirty="0"/>
              <a:t>- ланцюжок NAT (srcnat, dstnat)</a:t>
            </a:r>
          </a:p>
        </p:txBody>
      </p:sp>
    </p:spTree>
    <p:extLst>
      <p:ext uri="{BB962C8B-B14F-4D97-AF65-F5344CB8AC3E}">
        <p14:creationId xmlns:p14="http://schemas.microsoft.com/office/powerpoint/2010/main" val="3008070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2" y="208230"/>
            <a:ext cx="3902716" cy="6292158"/>
          </a:xfrm>
        </p:spPr>
        <p:txBody>
          <a:bodyPr>
            <a:normAutofit/>
          </a:bodyPr>
          <a:lstStyle/>
          <a:p>
            <a:pPr marL="0" indent="0" algn="ctr">
              <a:buNone/>
            </a:pPr>
            <a:r>
              <a:rPr lang="uk-UA" sz="1600" b="1" dirty="0"/>
              <a:t>Приклади налаштування firewall </a:t>
            </a:r>
            <a:endParaRPr lang="uk-UA" sz="1600" b="1" dirty="0" smtClean="0"/>
          </a:p>
          <a:p>
            <a:pPr marL="0" indent="0">
              <a:buNone/>
            </a:pPr>
            <a:r>
              <a:rPr lang="uk-UA" sz="1600" dirty="0" smtClean="0"/>
              <a:t>Розглянемо </a:t>
            </a:r>
            <a:r>
              <a:rPr lang="uk-UA" sz="1600" dirty="0"/>
              <a:t>деякі приклади налаштування firewall на маршрутизаторі </a:t>
            </a:r>
            <a:r>
              <a:rPr lang="en-US" sz="1600" dirty="0" err="1" smtClean="0"/>
              <a:t>Mikrotik</a:t>
            </a:r>
            <a:r>
              <a:rPr lang="uk-UA" sz="1600" dirty="0" smtClean="0"/>
              <a:t>. </a:t>
            </a:r>
            <a:r>
              <a:rPr lang="uk-UA" sz="1600" dirty="0" smtClean="0"/>
              <a:t>Для </a:t>
            </a:r>
            <a:r>
              <a:rPr lang="uk-UA" sz="1600" dirty="0"/>
              <a:t>початку налаштуємо безпеку на нашому </a:t>
            </a:r>
            <a:r>
              <a:rPr lang="uk-UA" sz="1600" dirty="0" smtClean="0"/>
              <a:t>маршрутизаторі. </a:t>
            </a:r>
            <a:r>
              <a:rPr lang="uk-UA" sz="1600" dirty="0"/>
              <a:t>Для цього </a:t>
            </a:r>
            <a:r>
              <a:rPr lang="uk-UA" sz="1600" dirty="0" smtClean="0"/>
              <a:t>виконаємо </a:t>
            </a:r>
            <a:r>
              <a:rPr lang="uk-UA" sz="1600" dirty="0"/>
              <a:t>наступні </a:t>
            </a:r>
            <a:r>
              <a:rPr lang="uk-UA" sz="1600" dirty="0" smtClean="0"/>
              <a:t>дії:</a:t>
            </a:r>
          </a:p>
          <a:p>
            <a:pPr marL="0" indent="0">
              <a:buNone/>
            </a:pPr>
            <a:r>
              <a:rPr lang="uk-UA" sz="1600" dirty="0" smtClean="0"/>
              <a:t>1.Заборонимо </a:t>
            </a:r>
            <a:r>
              <a:rPr lang="uk-UA" sz="1600" dirty="0"/>
              <a:t>пінгувати наш пристрій </a:t>
            </a:r>
            <a:endParaRPr lang="uk-UA" sz="1600" dirty="0" smtClean="0"/>
          </a:p>
          <a:p>
            <a:pPr marL="0" indent="0">
              <a:buNone/>
            </a:pPr>
            <a:r>
              <a:rPr lang="uk-UA" sz="1600" dirty="0" smtClean="0"/>
              <a:t>2.Заборонимо </a:t>
            </a:r>
            <a:r>
              <a:rPr lang="uk-UA" sz="1600" dirty="0"/>
              <a:t>доступ до </a:t>
            </a:r>
            <a:r>
              <a:rPr lang="en-US" sz="1600" dirty="0" err="1"/>
              <a:t>Mikrotik</a:t>
            </a:r>
            <a:r>
              <a:rPr lang="uk-UA" sz="1600" dirty="0" smtClean="0"/>
              <a:t> </a:t>
            </a:r>
            <a:r>
              <a:rPr lang="uk-UA" sz="1600" dirty="0"/>
              <a:t>всім крім локальної мережі та дозволених ip адрес </a:t>
            </a:r>
            <a:endParaRPr lang="uk-UA" sz="16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2314" y="0"/>
            <a:ext cx="7419686" cy="6858000"/>
          </a:xfrm>
          <a:prstGeom prst="rect">
            <a:avLst/>
          </a:prstGeom>
        </p:spPr>
      </p:pic>
    </p:spTree>
    <p:extLst>
      <p:ext uri="{BB962C8B-B14F-4D97-AF65-F5344CB8AC3E}">
        <p14:creationId xmlns:p14="http://schemas.microsoft.com/office/powerpoint/2010/main" val="810512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Забороняємо пінги на наш пристрій, для цього на вкладці </a:t>
            </a:r>
            <a:r>
              <a:rPr lang="uk-UA" sz="1600" b="1" dirty="0"/>
              <a:t>general chain </a:t>
            </a:r>
            <a:r>
              <a:rPr lang="uk-UA" sz="1600" dirty="0"/>
              <a:t>вибираємо </a:t>
            </a:r>
            <a:r>
              <a:rPr lang="uk-UA" sz="1600" b="1" dirty="0"/>
              <a:t>input protocol icmp</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62" y="689504"/>
            <a:ext cx="5781675" cy="2600325"/>
          </a:xfrm>
          <a:prstGeom prst="rect">
            <a:avLst/>
          </a:prstGeom>
        </p:spPr>
      </p:pic>
      <p:sp>
        <p:nvSpPr>
          <p:cNvPr id="4" name="Rectangle 3"/>
          <p:cNvSpPr/>
          <p:nvPr/>
        </p:nvSpPr>
        <p:spPr>
          <a:xfrm>
            <a:off x="398351" y="3472934"/>
            <a:ext cx="3164521" cy="338554"/>
          </a:xfrm>
          <a:prstGeom prst="rect">
            <a:avLst/>
          </a:prstGeom>
        </p:spPr>
        <p:txBody>
          <a:bodyPr wrap="none">
            <a:spAutoFit/>
          </a:bodyPr>
          <a:lstStyle/>
          <a:p>
            <a:r>
              <a:rPr lang="uk-UA" sz="1600" dirty="0"/>
              <a:t>На вкладці Action вибираємо drop</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829" y="3994593"/>
            <a:ext cx="5781675" cy="2257425"/>
          </a:xfrm>
          <a:prstGeom prst="rect">
            <a:avLst/>
          </a:prstGeom>
        </p:spPr>
      </p:pic>
    </p:spTree>
    <p:extLst>
      <p:ext uri="{BB962C8B-B14F-4D97-AF65-F5344CB8AC3E}">
        <p14:creationId xmlns:p14="http://schemas.microsoft.com/office/powerpoint/2010/main" val="74682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592" y="81231"/>
            <a:ext cx="11579383" cy="6292158"/>
          </a:xfrm>
        </p:spPr>
        <p:txBody>
          <a:bodyPr>
            <a:normAutofit/>
          </a:bodyPr>
          <a:lstStyle/>
          <a:p>
            <a:pPr marL="0" indent="0">
              <a:buNone/>
            </a:pPr>
            <a:r>
              <a:rPr lang="uk-UA" sz="1600" dirty="0"/>
              <a:t>Забороняємо доступ до керування маршрутизатором. Для початку створюємо лист з нашими дозволеними адресами, переходимо в </a:t>
            </a:r>
            <a:r>
              <a:rPr lang="uk-UA" sz="1600" b="1" dirty="0"/>
              <a:t>IP-Firewall</a:t>
            </a:r>
            <a:r>
              <a:rPr lang="uk-UA" sz="1600" dirty="0"/>
              <a:t>, вкладка </a:t>
            </a:r>
            <a:r>
              <a:rPr lang="uk-UA" sz="1600" b="1" dirty="0"/>
              <a:t>Address Lists</a:t>
            </a:r>
            <a:r>
              <a:rPr lang="uk-UA" sz="1600" dirty="0"/>
              <a:t>, додаємо новий лист</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689" y="647119"/>
            <a:ext cx="4905375" cy="3143250"/>
          </a:xfrm>
          <a:prstGeom prst="rect">
            <a:avLst/>
          </a:prstGeom>
        </p:spPr>
      </p:pic>
      <p:sp>
        <p:nvSpPr>
          <p:cNvPr id="4" name="Rectangle 3"/>
          <p:cNvSpPr/>
          <p:nvPr/>
        </p:nvSpPr>
        <p:spPr>
          <a:xfrm>
            <a:off x="6121399" y="969605"/>
            <a:ext cx="5791199" cy="1323439"/>
          </a:xfrm>
          <a:prstGeom prst="rect">
            <a:avLst/>
          </a:prstGeom>
        </p:spPr>
        <p:txBody>
          <a:bodyPr wrap="square">
            <a:spAutoFit/>
          </a:bodyPr>
          <a:lstStyle/>
          <a:p>
            <a:r>
              <a:rPr lang="uk-UA" sz="1600" b="1" dirty="0"/>
              <a:t>Name</a:t>
            </a:r>
            <a:r>
              <a:rPr lang="uk-UA" sz="1600" dirty="0"/>
              <a:t> – назва нашого листа </a:t>
            </a:r>
            <a:endParaRPr lang="uk-UA" sz="1600" dirty="0" smtClean="0"/>
          </a:p>
          <a:p>
            <a:r>
              <a:rPr lang="uk-UA" sz="1600" b="1" dirty="0" smtClean="0"/>
              <a:t>Address</a:t>
            </a:r>
            <a:r>
              <a:rPr lang="uk-UA" sz="1600" dirty="0" smtClean="0"/>
              <a:t> </a:t>
            </a:r>
            <a:r>
              <a:rPr lang="uk-UA" sz="1600" dirty="0"/>
              <a:t>– адреси, що відносяться до цього </a:t>
            </a:r>
            <a:r>
              <a:rPr lang="uk-UA" sz="1600" dirty="0" smtClean="0"/>
              <a:t>листа, </a:t>
            </a:r>
            <a:r>
              <a:rPr lang="uk-UA" sz="1600" dirty="0"/>
              <a:t>можна вказувати як окремі адреси, так і мережі. </a:t>
            </a:r>
            <a:endParaRPr lang="uk-UA" sz="1600" dirty="0" smtClean="0"/>
          </a:p>
          <a:p>
            <a:endParaRPr lang="uk-UA" sz="1600" dirty="0"/>
          </a:p>
          <a:p>
            <a:endParaRPr lang="uk-UA"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519" y="4517124"/>
            <a:ext cx="5686425" cy="2276475"/>
          </a:xfrm>
          <a:prstGeom prst="rect">
            <a:avLst/>
          </a:prstGeom>
        </p:spPr>
      </p:pic>
      <p:sp>
        <p:nvSpPr>
          <p:cNvPr id="6" name="Rectangle 5"/>
          <p:cNvSpPr/>
          <p:nvPr/>
        </p:nvSpPr>
        <p:spPr>
          <a:xfrm>
            <a:off x="279399" y="3944035"/>
            <a:ext cx="10380133" cy="338554"/>
          </a:xfrm>
          <a:prstGeom prst="rect">
            <a:avLst/>
          </a:prstGeom>
        </p:spPr>
        <p:txBody>
          <a:bodyPr wrap="square">
            <a:spAutoFit/>
          </a:bodyPr>
          <a:lstStyle/>
          <a:p>
            <a:r>
              <a:rPr lang="uk-UA" sz="1600" dirty="0"/>
              <a:t>Далі створюємо нове правило, знову переходимо до </a:t>
            </a:r>
            <a:r>
              <a:rPr lang="uk-UA" sz="1600" b="1" dirty="0"/>
              <a:t>Filter rules</a:t>
            </a:r>
            <a:r>
              <a:rPr lang="uk-UA" sz="1600" dirty="0"/>
              <a:t> і додаємо його</a:t>
            </a:r>
          </a:p>
        </p:txBody>
      </p:sp>
    </p:spTree>
    <p:extLst>
      <p:ext uri="{BB962C8B-B14F-4D97-AF65-F5344CB8AC3E}">
        <p14:creationId xmlns:p14="http://schemas.microsoft.com/office/powerpoint/2010/main" val="371499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smtClean="0"/>
              <a:t>Потім переходимо на вкладку </a:t>
            </a:r>
            <a:r>
              <a:rPr lang="uk-UA" sz="1600" b="1" smtClean="0"/>
              <a:t>Advanced</a:t>
            </a:r>
            <a:r>
              <a:rPr lang="uk-UA" sz="1600" smtClean="0"/>
              <a:t> і як </a:t>
            </a:r>
            <a:r>
              <a:rPr lang="uk-UA" sz="1600" b="1" smtClean="0"/>
              <a:t>Src. List </a:t>
            </a:r>
            <a:r>
              <a:rPr lang="uk-UA" sz="1600" smtClean="0"/>
              <a:t>вибираємо створений лист</a:t>
            </a:r>
            <a:endParaRPr lang="uk-UA"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254" y="690562"/>
            <a:ext cx="5686425" cy="2276475"/>
          </a:xfrm>
          <a:prstGeom prst="rect">
            <a:avLst/>
          </a:prstGeom>
        </p:spPr>
      </p:pic>
      <p:sp>
        <p:nvSpPr>
          <p:cNvPr id="4" name="Rectangle 3"/>
          <p:cNvSpPr/>
          <p:nvPr/>
        </p:nvSpPr>
        <p:spPr>
          <a:xfrm>
            <a:off x="398351" y="3354309"/>
            <a:ext cx="3759106" cy="338554"/>
          </a:xfrm>
          <a:prstGeom prst="rect">
            <a:avLst/>
          </a:prstGeom>
        </p:spPr>
        <p:txBody>
          <a:bodyPr wrap="none">
            <a:spAutoFit/>
          </a:bodyPr>
          <a:lstStyle/>
          <a:p>
            <a:r>
              <a:rPr lang="uk-UA" sz="1600" dirty="0"/>
              <a:t>У дії </a:t>
            </a:r>
            <a:r>
              <a:rPr lang="uk-UA" sz="1600" b="1" dirty="0"/>
              <a:t>Action</a:t>
            </a:r>
            <a:r>
              <a:rPr lang="uk-UA" sz="1600" dirty="0"/>
              <a:t> вибираємо дозволити </a:t>
            </a:r>
            <a:r>
              <a:rPr lang="uk-UA" sz="1600" b="1" dirty="0"/>
              <a:t>accept</a:t>
            </a:r>
            <a:r>
              <a:rPr lang="uk-UA" sz="1600"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254" y="3896254"/>
            <a:ext cx="5772150" cy="1876425"/>
          </a:xfrm>
          <a:prstGeom prst="rect">
            <a:avLst/>
          </a:prstGeom>
        </p:spPr>
      </p:pic>
    </p:spTree>
    <p:extLst>
      <p:ext uri="{BB962C8B-B14F-4D97-AF65-F5344CB8AC3E}">
        <p14:creationId xmlns:p14="http://schemas.microsoft.com/office/powerpoint/2010/main" val="3765146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3020</Words>
  <Application>Microsoft Office PowerPoint</Application>
  <PresentationFormat>Widescreen</PresentationFormat>
  <Paragraphs>255</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Лекція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dc:title>
  <dc:creator>Пользователь Windows</dc:creator>
  <cp:lastModifiedBy>Пользователь Windows</cp:lastModifiedBy>
  <cp:revision>121</cp:revision>
  <dcterms:created xsi:type="dcterms:W3CDTF">2022-02-12T14:17:58Z</dcterms:created>
  <dcterms:modified xsi:type="dcterms:W3CDTF">2022-05-03T13:10:42Z</dcterms:modified>
</cp:coreProperties>
</file>