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5" r:id="rId5"/>
    <p:sldId id="259" r:id="rId6"/>
    <p:sldId id="260" r:id="rId7"/>
    <p:sldId id="261" r:id="rId8"/>
    <p:sldId id="262" r:id="rId9"/>
    <p:sldId id="278" r:id="rId10"/>
    <p:sldId id="279" r:id="rId11"/>
    <p:sldId id="280" r:id="rId12"/>
    <p:sldId id="263" r:id="rId13"/>
    <p:sldId id="264" r:id="rId14"/>
    <p:sldId id="266" r:id="rId15"/>
    <p:sldId id="281" r:id="rId16"/>
    <p:sldId id="282" r:id="rId17"/>
    <p:sldId id="294" r:id="rId18"/>
    <p:sldId id="295" r:id="rId19"/>
    <p:sldId id="267" r:id="rId20"/>
    <p:sldId id="268" r:id="rId21"/>
    <p:sldId id="269" r:id="rId22"/>
    <p:sldId id="270" r:id="rId23"/>
    <p:sldId id="271" r:id="rId24"/>
    <p:sldId id="272" r:id="rId25"/>
    <p:sldId id="273" r:id="rId26"/>
    <p:sldId id="274" r:id="rId27"/>
    <p:sldId id="275" r:id="rId28"/>
    <p:sldId id="276" r:id="rId29"/>
    <p:sldId id="277" r:id="rId30"/>
    <p:sldId id="283" r:id="rId31"/>
    <p:sldId id="284" r:id="rId32"/>
    <p:sldId id="285" r:id="rId33"/>
    <p:sldId id="286" r:id="rId34"/>
    <p:sldId id="287" r:id="rId35"/>
    <p:sldId id="288" r:id="rId36"/>
    <p:sldId id="289" r:id="rId37"/>
    <p:sldId id="290" r:id="rId38"/>
    <p:sldId id="291" r:id="rId39"/>
    <p:sldId id="292" r:id="rId40"/>
    <p:sldId id="293" r:id="rId41"/>
    <p:sldId id="296" r:id="rId42"/>
    <p:sldId id="304" r:id="rId43"/>
    <p:sldId id="305" r:id="rId44"/>
    <p:sldId id="306" r:id="rId45"/>
    <p:sldId id="307" r:id="rId46"/>
    <p:sldId id="308" r:id="rId47"/>
    <p:sldId id="309" r:id="rId48"/>
    <p:sldId id="297" r:id="rId49"/>
    <p:sldId id="310" r:id="rId50"/>
    <p:sldId id="311" r:id="rId51"/>
    <p:sldId id="298" r:id="rId52"/>
    <p:sldId id="312" r:id="rId53"/>
    <p:sldId id="313" r:id="rId54"/>
    <p:sldId id="299" r:id="rId55"/>
    <p:sldId id="314" r:id="rId56"/>
    <p:sldId id="300" r:id="rId57"/>
    <p:sldId id="315" r:id="rId58"/>
    <p:sldId id="316" r:id="rId59"/>
    <p:sldId id="317" r:id="rId60"/>
    <p:sldId id="318" r:id="rId61"/>
    <p:sldId id="319" r:id="rId62"/>
    <p:sldId id="320" r:id="rId63"/>
    <p:sldId id="321" r:id="rId64"/>
    <p:sldId id="322" r:id="rId65"/>
    <p:sldId id="323" r:id="rId66"/>
    <p:sldId id="324" r:id="rId67"/>
    <p:sldId id="301" r:id="rId68"/>
    <p:sldId id="325" r:id="rId69"/>
    <p:sldId id="302" r:id="rId70"/>
    <p:sldId id="303"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4/4/2023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4/4/2023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4/4/2023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4/4/2023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4/4/2023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4/4/2023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51F53C1-C4C0-48AD-ADFA-61BDD482183F}"/>
              </a:ext>
            </a:extLst>
          </p:cNvPr>
          <p:cNvSpPr>
            <a:spLocks noGrp="1"/>
          </p:cNvSpPr>
          <p:nvPr>
            <p:ph type="ctrTitle"/>
          </p:nvPr>
        </p:nvSpPr>
        <p:spPr/>
        <p:txBody>
          <a:bodyPr/>
          <a:lstStyle/>
          <a:p>
            <a:pPr algn="ctr"/>
            <a:r>
              <a:rPr lang="ru-RU" dirty="0" err="1"/>
              <a:t>Управління</a:t>
            </a:r>
            <a:r>
              <a:rPr lang="ru-RU" dirty="0"/>
              <a:t> </a:t>
            </a:r>
            <a:r>
              <a:rPr lang="ru-RU" dirty="0" err="1"/>
              <a:t>інформацією</a:t>
            </a:r>
            <a:r>
              <a:rPr lang="ru-RU" dirty="0"/>
              <a:t> і </a:t>
            </a:r>
            <a:r>
              <a:rPr lang="ru-RU" dirty="0" err="1"/>
              <a:t>конструювання</a:t>
            </a:r>
            <a:r>
              <a:rPr lang="ru-RU" dirty="0"/>
              <a:t> новин</a:t>
            </a:r>
            <a:endParaRPr lang="uk-UA" dirty="0"/>
          </a:p>
        </p:txBody>
      </p:sp>
      <p:sp>
        <p:nvSpPr>
          <p:cNvPr id="3" name="Підзаголовок 2">
            <a:extLst>
              <a:ext uri="{FF2B5EF4-FFF2-40B4-BE49-F238E27FC236}">
                <a16:creationId xmlns="" xmlns:a16="http://schemas.microsoft.com/office/drawing/2014/main" id="{BC9DBD50-3B1A-49EE-B51B-99EEDA5B520F}"/>
              </a:ext>
            </a:extLst>
          </p:cNvPr>
          <p:cNvSpPr>
            <a:spLocks noGrp="1"/>
          </p:cNvSpPr>
          <p:nvPr>
            <p:ph type="subTitle" idx="1"/>
          </p:nvPr>
        </p:nvSpPr>
        <p:spPr/>
        <p:txBody>
          <a:bodyPr/>
          <a:lstStyle/>
          <a:p>
            <a:endParaRPr lang="uk-UA"/>
          </a:p>
        </p:txBody>
      </p:sp>
    </p:spTree>
    <p:extLst>
      <p:ext uri="{BB962C8B-B14F-4D97-AF65-F5344CB8AC3E}">
        <p14:creationId xmlns:p14="http://schemas.microsoft.com/office/powerpoint/2010/main" val="2253530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1FB70FA-6C0F-409B-A7FA-C62C40CD461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CE72A06F-F826-4FB1-9E3D-14174EBAD453}"/>
              </a:ext>
            </a:extLst>
          </p:cNvPr>
          <p:cNvSpPr>
            <a:spLocks noGrp="1"/>
          </p:cNvSpPr>
          <p:nvPr>
            <p:ph idx="1"/>
          </p:nvPr>
        </p:nvSpPr>
        <p:spPr/>
        <p:txBody>
          <a:bodyPr>
            <a:normAutofit fontScale="92500" lnSpcReduction="20000"/>
          </a:bodyPr>
          <a:lstStyle/>
          <a:p>
            <a:pPr algn="just"/>
            <a:r>
              <a:rPr lang="uk-UA" dirty="0"/>
              <a:t>Мета журналістських матеріалів - інформувати аудиторію. Мета </a:t>
            </a:r>
            <a:r>
              <a:rPr lang="de-DE" dirty="0"/>
              <a:t>PR-</a:t>
            </a:r>
            <a:r>
              <a:rPr lang="uk-UA" dirty="0"/>
              <a:t>тексту не тільки інформувати, а й поширювати позитивну інформацію, зміцнити позиції товару або послуги або організації в цілому.</a:t>
            </a:r>
          </a:p>
          <a:p>
            <a:pPr algn="just"/>
            <a:r>
              <a:rPr lang="de-DE" dirty="0"/>
              <a:t>PR-</a:t>
            </a:r>
            <a:r>
              <a:rPr lang="uk-UA" dirty="0"/>
              <a:t>текст розрахований на ефект запам'ятовування. З цим пов'язано повторення інформації в рамках </a:t>
            </a:r>
            <a:r>
              <a:rPr lang="de-DE" dirty="0"/>
              <a:t>PR-</a:t>
            </a:r>
            <a:r>
              <a:rPr lang="uk-UA" dirty="0"/>
              <a:t>тексту. Журналістські матеріали містять динамічний перехід від однієї події до іншої.</a:t>
            </a:r>
          </a:p>
          <a:p>
            <a:pPr algn="just"/>
            <a:r>
              <a:rPr lang="uk-UA" dirty="0"/>
              <a:t>Метою журналістських матеріалів є формування об'єктивної картини навколишнього нас реальності. Мета </a:t>
            </a:r>
            <a:r>
              <a:rPr lang="de-DE" dirty="0"/>
              <a:t>PR-</a:t>
            </a:r>
            <a:r>
              <a:rPr lang="uk-UA" dirty="0"/>
              <a:t>тексту - досягнення певного, заздалегідь визначеного ефекту.</a:t>
            </a:r>
          </a:p>
          <a:p>
            <a:endParaRPr lang="uk-UA" dirty="0"/>
          </a:p>
        </p:txBody>
      </p:sp>
    </p:spTree>
    <p:extLst>
      <p:ext uri="{BB962C8B-B14F-4D97-AF65-F5344CB8AC3E}">
        <p14:creationId xmlns:p14="http://schemas.microsoft.com/office/powerpoint/2010/main" val="2810475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7883F7D-FC43-44A5-AB5C-44B56EC8EBB8}"/>
              </a:ext>
            </a:extLst>
          </p:cNvPr>
          <p:cNvSpPr>
            <a:spLocks noGrp="1"/>
          </p:cNvSpPr>
          <p:nvPr>
            <p:ph type="title"/>
          </p:nvPr>
        </p:nvSpPr>
        <p:spPr/>
        <p:txBody>
          <a:bodyPr/>
          <a:lstStyle/>
          <a:p>
            <a:pPr algn="ctr"/>
            <a:r>
              <a:rPr lang="de-DE" dirty="0"/>
              <a:t>PR-</a:t>
            </a:r>
            <a:r>
              <a:rPr lang="uk-UA" dirty="0"/>
              <a:t>текст і реклама</a:t>
            </a:r>
          </a:p>
        </p:txBody>
      </p:sp>
      <p:sp>
        <p:nvSpPr>
          <p:cNvPr id="3" name="Місце для вмісту 2">
            <a:extLst>
              <a:ext uri="{FF2B5EF4-FFF2-40B4-BE49-F238E27FC236}">
                <a16:creationId xmlns="" xmlns:a16="http://schemas.microsoft.com/office/drawing/2014/main" id="{C3E48E32-0B44-4419-9EB6-0DFFA43A5D84}"/>
              </a:ext>
            </a:extLst>
          </p:cNvPr>
          <p:cNvSpPr>
            <a:spLocks noGrp="1"/>
          </p:cNvSpPr>
          <p:nvPr>
            <p:ph idx="1"/>
          </p:nvPr>
        </p:nvSpPr>
        <p:spPr/>
        <p:txBody>
          <a:bodyPr>
            <a:normAutofit fontScale="77500" lnSpcReduction="20000"/>
          </a:bodyPr>
          <a:lstStyle/>
          <a:p>
            <a:pPr algn="just"/>
            <a:r>
              <a:rPr lang="uk-UA" dirty="0"/>
              <a:t>Для рекламних текстів характерне використання слоганів, ключових фраз і психологічних ефектів. В даному випадку враховується, що свідомо прості форми і фрази набагато легше запам'ятовуються людиною, навіть якщо він цього не </a:t>
            </a:r>
            <a:r>
              <a:rPr lang="uk-UA" dirty="0" smtClean="0"/>
              <a:t>хоче</a:t>
            </a:r>
            <a:r>
              <a:rPr lang="uk-UA" dirty="0" smtClean="0"/>
              <a:t>, тобто о</a:t>
            </a:r>
            <a:r>
              <a:rPr lang="uk-UA" dirty="0" smtClean="0"/>
              <a:t>сновним </a:t>
            </a:r>
            <a:r>
              <a:rPr lang="uk-UA" dirty="0"/>
              <a:t>завданням рекламного тексту є привернення уваги. У той час як завдання </a:t>
            </a:r>
            <a:r>
              <a:rPr lang="de-DE" dirty="0"/>
              <a:t>PR-</a:t>
            </a:r>
            <a:r>
              <a:rPr lang="uk-UA" dirty="0"/>
              <a:t>тексту - передача якоїсь інформації.</a:t>
            </a:r>
          </a:p>
          <a:p>
            <a:pPr algn="just"/>
            <a:r>
              <a:rPr lang="uk-UA" dirty="0"/>
              <a:t>Рекламний текст більш агресивний і нав'язливий. Успіх </a:t>
            </a:r>
            <a:r>
              <a:rPr lang="de-DE" dirty="0"/>
              <a:t>PR-</a:t>
            </a:r>
            <a:r>
              <a:rPr lang="uk-UA" dirty="0"/>
              <a:t>тексту в основному залежить від його сприйняття аудиторією в якості інформаційного. На відміну від реклами </a:t>
            </a:r>
            <a:r>
              <a:rPr lang="de-DE" dirty="0"/>
              <a:t>PR-</a:t>
            </a:r>
            <a:r>
              <a:rPr lang="uk-UA" dirty="0"/>
              <a:t>текст більше схожий на звичайну мову. У більшості випадків </a:t>
            </a:r>
            <a:r>
              <a:rPr lang="de-DE" dirty="0"/>
              <a:t>PR-</a:t>
            </a:r>
            <a:r>
              <a:rPr lang="uk-UA" dirty="0"/>
              <a:t>тексти будуються таким чином, щоб одержувач не помітив спроби впливу і сприйняв головна теза як плід власних роздумів.</a:t>
            </a:r>
          </a:p>
          <a:p>
            <a:pPr algn="just"/>
            <a:r>
              <a:rPr lang="uk-UA" dirty="0"/>
              <a:t>Крім того, </a:t>
            </a:r>
            <a:r>
              <a:rPr lang="de-DE" dirty="0"/>
              <a:t>PR-</a:t>
            </a:r>
            <a:r>
              <a:rPr lang="uk-UA" dirty="0"/>
              <a:t>текст самостійний і самодостатній.</a:t>
            </a:r>
          </a:p>
        </p:txBody>
      </p:sp>
    </p:spTree>
    <p:extLst>
      <p:ext uri="{BB962C8B-B14F-4D97-AF65-F5344CB8AC3E}">
        <p14:creationId xmlns:p14="http://schemas.microsoft.com/office/powerpoint/2010/main" val="10057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4B2D8A1-ECD5-4158-9C26-EED8116FF1D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F130FD8F-DE91-4722-95E4-F10763B3B983}"/>
              </a:ext>
            </a:extLst>
          </p:cNvPr>
          <p:cNvSpPr>
            <a:spLocks noGrp="1"/>
          </p:cNvSpPr>
          <p:nvPr>
            <p:ph idx="1"/>
          </p:nvPr>
        </p:nvSpPr>
        <p:spPr/>
        <p:txBody>
          <a:bodyPr>
            <a:normAutofit fontScale="85000" lnSpcReduction="20000"/>
          </a:bodyPr>
          <a:lstStyle/>
          <a:p>
            <a:pPr algn="just"/>
            <a:r>
              <a:rPr lang="de-DE" dirty="0"/>
              <a:t>PR-</a:t>
            </a:r>
            <a:r>
              <a:rPr lang="uk-UA" dirty="0"/>
              <a:t>текст, як і інші різновиди текстів масової комунікації - журналістський і рекламний, повинен відповідати єдиним критеріям текстів МК. Серед таких критеріїв обов'язково називаються наступні: доступність, конкретність, лаконізм, зручність сприйняття, естетичність і, </a:t>
            </a:r>
            <a:r>
              <a:rPr lang="uk-UA" dirty="0" err="1"/>
              <a:t>додамо</a:t>
            </a:r>
            <a:r>
              <a:rPr lang="uk-UA" dirty="0"/>
              <a:t>, можливість для деяких жанрів </a:t>
            </a:r>
            <a:r>
              <a:rPr lang="de-DE" dirty="0"/>
              <a:t>PR-</a:t>
            </a:r>
            <a:r>
              <a:rPr lang="uk-UA" dirty="0"/>
              <a:t>тексту оперативного відбору актуальної інформації. </a:t>
            </a:r>
          </a:p>
          <a:p>
            <a:pPr algn="just"/>
            <a:r>
              <a:rPr lang="uk-UA" dirty="0"/>
              <a:t>Критерії, що пред'являються до </a:t>
            </a:r>
            <a:r>
              <a:rPr lang="de-DE" dirty="0"/>
              <a:t>PR-</a:t>
            </a:r>
            <a:r>
              <a:rPr lang="uk-UA" dirty="0"/>
              <a:t>тексту: «Почасової характер випусків масової інформації робить її зміст оперативним, правдивим, </a:t>
            </a:r>
            <a:r>
              <a:rPr lang="uk-UA" dirty="0" err="1"/>
              <a:t>тобтофакти</a:t>
            </a:r>
            <a:r>
              <a:rPr lang="uk-UA" dirty="0"/>
              <a:t>, що повідомляються про події повинні точно відповідати дійсності, і істинним - підбір повідомлень і їх супровід повинні відповідати програмі органу масової інформації, встановленій керівництвом», тобто базисному суб'єкту </a:t>
            </a:r>
            <a:r>
              <a:rPr lang="de-DE" dirty="0"/>
              <a:t>PR, </a:t>
            </a:r>
            <a:r>
              <a:rPr lang="uk-UA" dirty="0"/>
              <a:t>якщо мати на увазі </a:t>
            </a:r>
            <a:r>
              <a:rPr lang="de-DE" dirty="0"/>
              <a:t>PR-</a:t>
            </a:r>
            <a:r>
              <a:rPr lang="uk-UA" dirty="0"/>
              <a:t>текст.</a:t>
            </a:r>
          </a:p>
        </p:txBody>
      </p:sp>
    </p:spTree>
    <p:extLst>
      <p:ext uri="{BB962C8B-B14F-4D97-AF65-F5344CB8AC3E}">
        <p14:creationId xmlns:p14="http://schemas.microsoft.com/office/powerpoint/2010/main" val="2483236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A693CBD-D321-46B1-90AC-F58A2412143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575D3406-D6E8-4EC9-898B-97D14E19946D}"/>
              </a:ext>
            </a:extLst>
          </p:cNvPr>
          <p:cNvSpPr>
            <a:spLocks noGrp="1"/>
          </p:cNvSpPr>
          <p:nvPr>
            <p:ph idx="1"/>
          </p:nvPr>
        </p:nvSpPr>
        <p:spPr/>
        <p:txBody>
          <a:bodyPr/>
          <a:lstStyle/>
          <a:p>
            <a:pPr algn="just"/>
            <a:r>
              <a:rPr lang="de-DE" dirty="0"/>
              <a:t>PR-</a:t>
            </a:r>
            <a:r>
              <a:rPr lang="uk-UA" dirty="0"/>
              <a:t>текст як текст масової комунікації може виступати у своєму первинному або, якщо зміст дублюватиметься і варіюватиметься залежно від аудиторії конкретного органу ЗМІ, в переробленому вигляді, поєднуючись із текстами інших видів, тобто можна вести мову і про властиву текстам масової комунікації можливість тиражування інформації.</a:t>
            </a:r>
          </a:p>
        </p:txBody>
      </p:sp>
    </p:spTree>
    <p:extLst>
      <p:ext uri="{BB962C8B-B14F-4D97-AF65-F5344CB8AC3E}">
        <p14:creationId xmlns:p14="http://schemas.microsoft.com/office/powerpoint/2010/main" val="1798349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63F4B03-CE78-425D-A61A-2E91CC72FA7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7809010E-1817-47EF-8771-FD5B5A3AB13B}"/>
              </a:ext>
            </a:extLst>
          </p:cNvPr>
          <p:cNvSpPr>
            <a:spLocks noGrp="1"/>
          </p:cNvSpPr>
          <p:nvPr>
            <p:ph idx="1"/>
          </p:nvPr>
        </p:nvSpPr>
        <p:spPr>
          <a:xfrm>
            <a:off x="1141412" y="2249486"/>
            <a:ext cx="9905999" cy="3989995"/>
          </a:xfrm>
        </p:spPr>
        <p:txBody>
          <a:bodyPr>
            <a:normAutofit fontScale="62500" lnSpcReduction="20000"/>
          </a:bodyPr>
          <a:lstStyle/>
          <a:p>
            <a:pPr algn="just"/>
            <a:r>
              <a:rPr lang="uk-UA" dirty="0"/>
              <a:t>Тексти масової комунікації – це сукупність тематично і композиційно різнорідних матеріалів. Такі </a:t>
            </a:r>
            <a:r>
              <a:rPr lang="de-DE" dirty="0"/>
              <a:t>PR-</a:t>
            </a:r>
            <a:r>
              <a:rPr lang="uk-UA" dirty="0"/>
              <a:t>тексти на практиці називаються комбінованими.</a:t>
            </a:r>
          </a:p>
          <a:p>
            <a:pPr algn="just"/>
            <a:r>
              <a:rPr lang="uk-UA" dirty="0"/>
              <a:t>Характерні для інформаційного суспільства протилежні тенденції, які виявляються в текстах масової комунікації.</a:t>
            </a:r>
          </a:p>
          <a:p>
            <a:pPr marL="0" indent="0" algn="just">
              <a:buNone/>
            </a:pPr>
            <a:r>
              <a:rPr lang="uk-UA" dirty="0"/>
              <a:t> 1. глобалізація інформаційного ринку призводить до уніфікації масової інформації, до того, що загально важливі події стають об’єктом підвищеної уваги, активно пропонуються, навіть нав’язуються. </a:t>
            </a:r>
          </a:p>
          <a:p>
            <a:pPr marL="0" indent="0" algn="just">
              <a:buNone/>
            </a:pPr>
            <a:r>
              <a:rPr lang="uk-UA" dirty="0"/>
              <a:t>2. існує протилежна тенденція – зумисне применшування значимості інформаційних послуг з регіональних або змістових ознак. </a:t>
            </a:r>
          </a:p>
          <a:p>
            <a:pPr algn="just"/>
            <a:r>
              <a:rPr lang="de-DE" dirty="0"/>
              <a:t>PR-</a:t>
            </a:r>
            <a:r>
              <a:rPr lang="uk-UA" dirty="0"/>
              <a:t>текст як різновид текстів масової комунікації звертається саме до соціально значущих подій, пов’язаних з діяльністю базового суб’єкта </a:t>
            </a:r>
            <a:r>
              <a:rPr lang="de-DE" dirty="0"/>
              <a:t>PR (</a:t>
            </a:r>
            <a:r>
              <a:rPr lang="uk-UA" dirty="0"/>
              <a:t>іноді, правда, перетворюючи або замінюючи новинну подію артефактом. Проте інтерес громадськості завжди загострюється на вказаних вище регіональних або змістових ознаках – іншими словами, на індивідуальних ознаках новинної події. </a:t>
            </a:r>
            <a:r>
              <a:rPr lang="de-DE" dirty="0"/>
              <a:t>PR-</a:t>
            </a:r>
            <a:r>
              <a:rPr lang="uk-UA" dirty="0"/>
              <a:t>текст повинен містити таку інформацію, яка буде цікава певному сегменту громадськості і своєю типовістю, і своєю індивідуальністю одночасно.</a:t>
            </a:r>
          </a:p>
        </p:txBody>
      </p:sp>
    </p:spTree>
    <p:extLst>
      <p:ext uri="{BB962C8B-B14F-4D97-AF65-F5344CB8AC3E}">
        <p14:creationId xmlns:p14="http://schemas.microsoft.com/office/powerpoint/2010/main" val="3920796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944A3D9-EE69-4DFC-8234-AF3B9E5BA7E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4AB5A17D-9FAA-4F41-A557-4BA06D43DC4B}"/>
              </a:ext>
            </a:extLst>
          </p:cNvPr>
          <p:cNvSpPr>
            <a:spLocks noGrp="1"/>
          </p:cNvSpPr>
          <p:nvPr>
            <p:ph idx="1"/>
          </p:nvPr>
        </p:nvSpPr>
        <p:spPr/>
        <p:txBody>
          <a:bodyPr>
            <a:normAutofit lnSpcReduction="10000"/>
          </a:bodyPr>
          <a:lstStyle/>
          <a:p>
            <a:r>
              <a:rPr lang="uk-UA" dirty="0"/>
              <a:t>Загальні правила підготовки і викладу </a:t>
            </a:r>
            <a:r>
              <a:rPr lang="de-DE" dirty="0"/>
              <a:t>PR-</a:t>
            </a:r>
            <a:r>
              <a:rPr lang="uk-UA" dirty="0"/>
              <a:t>текстів. У числі основних принципів, правил підготовки </a:t>
            </a:r>
            <a:r>
              <a:rPr lang="de-DE" dirty="0"/>
              <a:t>PR-</a:t>
            </a:r>
            <a:r>
              <a:rPr lang="uk-UA" dirty="0"/>
              <a:t>текстів можна виділити наступні:</a:t>
            </a:r>
          </a:p>
          <a:p>
            <a:r>
              <a:rPr lang="uk-UA" dirty="0"/>
              <a:t> Стислість і ясність викладу;</a:t>
            </a:r>
          </a:p>
          <a:p>
            <a:r>
              <a:rPr lang="uk-UA" dirty="0"/>
              <a:t> Використання простих слів, повсякденної мови аудиторії;</a:t>
            </a:r>
          </a:p>
          <a:p>
            <a:r>
              <a:rPr lang="uk-UA" dirty="0"/>
              <a:t> Переконливість - активне використання фактів, цифр, статистичних даних;</a:t>
            </a:r>
          </a:p>
          <a:p>
            <a:r>
              <a:rPr lang="uk-UA" dirty="0"/>
              <a:t> Природність викладу, </a:t>
            </a:r>
            <a:r>
              <a:rPr lang="uk-UA" dirty="0" smtClean="0"/>
              <a:t>тобто відповідність </a:t>
            </a:r>
            <a:r>
              <a:rPr lang="uk-UA" dirty="0"/>
              <a:t>події його опису.</a:t>
            </a:r>
          </a:p>
        </p:txBody>
      </p:sp>
    </p:spTree>
    <p:extLst>
      <p:ext uri="{BB962C8B-B14F-4D97-AF65-F5344CB8AC3E}">
        <p14:creationId xmlns:p14="http://schemas.microsoft.com/office/powerpoint/2010/main" val="15651875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E01EA63-F09D-4BCC-A625-B6BD9675B7F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2BFBA122-6B5E-48F6-89C1-8AA676150339}"/>
              </a:ext>
            </a:extLst>
          </p:cNvPr>
          <p:cNvSpPr>
            <a:spLocks noGrp="1"/>
          </p:cNvSpPr>
          <p:nvPr>
            <p:ph idx="1"/>
          </p:nvPr>
        </p:nvSpPr>
        <p:spPr/>
        <p:txBody>
          <a:bodyPr>
            <a:normAutofit fontScale="70000" lnSpcReduction="20000"/>
          </a:bodyPr>
          <a:lstStyle/>
          <a:p>
            <a:pPr marL="0" indent="0">
              <a:buNone/>
            </a:pPr>
            <a:r>
              <a:rPr lang="uk-UA" dirty="0"/>
              <a:t>Читабельність тексту визначається за формулами:</a:t>
            </a:r>
          </a:p>
          <a:p>
            <a:pPr algn="just"/>
            <a:r>
              <a:rPr lang="uk-UA" dirty="0" err="1"/>
              <a:t>Фог</a:t>
            </a:r>
            <a:r>
              <a:rPr lang="uk-UA" dirty="0"/>
              <a:t>-індекс - </a:t>
            </a:r>
            <a:r>
              <a:rPr lang="de-DE" dirty="0" err="1"/>
              <a:t>Fi</a:t>
            </a:r>
            <a:r>
              <a:rPr lang="de-DE" dirty="0"/>
              <a:t> = (</a:t>
            </a:r>
            <a:r>
              <a:rPr lang="de-DE" dirty="0" err="1"/>
              <a:t>Nws</a:t>
            </a:r>
            <a:r>
              <a:rPr lang="de-DE" dirty="0"/>
              <a:t> + </a:t>
            </a:r>
            <a:r>
              <a:rPr lang="de-DE" dirty="0" err="1"/>
              <a:t>Nwt</a:t>
            </a:r>
            <a:r>
              <a:rPr lang="de-DE" dirty="0"/>
              <a:t>) * 0,4. </a:t>
            </a:r>
            <a:r>
              <a:rPr lang="uk-UA" dirty="0"/>
              <a:t>Де </a:t>
            </a:r>
            <a:r>
              <a:rPr lang="de-DE" dirty="0" err="1"/>
              <a:t>Nws</a:t>
            </a:r>
            <a:r>
              <a:rPr lang="de-DE" dirty="0"/>
              <a:t> - </a:t>
            </a:r>
            <a:r>
              <a:rPr lang="uk-UA" dirty="0"/>
              <a:t>середня кількість слів у реченні. </a:t>
            </a:r>
            <a:r>
              <a:rPr lang="de-DE" dirty="0" err="1"/>
              <a:t>Nwt</a:t>
            </a:r>
            <a:r>
              <a:rPr lang="de-DE" dirty="0"/>
              <a:t> - </a:t>
            </a:r>
            <a:r>
              <a:rPr lang="uk-UA" dirty="0"/>
              <a:t>середнє число слів довжиною в 3 складу і більш. Чим менше число, тим </a:t>
            </a:r>
            <a:r>
              <a:rPr lang="uk-UA" dirty="0" err="1" smtClean="0"/>
              <a:t>читабельніше</a:t>
            </a:r>
            <a:r>
              <a:rPr lang="uk-UA" dirty="0" smtClean="0"/>
              <a:t> </a:t>
            </a:r>
            <a:r>
              <a:rPr lang="uk-UA" dirty="0"/>
              <a:t>текст. (В англійській мові - 5,2 - для «п'ятикласників</a:t>
            </a:r>
            <a:r>
              <a:rPr lang="uk-UA" dirty="0" smtClean="0"/>
              <a:t>»).</a:t>
            </a:r>
            <a:endParaRPr lang="uk-UA" dirty="0"/>
          </a:p>
          <a:p>
            <a:pPr algn="just"/>
            <a:r>
              <a:rPr lang="uk-UA" dirty="0"/>
              <a:t>Формула </a:t>
            </a:r>
            <a:r>
              <a:rPr lang="uk-UA" dirty="0" err="1"/>
              <a:t>Фреча</a:t>
            </a:r>
            <a:r>
              <a:rPr lang="uk-UA" dirty="0"/>
              <a:t> - </a:t>
            </a:r>
            <a:r>
              <a:rPr lang="de-DE" dirty="0"/>
              <a:t>F = 206,835 - [(</a:t>
            </a:r>
            <a:r>
              <a:rPr lang="uk-UA" dirty="0"/>
              <a:t>середня довжина речень - 1,015) + (середня довжина слів * 84,6)]. Тут - чим менше результат, тим складніше для сприйняття текст. (</a:t>
            </a:r>
            <a:r>
              <a:rPr lang="uk-UA" dirty="0" smtClean="0"/>
              <a:t>Розмовна англійська </a:t>
            </a:r>
            <a:r>
              <a:rPr lang="uk-UA" dirty="0"/>
              <a:t>- 80; </a:t>
            </a:r>
            <a:r>
              <a:rPr lang="uk-UA" dirty="0" smtClean="0"/>
              <a:t>зрозуміла англійська </a:t>
            </a:r>
            <a:r>
              <a:rPr lang="uk-UA" dirty="0"/>
              <a:t>- 60).</a:t>
            </a:r>
          </a:p>
          <a:p>
            <a:pPr algn="just"/>
            <a:r>
              <a:rPr lang="uk-UA" dirty="0"/>
              <a:t> Метод </a:t>
            </a:r>
            <a:r>
              <a:rPr lang="uk-UA" dirty="0" err="1"/>
              <a:t>Фенга</a:t>
            </a:r>
            <a:r>
              <a:rPr lang="uk-UA" dirty="0"/>
              <a:t> - дозволяє оцінити сприйняття слухачами </a:t>
            </a:r>
            <a:r>
              <a:rPr lang="uk-UA" dirty="0" err="1"/>
              <a:t>теле</a:t>
            </a:r>
            <a:r>
              <a:rPr lang="uk-UA" dirty="0"/>
              <a:t>- і радіоповідомлень, промов та інших усних інформаційних повідомлень.</a:t>
            </a:r>
          </a:p>
          <a:p>
            <a:pPr algn="just"/>
            <a:r>
              <a:rPr lang="uk-UA" dirty="0"/>
              <a:t>Для всіх методів: береться 2 випадково відібраних шматка тексту довжиною 100 слів і більше.</a:t>
            </a:r>
          </a:p>
          <a:p>
            <a:endParaRPr lang="uk-UA" dirty="0"/>
          </a:p>
        </p:txBody>
      </p:sp>
    </p:spTree>
    <p:extLst>
      <p:ext uri="{BB962C8B-B14F-4D97-AF65-F5344CB8AC3E}">
        <p14:creationId xmlns:p14="http://schemas.microsoft.com/office/powerpoint/2010/main" val="3607147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174915C-FF72-4481-AEDF-55B0827F5904}"/>
              </a:ext>
            </a:extLst>
          </p:cNvPr>
          <p:cNvSpPr>
            <a:spLocks noGrp="1"/>
          </p:cNvSpPr>
          <p:nvPr>
            <p:ph type="title"/>
          </p:nvPr>
        </p:nvSpPr>
        <p:spPr/>
        <p:txBody>
          <a:bodyPr/>
          <a:lstStyle/>
          <a:p>
            <a:pPr algn="ctr"/>
            <a:r>
              <a:rPr lang="uk-UA" dirty="0"/>
              <a:t>Класифікація </a:t>
            </a:r>
            <a:r>
              <a:rPr lang="de-DE" dirty="0"/>
              <a:t>PR-</a:t>
            </a:r>
            <a:r>
              <a:rPr lang="uk-UA" dirty="0"/>
              <a:t>текстів:</a:t>
            </a:r>
            <a:br>
              <a:rPr lang="uk-UA" dirty="0"/>
            </a:br>
            <a:endParaRPr lang="uk-UA" dirty="0"/>
          </a:p>
        </p:txBody>
      </p:sp>
      <p:sp>
        <p:nvSpPr>
          <p:cNvPr id="3" name="Місце для вмісту 2">
            <a:extLst>
              <a:ext uri="{FF2B5EF4-FFF2-40B4-BE49-F238E27FC236}">
                <a16:creationId xmlns="" xmlns:a16="http://schemas.microsoft.com/office/drawing/2014/main" id="{BADAD328-EBD9-4EA4-B091-82D69C51C30F}"/>
              </a:ext>
            </a:extLst>
          </p:cNvPr>
          <p:cNvSpPr>
            <a:spLocks noGrp="1"/>
          </p:cNvSpPr>
          <p:nvPr>
            <p:ph idx="1"/>
          </p:nvPr>
        </p:nvSpPr>
        <p:spPr/>
        <p:txBody>
          <a:bodyPr>
            <a:normAutofit fontScale="55000" lnSpcReduction="20000"/>
          </a:bodyPr>
          <a:lstStyle/>
          <a:p>
            <a:pPr marL="0" indent="0">
              <a:spcBef>
                <a:spcPts val="0"/>
              </a:spcBef>
              <a:buNone/>
            </a:pPr>
            <a:r>
              <a:rPr lang="de-DE" dirty="0"/>
              <a:t>PR-</a:t>
            </a:r>
            <a:r>
              <a:rPr lang="uk-UA" dirty="0"/>
              <a:t>тексти класифікують за різними ознаками:</a:t>
            </a:r>
          </a:p>
          <a:p>
            <a:pPr>
              <a:spcBef>
                <a:spcPts val="0"/>
              </a:spcBef>
            </a:pPr>
            <a:endParaRPr lang="uk-UA" dirty="0"/>
          </a:p>
          <a:p>
            <a:pPr>
              <a:spcBef>
                <a:spcPts val="0"/>
              </a:spcBef>
            </a:pPr>
            <a:r>
              <a:rPr lang="uk-UA" dirty="0"/>
              <a:t>1. За ступенем їх "підготовленості" до публікації:</a:t>
            </a:r>
          </a:p>
          <a:p>
            <a:pPr>
              <a:spcBef>
                <a:spcPts val="0"/>
              </a:spcBef>
            </a:pPr>
            <a:endParaRPr lang="uk-UA" dirty="0"/>
          </a:p>
          <a:p>
            <a:pPr>
              <a:spcBef>
                <a:spcPts val="0"/>
              </a:spcBef>
            </a:pPr>
            <a:r>
              <a:rPr lang="uk-UA" dirty="0"/>
              <a:t>а) базисні:</a:t>
            </a:r>
          </a:p>
          <a:p>
            <a:pPr>
              <a:spcBef>
                <a:spcPts val="0"/>
              </a:spcBef>
            </a:pPr>
            <a:endParaRPr lang="uk-UA" dirty="0"/>
          </a:p>
          <a:p>
            <a:pPr>
              <a:spcBef>
                <a:spcPts val="0"/>
              </a:spcBef>
            </a:pPr>
            <a:r>
              <a:rPr lang="uk-UA" dirty="0"/>
              <a:t>Первинні - це власне самі </a:t>
            </a:r>
            <a:r>
              <a:rPr lang="de-DE" dirty="0"/>
              <a:t>PR-</a:t>
            </a:r>
            <a:r>
              <a:rPr lang="uk-UA" dirty="0"/>
              <a:t>тексти:</a:t>
            </a:r>
          </a:p>
          <a:p>
            <a:pPr>
              <a:spcBef>
                <a:spcPts val="0"/>
              </a:spcBef>
            </a:pPr>
            <a:endParaRPr lang="uk-UA" dirty="0"/>
          </a:p>
          <a:p>
            <a:pPr>
              <a:spcBef>
                <a:spcPts val="0"/>
              </a:spcBef>
            </a:pPr>
            <a:r>
              <a:rPr lang="uk-UA" dirty="0"/>
              <a:t>Прості: прес-реліз, </a:t>
            </a:r>
            <a:r>
              <a:rPr lang="uk-UA" dirty="0" err="1"/>
              <a:t>бекграундер</a:t>
            </a:r>
            <a:r>
              <a:rPr lang="uk-UA" dirty="0"/>
              <a:t>, факт-лист, біографія, лист питань-відповідей, </a:t>
            </a:r>
            <a:r>
              <a:rPr lang="uk-UA" dirty="0" err="1"/>
              <a:t>байлайнер</a:t>
            </a:r>
            <a:r>
              <a:rPr lang="uk-UA" dirty="0"/>
              <a:t>, привітання, заяву для ЗМІ, запрошення, іміджева стаття, іміджеве інтерв'ю, кейс-</a:t>
            </a:r>
            <a:r>
              <a:rPr lang="uk-UA" dirty="0" err="1"/>
              <a:t>сторі</a:t>
            </a:r>
            <a:r>
              <a:rPr lang="uk-UA" dirty="0"/>
              <a:t>.</a:t>
            </a:r>
          </a:p>
          <a:p>
            <a:pPr>
              <a:spcBef>
                <a:spcPts val="0"/>
              </a:spcBef>
            </a:pPr>
            <a:endParaRPr lang="uk-UA" dirty="0"/>
          </a:p>
          <a:p>
            <a:pPr>
              <a:spcBef>
                <a:spcPts val="0"/>
              </a:spcBef>
            </a:pPr>
            <a:r>
              <a:rPr lang="uk-UA" dirty="0"/>
              <a:t> Комбіновані: прес-кит, </a:t>
            </a:r>
            <a:r>
              <a:rPr lang="uk-UA" dirty="0" err="1"/>
              <a:t>ньюслеттер</a:t>
            </a:r>
            <a:r>
              <a:rPr lang="uk-UA" dirty="0"/>
              <a:t>, проспект, брошура, буклет.</a:t>
            </a:r>
          </a:p>
          <a:p>
            <a:pPr>
              <a:spcBef>
                <a:spcPts val="0"/>
              </a:spcBef>
            </a:pPr>
            <a:endParaRPr lang="uk-UA" dirty="0"/>
          </a:p>
          <a:p>
            <a:pPr>
              <a:spcBef>
                <a:spcPts val="0"/>
              </a:spcBef>
            </a:pPr>
            <a:r>
              <a:rPr lang="uk-UA" dirty="0"/>
              <a:t>Медіа-тексти - журналістські тексти, що відповідають ознакам </a:t>
            </a:r>
            <a:r>
              <a:rPr lang="de-DE" dirty="0"/>
              <a:t>PR-</a:t>
            </a:r>
            <a:r>
              <a:rPr lang="uk-UA" dirty="0"/>
              <a:t>тексту (наприклад, іміджева стаття, іміджеве інтерв'ю, кейс-</a:t>
            </a:r>
            <a:r>
              <a:rPr lang="uk-UA" dirty="0" err="1"/>
              <a:t>сторі</a:t>
            </a:r>
            <a:r>
              <a:rPr lang="uk-UA" dirty="0"/>
              <a:t>)</a:t>
            </a:r>
          </a:p>
          <a:p>
            <a:pPr>
              <a:spcBef>
                <a:spcPts val="0"/>
              </a:spcBef>
            </a:pPr>
            <a:endParaRPr lang="uk-UA" dirty="0"/>
          </a:p>
          <a:p>
            <a:pPr>
              <a:spcBef>
                <a:spcPts val="0"/>
              </a:spcBef>
            </a:pPr>
            <a:r>
              <a:rPr lang="uk-UA" dirty="0"/>
              <a:t>б) суміжні: не відповідають всіма ознаками </a:t>
            </a:r>
            <a:r>
              <a:rPr lang="de-DE" dirty="0"/>
              <a:t>PR-</a:t>
            </a:r>
            <a:r>
              <a:rPr lang="uk-UA" dirty="0"/>
              <a:t>тексту (наприклад, слоган, резюме, прес-ревю).</a:t>
            </a:r>
          </a:p>
        </p:txBody>
      </p:sp>
    </p:spTree>
    <p:extLst>
      <p:ext uri="{BB962C8B-B14F-4D97-AF65-F5344CB8AC3E}">
        <p14:creationId xmlns:p14="http://schemas.microsoft.com/office/powerpoint/2010/main" val="590965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0DDFBC5-5A76-47DA-BFF2-379A505C546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D8C7C126-7F7E-42C0-8D74-6703663ED4F6}"/>
              </a:ext>
            </a:extLst>
          </p:cNvPr>
          <p:cNvSpPr>
            <a:spLocks noGrp="1"/>
          </p:cNvSpPr>
          <p:nvPr>
            <p:ph idx="1"/>
          </p:nvPr>
        </p:nvSpPr>
        <p:spPr/>
        <p:txBody>
          <a:bodyPr>
            <a:normAutofit fontScale="92500" lnSpcReduction="20000"/>
          </a:bodyPr>
          <a:lstStyle/>
          <a:p>
            <a:r>
              <a:rPr lang="uk-UA" dirty="0"/>
              <a:t>2. За жанрами</a:t>
            </a:r>
          </a:p>
          <a:p>
            <a:pPr marL="0" indent="0" algn="just">
              <a:buNone/>
            </a:pPr>
            <a:r>
              <a:rPr lang="uk-UA" dirty="0"/>
              <a:t>а) </a:t>
            </a:r>
            <a:r>
              <a:rPr lang="uk-UA" dirty="0" err="1"/>
              <a:t>оперативно</a:t>
            </a:r>
            <a:r>
              <a:rPr lang="uk-UA" dirty="0"/>
              <a:t>-новинні жанри (інформаційно-новинний): прес-реліз, запрошення;</a:t>
            </a:r>
          </a:p>
          <a:p>
            <a:pPr marL="0" indent="0" algn="just">
              <a:buNone/>
            </a:pPr>
            <a:r>
              <a:rPr lang="uk-UA" dirty="0"/>
              <a:t>б) дослідницько-новинні жанри: </a:t>
            </a:r>
            <a:r>
              <a:rPr lang="uk-UA" dirty="0" err="1"/>
              <a:t>бекграундер</a:t>
            </a:r>
            <a:r>
              <a:rPr lang="uk-UA" dirty="0"/>
              <a:t>, лист питань-відповідей, іміджеве інтерв'ю;</a:t>
            </a:r>
          </a:p>
          <a:p>
            <a:pPr marL="0" indent="0" algn="just">
              <a:buNone/>
            </a:pPr>
            <a:r>
              <a:rPr lang="uk-UA" dirty="0"/>
              <a:t>в) фактологічні жанри: факт-лист, біографія;</a:t>
            </a:r>
          </a:p>
          <a:p>
            <a:pPr marL="0" indent="0" algn="just">
              <a:buNone/>
            </a:pPr>
            <a:r>
              <a:rPr lang="uk-UA" dirty="0"/>
              <a:t>г) дослідницькі жанри: заяву для ЗМІ, іміджева стаття, кейс-</a:t>
            </a:r>
            <a:r>
              <a:rPr lang="uk-UA" dirty="0" err="1"/>
              <a:t>сторі</a:t>
            </a:r>
            <a:r>
              <a:rPr lang="uk-UA" dirty="0"/>
              <a:t>;</a:t>
            </a:r>
          </a:p>
          <a:p>
            <a:pPr marL="0" indent="0" algn="just">
              <a:buNone/>
            </a:pPr>
            <a:r>
              <a:rPr lang="uk-UA" dirty="0"/>
              <a:t>д) образно-новинні жанри: </a:t>
            </a:r>
            <a:r>
              <a:rPr lang="uk-UA" dirty="0" err="1"/>
              <a:t>байлайнер</a:t>
            </a:r>
            <a:r>
              <a:rPr lang="uk-UA" dirty="0"/>
              <a:t>, привітання, лист.</a:t>
            </a:r>
          </a:p>
        </p:txBody>
      </p:sp>
    </p:spTree>
    <p:extLst>
      <p:ext uri="{BB962C8B-B14F-4D97-AF65-F5344CB8AC3E}">
        <p14:creationId xmlns:p14="http://schemas.microsoft.com/office/powerpoint/2010/main" val="33752782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4A94C71-E697-4132-93E3-688734B43FBB}"/>
              </a:ext>
            </a:extLst>
          </p:cNvPr>
          <p:cNvSpPr>
            <a:spLocks noGrp="1"/>
          </p:cNvSpPr>
          <p:nvPr>
            <p:ph type="title"/>
          </p:nvPr>
        </p:nvSpPr>
        <p:spPr/>
        <p:txBody>
          <a:bodyPr/>
          <a:lstStyle/>
          <a:p>
            <a:pPr algn="ctr"/>
            <a:r>
              <a:rPr lang="uk-UA" dirty="0"/>
              <a:t>Види </a:t>
            </a:r>
            <a:r>
              <a:rPr lang="de-DE" dirty="0"/>
              <a:t>PR-</a:t>
            </a:r>
            <a:r>
              <a:rPr lang="uk-UA" dirty="0"/>
              <a:t>текстів</a:t>
            </a:r>
            <a:br>
              <a:rPr lang="uk-UA" dirty="0"/>
            </a:br>
            <a:endParaRPr lang="uk-UA" dirty="0"/>
          </a:p>
        </p:txBody>
      </p:sp>
      <p:sp>
        <p:nvSpPr>
          <p:cNvPr id="3" name="Місце для вмісту 2">
            <a:extLst>
              <a:ext uri="{FF2B5EF4-FFF2-40B4-BE49-F238E27FC236}">
                <a16:creationId xmlns="" xmlns:a16="http://schemas.microsoft.com/office/drawing/2014/main" id="{02BAADDF-C650-4DCB-96A4-4A153EDD700B}"/>
              </a:ext>
            </a:extLst>
          </p:cNvPr>
          <p:cNvSpPr>
            <a:spLocks noGrp="1"/>
          </p:cNvSpPr>
          <p:nvPr>
            <p:ph idx="1"/>
          </p:nvPr>
        </p:nvSpPr>
        <p:spPr/>
        <p:txBody>
          <a:bodyPr>
            <a:normAutofit fontScale="62500" lnSpcReduction="20000"/>
          </a:bodyPr>
          <a:lstStyle/>
          <a:p>
            <a:pPr marL="457200" indent="-457200">
              <a:buFont typeface="+mj-lt"/>
              <a:buAutoNum type="arabicPeriod"/>
            </a:pPr>
            <a:r>
              <a:rPr lang="uk-UA" dirty="0"/>
              <a:t>Маркетинг-кит</a:t>
            </a:r>
          </a:p>
          <a:p>
            <a:pPr marL="457200" indent="-457200">
              <a:buFont typeface="+mj-lt"/>
              <a:buAutoNum type="arabicPeriod"/>
            </a:pPr>
            <a:r>
              <a:rPr lang="uk-UA" dirty="0"/>
              <a:t>Медіа-кит</a:t>
            </a:r>
          </a:p>
          <a:p>
            <a:pPr marL="457200" indent="-457200">
              <a:buFont typeface="+mj-lt"/>
              <a:buAutoNum type="arabicPeriod"/>
            </a:pPr>
            <a:r>
              <a:rPr lang="uk-UA" dirty="0"/>
              <a:t>Прес-реліз</a:t>
            </a:r>
          </a:p>
          <a:p>
            <a:pPr marL="457200" indent="-457200">
              <a:buFont typeface="+mj-lt"/>
              <a:buAutoNum type="arabicPeriod"/>
            </a:pPr>
            <a:r>
              <a:rPr lang="uk-UA" dirty="0"/>
              <a:t>Анонс</a:t>
            </a:r>
          </a:p>
          <a:p>
            <a:pPr marL="457200" indent="-457200">
              <a:buFont typeface="+mj-lt"/>
              <a:buAutoNum type="arabicPeriod"/>
            </a:pPr>
            <a:r>
              <a:rPr lang="uk-UA" dirty="0"/>
              <a:t>Огляд</a:t>
            </a:r>
          </a:p>
          <a:p>
            <a:pPr marL="457200" indent="-457200">
              <a:buFont typeface="+mj-lt"/>
              <a:buAutoNum type="arabicPeriod"/>
            </a:pPr>
            <a:r>
              <a:rPr lang="uk-UA" dirty="0"/>
              <a:t>Інтерв'ю</a:t>
            </a:r>
          </a:p>
          <a:p>
            <a:pPr marL="457200" indent="-457200">
              <a:buFont typeface="+mj-lt"/>
              <a:buAutoNum type="arabicPeriod"/>
            </a:pPr>
            <a:r>
              <a:rPr lang="uk-UA" dirty="0"/>
              <a:t>Біографія</a:t>
            </a:r>
          </a:p>
          <a:p>
            <a:pPr marL="457200" indent="-457200">
              <a:buFont typeface="+mj-lt"/>
              <a:buAutoNum type="arabicPeriod"/>
            </a:pPr>
            <a:r>
              <a:rPr lang="uk-UA" dirty="0"/>
              <a:t>Запрошення</a:t>
            </a:r>
          </a:p>
          <a:p>
            <a:pPr marL="457200" indent="-457200">
              <a:buFont typeface="+mj-lt"/>
              <a:buAutoNum type="arabicPeriod"/>
            </a:pPr>
            <a:r>
              <a:rPr lang="uk-UA" dirty="0"/>
              <a:t>Кейс</a:t>
            </a:r>
          </a:p>
          <a:p>
            <a:pPr marL="457200" indent="-457200">
              <a:buFont typeface="+mj-lt"/>
              <a:buAutoNum type="arabicPeriod"/>
            </a:pPr>
            <a:r>
              <a:rPr lang="uk-UA" dirty="0"/>
              <a:t>Презентація</a:t>
            </a:r>
          </a:p>
        </p:txBody>
      </p:sp>
    </p:spTree>
    <p:extLst>
      <p:ext uri="{BB962C8B-B14F-4D97-AF65-F5344CB8AC3E}">
        <p14:creationId xmlns:p14="http://schemas.microsoft.com/office/powerpoint/2010/main" val="2458870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6909CE6-5C80-406F-9C76-FBCC4C0BD592}"/>
              </a:ext>
            </a:extLst>
          </p:cNvPr>
          <p:cNvSpPr>
            <a:spLocks noGrp="1"/>
          </p:cNvSpPr>
          <p:nvPr>
            <p:ph type="title"/>
          </p:nvPr>
        </p:nvSpPr>
        <p:spPr/>
        <p:txBody>
          <a:bodyPr/>
          <a:lstStyle/>
          <a:p>
            <a:r>
              <a:rPr lang="de-DE" dirty="0"/>
              <a:t>PR-</a:t>
            </a:r>
            <a:r>
              <a:rPr lang="uk-UA" dirty="0"/>
              <a:t>текст: характеристика та типологія</a:t>
            </a:r>
          </a:p>
        </p:txBody>
      </p:sp>
      <p:sp>
        <p:nvSpPr>
          <p:cNvPr id="3" name="Місце для вмісту 2">
            <a:extLst>
              <a:ext uri="{FF2B5EF4-FFF2-40B4-BE49-F238E27FC236}">
                <a16:creationId xmlns="" xmlns:a16="http://schemas.microsoft.com/office/drawing/2014/main" id="{CC3EB0D1-564B-4AC3-B323-0B15FEFA1BAB}"/>
              </a:ext>
            </a:extLst>
          </p:cNvPr>
          <p:cNvSpPr>
            <a:spLocks noGrp="1"/>
          </p:cNvSpPr>
          <p:nvPr>
            <p:ph idx="1"/>
          </p:nvPr>
        </p:nvSpPr>
        <p:spPr/>
        <p:txBody>
          <a:bodyPr>
            <a:normAutofit/>
          </a:bodyPr>
          <a:lstStyle/>
          <a:p>
            <a:pPr algn="just"/>
            <a:r>
              <a:rPr lang="uk-UA" dirty="0"/>
              <a:t>У масових комунікаціях з моменту їхнього зародження завжди використовувався текст як носій інформації. У практиці спілкування тексти стають частиною довколишнього світу, органічним елементом практичного досвіду людини.</a:t>
            </a:r>
          </a:p>
          <a:p>
            <a:endParaRPr lang="uk-UA" dirty="0"/>
          </a:p>
        </p:txBody>
      </p:sp>
    </p:spTree>
    <p:extLst>
      <p:ext uri="{BB962C8B-B14F-4D97-AF65-F5344CB8AC3E}">
        <p14:creationId xmlns:p14="http://schemas.microsoft.com/office/powerpoint/2010/main" val="1896137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248321D-460D-430C-B1A8-C6E739B1221C}"/>
              </a:ext>
            </a:extLst>
          </p:cNvPr>
          <p:cNvSpPr>
            <a:spLocks noGrp="1"/>
          </p:cNvSpPr>
          <p:nvPr>
            <p:ph type="title"/>
          </p:nvPr>
        </p:nvSpPr>
        <p:spPr/>
        <p:txBody>
          <a:bodyPr/>
          <a:lstStyle/>
          <a:p>
            <a:pPr algn="ctr"/>
            <a:r>
              <a:rPr lang="ru-RU" dirty="0"/>
              <a:t>Маркетинг-кит</a:t>
            </a:r>
            <a:br>
              <a:rPr lang="ru-RU" dirty="0"/>
            </a:br>
            <a:endParaRPr lang="uk-UA" dirty="0"/>
          </a:p>
        </p:txBody>
      </p:sp>
      <p:sp>
        <p:nvSpPr>
          <p:cNvPr id="4" name="Місце для тексту 3">
            <a:extLst>
              <a:ext uri="{FF2B5EF4-FFF2-40B4-BE49-F238E27FC236}">
                <a16:creationId xmlns="" xmlns:a16="http://schemas.microsoft.com/office/drawing/2014/main" id="{2AB26CC2-6C53-47D0-81F6-82E83AF5D9CF}"/>
              </a:ext>
            </a:extLst>
          </p:cNvPr>
          <p:cNvSpPr>
            <a:spLocks noGrp="1"/>
          </p:cNvSpPr>
          <p:nvPr>
            <p:ph type="body" idx="1"/>
          </p:nvPr>
        </p:nvSpPr>
        <p:spPr/>
        <p:txBody>
          <a:bodyPr/>
          <a:lstStyle/>
          <a:p>
            <a:endParaRPr lang="uk-UA"/>
          </a:p>
        </p:txBody>
      </p:sp>
      <p:sp>
        <p:nvSpPr>
          <p:cNvPr id="3" name="Місце для вмісту 2">
            <a:extLst>
              <a:ext uri="{FF2B5EF4-FFF2-40B4-BE49-F238E27FC236}">
                <a16:creationId xmlns="" xmlns:a16="http://schemas.microsoft.com/office/drawing/2014/main" id="{54DEE401-9898-45EA-A374-1FCBF28C7E7C}"/>
              </a:ext>
            </a:extLst>
          </p:cNvPr>
          <p:cNvSpPr>
            <a:spLocks noGrp="1"/>
          </p:cNvSpPr>
          <p:nvPr>
            <p:ph sz="half" idx="2"/>
          </p:nvPr>
        </p:nvSpPr>
        <p:spPr/>
        <p:txBody>
          <a:bodyPr numCol="1">
            <a:normAutofit fontScale="32500" lnSpcReduction="20000"/>
          </a:bodyPr>
          <a:lstStyle/>
          <a:p>
            <a:pPr marL="0" indent="0">
              <a:buNone/>
            </a:pPr>
            <a:r>
              <a:rPr lang="ru-RU" sz="5500" dirty="0"/>
              <a:t>Маркетинг-кит </a:t>
            </a:r>
            <a:r>
              <a:rPr lang="ru-RU" sz="5500" dirty="0" err="1"/>
              <a:t>можна</a:t>
            </a:r>
            <a:r>
              <a:rPr lang="ru-RU" sz="5500" dirty="0"/>
              <a:t> </a:t>
            </a:r>
            <a:r>
              <a:rPr lang="ru-RU" sz="5500" dirty="0" err="1"/>
              <a:t>назвати</a:t>
            </a:r>
            <a:r>
              <a:rPr lang="ru-RU" sz="5500" dirty="0"/>
              <a:t> «паспортом» </a:t>
            </a:r>
            <a:r>
              <a:rPr lang="ru-RU" sz="5500" dirty="0" err="1"/>
              <a:t>компанії</a:t>
            </a:r>
            <a:r>
              <a:rPr lang="ru-RU" sz="5500" dirty="0"/>
              <a:t>, </a:t>
            </a:r>
            <a:r>
              <a:rPr lang="ru-RU" sz="5500" dirty="0" err="1"/>
              <a:t>що</a:t>
            </a:r>
            <a:r>
              <a:rPr lang="ru-RU" sz="5500" dirty="0"/>
              <a:t> </a:t>
            </a:r>
            <a:r>
              <a:rPr lang="ru-RU" sz="5500" dirty="0" err="1"/>
              <a:t>розповсюджується</a:t>
            </a:r>
            <a:r>
              <a:rPr lang="ru-RU" sz="5500" dirty="0"/>
              <a:t> </a:t>
            </a:r>
            <a:r>
              <a:rPr lang="ru-RU" sz="5500" dirty="0" err="1"/>
              <a:t>серед</a:t>
            </a:r>
            <a:r>
              <a:rPr lang="ru-RU" sz="5500" dirty="0"/>
              <a:t> </a:t>
            </a:r>
            <a:r>
              <a:rPr lang="ru-RU" sz="5500" dirty="0" err="1"/>
              <a:t>клієнтів</a:t>
            </a:r>
            <a:r>
              <a:rPr lang="ru-RU" sz="5500" dirty="0"/>
              <a:t>.</a:t>
            </a:r>
          </a:p>
          <a:p>
            <a:pPr marL="0" indent="0">
              <a:buNone/>
            </a:pPr>
            <a:r>
              <a:rPr lang="ru-RU" sz="5500" dirty="0" err="1"/>
              <a:t>Це</a:t>
            </a:r>
            <a:r>
              <a:rPr lang="ru-RU" sz="5500" dirty="0"/>
              <a:t> не </a:t>
            </a:r>
            <a:r>
              <a:rPr lang="ru-RU" sz="5500" dirty="0" err="1"/>
              <a:t>комерційна</a:t>
            </a:r>
            <a:r>
              <a:rPr lang="ru-RU" sz="5500" dirty="0"/>
              <a:t> </a:t>
            </a:r>
            <a:r>
              <a:rPr lang="ru-RU" sz="5500" dirty="0" err="1"/>
              <a:t>пропозиція</a:t>
            </a:r>
            <a:r>
              <a:rPr lang="ru-RU" sz="5500" dirty="0"/>
              <a:t>, а </a:t>
            </a:r>
            <a:r>
              <a:rPr lang="ru-RU" sz="5500" dirty="0" err="1"/>
              <a:t>промоматеріал</a:t>
            </a:r>
            <a:r>
              <a:rPr lang="ru-RU" sz="5500" dirty="0"/>
              <a:t>, мета </a:t>
            </a:r>
            <a:r>
              <a:rPr lang="ru-RU" sz="5500" dirty="0" err="1"/>
              <a:t>якого</a:t>
            </a:r>
            <a:r>
              <a:rPr lang="ru-RU" sz="5500" dirty="0"/>
              <a:t> — </a:t>
            </a:r>
            <a:r>
              <a:rPr lang="ru-RU" sz="5500" dirty="0" err="1"/>
              <a:t>викликати</a:t>
            </a:r>
            <a:r>
              <a:rPr lang="ru-RU" sz="5500" dirty="0"/>
              <a:t> у </a:t>
            </a:r>
            <a:r>
              <a:rPr lang="ru-RU" sz="5500" dirty="0" err="1"/>
              <a:t>потенційного</a:t>
            </a:r>
            <a:r>
              <a:rPr lang="ru-RU" sz="5500" dirty="0"/>
              <a:t> </a:t>
            </a:r>
            <a:r>
              <a:rPr lang="ru-RU" sz="5500" dirty="0" err="1"/>
              <a:t>клієнта</a:t>
            </a:r>
            <a:r>
              <a:rPr lang="ru-RU" sz="5500" dirty="0"/>
              <a:t> </a:t>
            </a:r>
            <a:r>
              <a:rPr lang="ru-RU" sz="5500" dirty="0" err="1"/>
              <a:t>бажання</a:t>
            </a:r>
            <a:r>
              <a:rPr lang="ru-RU" sz="5500" dirty="0"/>
              <a:t> </a:t>
            </a:r>
            <a:r>
              <a:rPr lang="ru-RU" sz="5500" dirty="0" err="1"/>
              <a:t>працювати</a:t>
            </a:r>
            <a:r>
              <a:rPr lang="ru-RU" sz="5500" dirty="0"/>
              <a:t> </a:t>
            </a:r>
            <a:r>
              <a:rPr lang="ru-RU" sz="5500" dirty="0" err="1"/>
              <a:t>саме</a:t>
            </a:r>
            <a:r>
              <a:rPr lang="ru-RU" sz="5500" dirty="0"/>
              <a:t> з вами.</a:t>
            </a:r>
          </a:p>
          <a:p>
            <a:pPr marL="0" indent="0">
              <a:buNone/>
            </a:pPr>
            <a:r>
              <a:rPr lang="ru-RU" sz="5500" dirty="0" err="1"/>
              <a:t>Розділів</a:t>
            </a:r>
            <a:r>
              <a:rPr lang="ru-RU" sz="5500" dirty="0"/>
              <a:t> у маркетинг-</a:t>
            </a:r>
            <a:r>
              <a:rPr lang="ru-RU" sz="5500" dirty="0" err="1"/>
              <a:t>киті</a:t>
            </a:r>
            <a:r>
              <a:rPr lang="ru-RU" sz="5500" dirty="0"/>
              <a:t> </a:t>
            </a:r>
            <a:r>
              <a:rPr lang="ru-RU" sz="5500" dirty="0" err="1"/>
              <a:t>може</a:t>
            </a:r>
            <a:r>
              <a:rPr lang="ru-RU" sz="5500" dirty="0"/>
              <a:t> бути </a:t>
            </a:r>
            <a:r>
              <a:rPr lang="ru-RU" sz="5500" dirty="0" err="1"/>
              <a:t>безліч</a:t>
            </a:r>
            <a:r>
              <a:rPr lang="ru-RU" sz="5500" dirty="0"/>
              <a:t>. Ось </a:t>
            </a:r>
            <a:r>
              <a:rPr lang="ru-RU" sz="5500" dirty="0" err="1"/>
              <a:t>основні</a:t>
            </a:r>
            <a:r>
              <a:rPr lang="ru-RU" sz="5500" dirty="0"/>
              <a:t> з них:</a:t>
            </a:r>
          </a:p>
          <a:p>
            <a:endParaRPr lang="uk-UA" sz="900" dirty="0"/>
          </a:p>
        </p:txBody>
      </p:sp>
      <p:sp>
        <p:nvSpPr>
          <p:cNvPr id="5" name="Місце для тексту 4">
            <a:extLst>
              <a:ext uri="{FF2B5EF4-FFF2-40B4-BE49-F238E27FC236}">
                <a16:creationId xmlns="" xmlns:a16="http://schemas.microsoft.com/office/drawing/2014/main" id="{75774666-BE75-4AD3-AB91-AAA52E758B00}"/>
              </a:ext>
            </a:extLst>
          </p:cNvPr>
          <p:cNvSpPr>
            <a:spLocks noGrp="1"/>
          </p:cNvSpPr>
          <p:nvPr>
            <p:ph type="body" sz="quarter" idx="3"/>
          </p:nvPr>
        </p:nvSpPr>
        <p:spPr/>
        <p:txBody>
          <a:bodyPr/>
          <a:lstStyle/>
          <a:p>
            <a:endParaRPr lang="uk-UA"/>
          </a:p>
        </p:txBody>
      </p:sp>
      <p:sp>
        <p:nvSpPr>
          <p:cNvPr id="6" name="Місце для вмісту 5">
            <a:extLst>
              <a:ext uri="{FF2B5EF4-FFF2-40B4-BE49-F238E27FC236}">
                <a16:creationId xmlns="" xmlns:a16="http://schemas.microsoft.com/office/drawing/2014/main" id="{E2726140-F470-4F37-9F21-E64094864F34}"/>
              </a:ext>
            </a:extLst>
          </p:cNvPr>
          <p:cNvSpPr>
            <a:spLocks noGrp="1"/>
          </p:cNvSpPr>
          <p:nvPr>
            <p:ph sz="quarter" idx="4"/>
          </p:nvPr>
        </p:nvSpPr>
        <p:spPr/>
        <p:txBody>
          <a:bodyPr>
            <a:noAutofit/>
          </a:bodyPr>
          <a:lstStyle/>
          <a:p>
            <a:pPr>
              <a:spcBef>
                <a:spcPts val="0"/>
              </a:spcBef>
            </a:pPr>
            <a:r>
              <a:rPr lang="ru-RU" sz="1600" dirty="0" err="1"/>
              <a:t>Подання</a:t>
            </a:r>
            <a:r>
              <a:rPr lang="ru-RU" sz="1600" dirty="0"/>
              <a:t> </a:t>
            </a:r>
            <a:r>
              <a:rPr lang="ru-RU" sz="1600" dirty="0" err="1"/>
              <a:t>компанії</a:t>
            </a:r>
            <a:endParaRPr lang="ru-RU" sz="1600" dirty="0"/>
          </a:p>
          <a:p>
            <a:pPr>
              <a:spcBef>
                <a:spcPts val="0"/>
              </a:spcBef>
            </a:pPr>
            <a:r>
              <a:rPr lang="ru-RU" sz="1600" dirty="0" err="1"/>
              <a:t>Місія</a:t>
            </a:r>
            <a:endParaRPr lang="ru-RU" sz="1600" dirty="0"/>
          </a:p>
          <a:p>
            <a:pPr>
              <a:spcBef>
                <a:spcPts val="0"/>
              </a:spcBef>
            </a:pPr>
            <a:r>
              <a:rPr lang="ru-RU" sz="1600" dirty="0"/>
              <a:t>Список </a:t>
            </a:r>
            <a:r>
              <a:rPr lang="ru-RU" sz="1600" dirty="0" err="1"/>
              <a:t>послуг</a:t>
            </a:r>
            <a:r>
              <a:rPr lang="ru-RU" sz="1600" dirty="0"/>
              <a:t> </a:t>
            </a:r>
            <a:r>
              <a:rPr lang="ru-RU" sz="1600" dirty="0" err="1"/>
              <a:t>чи</a:t>
            </a:r>
            <a:r>
              <a:rPr lang="ru-RU" sz="1600" dirty="0"/>
              <a:t> </a:t>
            </a:r>
            <a:r>
              <a:rPr lang="ru-RU" sz="1600" dirty="0" err="1"/>
              <a:t>товарів</a:t>
            </a:r>
            <a:endParaRPr lang="ru-RU" sz="1600" dirty="0"/>
          </a:p>
          <a:p>
            <a:pPr>
              <a:spcBef>
                <a:spcPts val="0"/>
              </a:spcBef>
            </a:pPr>
            <a:r>
              <a:rPr lang="ru-RU" sz="1600" dirty="0" err="1"/>
              <a:t>опис</a:t>
            </a:r>
            <a:r>
              <a:rPr lang="ru-RU" sz="1600" dirty="0"/>
              <a:t> </a:t>
            </a:r>
            <a:r>
              <a:rPr lang="ru-RU" sz="1600" dirty="0" err="1"/>
              <a:t>послуг</a:t>
            </a:r>
            <a:endParaRPr lang="ru-RU" sz="1600" dirty="0"/>
          </a:p>
          <a:p>
            <a:pPr>
              <a:spcBef>
                <a:spcPts val="0"/>
              </a:spcBef>
            </a:pPr>
            <a:r>
              <a:rPr lang="ru-RU" sz="1600" dirty="0" err="1"/>
              <a:t>Компанія</a:t>
            </a:r>
            <a:r>
              <a:rPr lang="ru-RU" sz="1600" dirty="0"/>
              <a:t> у цифрах</a:t>
            </a:r>
          </a:p>
          <a:p>
            <a:pPr>
              <a:spcBef>
                <a:spcPts val="0"/>
              </a:spcBef>
            </a:pPr>
            <a:r>
              <a:rPr lang="ru-RU" sz="1600" dirty="0" err="1"/>
              <a:t>Переваги</a:t>
            </a:r>
            <a:r>
              <a:rPr lang="ru-RU" sz="1600" dirty="0"/>
              <a:t> </a:t>
            </a:r>
            <a:r>
              <a:rPr lang="ru-RU" sz="1600" dirty="0" err="1"/>
              <a:t>роботи</a:t>
            </a:r>
            <a:r>
              <a:rPr lang="ru-RU" sz="1600" dirty="0"/>
              <a:t> з </a:t>
            </a:r>
            <a:r>
              <a:rPr lang="ru-RU" sz="1600" dirty="0" err="1"/>
              <a:t>компанією</a:t>
            </a:r>
            <a:endParaRPr lang="ru-RU" sz="1600" dirty="0"/>
          </a:p>
          <a:p>
            <a:pPr>
              <a:spcBef>
                <a:spcPts val="0"/>
              </a:spcBef>
            </a:pPr>
            <a:r>
              <a:rPr lang="ru-RU" sz="1600" dirty="0"/>
              <a:t>Схема </a:t>
            </a:r>
            <a:r>
              <a:rPr lang="ru-RU" sz="1600" dirty="0" err="1"/>
              <a:t>роботи</a:t>
            </a:r>
            <a:r>
              <a:rPr lang="ru-RU" sz="1600" dirty="0"/>
              <a:t> з </a:t>
            </a:r>
            <a:r>
              <a:rPr lang="ru-RU" sz="1600" dirty="0" err="1"/>
              <a:t>компанією</a:t>
            </a:r>
            <a:endParaRPr lang="ru-RU" sz="1600" dirty="0"/>
          </a:p>
          <a:p>
            <a:pPr>
              <a:spcBef>
                <a:spcPts val="0"/>
              </a:spcBef>
            </a:pPr>
            <a:r>
              <a:rPr lang="ru-RU" sz="1600" dirty="0" err="1"/>
              <a:t>Перелік</a:t>
            </a:r>
            <a:r>
              <a:rPr lang="ru-RU" sz="1600" dirty="0"/>
              <a:t> </a:t>
            </a:r>
            <a:r>
              <a:rPr lang="ru-RU" sz="1600" dirty="0" err="1"/>
              <a:t>основних</a:t>
            </a:r>
            <a:r>
              <a:rPr lang="ru-RU" sz="1600" dirty="0"/>
              <a:t> (великих, </a:t>
            </a:r>
            <a:r>
              <a:rPr lang="ru-RU" sz="1600" dirty="0" err="1"/>
              <a:t>відомих</a:t>
            </a:r>
            <a:r>
              <a:rPr lang="ru-RU" sz="1600" dirty="0"/>
              <a:t>) </a:t>
            </a:r>
            <a:r>
              <a:rPr lang="ru-RU" sz="1600" dirty="0" err="1"/>
              <a:t>клієнтів</a:t>
            </a:r>
            <a:endParaRPr lang="ru-RU" sz="1600" dirty="0"/>
          </a:p>
          <a:p>
            <a:pPr>
              <a:spcBef>
                <a:spcPts val="0"/>
              </a:spcBef>
            </a:pPr>
            <a:r>
              <a:rPr lang="ru-RU" sz="1600" dirty="0"/>
              <a:t>Нагороди та </a:t>
            </a:r>
            <a:r>
              <a:rPr lang="ru-RU" sz="1600" dirty="0" err="1"/>
              <a:t>досягнення</a:t>
            </a:r>
            <a:r>
              <a:rPr lang="ru-RU" sz="1600" dirty="0"/>
              <a:t> </a:t>
            </a:r>
            <a:r>
              <a:rPr lang="ru-RU" sz="1600" dirty="0" err="1"/>
              <a:t>компанії</a:t>
            </a:r>
            <a:endParaRPr lang="ru-RU" sz="1600" dirty="0"/>
          </a:p>
          <a:p>
            <a:pPr>
              <a:spcBef>
                <a:spcPts val="0"/>
              </a:spcBef>
            </a:pPr>
            <a:r>
              <a:rPr lang="ru-RU" sz="1600" dirty="0" err="1"/>
              <a:t>Плани</a:t>
            </a:r>
            <a:r>
              <a:rPr lang="ru-RU" sz="1600" dirty="0"/>
              <a:t> на </a:t>
            </a:r>
            <a:r>
              <a:rPr lang="ru-RU" sz="1600" dirty="0" err="1"/>
              <a:t>майбутнє</a:t>
            </a:r>
            <a:r>
              <a:rPr lang="ru-RU" sz="1600" dirty="0"/>
              <a:t>.</a:t>
            </a:r>
            <a:endParaRPr lang="uk-UA" sz="1600" dirty="0"/>
          </a:p>
        </p:txBody>
      </p:sp>
    </p:spTree>
    <p:extLst>
      <p:ext uri="{BB962C8B-B14F-4D97-AF65-F5344CB8AC3E}">
        <p14:creationId xmlns:p14="http://schemas.microsoft.com/office/powerpoint/2010/main" val="3861615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0013D88-E1DB-4716-A582-9E4D7DEE4BD6}"/>
              </a:ext>
            </a:extLst>
          </p:cNvPr>
          <p:cNvSpPr>
            <a:spLocks noGrp="1"/>
          </p:cNvSpPr>
          <p:nvPr>
            <p:ph type="title"/>
          </p:nvPr>
        </p:nvSpPr>
        <p:spPr>
          <a:xfrm>
            <a:off x="1141413" y="423209"/>
            <a:ext cx="9905998" cy="1478570"/>
          </a:xfrm>
        </p:spPr>
        <p:txBody>
          <a:bodyPr/>
          <a:lstStyle/>
          <a:p>
            <a:pPr algn="ctr"/>
            <a:r>
              <a:rPr lang="uk-UA" dirty="0"/>
              <a:t>Медіа-кит</a:t>
            </a:r>
          </a:p>
        </p:txBody>
      </p:sp>
      <p:sp>
        <p:nvSpPr>
          <p:cNvPr id="3" name="Місце для вмісту 2">
            <a:extLst>
              <a:ext uri="{FF2B5EF4-FFF2-40B4-BE49-F238E27FC236}">
                <a16:creationId xmlns="" xmlns:a16="http://schemas.microsoft.com/office/drawing/2014/main" id="{4BAD9E91-8E3C-4B90-BE10-2ACE18A2A4D3}"/>
              </a:ext>
            </a:extLst>
          </p:cNvPr>
          <p:cNvSpPr>
            <a:spLocks noGrp="1"/>
          </p:cNvSpPr>
          <p:nvPr>
            <p:ph idx="1"/>
          </p:nvPr>
        </p:nvSpPr>
        <p:spPr/>
        <p:txBody>
          <a:bodyPr>
            <a:normAutofit fontScale="92500" lnSpcReduction="20000"/>
          </a:bodyPr>
          <a:lstStyle/>
          <a:p>
            <a:r>
              <a:rPr lang="uk-UA" dirty="0"/>
              <a:t>Медіа-кит (або «прес-кит») — комплект матеріалів з детальною інформацією про проект, організацію або об'єкт (людину).</a:t>
            </a:r>
          </a:p>
          <a:p>
            <a:pPr marL="0" indent="0">
              <a:buNone/>
            </a:pPr>
            <a:r>
              <a:rPr lang="uk-UA" dirty="0"/>
              <a:t>Як правило, ці матеріали лунають журналістам та представникам інших організацій у процесі </a:t>
            </a:r>
            <a:r>
              <a:rPr lang="de-DE" dirty="0"/>
              <a:t>PR-</a:t>
            </a:r>
            <a:r>
              <a:rPr lang="uk-UA" dirty="0"/>
              <a:t>заходів:</a:t>
            </a:r>
          </a:p>
          <a:p>
            <a:r>
              <a:rPr lang="uk-UA" dirty="0"/>
              <a:t>Виставки</a:t>
            </a:r>
          </a:p>
          <a:p>
            <a:r>
              <a:rPr lang="uk-UA" dirty="0"/>
              <a:t>Прес-конференції</a:t>
            </a:r>
          </a:p>
          <a:p>
            <a:r>
              <a:rPr lang="uk-UA" dirty="0"/>
              <a:t>Презентації</a:t>
            </a:r>
          </a:p>
          <a:p>
            <a:r>
              <a:rPr lang="uk-UA" dirty="0"/>
              <a:t>Збори акціонерів тощо.</a:t>
            </a:r>
          </a:p>
        </p:txBody>
      </p:sp>
    </p:spTree>
    <p:extLst>
      <p:ext uri="{BB962C8B-B14F-4D97-AF65-F5344CB8AC3E}">
        <p14:creationId xmlns:p14="http://schemas.microsoft.com/office/powerpoint/2010/main" val="946993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A676B82-8ED6-45CD-B02B-702B5C7143A9}"/>
              </a:ext>
            </a:extLst>
          </p:cNvPr>
          <p:cNvSpPr>
            <a:spLocks noGrp="1"/>
          </p:cNvSpPr>
          <p:nvPr>
            <p:ph type="title"/>
          </p:nvPr>
        </p:nvSpPr>
        <p:spPr/>
        <p:txBody>
          <a:bodyPr/>
          <a:lstStyle/>
          <a:p>
            <a:pPr algn="ctr"/>
            <a:r>
              <a:rPr lang="ru-RU" dirty="0" err="1"/>
              <a:t>Прес-реліз</a:t>
            </a:r>
            <a:r>
              <a:rPr lang="ru-RU" dirty="0"/>
              <a:t/>
            </a:r>
            <a:br>
              <a:rPr lang="ru-RU" dirty="0"/>
            </a:br>
            <a:endParaRPr lang="uk-UA" dirty="0"/>
          </a:p>
        </p:txBody>
      </p:sp>
      <p:sp>
        <p:nvSpPr>
          <p:cNvPr id="4" name="Місце для тексту 3">
            <a:extLst>
              <a:ext uri="{FF2B5EF4-FFF2-40B4-BE49-F238E27FC236}">
                <a16:creationId xmlns="" xmlns:a16="http://schemas.microsoft.com/office/drawing/2014/main" id="{B06820F9-94E4-4048-8938-A8944E7B9A08}"/>
              </a:ext>
            </a:extLst>
          </p:cNvPr>
          <p:cNvSpPr>
            <a:spLocks noGrp="1"/>
          </p:cNvSpPr>
          <p:nvPr>
            <p:ph type="body" idx="1"/>
          </p:nvPr>
        </p:nvSpPr>
        <p:spPr/>
        <p:txBody>
          <a:bodyPr/>
          <a:lstStyle/>
          <a:p>
            <a:endParaRPr lang="uk-UA"/>
          </a:p>
        </p:txBody>
      </p:sp>
      <p:sp>
        <p:nvSpPr>
          <p:cNvPr id="3" name="Місце для вмісту 2">
            <a:extLst>
              <a:ext uri="{FF2B5EF4-FFF2-40B4-BE49-F238E27FC236}">
                <a16:creationId xmlns="" xmlns:a16="http://schemas.microsoft.com/office/drawing/2014/main" id="{18FE42DB-7D77-49E7-A116-0964ED0F44A9}"/>
              </a:ext>
            </a:extLst>
          </p:cNvPr>
          <p:cNvSpPr>
            <a:spLocks noGrp="1"/>
          </p:cNvSpPr>
          <p:nvPr>
            <p:ph sz="half" idx="2"/>
          </p:nvPr>
        </p:nvSpPr>
        <p:spPr/>
        <p:txBody>
          <a:bodyPr>
            <a:noAutofit/>
          </a:bodyPr>
          <a:lstStyle/>
          <a:p>
            <a:pPr>
              <a:spcBef>
                <a:spcPts val="0"/>
              </a:spcBef>
            </a:pPr>
            <a:r>
              <a:rPr lang="ru-RU" sz="1400" dirty="0"/>
              <a:t>Мета </a:t>
            </a:r>
            <a:r>
              <a:rPr lang="ru-RU" sz="1400" dirty="0" err="1"/>
              <a:t>прес-релізу</a:t>
            </a:r>
            <a:r>
              <a:rPr lang="ru-RU" sz="1400" dirty="0"/>
              <a:t> — </a:t>
            </a:r>
            <a:r>
              <a:rPr lang="ru-RU" sz="1400" dirty="0" err="1"/>
              <a:t>привернути</a:t>
            </a:r>
            <a:r>
              <a:rPr lang="ru-RU" sz="1400" dirty="0"/>
              <a:t> </a:t>
            </a:r>
            <a:r>
              <a:rPr lang="ru-RU" sz="1400" dirty="0" err="1"/>
              <a:t>увагу</a:t>
            </a:r>
            <a:r>
              <a:rPr lang="ru-RU" sz="1400" dirty="0"/>
              <a:t> ЗМІ (а </a:t>
            </a:r>
            <a:r>
              <a:rPr lang="ru-RU" sz="1400" dirty="0" err="1"/>
              <a:t>потім</a:t>
            </a:r>
            <a:r>
              <a:rPr lang="ru-RU" sz="1400" dirty="0"/>
              <a:t> широкого кола </a:t>
            </a:r>
            <a:r>
              <a:rPr lang="ru-RU" sz="1400" dirty="0" err="1"/>
              <a:t>читачів</a:t>
            </a:r>
            <a:r>
              <a:rPr lang="ru-RU" sz="1400" dirty="0"/>
              <a:t>) до </a:t>
            </a:r>
            <a:r>
              <a:rPr lang="ru-RU" sz="1400" dirty="0" err="1"/>
              <a:t>події</a:t>
            </a:r>
            <a:r>
              <a:rPr lang="ru-RU" sz="1400" dirty="0"/>
              <a:t>.</a:t>
            </a:r>
          </a:p>
          <a:p>
            <a:pPr>
              <a:spcBef>
                <a:spcPts val="0"/>
              </a:spcBef>
            </a:pPr>
            <a:r>
              <a:rPr lang="ru-RU" sz="1400" dirty="0" err="1"/>
              <a:t>Що</a:t>
            </a:r>
            <a:r>
              <a:rPr lang="ru-RU" sz="1400" dirty="0"/>
              <a:t> </a:t>
            </a:r>
            <a:r>
              <a:rPr lang="ru-RU" sz="1400" dirty="0" err="1"/>
              <a:t>важливо</a:t>
            </a:r>
            <a:r>
              <a:rPr lang="ru-RU" sz="1400" dirty="0"/>
              <a:t> знати </a:t>
            </a:r>
            <a:r>
              <a:rPr lang="ru-RU" sz="1400" dirty="0" err="1"/>
              <a:t>під</a:t>
            </a:r>
            <a:r>
              <a:rPr lang="ru-RU" sz="1400" dirty="0"/>
              <a:t> час </a:t>
            </a:r>
            <a:r>
              <a:rPr lang="ru-RU" sz="1400" dirty="0" err="1"/>
              <a:t>створення</a:t>
            </a:r>
            <a:r>
              <a:rPr lang="ru-RU" sz="1400" dirty="0"/>
              <a:t> </a:t>
            </a:r>
            <a:r>
              <a:rPr lang="ru-RU" sz="1400" dirty="0" err="1"/>
              <a:t>прес-релізу</a:t>
            </a:r>
            <a:r>
              <a:rPr lang="ru-RU" sz="1400" dirty="0"/>
              <a:t>?</a:t>
            </a:r>
          </a:p>
          <a:p>
            <a:pPr>
              <a:spcBef>
                <a:spcPts val="0"/>
              </a:spcBef>
            </a:pPr>
            <a:r>
              <a:rPr lang="ru-RU" sz="1400" dirty="0"/>
              <a:t>Заголовок </a:t>
            </a:r>
            <a:r>
              <a:rPr lang="ru-RU" sz="1400" dirty="0" err="1"/>
              <a:t>має</a:t>
            </a:r>
            <a:r>
              <a:rPr lang="ru-RU" sz="1400" dirty="0"/>
              <a:t> </a:t>
            </a:r>
            <a:r>
              <a:rPr lang="ru-RU" sz="1400" dirty="0" err="1"/>
              <a:t>чітко</a:t>
            </a:r>
            <a:r>
              <a:rPr lang="ru-RU" sz="1400" dirty="0"/>
              <a:t> </a:t>
            </a:r>
            <a:r>
              <a:rPr lang="ru-RU" sz="1400" dirty="0" err="1"/>
              <a:t>відображати</a:t>
            </a:r>
            <a:r>
              <a:rPr lang="ru-RU" sz="1400" dirty="0"/>
              <a:t> суть </a:t>
            </a:r>
            <a:r>
              <a:rPr lang="ru-RU" sz="1400" dirty="0" err="1"/>
              <a:t>майбутньої</a:t>
            </a:r>
            <a:r>
              <a:rPr lang="ru-RU" sz="1400" dirty="0"/>
              <a:t> </a:t>
            </a:r>
            <a:r>
              <a:rPr lang="ru-RU" sz="1400" dirty="0" err="1"/>
              <a:t>події</a:t>
            </a:r>
            <a:r>
              <a:rPr lang="ru-RU" sz="1400" dirty="0"/>
              <a:t>.</a:t>
            </a:r>
          </a:p>
          <a:p>
            <a:pPr>
              <a:spcBef>
                <a:spcPts val="0"/>
              </a:spcBef>
            </a:pPr>
            <a:r>
              <a:rPr lang="ru-RU" sz="1400" dirty="0" err="1"/>
              <a:t>Обсяг</a:t>
            </a:r>
            <a:r>
              <a:rPr lang="ru-RU" sz="1400" dirty="0"/>
              <a:t> тексту </a:t>
            </a:r>
            <a:r>
              <a:rPr lang="ru-RU" sz="1400" dirty="0" err="1"/>
              <a:t>прес-релізу</a:t>
            </a:r>
            <a:r>
              <a:rPr lang="ru-RU" sz="1400" dirty="0"/>
              <a:t> не повинен </a:t>
            </a:r>
            <a:r>
              <a:rPr lang="ru-RU" sz="1400" dirty="0" err="1"/>
              <a:t>перевищувати</a:t>
            </a:r>
            <a:r>
              <a:rPr lang="ru-RU" sz="1400" dirty="0"/>
              <a:t> 3000 </a:t>
            </a:r>
            <a:r>
              <a:rPr lang="ru-RU" sz="1400" dirty="0" err="1"/>
              <a:t>символів</a:t>
            </a:r>
            <a:r>
              <a:rPr lang="ru-RU" sz="1400" dirty="0"/>
              <a:t>.</a:t>
            </a:r>
          </a:p>
          <a:p>
            <a:pPr>
              <a:spcBef>
                <a:spcPts val="0"/>
              </a:spcBef>
            </a:pPr>
            <a:r>
              <a:rPr lang="ru-RU" sz="1400" dirty="0" err="1"/>
              <a:t>Жодних</a:t>
            </a:r>
            <a:r>
              <a:rPr lang="ru-RU" sz="1400" dirty="0"/>
              <a:t> </a:t>
            </a:r>
            <a:r>
              <a:rPr lang="ru-RU" sz="1400" dirty="0" err="1"/>
              <a:t>рекламних</a:t>
            </a:r>
            <a:r>
              <a:rPr lang="ru-RU" sz="1400" dirty="0"/>
              <a:t> </a:t>
            </a:r>
            <a:r>
              <a:rPr lang="ru-RU" sz="1400" dirty="0" err="1"/>
              <a:t>прийомів</a:t>
            </a:r>
            <a:r>
              <a:rPr lang="ru-RU" sz="1400" dirty="0"/>
              <a:t>. Строго </a:t>
            </a:r>
            <a:r>
              <a:rPr lang="ru-RU" sz="1400" dirty="0" err="1"/>
              <a:t>інформаційний</a:t>
            </a:r>
            <a:r>
              <a:rPr lang="ru-RU" sz="1400" dirty="0"/>
              <a:t> стиль.</a:t>
            </a:r>
          </a:p>
          <a:p>
            <a:pPr>
              <a:spcBef>
                <a:spcPts val="0"/>
              </a:spcBef>
            </a:pPr>
            <a:r>
              <a:rPr lang="ru-RU" sz="1400" dirty="0" err="1"/>
              <a:t>Прес-реліз</a:t>
            </a:r>
            <a:r>
              <a:rPr lang="ru-RU" sz="1400" dirty="0"/>
              <a:t> </a:t>
            </a:r>
            <a:r>
              <a:rPr lang="ru-RU" sz="1400" dirty="0" err="1"/>
              <a:t>пишеться</a:t>
            </a:r>
            <a:r>
              <a:rPr lang="ru-RU" sz="1400" dirty="0"/>
              <a:t> </a:t>
            </a:r>
            <a:r>
              <a:rPr lang="ru-RU" sz="1400" dirty="0" err="1"/>
              <a:t>від</a:t>
            </a:r>
            <a:r>
              <a:rPr lang="ru-RU" sz="1400" dirty="0"/>
              <a:t> </a:t>
            </a:r>
            <a:r>
              <a:rPr lang="ru-RU" sz="1400" dirty="0" err="1"/>
              <a:t>третьої</a:t>
            </a:r>
            <a:r>
              <a:rPr lang="ru-RU" sz="1400" dirty="0"/>
              <a:t> особи.</a:t>
            </a:r>
          </a:p>
          <a:p>
            <a:pPr>
              <a:spcBef>
                <a:spcPts val="0"/>
              </a:spcBef>
            </a:pPr>
            <a:r>
              <a:rPr lang="ru-RU" sz="1400" dirty="0" err="1"/>
              <a:t>Бажано</a:t>
            </a:r>
            <a:r>
              <a:rPr lang="ru-RU" sz="1400" dirty="0"/>
              <a:t> не </a:t>
            </a:r>
            <a:r>
              <a:rPr lang="ru-RU" sz="1400" dirty="0" err="1"/>
              <a:t>використовувати</a:t>
            </a:r>
            <a:r>
              <a:rPr lang="ru-RU" sz="1400" dirty="0"/>
              <a:t> </a:t>
            </a:r>
            <a:r>
              <a:rPr lang="ru-RU" sz="1400" dirty="0" err="1"/>
              <a:t>запитальні</a:t>
            </a:r>
            <a:r>
              <a:rPr lang="ru-RU" sz="1400" dirty="0"/>
              <a:t> та оклику </a:t>
            </a:r>
            <a:r>
              <a:rPr lang="ru-RU" sz="1400" dirty="0" err="1"/>
              <a:t>пропозиції</a:t>
            </a:r>
            <a:r>
              <a:rPr lang="ru-RU" sz="1400" dirty="0"/>
              <a:t>.</a:t>
            </a:r>
          </a:p>
        </p:txBody>
      </p:sp>
      <p:sp>
        <p:nvSpPr>
          <p:cNvPr id="5" name="Місце для тексту 4">
            <a:extLst>
              <a:ext uri="{FF2B5EF4-FFF2-40B4-BE49-F238E27FC236}">
                <a16:creationId xmlns="" xmlns:a16="http://schemas.microsoft.com/office/drawing/2014/main" id="{BEB42861-3395-4B36-AB0B-79FA0706412B}"/>
              </a:ext>
            </a:extLst>
          </p:cNvPr>
          <p:cNvSpPr>
            <a:spLocks noGrp="1"/>
          </p:cNvSpPr>
          <p:nvPr>
            <p:ph type="body" sz="quarter" idx="3"/>
          </p:nvPr>
        </p:nvSpPr>
        <p:spPr/>
        <p:txBody>
          <a:bodyPr/>
          <a:lstStyle/>
          <a:p>
            <a:endParaRPr lang="uk-UA"/>
          </a:p>
        </p:txBody>
      </p:sp>
      <p:sp>
        <p:nvSpPr>
          <p:cNvPr id="6" name="Місце для вмісту 5">
            <a:extLst>
              <a:ext uri="{FF2B5EF4-FFF2-40B4-BE49-F238E27FC236}">
                <a16:creationId xmlns="" xmlns:a16="http://schemas.microsoft.com/office/drawing/2014/main" id="{E6235093-9B9E-4852-9AEA-6238C8844C02}"/>
              </a:ext>
            </a:extLst>
          </p:cNvPr>
          <p:cNvSpPr>
            <a:spLocks noGrp="1"/>
          </p:cNvSpPr>
          <p:nvPr>
            <p:ph sz="quarter" idx="4"/>
          </p:nvPr>
        </p:nvSpPr>
        <p:spPr>
          <a:xfrm>
            <a:off x="6169019" y="3073397"/>
            <a:ext cx="4878391" cy="3165477"/>
          </a:xfrm>
        </p:spPr>
        <p:txBody>
          <a:bodyPr>
            <a:normAutofit fontScale="47500" lnSpcReduction="20000"/>
          </a:bodyPr>
          <a:lstStyle/>
          <a:p>
            <a:pPr>
              <a:spcBef>
                <a:spcPts val="0"/>
              </a:spcBef>
            </a:pPr>
            <a:r>
              <a:rPr lang="ru-RU" sz="2900" dirty="0"/>
              <a:t>Максимальна </a:t>
            </a:r>
            <a:r>
              <a:rPr lang="ru-RU" sz="2900" dirty="0" err="1"/>
              <a:t>довжина</a:t>
            </a:r>
            <a:r>
              <a:rPr lang="ru-RU" sz="2900" dirty="0"/>
              <a:t> </a:t>
            </a:r>
            <a:r>
              <a:rPr lang="ru-RU" sz="2900" dirty="0" err="1"/>
              <a:t>пропозиції</a:t>
            </a:r>
            <a:r>
              <a:rPr lang="ru-RU" sz="2900" dirty="0"/>
              <a:t> – два рядки.</a:t>
            </a:r>
          </a:p>
          <a:p>
            <a:pPr>
              <a:spcBef>
                <a:spcPts val="0"/>
              </a:spcBef>
            </a:pPr>
            <a:r>
              <a:rPr lang="ru-RU" sz="2900" dirty="0" err="1"/>
              <a:t>Максимальний</a:t>
            </a:r>
            <a:r>
              <a:rPr lang="ru-RU" sz="2900" dirty="0"/>
              <a:t> </a:t>
            </a:r>
            <a:r>
              <a:rPr lang="ru-RU" sz="2900" dirty="0" err="1"/>
              <a:t>обсяг</a:t>
            </a:r>
            <a:r>
              <a:rPr lang="ru-RU" sz="2900" dirty="0"/>
              <a:t> абзацу – 4-5 </a:t>
            </a:r>
            <a:r>
              <a:rPr lang="ru-RU" sz="2900" dirty="0" err="1"/>
              <a:t>рядків</a:t>
            </a:r>
            <a:r>
              <a:rPr lang="ru-RU" sz="2900" dirty="0"/>
              <a:t>.</a:t>
            </a:r>
          </a:p>
          <a:p>
            <a:pPr>
              <a:spcBef>
                <a:spcPts val="0"/>
              </a:spcBef>
            </a:pPr>
            <a:r>
              <a:rPr lang="ru-RU" sz="2900" dirty="0" err="1"/>
              <a:t>Під</a:t>
            </a:r>
            <a:r>
              <a:rPr lang="ru-RU" sz="2900" dirty="0"/>
              <a:t> час </a:t>
            </a:r>
            <a:r>
              <a:rPr lang="ru-RU" sz="2900" dirty="0" err="1"/>
              <a:t>написання</a:t>
            </a:r>
            <a:r>
              <a:rPr lang="ru-RU" sz="2900" dirty="0"/>
              <a:t> тексту для </a:t>
            </a:r>
            <a:r>
              <a:rPr lang="ru-RU" sz="2900" dirty="0" err="1"/>
              <a:t>масової</a:t>
            </a:r>
            <a:r>
              <a:rPr lang="ru-RU" sz="2900" dirty="0"/>
              <a:t> </a:t>
            </a:r>
            <a:r>
              <a:rPr lang="ru-RU" sz="2900" dirty="0" err="1"/>
              <a:t>аудиторії</a:t>
            </a:r>
            <a:r>
              <a:rPr lang="ru-RU" sz="2900" dirty="0"/>
              <a:t> не </a:t>
            </a:r>
            <a:r>
              <a:rPr lang="ru-RU" sz="2900" dirty="0" err="1"/>
              <a:t>використовується</a:t>
            </a:r>
            <a:r>
              <a:rPr lang="ru-RU" sz="2900" dirty="0"/>
              <a:t> </a:t>
            </a:r>
            <a:r>
              <a:rPr lang="ru-RU" sz="2900" dirty="0" err="1"/>
              <a:t>професійний</a:t>
            </a:r>
            <a:r>
              <a:rPr lang="ru-RU" sz="2900" dirty="0"/>
              <a:t> жаргон.</a:t>
            </a:r>
          </a:p>
          <a:p>
            <a:pPr>
              <a:spcBef>
                <a:spcPts val="0"/>
              </a:spcBef>
            </a:pPr>
            <a:r>
              <a:rPr lang="ru-RU" sz="2900" dirty="0" err="1"/>
              <a:t>Інформація</a:t>
            </a:r>
            <a:r>
              <a:rPr lang="ru-RU" sz="2900" dirty="0"/>
              <a:t>, яку не </a:t>
            </a:r>
            <a:r>
              <a:rPr lang="ru-RU" sz="2900" dirty="0" err="1"/>
              <a:t>можна</a:t>
            </a:r>
            <a:r>
              <a:rPr lang="ru-RU" sz="2900" dirty="0"/>
              <a:t> </a:t>
            </a:r>
            <a:r>
              <a:rPr lang="ru-RU" sz="2900" dirty="0" err="1"/>
              <a:t>підтвердити</a:t>
            </a:r>
            <a:r>
              <a:rPr lang="ru-RU" sz="2900" dirty="0"/>
              <a:t> документально, у </a:t>
            </a:r>
            <a:r>
              <a:rPr lang="ru-RU" sz="2900" dirty="0" err="1"/>
              <a:t>прес-релізі</a:t>
            </a:r>
            <a:r>
              <a:rPr lang="ru-RU" sz="2900" dirty="0"/>
              <a:t> не </a:t>
            </a:r>
            <a:r>
              <a:rPr lang="ru-RU" sz="2900" dirty="0" err="1"/>
              <a:t>вказується</a:t>
            </a:r>
            <a:r>
              <a:rPr lang="ru-RU" sz="2900" dirty="0"/>
              <a:t>.</a:t>
            </a:r>
          </a:p>
          <a:p>
            <a:pPr>
              <a:spcBef>
                <a:spcPts val="0"/>
              </a:spcBef>
            </a:pPr>
            <a:r>
              <a:rPr lang="ru-RU" sz="2900" dirty="0"/>
              <a:t>У </a:t>
            </a:r>
            <a:r>
              <a:rPr lang="ru-RU" sz="2900" dirty="0" err="1"/>
              <a:t>першому</a:t>
            </a:r>
            <a:r>
              <a:rPr lang="ru-RU" sz="2900" dirty="0"/>
              <a:t> </a:t>
            </a:r>
            <a:r>
              <a:rPr lang="ru-RU" sz="2900" dirty="0" err="1"/>
              <a:t>абзаці</a:t>
            </a:r>
            <a:r>
              <a:rPr lang="ru-RU" sz="2900" dirty="0"/>
              <a:t> </a:t>
            </a:r>
            <a:r>
              <a:rPr lang="ru-RU" sz="2900" dirty="0" err="1"/>
              <a:t>надаються</a:t>
            </a:r>
            <a:r>
              <a:rPr lang="ru-RU" sz="2900" dirty="0"/>
              <a:t> </a:t>
            </a:r>
            <a:r>
              <a:rPr lang="ru-RU" sz="2900" dirty="0" err="1"/>
              <a:t>відповіді</a:t>
            </a:r>
            <a:r>
              <a:rPr lang="ru-RU" sz="2900" dirty="0"/>
              <a:t> на </a:t>
            </a:r>
            <a:r>
              <a:rPr lang="ru-RU" sz="2900" dirty="0" err="1"/>
              <a:t>запитання</a:t>
            </a:r>
            <a:r>
              <a:rPr lang="ru-RU" sz="2900" dirty="0"/>
              <a:t>: </a:t>
            </a:r>
            <a:r>
              <a:rPr lang="ru-RU" sz="2900" dirty="0" err="1"/>
              <a:t>хто</a:t>
            </a:r>
            <a:r>
              <a:rPr lang="ru-RU" sz="2900" dirty="0"/>
              <a:t>, </a:t>
            </a:r>
            <a:r>
              <a:rPr lang="ru-RU" sz="2900" dirty="0" err="1"/>
              <a:t>що</a:t>
            </a:r>
            <a:r>
              <a:rPr lang="ru-RU" sz="2900" dirty="0"/>
              <a:t>, де і коли?</a:t>
            </a:r>
          </a:p>
          <a:p>
            <a:pPr>
              <a:spcBef>
                <a:spcPts val="0"/>
              </a:spcBef>
            </a:pPr>
            <a:r>
              <a:rPr lang="ru-RU" sz="2900" dirty="0" err="1"/>
              <a:t>Прес-реліз</a:t>
            </a:r>
            <a:r>
              <a:rPr lang="ru-RU" sz="2900" dirty="0"/>
              <a:t> </a:t>
            </a:r>
            <a:r>
              <a:rPr lang="ru-RU" sz="2900" dirty="0" err="1"/>
              <a:t>завершується</a:t>
            </a:r>
            <a:r>
              <a:rPr lang="ru-RU" sz="2900" dirty="0"/>
              <a:t> </a:t>
            </a:r>
            <a:r>
              <a:rPr lang="ru-RU" sz="2900" dirty="0" err="1"/>
              <a:t>зазначенням</a:t>
            </a:r>
            <a:r>
              <a:rPr lang="ru-RU" sz="2900" dirty="0"/>
              <a:t> </a:t>
            </a:r>
            <a:r>
              <a:rPr lang="ru-RU" sz="2900" dirty="0" err="1"/>
              <a:t>довідкової</a:t>
            </a:r>
            <a:r>
              <a:rPr lang="ru-RU" sz="2900" dirty="0"/>
              <a:t> </a:t>
            </a:r>
            <a:r>
              <a:rPr lang="ru-RU" sz="2900" dirty="0" err="1"/>
              <a:t>інформації</a:t>
            </a:r>
            <a:r>
              <a:rPr lang="ru-RU" sz="2900" dirty="0"/>
              <a:t> про </a:t>
            </a:r>
            <a:r>
              <a:rPr lang="ru-RU" sz="2900" dirty="0" err="1"/>
              <a:t>компанію</a:t>
            </a:r>
            <a:r>
              <a:rPr lang="ru-RU" sz="2900" dirty="0"/>
              <a:t> (</a:t>
            </a:r>
            <a:r>
              <a:rPr lang="ru-RU" sz="2900" dirty="0" err="1"/>
              <a:t>назва</a:t>
            </a:r>
            <a:r>
              <a:rPr lang="ru-RU" sz="2900" dirty="0"/>
              <a:t>, дата </a:t>
            </a:r>
            <a:r>
              <a:rPr lang="ru-RU" sz="2900" dirty="0" err="1"/>
              <a:t>заснування</a:t>
            </a:r>
            <a:r>
              <a:rPr lang="ru-RU" sz="2900" dirty="0"/>
              <a:t>, сфера </a:t>
            </a:r>
            <a:r>
              <a:rPr lang="ru-RU" sz="2900" dirty="0" err="1"/>
              <a:t>діяльності</a:t>
            </a:r>
            <a:r>
              <a:rPr lang="ru-RU" sz="2900" dirty="0"/>
              <a:t>, </a:t>
            </a:r>
            <a:r>
              <a:rPr lang="ru-RU" sz="2900" dirty="0" err="1"/>
              <a:t>послуги</a:t>
            </a:r>
            <a:r>
              <a:rPr lang="ru-RU" sz="2900" dirty="0"/>
              <a:t> </a:t>
            </a:r>
            <a:r>
              <a:rPr lang="ru-RU" sz="2900" dirty="0" err="1"/>
              <a:t>чи</a:t>
            </a:r>
            <a:r>
              <a:rPr lang="ru-RU" sz="2900" dirty="0"/>
              <a:t> </a:t>
            </a:r>
            <a:r>
              <a:rPr lang="ru-RU" sz="2900" dirty="0" err="1"/>
              <a:t>продукція</a:t>
            </a:r>
            <a:r>
              <a:rPr lang="ru-RU" sz="2900" dirty="0"/>
              <a:t>, </a:t>
            </a:r>
            <a:r>
              <a:rPr lang="ru-RU" sz="2900" dirty="0" err="1"/>
              <a:t>досягнення</a:t>
            </a:r>
            <a:r>
              <a:rPr lang="ru-RU" sz="2900" dirty="0"/>
              <a:t>), а </a:t>
            </a:r>
            <a:r>
              <a:rPr lang="ru-RU" sz="2900" dirty="0" err="1"/>
              <a:t>також</a:t>
            </a:r>
            <a:r>
              <a:rPr lang="ru-RU" sz="2900" dirty="0"/>
              <a:t> контактна особа.</a:t>
            </a:r>
          </a:p>
          <a:p>
            <a:pPr>
              <a:spcBef>
                <a:spcPts val="0"/>
              </a:spcBef>
            </a:pPr>
            <a:r>
              <a:rPr lang="ru-RU" sz="2900" dirty="0" err="1"/>
              <a:t>Вітаються</a:t>
            </a:r>
            <a:r>
              <a:rPr lang="ru-RU" sz="2900" dirty="0"/>
              <a:t> </a:t>
            </a:r>
            <a:r>
              <a:rPr lang="ru-RU" sz="2900" dirty="0" err="1"/>
              <a:t>фотографії</a:t>
            </a:r>
            <a:r>
              <a:rPr lang="ru-RU" sz="2900" dirty="0"/>
              <a:t> та </a:t>
            </a:r>
            <a:r>
              <a:rPr lang="ru-RU" sz="2900" dirty="0" err="1"/>
              <a:t>ілюстрації</a:t>
            </a:r>
            <a:r>
              <a:rPr lang="ru-RU" sz="2900" dirty="0"/>
              <a:t>, </a:t>
            </a:r>
            <a:r>
              <a:rPr lang="ru-RU" sz="2900" dirty="0" err="1"/>
              <a:t>які</a:t>
            </a:r>
            <a:r>
              <a:rPr lang="ru-RU" sz="2900" dirty="0"/>
              <a:t> </a:t>
            </a:r>
            <a:r>
              <a:rPr lang="ru-RU" sz="2900" dirty="0" err="1"/>
              <a:t>стосуються</a:t>
            </a:r>
            <a:r>
              <a:rPr lang="ru-RU" sz="2900" dirty="0"/>
              <a:t> </a:t>
            </a:r>
            <a:r>
              <a:rPr lang="ru-RU" sz="2900" dirty="0" err="1"/>
              <a:t>інформаційного</a:t>
            </a:r>
            <a:r>
              <a:rPr lang="ru-RU" sz="2900" dirty="0"/>
              <a:t> приводу.</a:t>
            </a:r>
            <a:endParaRPr lang="uk-UA" sz="2900" dirty="0"/>
          </a:p>
          <a:p>
            <a:endParaRPr lang="uk-UA" dirty="0"/>
          </a:p>
        </p:txBody>
      </p:sp>
    </p:spTree>
    <p:extLst>
      <p:ext uri="{BB962C8B-B14F-4D97-AF65-F5344CB8AC3E}">
        <p14:creationId xmlns:p14="http://schemas.microsoft.com/office/powerpoint/2010/main" val="1618465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 xmlns:a16="http://schemas.microsoft.com/office/drawing/2014/main" id="{AD5BF6FB-E98D-42B8-BD89-EF277F5C0436}"/>
              </a:ext>
            </a:extLst>
          </p:cNvPr>
          <p:cNvSpPr>
            <a:spLocks noGrp="1"/>
          </p:cNvSpPr>
          <p:nvPr>
            <p:ph type="title"/>
          </p:nvPr>
        </p:nvSpPr>
        <p:spPr/>
        <p:txBody>
          <a:bodyPr/>
          <a:lstStyle/>
          <a:p>
            <a:pPr algn="ctr"/>
            <a:r>
              <a:rPr lang="uk-UA" dirty="0"/>
              <a:t>Анонс</a:t>
            </a:r>
            <a:br>
              <a:rPr lang="uk-UA" dirty="0"/>
            </a:br>
            <a:endParaRPr lang="uk-UA" dirty="0"/>
          </a:p>
        </p:txBody>
      </p:sp>
      <p:sp>
        <p:nvSpPr>
          <p:cNvPr id="8" name="Місце для вмісту 7">
            <a:extLst>
              <a:ext uri="{FF2B5EF4-FFF2-40B4-BE49-F238E27FC236}">
                <a16:creationId xmlns="" xmlns:a16="http://schemas.microsoft.com/office/drawing/2014/main" id="{5E340221-2BAE-4D8E-B37C-F50811EC638A}"/>
              </a:ext>
            </a:extLst>
          </p:cNvPr>
          <p:cNvSpPr>
            <a:spLocks noGrp="1"/>
          </p:cNvSpPr>
          <p:nvPr>
            <p:ph idx="1"/>
          </p:nvPr>
        </p:nvSpPr>
        <p:spPr/>
        <p:txBody>
          <a:bodyPr>
            <a:normAutofit fontScale="62500" lnSpcReduction="20000"/>
          </a:bodyPr>
          <a:lstStyle/>
          <a:p>
            <a:pPr marL="0" indent="0">
              <a:buNone/>
            </a:pPr>
            <a:r>
              <a:rPr lang="uk-UA" dirty="0"/>
              <a:t>Анонси важливі для всіх заходів.</a:t>
            </a:r>
          </a:p>
          <a:p>
            <a:r>
              <a:rPr lang="uk-UA" dirty="0"/>
              <a:t>Культурно-масових</a:t>
            </a:r>
          </a:p>
          <a:p>
            <a:r>
              <a:rPr lang="uk-UA" dirty="0"/>
              <a:t>Концертів та вистав</a:t>
            </a:r>
          </a:p>
          <a:p>
            <a:r>
              <a:rPr lang="uk-UA" dirty="0"/>
              <a:t>Прем'єр кінофільмів</a:t>
            </a:r>
          </a:p>
          <a:p>
            <a:r>
              <a:rPr lang="uk-UA" dirty="0"/>
              <a:t>Спортивних подій</a:t>
            </a:r>
          </a:p>
          <a:p>
            <a:r>
              <a:rPr lang="uk-UA" dirty="0"/>
              <a:t>Виставок</a:t>
            </a:r>
          </a:p>
          <a:p>
            <a:r>
              <a:rPr lang="uk-UA" dirty="0"/>
              <a:t>Навчальних тренінгів</a:t>
            </a:r>
          </a:p>
          <a:p>
            <a:r>
              <a:rPr lang="uk-UA" dirty="0"/>
              <a:t>…і навіть для вечірок.</a:t>
            </a:r>
          </a:p>
          <a:p>
            <a:pPr marL="0" indent="0">
              <a:buNone/>
            </a:pPr>
            <a:r>
              <a:rPr lang="uk-UA" dirty="0"/>
              <a:t>Мета анонсу — зацікавити аудиторію та викликати бажання докладніше ознайомитися з інформацією про майбутній захід.</a:t>
            </a:r>
          </a:p>
        </p:txBody>
      </p:sp>
    </p:spTree>
    <p:extLst>
      <p:ext uri="{BB962C8B-B14F-4D97-AF65-F5344CB8AC3E}">
        <p14:creationId xmlns:p14="http://schemas.microsoft.com/office/powerpoint/2010/main" val="346520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8805551-D689-40C9-8EC8-529D96FA3FD9}"/>
              </a:ext>
            </a:extLst>
          </p:cNvPr>
          <p:cNvSpPr>
            <a:spLocks noGrp="1"/>
          </p:cNvSpPr>
          <p:nvPr>
            <p:ph type="title"/>
          </p:nvPr>
        </p:nvSpPr>
        <p:spPr/>
        <p:txBody>
          <a:bodyPr/>
          <a:lstStyle/>
          <a:p>
            <a:pPr algn="ctr"/>
            <a:r>
              <a:rPr lang="uk-UA" dirty="0"/>
              <a:t>Огляд</a:t>
            </a:r>
            <a:br>
              <a:rPr lang="uk-UA" dirty="0"/>
            </a:br>
            <a:endParaRPr lang="uk-UA" dirty="0"/>
          </a:p>
        </p:txBody>
      </p:sp>
      <p:sp>
        <p:nvSpPr>
          <p:cNvPr id="3" name="Місце для вмісту 2">
            <a:extLst>
              <a:ext uri="{FF2B5EF4-FFF2-40B4-BE49-F238E27FC236}">
                <a16:creationId xmlns="" xmlns:a16="http://schemas.microsoft.com/office/drawing/2014/main" id="{845F2C7D-136B-4040-ADCB-0FF39071A81F}"/>
              </a:ext>
            </a:extLst>
          </p:cNvPr>
          <p:cNvSpPr>
            <a:spLocks noGrp="1"/>
          </p:cNvSpPr>
          <p:nvPr>
            <p:ph idx="1"/>
          </p:nvPr>
        </p:nvSpPr>
        <p:spPr/>
        <p:txBody>
          <a:bodyPr>
            <a:normAutofit fontScale="85000" lnSpcReduction="20000"/>
          </a:bodyPr>
          <a:lstStyle/>
          <a:p>
            <a:pPr algn="just"/>
            <a:r>
              <a:rPr lang="uk-UA" dirty="0"/>
              <a:t>Часто, перед тим як здійснити покупку, користувачі шукають та перечитують огляди.</a:t>
            </a:r>
          </a:p>
          <a:p>
            <a:pPr algn="just"/>
            <a:r>
              <a:rPr lang="uk-UA" dirty="0"/>
              <a:t>Добре складений огляд може вплинути на вирішення потенційного клієнта. Він стане покупцем.</a:t>
            </a:r>
          </a:p>
          <a:p>
            <a:pPr algn="just"/>
            <a:r>
              <a:rPr lang="uk-UA" dirty="0"/>
              <a:t>Щоб написати такий огляд, необхідно провести глибоке дослідження, знайти та чітко виділити для читача реальні, корисні та конкретні дані.</a:t>
            </a:r>
          </a:p>
          <a:p>
            <a:pPr algn="just"/>
            <a:r>
              <a:rPr lang="uk-UA" dirty="0"/>
              <a:t>Важливо, щоб огляд, як і всі тексти, містив виключно правдиву інформацію. А якщо ні, то такий текст відразу приречений на провал.</a:t>
            </a:r>
          </a:p>
          <a:p>
            <a:pPr algn="just"/>
            <a:r>
              <a:rPr lang="uk-UA" dirty="0"/>
              <a:t>Видаючи брехню за правду, ви ризикуєте втратити як потенційних, так і існуючих клієнтів.</a:t>
            </a:r>
          </a:p>
        </p:txBody>
      </p:sp>
    </p:spTree>
    <p:extLst>
      <p:ext uri="{BB962C8B-B14F-4D97-AF65-F5344CB8AC3E}">
        <p14:creationId xmlns:p14="http://schemas.microsoft.com/office/powerpoint/2010/main" val="16363418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BDC0718-7951-46A6-9359-419C5DB322AF}"/>
              </a:ext>
            </a:extLst>
          </p:cNvPr>
          <p:cNvSpPr>
            <a:spLocks noGrp="1"/>
          </p:cNvSpPr>
          <p:nvPr>
            <p:ph type="title"/>
          </p:nvPr>
        </p:nvSpPr>
        <p:spPr/>
        <p:txBody>
          <a:bodyPr/>
          <a:lstStyle/>
          <a:p>
            <a:pPr algn="ctr"/>
            <a:r>
              <a:rPr lang="uk-UA" dirty="0"/>
              <a:t>Інтерв'ю</a:t>
            </a:r>
            <a:br>
              <a:rPr lang="uk-UA" dirty="0"/>
            </a:br>
            <a:endParaRPr lang="uk-UA" dirty="0"/>
          </a:p>
        </p:txBody>
      </p:sp>
      <p:sp>
        <p:nvSpPr>
          <p:cNvPr id="3" name="Місце для вмісту 2">
            <a:extLst>
              <a:ext uri="{FF2B5EF4-FFF2-40B4-BE49-F238E27FC236}">
                <a16:creationId xmlns="" xmlns:a16="http://schemas.microsoft.com/office/drawing/2014/main" id="{B60DF262-5BE3-4C9A-8DA9-7866F80335FF}"/>
              </a:ext>
            </a:extLst>
          </p:cNvPr>
          <p:cNvSpPr>
            <a:spLocks noGrp="1"/>
          </p:cNvSpPr>
          <p:nvPr>
            <p:ph idx="1"/>
          </p:nvPr>
        </p:nvSpPr>
        <p:spPr/>
        <p:txBody>
          <a:bodyPr/>
          <a:lstStyle/>
          <a:p>
            <a:pPr algn="just"/>
            <a:r>
              <a:rPr lang="uk-UA" dirty="0"/>
              <a:t>Інтерв'ю з керівником або іншою відповідальною особою компанії — чудовий </a:t>
            </a:r>
            <a:r>
              <a:rPr lang="de-DE" dirty="0"/>
              <a:t>PR-</a:t>
            </a:r>
            <a:r>
              <a:rPr lang="uk-UA" dirty="0"/>
              <a:t>інструмент.</a:t>
            </a:r>
          </a:p>
          <a:p>
            <a:pPr algn="just"/>
            <a:r>
              <a:rPr lang="uk-UA" dirty="0"/>
              <a:t>Основне завдання </a:t>
            </a:r>
            <a:r>
              <a:rPr lang="de-DE" dirty="0"/>
              <a:t>PR-</a:t>
            </a:r>
            <a:r>
              <a:rPr lang="uk-UA" dirty="0"/>
              <a:t>інтерв'ю – формування довіри з боку клієнтів (зокрема потенційних).</a:t>
            </a:r>
          </a:p>
        </p:txBody>
      </p:sp>
    </p:spTree>
    <p:extLst>
      <p:ext uri="{BB962C8B-B14F-4D97-AF65-F5344CB8AC3E}">
        <p14:creationId xmlns:p14="http://schemas.microsoft.com/office/powerpoint/2010/main" val="2594323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E60C041-7F85-44C1-96D9-408249AA847F}"/>
              </a:ext>
            </a:extLst>
          </p:cNvPr>
          <p:cNvSpPr>
            <a:spLocks noGrp="1"/>
          </p:cNvSpPr>
          <p:nvPr>
            <p:ph type="title"/>
          </p:nvPr>
        </p:nvSpPr>
        <p:spPr/>
        <p:txBody>
          <a:bodyPr/>
          <a:lstStyle/>
          <a:p>
            <a:pPr algn="ctr"/>
            <a:r>
              <a:rPr lang="uk-UA" dirty="0"/>
              <a:t>Біографія</a:t>
            </a:r>
            <a:br>
              <a:rPr lang="uk-UA" dirty="0"/>
            </a:br>
            <a:endParaRPr lang="uk-UA" dirty="0"/>
          </a:p>
        </p:txBody>
      </p:sp>
      <p:sp>
        <p:nvSpPr>
          <p:cNvPr id="3" name="Місце для вмісту 2">
            <a:extLst>
              <a:ext uri="{FF2B5EF4-FFF2-40B4-BE49-F238E27FC236}">
                <a16:creationId xmlns="" xmlns:a16="http://schemas.microsoft.com/office/drawing/2014/main" id="{0669CF0E-68AB-4741-996E-DEBD24D82FF6}"/>
              </a:ext>
            </a:extLst>
          </p:cNvPr>
          <p:cNvSpPr>
            <a:spLocks noGrp="1"/>
          </p:cNvSpPr>
          <p:nvPr>
            <p:ph idx="1"/>
          </p:nvPr>
        </p:nvSpPr>
        <p:spPr/>
        <p:txBody>
          <a:bodyPr>
            <a:normAutofit fontScale="77500" lnSpcReduction="20000"/>
          </a:bodyPr>
          <a:lstStyle/>
          <a:p>
            <a:pPr algn="just"/>
            <a:r>
              <a:rPr lang="de-DE" dirty="0"/>
              <a:t>PR-</a:t>
            </a:r>
            <a:r>
              <a:rPr lang="uk-UA" dirty="0"/>
              <a:t>біографія - документ, що містить основну фактичну інформацію про людину.</a:t>
            </a:r>
          </a:p>
          <a:p>
            <a:pPr algn="just"/>
            <a:r>
              <a:rPr lang="uk-UA" dirty="0"/>
              <a:t>Біографію обов'язково використовують журналісти та представники ЗМІ у разі виникнення інформаційного приводу навколо конкретної людини.</a:t>
            </a:r>
          </a:p>
          <a:p>
            <a:pPr marL="0" indent="0" algn="just">
              <a:buNone/>
            </a:pPr>
            <a:r>
              <a:rPr lang="uk-UA" dirty="0"/>
              <a:t>Що важливо врахувати?</a:t>
            </a:r>
          </a:p>
          <a:p>
            <a:pPr algn="just"/>
            <a:r>
              <a:rPr lang="uk-UA" dirty="0"/>
              <a:t>Біографія має бути написана лаконічно і вміщатися на один аркуш (максимум 2)</a:t>
            </a:r>
          </a:p>
          <a:p>
            <a:pPr algn="just"/>
            <a:r>
              <a:rPr lang="uk-UA" dirty="0"/>
              <a:t>Суворий діловий стиль</a:t>
            </a:r>
          </a:p>
          <a:p>
            <a:pPr algn="just"/>
            <a:r>
              <a:rPr lang="uk-UA" dirty="0"/>
              <a:t>Усі події викладаються послідовно у хронологічному порядку.</a:t>
            </a:r>
          </a:p>
          <a:p>
            <a:pPr algn="just"/>
            <a:r>
              <a:rPr lang="uk-UA" dirty="0"/>
              <a:t>Разом із біографією корисно надсилати фото та інші </a:t>
            </a:r>
            <a:r>
              <a:rPr lang="de-DE" dirty="0"/>
              <a:t>PR-</a:t>
            </a:r>
            <a:r>
              <a:rPr lang="uk-UA" dirty="0"/>
              <a:t>документи. Це посилить ефект сприйняття читачем.</a:t>
            </a:r>
          </a:p>
        </p:txBody>
      </p:sp>
    </p:spTree>
    <p:extLst>
      <p:ext uri="{BB962C8B-B14F-4D97-AF65-F5344CB8AC3E}">
        <p14:creationId xmlns:p14="http://schemas.microsoft.com/office/powerpoint/2010/main" val="4105011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CFD712E-6E08-4988-88E9-4FE5EBAB3970}"/>
              </a:ext>
            </a:extLst>
          </p:cNvPr>
          <p:cNvSpPr>
            <a:spLocks noGrp="1"/>
          </p:cNvSpPr>
          <p:nvPr>
            <p:ph type="title"/>
          </p:nvPr>
        </p:nvSpPr>
        <p:spPr/>
        <p:txBody>
          <a:bodyPr/>
          <a:lstStyle/>
          <a:p>
            <a:r>
              <a:rPr lang="ru-RU" dirty="0" err="1"/>
              <a:t>Запрошення</a:t>
            </a:r>
            <a:r>
              <a:rPr lang="ru-RU" dirty="0"/>
              <a:t/>
            </a:r>
            <a:br>
              <a:rPr lang="ru-RU" dirty="0"/>
            </a:br>
            <a:endParaRPr lang="uk-UA" dirty="0"/>
          </a:p>
        </p:txBody>
      </p:sp>
      <p:sp>
        <p:nvSpPr>
          <p:cNvPr id="4" name="Місце для тексту 3">
            <a:extLst>
              <a:ext uri="{FF2B5EF4-FFF2-40B4-BE49-F238E27FC236}">
                <a16:creationId xmlns="" xmlns:a16="http://schemas.microsoft.com/office/drawing/2014/main" id="{A35CA44B-F7C7-4459-83E1-A5FD078AC2B1}"/>
              </a:ext>
            </a:extLst>
          </p:cNvPr>
          <p:cNvSpPr>
            <a:spLocks noGrp="1"/>
          </p:cNvSpPr>
          <p:nvPr>
            <p:ph type="body" idx="1"/>
          </p:nvPr>
        </p:nvSpPr>
        <p:spPr/>
        <p:txBody>
          <a:bodyPr/>
          <a:lstStyle/>
          <a:p>
            <a:endParaRPr lang="uk-UA"/>
          </a:p>
        </p:txBody>
      </p:sp>
      <p:sp>
        <p:nvSpPr>
          <p:cNvPr id="3" name="Місце для вмісту 2">
            <a:extLst>
              <a:ext uri="{FF2B5EF4-FFF2-40B4-BE49-F238E27FC236}">
                <a16:creationId xmlns="" xmlns:a16="http://schemas.microsoft.com/office/drawing/2014/main" id="{68657F95-17EB-48FF-B7D5-A7B9AA67F6EC}"/>
              </a:ext>
            </a:extLst>
          </p:cNvPr>
          <p:cNvSpPr>
            <a:spLocks noGrp="1"/>
          </p:cNvSpPr>
          <p:nvPr>
            <p:ph sz="half" idx="2"/>
          </p:nvPr>
        </p:nvSpPr>
        <p:spPr/>
        <p:txBody>
          <a:bodyPr>
            <a:noAutofit/>
          </a:bodyPr>
          <a:lstStyle/>
          <a:p>
            <a:pPr>
              <a:spcBef>
                <a:spcPts val="0"/>
              </a:spcBef>
            </a:pPr>
            <a:r>
              <a:rPr lang="ru-RU" sz="1600" dirty="0"/>
              <a:t>Як правило, </a:t>
            </a:r>
            <a:r>
              <a:rPr lang="ru-RU" sz="1600" dirty="0" err="1"/>
              <a:t>запрошення</a:t>
            </a:r>
            <a:r>
              <a:rPr lang="ru-RU" sz="1600" dirty="0"/>
              <a:t> </a:t>
            </a:r>
            <a:r>
              <a:rPr lang="ru-RU" sz="1600" dirty="0" err="1"/>
              <a:t>вручається</a:t>
            </a:r>
            <a:r>
              <a:rPr lang="ru-RU" sz="1600" dirty="0"/>
              <a:t> </a:t>
            </a:r>
            <a:r>
              <a:rPr lang="ru-RU" sz="1600" dirty="0" err="1"/>
              <a:t>або</a:t>
            </a:r>
            <a:r>
              <a:rPr lang="ru-RU" sz="1600" dirty="0"/>
              <a:t> </a:t>
            </a:r>
            <a:r>
              <a:rPr lang="ru-RU" sz="1600" dirty="0" err="1"/>
              <a:t>надсилається</a:t>
            </a:r>
            <a:r>
              <a:rPr lang="ru-RU" sz="1600" dirty="0"/>
              <a:t> </a:t>
            </a:r>
            <a:r>
              <a:rPr lang="ru-RU" sz="1600" dirty="0" err="1"/>
              <a:t>потенційному</a:t>
            </a:r>
            <a:r>
              <a:rPr lang="ru-RU" sz="1600" dirty="0"/>
              <a:t> </a:t>
            </a:r>
            <a:r>
              <a:rPr lang="ru-RU" sz="1600" dirty="0" err="1"/>
              <a:t>учаснику</a:t>
            </a:r>
            <a:r>
              <a:rPr lang="ru-RU" sz="1600" dirty="0"/>
              <a:t> заходу. </a:t>
            </a:r>
            <a:r>
              <a:rPr lang="ru-RU" sz="1600" dirty="0" err="1"/>
              <a:t>Це</a:t>
            </a:r>
            <a:r>
              <a:rPr lang="ru-RU" sz="1600" dirty="0"/>
              <a:t> перша точка контакту, з </a:t>
            </a:r>
            <a:r>
              <a:rPr lang="ru-RU" sz="1600" dirty="0" err="1"/>
              <a:t>якою</a:t>
            </a:r>
            <a:r>
              <a:rPr lang="ru-RU" sz="1600" dirty="0"/>
              <a:t> </a:t>
            </a:r>
            <a:r>
              <a:rPr lang="ru-RU" sz="1600" dirty="0" err="1"/>
              <a:t>починає</a:t>
            </a:r>
            <a:r>
              <a:rPr lang="ru-RU" sz="1600" dirty="0"/>
              <a:t> </a:t>
            </a:r>
            <a:r>
              <a:rPr lang="ru-RU" sz="1600" dirty="0" err="1"/>
              <a:t>створюватися</a:t>
            </a:r>
            <a:r>
              <a:rPr lang="ru-RU" sz="1600" dirty="0"/>
              <a:t> </a:t>
            </a:r>
            <a:r>
              <a:rPr lang="ru-RU" sz="1600" dirty="0" err="1"/>
              <a:t>загальне</a:t>
            </a:r>
            <a:r>
              <a:rPr lang="ru-RU" sz="1600" dirty="0"/>
              <a:t> </a:t>
            </a:r>
            <a:r>
              <a:rPr lang="ru-RU" sz="1600" dirty="0" err="1"/>
              <a:t>враження</a:t>
            </a:r>
            <a:r>
              <a:rPr lang="ru-RU" sz="1600" dirty="0"/>
              <a:t> про </a:t>
            </a:r>
            <a:r>
              <a:rPr lang="ru-RU" sz="1600" dirty="0" err="1"/>
              <a:t>майбутню</a:t>
            </a:r>
            <a:r>
              <a:rPr lang="ru-RU" sz="1600" dirty="0"/>
              <a:t> </a:t>
            </a:r>
            <a:r>
              <a:rPr lang="ru-RU" sz="1600" dirty="0" err="1"/>
              <a:t>подію</a:t>
            </a:r>
            <a:r>
              <a:rPr lang="ru-RU" sz="1600" dirty="0"/>
              <a:t>.</a:t>
            </a:r>
          </a:p>
          <a:p>
            <a:pPr>
              <a:spcBef>
                <a:spcPts val="0"/>
              </a:spcBef>
            </a:pPr>
            <a:r>
              <a:rPr lang="ru-RU" sz="1600" dirty="0" err="1"/>
              <a:t>Важливі</a:t>
            </a:r>
            <a:r>
              <a:rPr lang="ru-RU" sz="1600" dirty="0"/>
              <a:t> </a:t>
            </a:r>
            <a:r>
              <a:rPr lang="ru-RU" sz="1600" dirty="0" err="1"/>
              <a:t>складові</a:t>
            </a:r>
            <a:r>
              <a:rPr lang="ru-RU" sz="1600" dirty="0"/>
              <a:t> правильного </a:t>
            </a:r>
            <a:r>
              <a:rPr lang="ru-RU" sz="1600" dirty="0" err="1"/>
              <a:t>запрошення</a:t>
            </a:r>
            <a:r>
              <a:rPr lang="ru-RU" sz="1600" dirty="0"/>
              <a:t>:</a:t>
            </a:r>
          </a:p>
          <a:p>
            <a:pPr>
              <a:spcBef>
                <a:spcPts val="0"/>
              </a:spcBef>
            </a:pPr>
            <a:r>
              <a:rPr lang="ru-RU" sz="1600" dirty="0" err="1"/>
              <a:t>Назва</a:t>
            </a:r>
            <a:r>
              <a:rPr lang="ru-RU" sz="1600" dirty="0"/>
              <a:t> заходу</a:t>
            </a:r>
          </a:p>
          <a:p>
            <a:pPr>
              <a:spcBef>
                <a:spcPts val="0"/>
              </a:spcBef>
            </a:pPr>
            <a:r>
              <a:rPr lang="ru-RU" sz="1600" dirty="0"/>
              <a:t>дата </a:t>
            </a:r>
            <a:r>
              <a:rPr lang="ru-RU" sz="1600" dirty="0" err="1"/>
              <a:t>проведення</a:t>
            </a:r>
            <a:endParaRPr lang="ru-RU" sz="1600" dirty="0"/>
          </a:p>
          <a:p>
            <a:pPr>
              <a:spcBef>
                <a:spcPts val="0"/>
              </a:spcBef>
            </a:pPr>
            <a:r>
              <a:rPr lang="ru-RU" sz="1600" dirty="0"/>
              <a:t>Коротка характеристика (2-3 слова)</a:t>
            </a:r>
          </a:p>
          <a:p>
            <a:pPr>
              <a:spcBef>
                <a:spcPts val="0"/>
              </a:spcBef>
            </a:pPr>
            <a:r>
              <a:rPr lang="ru-RU" sz="1600" dirty="0" err="1"/>
              <a:t>Довга</a:t>
            </a:r>
            <a:r>
              <a:rPr lang="ru-RU" sz="1600" dirty="0"/>
              <a:t> характеристика (про </a:t>
            </a:r>
            <a:r>
              <a:rPr lang="ru-RU" sz="1600" dirty="0" err="1"/>
              <a:t>що</a:t>
            </a:r>
            <a:r>
              <a:rPr lang="ru-RU" sz="1600" dirty="0"/>
              <a:t>, для кого, </a:t>
            </a:r>
            <a:r>
              <a:rPr lang="ru-RU" sz="1600" dirty="0" err="1"/>
              <a:t>вигоди</a:t>
            </a:r>
            <a:r>
              <a:rPr lang="ru-RU" sz="1600" dirty="0"/>
              <a:t>)</a:t>
            </a:r>
          </a:p>
        </p:txBody>
      </p:sp>
      <p:sp>
        <p:nvSpPr>
          <p:cNvPr id="5" name="Місце для тексту 4">
            <a:extLst>
              <a:ext uri="{FF2B5EF4-FFF2-40B4-BE49-F238E27FC236}">
                <a16:creationId xmlns="" xmlns:a16="http://schemas.microsoft.com/office/drawing/2014/main" id="{1BF5B87F-B971-4737-BC31-12CC265B13A5}"/>
              </a:ext>
            </a:extLst>
          </p:cNvPr>
          <p:cNvSpPr>
            <a:spLocks noGrp="1"/>
          </p:cNvSpPr>
          <p:nvPr>
            <p:ph type="body" sz="quarter" idx="3"/>
          </p:nvPr>
        </p:nvSpPr>
        <p:spPr/>
        <p:txBody>
          <a:bodyPr/>
          <a:lstStyle/>
          <a:p>
            <a:endParaRPr lang="uk-UA"/>
          </a:p>
        </p:txBody>
      </p:sp>
      <p:sp>
        <p:nvSpPr>
          <p:cNvPr id="6" name="Місце для вмісту 5">
            <a:extLst>
              <a:ext uri="{FF2B5EF4-FFF2-40B4-BE49-F238E27FC236}">
                <a16:creationId xmlns="" xmlns:a16="http://schemas.microsoft.com/office/drawing/2014/main" id="{CB9DA85A-47E3-4B7F-9C9C-E7899DEF75D8}"/>
              </a:ext>
            </a:extLst>
          </p:cNvPr>
          <p:cNvSpPr>
            <a:spLocks noGrp="1"/>
          </p:cNvSpPr>
          <p:nvPr>
            <p:ph sz="quarter" idx="4"/>
          </p:nvPr>
        </p:nvSpPr>
        <p:spPr>
          <a:xfrm>
            <a:off x="6172200" y="3073397"/>
            <a:ext cx="4969276" cy="3096584"/>
          </a:xfrm>
        </p:spPr>
        <p:txBody>
          <a:bodyPr>
            <a:normAutofit fontScale="25000" lnSpcReduction="20000"/>
          </a:bodyPr>
          <a:lstStyle/>
          <a:p>
            <a:pPr>
              <a:spcBef>
                <a:spcPts val="0"/>
              </a:spcBef>
            </a:pPr>
            <a:r>
              <a:rPr lang="ru-RU" sz="5500" dirty="0" err="1"/>
              <a:t>Спікери</a:t>
            </a:r>
            <a:r>
              <a:rPr lang="ru-RU" sz="5500" dirty="0"/>
              <a:t> (</a:t>
            </a:r>
            <a:r>
              <a:rPr lang="ru-RU" sz="5500" dirty="0" err="1"/>
              <a:t>виступаючі</a:t>
            </a:r>
            <a:r>
              <a:rPr lang="ru-RU" sz="5500" dirty="0"/>
              <a:t>)</a:t>
            </a:r>
          </a:p>
          <a:p>
            <a:pPr>
              <a:spcBef>
                <a:spcPts val="0"/>
              </a:spcBef>
            </a:pPr>
            <a:r>
              <a:rPr lang="ru-RU" sz="5500" dirty="0" err="1"/>
              <a:t>Програма</a:t>
            </a:r>
            <a:endParaRPr lang="ru-RU" sz="5500" dirty="0"/>
          </a:p>
          <a:p>
            <a:pPr>
              <a:spcBef>
                <a:spcPts val="0"/>
              </a:spcBef>
            </a:pPr>
            <a:r>
              <a:rPr lang="ru-RU" sz="5500" dirty="0"/>
              <a:t>Адреса</a:t>
            </a:r>
          </a:p>
          <a:p>
            <a:pPr>
              <a:spcBef>
                <a:spcPts val="0"/>
              </a:spcBef>
            </a:pPr>
            <a:r>
              <a:rPr lang="ru-RU" sz="5500" dirty="0" err="1"/>
              <a:t>Вартість</a:t>
            </a:r>
            <a:r>
              <a:rPr lang="ru-RU" sz="5500" dirty="0"/>
              <a:t> </a:t>
            </a:r>
            <a:r>
              <a:rPr lang="ru-RU" sz="5500" dirty="0" err="1"/>
              <a:t>квитків</a:t>
            </a:r>
            <a:endParaRPr lang="ru-RU" sz="5500" dirty="0"/>
          </a:p>
          <a:p>
            <a:pPr>
              <a:spcBef>
                <a:spcPts val="0"/>
              </a:spcBef>
            </a:pPr>
            <a:r>
              <a:rPr lang="ru-RU" sz="5500" dirty="0" err="1"/>
              <a:t>Умови</a:t>
            </a:r>
            <a:r>
              <a:rPr lang="ru-RU" sz="5500" dirty="0"/>
              <a:t> </a:t>
            </a:r>
            <a:r>
              <a:rPr lang="ru-RU" sz="5500" dirty="0" err="1"/>
              <a:t>реєстрації</a:t>
            </a:r>
            <a:endParaRPr lang="ru-RU" sz="5500" dirty="0"/>
          </a:p>
          <a:p>
            <a:pPr>
              <a:spcBef>
                <a:spcPts val="0"/>
              </a:spcBef>
            </a:pPr>
            <a:r>
              <a:rPr lang="ru-RU" sz="5500" dirty="0" err="1"/>
              <a:t>Контактні</a:t>
            </a:r>
            <a:r>
              <a:rPr lang="ru-RU" sz="5500" dirty="0"/>
              <a:t> </a:t>
            </a:r>
            <a:r>
              <a:rPr lang="ru-RU" sz="5500" dirty="0" err="1"/>
              <a:t>дані</a:t>
            </a:r>
            <a:r>
              <a:rPr lang="ru-RU" sz="5500" dirty="0"/>
              <a:t> </a:t>
            </a:r>
            <a:r>
              <a:rPr lang="ru-RU" sz="5500" dirty="0" err="1"/>
              <a:t>організаторів</a:t>
            </a:r>
            <a:endParaRPr lang="ru-RU" sz="5500" dirty="0"/>
          </a:p>
          <a:p>
            <a:pPr>
              <a:spcBef>
                <a:spcPts val="0"/>
              </a:spcBef>
            </a:pPr>
            <a:r>
              <a:rPr lang="ru-RU" sz="5500" dirty="0" err="1"/>
              <a:t>Також</a:t>
            </a:r>
            <a:r>
              <a:rPr lang="ru-RU" sz="5500" dirty="0"/>
              <a:t> не </a:t>
            </a:r>
            <a:r>
              <a:rPr lang="ru-RU" sz="5500" dirty="0" err="1"/>
              <a:t>забувайте</a:t>
            </a:r>
            <a:r>
              <a:rPr lang="ru-RU" sz="5500" dirty="0"/>
              <a:t>, </a:t>
            </a:r>
            <a:r>
              <a:rPr lang="ru-RU" sz="5500" dirty="0" err="1"/>
              <a:t>що</a:t>
            </a:r>
            <a:r>
              <a:rPr lang="ru-RU" sz="5500" dirty="0"/>
              <a:t> </a:t>
            </a:r>
            <a:r>
              <a:rPr lang="ru-RU" sz="5500" dirty="0" err="1"/>
              <a:t>запрошення</a:t>
            </a:r>
            <a:r>
              <a:rPr lang="ru-RU" sz="5500" dirty="0"/>
              <a:t> </a:t>
            </a:r>
            <a:r>
              <a:rPr lang="ru-RU" sz="5500" dirty="0" err="1"/>
              <a:t>має</a:t>
            </a:r>
            <a:r>
              <a:rPr lang="ru-RU" sz="5500" dirty="0"/>
              <a:t> </a:t>
            </a:r>
            <a:r>
              <a:rPr lang="ru-RU" sz="5500" dirty="0" err="1"/>
              <a:t>мати</a:t>
            </a:r>
            <a:r>
              <a:rPr lang="ru-RU" sz="5500" dirty="0"/>
              <a:t> автора, </a:t>
            </a:r>
            <a:r>
              <a:rPr lang="ru-RU" sz="5500" dirty="0" err="1"/>
              <a:t>який</a:t>
            </a:r>
            <a:r>
              <a:rPr lang="ru-RU" sz="5500" dirty="0"/>
              <a:t> </a:t>
            </a:r>
            <a:r>
              <a:rPr lang="ru-RU" sz="5500" dirty="0" err="1"/>
              <a:t>безпосередньо</a:t>
            </a:r>
            <a:r>
              <a:rPr lang="ru-RU" sz="5500" dirty="0"/>
              <a:t> </a:t>
            </a:r>
            <a:r>
              <a:rPr lang="ru-RU" sz="5500" dirty="0" err="1"/>
              <a:t>звертається</a:t>
            </a:r>
            <a:r>
              <a:rPr lang="ru-RU" sz="5500" dirty="0"/>
              <a:t> до </a:t>
            </a:r>
            <a:r>
              <a:rPr lang="ru-RU" sz="5500" dirty="0" err="1"/>
              <a:t>одержувача</a:t>
            </a:r>
            <a:r>
              <a:rPr lang="ru-RU" sz="5500" dirty="0"/>
              <a:t>. </a:t>
            </a:r>
            <a:r>
              <a:rPr lang="ru-RU" sz="5500" dirty="0" err="1"/>
              <a:t>Називайте</a:t>
            </a:r>
            <a:r>
              <a:rPr lang="ru-RU" sz="5500" dirty="0"/>
              <a:t> адресата на </a:t>
            </a:r>
            <a:r>
              <a:rPr lang="ru-RU" sz="5500" dirty="0" err="1"/>
              <a:t>ім'я</a:t>
            </a:r>
            <a:r>
              <a:rPr lang="ru-RU" sz="5500" dirty="0"/>
              <a:t>. Нехай </a:t>
            </a:r>
            <a:r>
              <a:rPr lang="ru-RU" sz="5500" dirty="0" err="1"/>
              <a:t>відчуває</a:t>
            </a:r>
            <a:r>
              <a:rPr lang="ru-RU" sz="5500" dirty="0"/>
              <a:t>, </a:t>
            </a:r>
            <a:r>
              <a:rPr lang="ru-RU" sz="5500" dirty="0" err="1"/>
              <a:t>що</a:t>
            </a:r>
            <a:r>
              <a:rPr lang="ru-RU" sz="5500" dirty="0"/>
              <a:t> </a:t>
            </a:r>
            <a:r>
              <a:rPr lang="ru-RU" sz="5500" dirty="0" err="1"/>
              <a:t>це</a:t>
            </a:r>
            <a:r>
              <a:rPr lang="ru-RU" sz="5500" dirty="0"/>
              <a:t> </a:t>
            </a:r>
            <a:r>
              <a:rPr lang="ru-RU" sz="5500" dirty="0" err="1"/>
              <a:t>запрошення</a:t>
            </a:r>
            <a:r>
              <a:rPr lang="ru-RU" sz="5500" dirty="0"/>
              <a:t> </a:t>
            </a:r>
            <a:r>
              <a:rPr lang="ru-RU" sz="5500" dirty="0" err="1"/>
              <a:t>створювалося</a:t>
            </a:r>
            <a:r>
              <a:rPr lang="ru-RU" sz="5500" dirty="0"/>
              <a:t> для </a:t>
            </a:r>
            <a:r>
              <a:rPr lang="ru-RU" sz="5500" dirty="0" err="1"/>
              <a:t>нього</a:t>
            </a:r>
            <a:r>
              <a:rPr lang="ru-RU" sz="5500" dirty="0"/>
              <a:t>.</a:t>
            </a:r>
            <a:endParaRPr lang="uk-UA" sz="5500" dirty="0"/>
          </a:p>
          <a:p>
            <a:endParaRPr lang="uk-UA" dirty="0"/>
          </a:p>
        </p:txBody>
      </p:sp>
    </p:spTree>
    <p:extLst>
      <p:ext uri="{BB962C8B-B14F-4D97-AF65-F5344CB8AC3E}">
        <p14:creationId xmlns:p14="http://schemas.microsoft.com/office/powerpoint/2010/main" val="19770147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3D7C2FE-3B21-4FAF-8E46-24DEC6A44ECE}"/>
              </a:ext>
            </a:extLst>
          </p:cNvPr>
          <p:cNvSpPr>
            <a:spLocks noGrp="1"/>
          </p:cNvSpPr>
          <p:nvPr>
            <p:ph type="title"/>
          </p:nvPr>
        </p:nvSpPr>
        <p:spPr/>
        <p:txBody>
          <a:bodyPr/>
          <a:lstStyle/>
          <a:p>
            <a:pPr algn="ctr"/>
            <a:r>
              <a:rPr lang="uk-UA" dirty="0"/>
              <a:t>Кейс</a:t>
            </a:r>
            <a:br>
              <a:rPr lang="uk-UA" dirty="0"/>
            </a:br>
            <a:endParaRPr lang="uk-UA" dirty="0"/>
          </a:p>
        </p:txBody>
      </p:sp>
      <p:sp>
        <p:nvSpPr>
          <p:cNvPr id="3" name="Місце для вмісту 2">
            <a:extLst>
              <a:ext uri="{FF2B5EF4-FFF2-40B4-BE49-F238E27FC236}">
                <a16:creationId xmlns="" xmlns:a16="http://schemas.microsoft.com/office/drawing/2014/main" id="{CBFBFB6D-E757-43FD-8B41-30DB9CA1D424}"/>
              </a:ext>
            </a:extLst>
          </p:cNvPr>
          <p:cNvSpPr>
            <a:spLocks noGrp="1"/>
          </p:cNvSpPr>
          <p:nvPr>
            <p:ph idx="1"/>
          </p:nvPr>
        </p:nvSpPr>
        <p:spPr/>
        <p:txBody>
          <a:bodyPr>
            <a:normAutofit lnSpcReduction="10000"/>
          </a:bodyPr>
          <a:lstStyle/>
          <a:p>
            <a:pPr algn="just"/>
            <a:r>
              <a:rPr lang="uk-UA" dirty="0"/>
              <a:t>Кейс - один із найсильніших </a:t>
            </a:r>
            <a:r>
              <a:rPr lang="de-DE" dirty="0"/>
              <a:t>PR-</a:t>
            </a:r>
            <a:r>
              <a:rPr lang="uk-UA" dirty="0"/>
              <a:t>інструментів.</a:t>
            </a:r>
          </a:p>
          <a:p>
            <a:pPr algn="just"/>
            <a:r>
              <a:rPr lang="uk-UA" dirty="0"/>
              <a:t>Перш ніж зробити замовлення, клієнт хоче побачити конкретні результати у цифрах, термінах та прибутку, який він може отримати.</a:t>
            </a:r>
          </a:p>
          <a:p>
            <a:pPr algn="just"/>
            <a:r>
              <a:rPr lang="uk-UA" dirty="0"/>
              <a:t>Кейси не просто показують, яких результатів можна досягти, а й мотивують потенційного клієнта зробити замовлення.</a:t>
            </a:r>
          </a:p>
          <a:p>
            <a:pPr algn="just"/>
            <a:r>
              <a:rPr lang="uk-UA" dirty="0"/>
              <a:t>Це інструмент, що продає. Намагайтеся використовувати його якнайчастіше</a:t>
            </a:r>
          </a:p>
        </p:txBody>
      </p:sp>
    </p:spTree>
    <p:extLst>
      <p:ext uri="{BB962C8B-B14F-4D97-AF65-F5344CB8AC3E}">
        <p14:creationId xmlns:p14="http://schemas.microsoft.com/office/powerpoint/2010/main" val="2575947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4E8982E-8C88-497F-8996-BB032503E5BE}"/>
              </a:ext>
            </a:extLst>
          </p:cNvPr>
          <p:cNvSpPr>
            <a:spLocks noGrp="1"/>
          </p:cNvSpPr>
          <p:nvPr>
            <p:ph type="title"/>
          </p:nvPr>
        </p:nvSpPr>
        <p:spPr/>
        <p:txBody>
          <a:bodyPr/>
          <a:lstStyle/>
          <a:p>
            <a:pPr algn="ctr"/>
            <a:r>
              <a:rPr lang="uk-UA" dirty="0"/>
              <a:t>Презентація</a:t>
            </a:r>
            <a:br>
              <a:rPr lang="uk-UA" dirty="0"/>
            </a:br>
            <a:endParaRPr lang="uk-UA" dirty="0"/>
          </a:p>
        </p:txBody>
      </p:sp>
      <p:sp>
        <p:nvSpPr>
          <p:cNvPr id="3" name="Місце для вмісту 2">
            <a:extLst>
              <a:ext uri="{FF2B5EF4-FFF2-40B4-BE49-F238E27FC236}">
                <a16:creationId xmlns="" xmlns:a16="http://schemas.microsoft.com/office/drawing/2014/main" id="{FA8CD606-6A83-40E0-B66F-72EAE8E839C7}"/>
              </a:ext>
            </a:extLst>
          </p:cNvPr>
          <p:cNvSpPr>
            <a:spLocks noGrp="1"/>
          </p:cNvSpPr>
          <p:nvPr>
            <p:ph idx="1"/>
          </p:nvPr>
        </p:nvSpPr>
        <p:spPr/>
        <p:txBody>
          <a:bodyPr>
            <a:normAutofit fontScale="92500" lnSpcReduction="20000"/>
          </a:bodyPr>
          <a:lstStyle/>
          <a:p>
            <a:pPr algn="just"/>
            <a:r>
              <a:rPr lang="uk-UA" dirty="0"/>
              <a:t>Презентація проекту, продукту, послуги чи цілої компанії – візитна картка для ваших потенційних клієнтів, партнерів та інвесторів.</a:t>
            </a:r>
          </a:p>
          <a:p>
            <a:pPr algn="just"/>
            <a:r>
              <a:rPr lang="uk-UA" dirty="0"/>
              <a:t>Під час виступу у вас є лише одна спроба зацікавити аудиторію. Вийде чи ні, залежить від якості матеріалів, які ви підготували.</a:t>
            </a:r>
          </a:p>
          <a:p>
            <a:pPr marL="0" indent="0" algn="just">
              <a:buNone/>
            </a:pPr>
            <a:r>
              <a:rPr lang="uk-UA" dirty="0"/>
              <a:t>3 поради, які варто взяти до уваги при створенні презентації:</a:t>
            </a:r>
          </a:p>
          <a:p>
            <a:pPr algn="just"/>
            <a:r>
              <a:rPr lang="uk-UA" dirty="0"/>
              <a:t>Дотримуйтесь єдиного візуального стилю</a:t>
            </a:r>
          </a:p>
          <a:p>
            <a:pPr algn="just"/>
            <a:r>
              <a:rPr lang="uk-UA" dirty="0"/>
              <a:t>Використовуйте зображення, які доповнюють (підсилюють) зміст.</a:t>
            </a:r>
          </a:p>
          <a:p>
            <a:pPr algn="just"/>
            <a:r>
              <a:rPr lang="uk-UA" dirty="0"/>
              <a:t>Додайте у презентацію діаграми, графіки та таблиці</a:t>
            </a:r>
          </a:p>
        </p:txBody>
      </p:sp>
    </p:spTree>
    <p:extLst>
      <p:ext uri="{BB962C8B-B14F-4D97-AF65-F5344CB8AC3E}">
        <p14:creationId xmlns:p14="http://schemas.microsoft.com/office/powerpoint/2010/main" val="4023037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6554FA0-3FC6-408B-A63B-BE670E75CC1E}"/>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2BCF8EE7-B253-4F31-8212-C6E6ED88F77F}"/>
              </a:ext>
            </a:extLst>
          </p:cNvPr>
          <p:cNvSpPr>
            <a:spLocks noGrp="1"/>
          </p:cNvSpPr>
          <p:nvPr>
            <p:ph idx="1"/>
          </p:nvPr>
        </p:nvSpPr>
        <p:spPr/>
        <p:txBody>
          <a:bodyPr>
            <a:normAutofit fontScale="92500" lnSpcReduction="10000"/>
          </a:bodyPr>
          <a:lstStyle/>
          <a:p>
            <a:pPr algn="just"/>
            <a:r>
              <a:rPr lang="uk-UA" dirty="0"/>
              <a:t>Історія </a:t>
            </a:r>
            <a:r>
              <a:rPr lang="de-DE" dirty="0"/>
              <a:t>PR-</a:t>
            </a:r>
            <a:r>
              <a:rPr lang="uk-UA" dirty="0"/>
              <a:t>тексту з моменту виникнення писемності – це, очевидно, історія </a:t>
            </a:r>
            <a:r>
              <a:rPr lang="uk-UA" dirty="0" err="1"/>
              <a:t>зв’язків</a:t>
            </a:r>
            <a:r>
              <a:rPr lang="uk-UA" dirty="0"/>
              <a:t> з громадськістю, оскільки і в так званий </a:t>
            </a:r>
            <a:r>
              <a:rPr lang="uk-UA" dirty="0" err="1"/>
              <a:t>доінституційний</a:t>
            </a:r>
            <a:r>
              <a:rPr lang="uk-UA" dirty="0"/>
              <a:t> період </a:t>
            </a:r>
            <a:r>
              <a:rPr lang="de-DE" dirty="0"/>
              <a:t>PR </a:t>
            </a:r>
            <a:r>
              <a:rPr lang="uk-UA" dirty="0"/>
              <a:t>завжди існували тексти, які сприяли формуванню </a:t>
            </a:r>
            <a:r>
              <a:rPr lang="uk-UA" dirty="0" err="1"/>
              <a:t>пабліцитного</a:t>
            </a:r>
            <a:r>
              <a:rPr lang="uk-UA" dirty="0"/>
              <a:t> капіталу суб’єкта громадської сфери. В античних Греції та Римі використовувалися жанри тенденційної біографії, панегірика, а також листівки. Їх, а також трактати епохи Реформації навряд чи можна назвати чистою журналістикою. Юлій Цезар заснував першу установу, що нагадує швидше не газету, а систему бюлетенів, які за змістом і формою схожі на нинішні прес-релізи. Іншим аналогом прес-релізу можна вважати ватиканські енцикліки.</a:t>
            </a:r>
          </a:p>
          <a:p>
            <a:endParaRPr lang="uk-UA" dirty="0"/>
          </a:p>
        </p:txBody>
      </p:sp>
    </p:spTree>
    <p:extLst>
      <p:ext uri="{BB962C8B-B14F-4D97-AF65-F5344CB8AC3E}">
        <p14:creationId xmlns:p14="http://schemas.microsoft.com/office/powerpoint/2010/main" val="4114140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EAE2F533-E02F-4AA3-96A2-965E7F6FE828}"/>
              </a:ext>
            </a:extLst>
          </p:cNvPr>
          <p:cNvSpPr>
            <a:spLocks noGrp="1"/>
          </p:cNvSpPr>
          <p:nvPr>
            <p:ph type="title"/>
          </p:nvPr>
        </p:nvSpPr>
        <p:spPr/>
        <p:txBody>
          <a:bodyPr/>
          <a:lstStyle/>
          <a:p>
            <a:endParaRPr lang="uk-UA" dirty="0"/>
          </a:p>
        </p:txBody>
      </p:sp>
      <p:sp>
        <p:nvSpPr>
          <p:cNvPr id="3" name="Місце для вмісту 2">
            <a:extLst>
              <a:ext uri="{FF2B5EF4-FFF2-40B4-BE49-F238E27FC236}">
                <a16:creationId xmlns="" xmlns:a16="http://schemas.microsoft.com/office/drawing/2014/main" id="{1379FE69-62EA-4D2C-B41E-1BE8E22D547F}"/>
              </a:ext>
            </a:extLst>
          </p:cNvPr>
          <p:cNvSpPr>
            <a:spLocks noGrp="1"/>
          </p:cNvSpPr>
          <p:nvPr>
            <p:ph idx="1"/>
          </p:nvPr>
        </p:nvSpPr>
        <p:spPr/>
        <p:txBody>
          <a:bodyPr>
            <a:normAutofit fontScale="92500" lnSpcReduction="20000"/>
          </a:bodyPr>
          <a:lstStyle/>
          <a:p>
            <a:r>
              <a:rPr lang="uk-UA" dirty="0"/>
              <a:t>Інформаційні жанри складають основну частину текстових потоків і дозволяють аудиторії здійснювати постійний моніторинг найбільш значущих подій, пов'язаних з </a:t>
            </a:r>
            <a:r>
              <a:rPr lang="de-DE" dirty="0"/>
              <a:t>PR-</a:t>
            </a:r>
            <a:r>
              <a:rPr lang="uk-UA" dirty="0"/>
              <a:t>об'єктом. Найбільш поширені серед них:</a:t>
            </a:r>
          </a:p>
          <a:p>
            <a:r>
              <a:rPr lang="uk-UA" dirty="0"/>
              <a:t>Замітка;</a:t>
            </a:r>
          </a:p>
          <a:p>
            <a:r>
              <a:rPr lang="uk-UA" dirty="0"/>
              <a:t>Випадок, історія (</a:t>
            </a:r>
            <a:r>
              <a:rPr lang="de-DE" dirty="0" err="1"/>
              <a:t>case</a:t>
            </a:r>
            <a:r>
              <a:rPr lang="de-DE" dirty="0"/>
              <a:t> </a:t>
            </a:r>
            <a:r>
              <a:rPr lang="de-DE" dirty="0" err="1"/>
              <a:t>history</a:t>
            </a:r>
            <a:r>
              <a:rPr lang="de-DE" dirty="0"/>
              <a:t>);</a:t>
            </a:r>
          </a:p>
          <a:p>
            <a:r>
              <a:rPr lang="uk-UA" dirty="0"/>
              <a:t>Звіт;</a:t>
            </a:r>
          </a:p>
          <a:p>
            <a:r>
              <a:rPr lang="uk-UA" dirty="0"/>
              <a:t>Інтерв'ю;</a:t>
            </a:r>
          </a:p>
          <a:p>
            <a:r>
              <a:rPr lang="uk-UA" dirty="0"/>
              <a:t>Репортаж.</a:t>
            </a:r>
          </a:p>
        </p:txBody>
      </p:sp>
    </p:spTree>
    <p:extLst>
      <p:ext uri="{BB962C8B-B14F-4D97-AF65-F5344CB8AC3E}">
        <p14:creationId xmlns:p14="http://schemas.microsoft.com/office/powerpoint/2010/main" val="10243153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D3403D2-E648-4F3F-A2F7-3189EE3D7851}"/>
              </a:ext>
            </a:extLst>
          </p:cNvPr>
          <p:cNvSpPr>
            <a:spLocks noGrp="1"/>
          </p:cNvSpPr>
          <p:nvPr>
            <p:ph type="title"/>
          </p:nvPr>
        </p:nvSpPr>
        <p:spPr/>
        <p:txBody>
          <a:bodyPr/>
          <a:lstStyle/>
          <a:p>
            <a:pPr algn="ctr"/>
            <a:r>
              <a:rPr lang="uk-UA" dirty="0"/>
              <a:t>замітка</a:t>
            </a:r>
          </a:p>
        </p:txBody>
      </p:sp>
      <p:sp>
        <p:nvSpPr>
          <p:cNvPr id="3" name="Місце для вмісту 2">
            <a:extLst>
              <a:ext uri="{FF2B5EF4-FFF2-40B4-BE49-F238E27FC236}">
                <a16:creationId xmlns="" xmlns:a16="http://schemas.microsoft.com/office/drawing/2014/main" id="{EB4EA945-BD91-4F1A-A1AB-3EABBFDE6E60}"/>
              </a:ext>
            </a:extLst>
          </p:cNvPr>
          <p:cNvSpPr>
            <a:spLocks noGrp="1"/>
          </p:cNvSpPr>
          <p:nvPr>
            <p:ph idx="1"/>
          </p:nvPr>
        </p:nvSpPr>
        <p:spPr/>
        <p:txBody>
          <a:bodyPr>
            <a:normAutofit fontScale="62500" lnSpcReduction="20000"/>
          </a:bodyPr>
          <a:lstStyle/>
          <a:p>
            <a:r>
              <a:rPr lang="uk-UA" dirty="0"/>
              <a:t> Коротко викладає результат вивчення, дає своєрідний сигнал про існування, основних рисах будь-якого явища, події, людини, проблеми.</a:t>
            </a:r>
          </a:p>
          <a:p>
            <a:r>
              <a:rPr lang="uk-UA" dirty="0"/>
              <a:t>Замітка виступає як новина, </a:t>
            </a:r>
            <a:r>
              <a:rPr lang="uk-UA" dirty="0" smtClean="0"/>
              <a:t>тобто вона </a:t>
            </a:r>
            <a:r>
              <a:rPr lang="uk-UA" dirty="0"/>
              <a:t>повинна містити повну інформацію про якийсь об'єкт або інформацію, невідому ще аудиторії.</a:t>
            </a:r>
          </a:p>
          <a:p>
            <a:pPr marL="0" indent="0">
              <a:buNone/>
            </a:pPr>
            <a:r>
              <a:rPr lang="uk-UA" dirty="0"/>
              <a:t>Різновиди замітки:</a:t>
            </a:r>
          </a:p>
          <a:p>
            <a:r>
              <a:rPr lang="uk-UA" dirty="0"/>
              <a:t> </a:t>
            </a:r>
            <a:r>
              <a:rPr lang="uk-UA" dirty="0" err="1"/>
              <a:t>Подієва</a:t>
            </a:r>
            <a:r>
              <a:rPr lang="uk-UA" dirty="0"/>
              <a:t> замітка;</a:t>
            </a:r>
          </a:p>
          <a:p>
            <a:r>
              <a:rPr lang="uk-UA" dirty="0"/>
              <a:t> Анонс;</a:t>
            </a:r>
          </a:p>
          <a:p>
            <a:r>
              <a:rPr lang="uk-UA" dirty="0"/>
              <a:t> Анотація;</a:t>
            </a:r>
          </a:p>
          <a:p>
            <a:r>
              <a:rPr lang="uk-UA" dirty="0"/>
              <a:t>Бліц-портрет;</a:t>
            </a:r>
          </a:p>
          <a:p>
            <a:r>
              <a:rPr lang="uk-UA" dirty="0"/>
              <a:t>Міні-історія.</a:t>
            </a:r>
          </a:p>
        </p:txBody>
      </p:sp>
    </p:spTree>
    <p:extLst>
      <p:ext uri="{BB962C8B-B14F-4D97-AF65-F5344CB8AC3E}">
        <p14:creationId xmlns:p14="http://schemas.microsoft.com/office/powerpoint/2010/main" val="500962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7A77DE1-2DCC-4692-8FC1-EA42CBA0BF4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731B7DF0-473E-4F3F-A383-3E415B8124B3}"/>
              </a:ext>
            </a:extLst>
          </p:cNvPr>
          <p:cNvSpPr>
            <a:spLocks noGrp="1"/>
          </p:cNvSpPr>
          <p:nvPr>
            <p:ph idx="1"/>
          </p:nvPr>
        </p:nvSpPr>
        <p:spPr/>
        <p:txBody>
          <a:bodyPr>
            <a:normAutofit/>
          </a:bodyPr>
          <a:lstStyle/>
          <a:p>
            <a:r>
              <a:rPr lang="uk-UA" dirty="0"/>
              <a:t>За допомогою замітки досягаються наступні необхідні для </a:t>
            </a:r>
            <a:r>
              <a:rPr lang="de-DE" dirty="0"/>
              <a:t>PR-</a:t>
            </a:r>
            <a:r>
              <a:rPr lang="uk-UA" dirty="0"/>
              <a:t>кампанії вимоги:</a:t>
            </a:r>
          </a:p>
          <a:p>
            <a:r>
              <a:rPr lang="uk-UA" dirty="0"/>
              <a:t> Оперативність і актуальність;</a:t>
            </a:r>
          </a:p>
          <a:p>
            <a:r>
              <a:rPr lang="uk-UA" dirty="0"/>
              <a:t>Точність, стислість і ясність викладу якогось події.</a:t>
            </a:r>
          </a:p>
          <a:p>
            <a:r>
              <a:rPr lang="uk-UA" dirty="0"/>
              <a:t>Замітка є деяким вихідним інформаційним жанром, тобто таким типом матеріалів, на якому засновані всі інші інформаційні жанри.</a:t>
            </a:r>
          </a:p>
        </p:txBody>
      </p:sp>
    </p:spTree>
    <p:extLst>
      <p:ext uri="{BB962C8B-B14F-4D97-AF65-F5344CB8AC3E}">
        <p14:creationId xmlns:p14="http://schemas.microsoft.com/office/powerpoint/2010/main" val="37082559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FB6A25A-2023-47CB-857E-602C7B9F370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F002C66A-888C-4AAF-B739-52A4A2385003}"/>
              </a:ext>
            </a:extLst>
          </p:cNvPr>
          <p:cNvSpPr>
            <a:spLocks noGrp="1"/>
          </p:cNvSpPr>
          <p:nvPr>
            <p:ph idx="1"/>
          </p:nvPr>
        </p:nvSpPr>
        <p:spPr/>
        <p:txBody>
          <a:bodyPr/>
          <a:lstStyle/>
          <a:p>
            <a:pPr algn="just"/>
            <a:r>
              <a:rPr lang="ru-RU" dirty="0"/>
              <a:t>Case </a:t>
            </a:r>
            <a:r>
              <a:rPr lang="ru-RU" dirty="0" err="1"/>
              <a:t>history</a:t>
            </a:r>
            <a:r>
              <a:rPr lang="ru-RU" dirty="0"/>
              <a:t> - </a:t>
            </a:r>
            <a:r>
              <a:rPr lang="ru-RU" dirty="0" err="1"/>
              <a:t>Застосовується</a:t>
            </a:r>
            <a:r>
              <a:rPr lang="ru-RU" dirty="0"/>
              <a:t> </a:t>
            </a:r>
            <a:r>
              <a:rPr lang="ru-RU" dirty="0" err="1"/>
              <a:t>зазвичай</a:t>
            </a:r>
            <a:r>
              <a:rPr lang="ru-RU" dirty="0"/>
              <a:t> для </a:t>
            </a:r>
            <a:r>
              <a:rPr lang="ru-RU" dirty="0" err="1"/>
              <a:t>розповіді</a:t>
            </a:r>
            <a:r>
              <a:rPr lang="ru-RU" dirty="0"/>
              <a:t> про </a:t>
            </a:r>
            <a:r>
              <a:rPr lang="ru-RU" dirty="0" err="1"/>
              <a:t>успішне</a:t>
            </a:r>
            <a:r>
              <a:rPr lang="ru-RU" dirty="0"/>
              <a:t> </a:t>
            </a:r>
            <a:r>
              <a:rPr lang="ru-RU" dirty="0" err="1"/>
              <a:t>використання</a:t>
            </a:r>
            <a:r>
              <a:rPr lang="ru-RU" dirty="0"/>
              <a:t> </a:t>
            </a:r>
            <a:r>
              <a:rPr lang="ru-RU" dirty="0" err="1"/>
              <a:t>споживачем</a:t>
            </a:r>
            <a:r>
              <a:rPr lang="ru-RU" dirty="0"/>
              <a:t> продукту </a:t>
            </a:r>
            <a:r>
              <a:rPr lang="ru-RU" dirty="0" err="1"/>
              <a:t>або</a:t>
            </a:r>
            <a:r>
              <a:rPr lang="ru-RU" dirty="0"/>
              <a:t> </a:t>
            </a:r>
            <a:r>
              <a:rPr lang="ru-RU" dirty="0" err="1"/>
              <a:t>послуги</a:t>
            </a:r>
            <a:r>
              <a:rPr lang="ru-RU" dirty="0"/>
              <a:t> </a:t>
            </a:r>
            <a:r>
              <a:rPr lang="ru-RU" dirty="0" err="1"/>
              <a:t>компанії</a:t>
            </a:r>
            <a:r>
              <a:rPr lang="ru-RU" dirty="0"/>
              <a:t>.</a:t>
            </a:r>
            <a:endParaRPr lang="uk-UA" dirty="0"/>
          </a:p>
        </p:txBody>
      </p:sp>
    </p:spTree>
    <p:extLst>
      <p:ext uri="{BB962C8B-B14F-4D97-AF65-F5344CB8AC3E}">
        <p14:creationId xmlns:p14="http://schemas.microsoft.com/office/powerpoint/2010/main" val="17391992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F5B1688-1A61-4D03-90B8-722922C342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47B0C77E-B3C3-4FE8-BD6D-EE9A09642D6C}"/>
              </a:ext>
            </a:extLst>
          </p:cNvPr>
          <p:cNvSpPr>
            <a:spLocks noGrp="1"/>
          </p:cNvSpPr>
          <p:nvPr>
            <p:ph idx="1"/>
          </p:nvPr>
        </p:nvSpPr>
        <p:spPr/>
        <p:txBody>
          <a:bodyPr/>
          <a:lstStyle/>
          <a:p>
            <a:pPr algn="just"/>
            <a:r>
              <a:rPr lang="uk-UA" dirty="0"/>
              <a:t>звіт - Це публікації, що містять аналіз деяких </a:t>
            </a:r>
            <a:r>
              <a:rPr lang="de-DE" dirty="0"/>
              <a:t>PR-</a:t>
            </a:r>
            <a:r>
              <a:rPr lang="uk-UA" dirty="0"/>
              <a:t>подій (конференцій, семінарів, симпозіумів) з точки зору прийняття на них різних документів і матеріалів, а також з точки зору самого ходу і порядку проведення заходу. Вимоги: документальність і дослівний виклад формулювань, прийнятих рішень.</a:t>
            </a:r>
          </a:p>
        </p:txBody>
      </p:sp>
    </p:spTree>
    <p:extLst>
      <p:ext uri="{BB962C8B-B14F-4D97-AF65-F5344CB8AC3E}">
        <p14:creationId xmlns:p14="http://schemas.microsoft.com/office/powerpoint/2010/main" val="3503941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FEC8EC93-DA28-41AD-A6C2-E046FE78E17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F73B65B9-F89F-4166-84C6-D3BA2DA9A0CC}"/>
              </a:ext>
            </a:extLst>
          </p:cNvPr>
          <p:cNvSpPr>
            <a:spLocks noGrp="1"/>
          </p:cNvSpPr>
          <p:nvPr>
            <p:ph idx="1"/>
          </p:nvPr>
        </p:nvSpPr>
        <p:spPr/>
        <p:txBody>
          <a:bodyPr/>
          <a:lstStyle/>
          <a:p>
            <a:pPr algn="just"/>
            <a:r>
              <a:rPr lang="uk-UA" dirty="0"/>
              <a:t>інтерв'ю - Це бесіда, призначена для опублікування в ЗМІ. Характерною особливістю інтерв'ю є те, що події, факти викладаються від імені людини, якого опитують. Інтерв'ю дуже ефективно з точки зору </a:t>
            </a:r>
            <a:r>
              <a:rPr lang="de-DE" dirty="0"/>
              <a:t>PR-</a:t>
            </a:r>
            <a:r>
              <a:rPr lang="uk-UA" dirty="0"/>
              <a:t>завдань.</a:t>
            </a:r>
          </a:p>
        </p:txBody>
      </p:sp>
    </p:spTree>
    <p:extLst>
      <p:ext uri="{BB962C8B-B14F-4D97-AF65-F5344CB8AC3E}">
        <p14:creationId xmlns:p14="http://schemas.microsoft.com/office/powerpoint/2010/main" val="31596726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AFF693DB-105B-4CDD-B9CD-7352E0FDBD4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1752C4DF-F892-4BF8-8B18-60E73F47E865}"/>
              </a:ext>
            </a:extLst>
          </p:cNvPr>
          <p:cNvSpPr>
            <a:spLocks noGrp="1"/>
          </p:cNvSpPr>
          <p:nvPr>
            <p:ph idx="1"/>
          </p:nvPr>
        </p:nvSpPr>
        <p:spPr/>
        <p:txBody>
          <a:bodyPr/>
          <a:lstStyle/>
          <a:p>
            <a:pPr algn="just"/>
            <a:r>
              <a:rPr lang="uk-UA" dirty="0"/>
              <a:t>Репортаж - Дає можливість аудиторії побачити описується очима очевидця, тобто створює ефект присутності, а також викликати співпереживання читача, глядача з приводу того, про що йде мова через виклад динаміки подій.</a:t>
            </a:r>
          </a:p>
        </p:txBody>
      </p:sp>
    </p:spTree>
    <p:extLst>
      <p:ext uri="{BB962C8B-B14F-4D97-AF65-F5344CB8AC3E}">
        <p14:creationId xmlns:p14="http://schemas.microsoft.com/office/powerpoint/2010/main" val="13339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ED1EE96-3010-4258-A238-871DDEA73330}"/>
              </a:ext>
            </a:extLst>
          </p:cNvPr>
          <p:cNvSpPr>
            <a:spLocks noGrp="1"/>
          </p:cNvSpPr>
          <p:nvPr>
            <p:ph type="title"/>
          </p:nvPr>
        </p:nvSpPr>
        <p:spPr/>
        <p:txBody>
          <a:bodyPr/>
          <a:lstStyle/>
          <a:p>
            <a:pPr algn="ctr"/>
            <a:r>
              <a:rPr lang="uk-UA" dirty="0"/>
              <a:t>Аналітичні жанри</a:t>
            </a:r>
          </a:p>
        </p:txBody>
      </p:sp>
      <p:sp>
        <p:nvSpPr>
          <p:cNvPr id="3" name="Місце для вмісту 2">
            <a:extLst>
              <a:ext uri="{FF2B5EF4-FFF2-40B4-BE49-F238E27FC236}">
                <a16:creationId xmlns="" xmlns:a16="http://schemas.microsoft.com/office/drawing/2014/main" id="{AB514D77-E889-4AD7-9012-EBA47D8E901D}"/>
              </a:ext>
            </a:extLst>
          </p:cNvPr>
          <p:cNvSpPr>
            <a:spLocks noGrp="1"/>
          </p:cNvSpPr>
          <p:nvPr>
            <p:ph idx="1"/>
          </p:nvPr>
        </p:nvSpPr>
        <p:spPr/>
        <p:txBody>
          <a:bodyPr>
            <a:noAutofit/>
          </a:bodyPr>
          <a:lstStyle/>
          <a:p>
            <a:pPr>
              <a:spcBef>
                <a:spcPts val="0"/>
              </a:spcBef>
            </a:pPr>
            <a:r>
              <a:rPr lang="uk-UA" sz="1700" dirty="0"/>
              <a:t>Дані жанри доцільно використовувати в </a:t>
            </a:r>
            <a:r>
              <a:rPr lang="de-DE" sz="1700" dirty="0"/>
              <a:t>PR-</a:t>
            </a:r>
            <a:r>
              <a:rPr lang="uk-UA" sz="1700" dirty="0"/>
              <a:t>цілях з тим, щоб розкрити глибину змісту явища, виявити існуючі взаємозв'язку, уявити якийсь комплекс суджень, оцінок і висновків.</a:t>
            </a:r>
          </a:p>
          <a:p>
            <a:pPr>
              <a:spcBef>
                <a:spcPts val="0"/>
              </a:spcBef>
            </a:pPr>
            <a:r>
              <a:rPr lang="uk-UA" sz="1700" dirty="0"/>
              <a:t>На відміну від інформаційних жанрів, в аналітичних увага концентрується на поясненні з авторських позицій. Аналітичні жанри покликані, в кінцевому рахунку, на узагальнення, типізацію деяких подій.</a:t>
            </a:r>
          </a:p>
          <a:p>
            <a:pPr marL="0" indent="0">
              <a:spcBef>
                <a:spcPts val="0"/>
              </a:spcBef>
              <a:buNone/>
            </a:pPr>
            <a:r>
              <a:rPr lang="uk-UA" sz="1700" dirty="0"/>
              <a:t>До аналітичних жанрів відносяться:</a:t>
            </a:r>
          </a:p>
          <a:p>
            <a:pPr>
              <a:spcBef>
                <a:spcPts val="0"/>
              </a:spcBef>
            </a:pPr>
            <a:r>
              <a:rPr lang="uk-UA" sz="1700" dirty="0"/>
              <a:t>Стаття;</a:t>
            </a:r>
          </a:p>
          <a:p>
            <a:pPr>
              <a:spcBef>
                <a:spcPts val="0"/>
              </a:spcBef>
            </a:pPr>
            <a:r>
              <a:rPr lang="uk-UA" sz="1700" dirty="0"/>
              <a:t>Журналістське розслідування;</a:t>
            </a:r>
          </a:p>
          <a:p>
            <a:pPr>
              <a:spcBef>
                <a:spcPts val="0"/>
              </a:spcBef>
            </a:pPr>
            <a:r>
              <a:rPr lang="uk-UA" sz="1700" dirty="0"/>
              <a:t>Версія;</a:t>
            </a:r>
          </a:p>
          <a:p>
            <a:pPr>
              <a:spcBef>
                <a:spcPts val="0"/>
              </a:spcBef>
            </a:pPr>
            <a:r>
              <a:rPr lang="uk-UA" sz="1700" dirty="0"/>
              <a:t>Рецензія;</a:t>
            </a:r>
          </a:p>
          <a:p>
            <a:pPr>
              <a:spcBef>
                <a:spcPts val="0"/>
              </a:spcBef>
            </a:pPr>
            <a:r>
              <a:rPr lang="uk-UA" sz="1700" dirty="0"/>
              <a:t>Соціологічне резюме;</a:t>
            </a:r>
          </a:p>
          <a:p>
            <a:pPr>
              <a:spcBef>
                <a:spcPts val="0"/>
              </a:spcBef>
            </a:pPr>
            <a:r>
              <a:rPr lang="uk-UA" sz="1700" dirty="0"/>
              <a:t>Моніторинг;</a:t>
            </a:r>
          </a:p>
          <a:p>
            <a:pPr>
              <a:spcBef>
                <a:spcPts val="0"/>
              </a:spcBef>
            </a:pPr>
            <a:r>
              <a:rPr lang="uk-UA" sz="1700" dirty="0"/>
              <a:t>Рейтинг.</a:t>
            </a:r>
          </a:p>
        </p:txBody>
      </p:sp>
    </p:spTree>
    <p:extLst>
      <p:ext uri="{BB962C8B-B14F-4D97-AF65-F5344CB8AC3E}">
        <p14:creationId xmlns:p14="http://schemas.microsoft.com/office/powerpoint/2010/main" val="33583088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C83F98D-2247-4D54-A2DF-68635EB27A6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2CFFCC4B-AFD9-41F9-80BF-6F93E68B3524}"/>
              </a:ext>
            </a:extLst>
          </p:cNvPr>
          <p:cNvSpPr>
            <a:spLocks noGrp="1"/>
          </p:cNvSpPr>
          <p:nvPr>
            <p:ph idx="1"/>
          </p:nvPr>
        </p:nvSpPr>
        <p:spPr/>
        <p:txBody>
          <a:bodyPr>
            <a:normAutofit lnSpcReduction="10000"/>
          </a:bodyPr>
          <a:lstStyle/>
          <a:p>
            <a:pPr algn="just"/>
            <a:r>
              <a:rPr lang="uk-UA" dirty="0"/>
              <a:t>Стаття - Публікація, що аналізує якісь ситуації, процеси, явища, що лежать в їх основі закономірні зв'язку. Метою статті є визначення економічної, політичної чи іншої значущості якоїсь події і пояснення того, які позиції слід зайняти, як себе вести, щоб підтримати або усунути таку ситуацію.</a:t>
            </a:r>
          </a:p>
          <a:p>
            <a:pPr algn="just"/>
            <a:r>
              <a:rPr lang="uk-UA" dirty="0"/>
              <a:t>Метою статті є визначення економічної, політичної чи іншої значущості якоїсь події і з'ясування того, які позиції слід зайняти, як себе вести, щоб підтримати або усунути таку ситуацію.</a:t>
            </a:r>
          </a:p>
        </p:txBody>
      </p:sp>
    </p:spTree>
    <p:extLst>
      <p:ext uri="{BB962C8B-B14F-4D97-AF65-F5344CB8AC3E}">
        <p14:creationId xmlns:p14="http://schemas.microsoft.com/office/powerpoint/2010/main" val="3374677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0C65420-6BF5-4219-9EA3-7760B6B3B40A}"/>
              </a:ext>
            </a:extLst>
          </p:cNvPr>
          <p:cNvSpPr>
            <a:spLocks noGrp="1"/>
          </p:cNvSpPr>
          <p:nvPr>
            <p:ph type="title"/>
          </p:nvPr>
        </p:nvSpPr>
        <p:spPr/>
        <p:txBody>
          <a:bodyPr/>
          <a:lstStyle/>
          <a:p>
            <a:r>
              <a:rPr lang="uk-UA" dirty="0"/>
              <a:t>Види статей:</a:t>
            </a:r>
            <a:br>
              <a:rPr lang="uk-UA" dirty="0"/>
            </a:br>
            <a:endParaRPr lang="uk-UA" dirty="0"/>
          </a:p>
        </p:txBody>
      </p:sp>
      <p:sp>
        <p:nvSpPr>
          <p:cNvPr id="3" name="Місце для вмісту 2">
            <a:extLst>
              <a:ext uri="{FF2B5EF4-FFF2-40B4-BE49-F238E27FC236}">
                <a16:creationId xmlns="" xmlns:a16="http://schemas.microsoft.com/office/drawing/2014/main" id="{B6C76297-FFC2-43F7-A94A-E8F6FF5F8608}"/>
              </a:ext>
            </a:extLst>
          </p:cNvPr>
          <p:cNvSpPr>
            <a:spLocks noGrp="1"/>
          </p:cNvSpPr>
          <p:nvPr>
            <p:ph idx="1"/>
          </p:nvPr>
        </p:nvSpPr>
        <p:spPr/>
        <p:txBody>
          <a:bodyPr>
            <a:normAutofit fontScale="55000" lnSpcReduction="20000"/>
          </a:bodyPr>
          <a:lstStyle/>
          <a:p>
            <a:r>
              <a:rPr lang="uk-UA" dirty="0" err="1"/>
              <a:t>Загальнодосліджувальні</a:t>
            </a:r>
            <a:r>
              <a:rPr lang="uk-UA" dirty="0"/>
              <a:t> - аналізуються загальнозначущі широкі питання. Найбільш часто їх використовують у політичній практиці;</a:t>
            </a:r>
          </a:p>
          <a:p>
            <a:r>
              <a:rPr lang="uk-UA" dirty="0"/>
              <a:t> Практико-аналітичні - як правило, в них розглядаються проблеми якогось господарюючого суб'єкта, і позначаються шляхи вирішення даних проблем;</a:t>
            </a:r>
          </a:p>
          <a:p>
            <a:r>
              <a:rPr lang="uk-UA" dirty="0"/>
              <a:t> Полемічні - вимоги до даного виду статей:</a:t>
            </a:r>
          </a:p>
          <a:p>
            <a:r>
              <a:rPr lang="uk-UA" dirty="0"/>
              <a:t>Чітке формулювання предмета полеміки;</a:t>
            </a:r>
          </a:p>
          <a:p>
            <a:r>
              <a:rPr lang="uk-UA" dirty="0"/>
              <a:t>Доказовість аргументів на користь основної думки виступу; зв'язність фактів і довірливість джерела їх походження;</a:t>
            </a:r>
          </a:p>
          <a:p>
            <a:r>
              <a:rPr lang="uk-UA" dirty="0"/>
              <a:t> Аргументи, що наводяться в якості доказу, повинні бути рівні тим, які використовує ваш конкурент, або ж перевершувати їх.</a:t>
            </a:r>
          </a:p>
          <a:p>
            <a:r>
              <a:rPr lang="uk-UA" dirty="0"/>
              <a:t>Крім цього в </a:t>
            </a:r>
            <a:r>
              <a:rPr lang="de-DE" dirty="0"/>
              <a:t>PR-</a:t>
            </a:r>
            <a:r>
              <a:rPr lang="uk-UA" dirty="0"/>
              <a:t>практиці використовується такий вид статей, як - цікаві. В даному випадку її мета - не скільки інформувати, а скільки розважати аудиторію. Стиль, який використовується в даному випадку, носить неформальний характер. Часто такі статті бувають гумористичними.</a:t>
            </a:r>
          </a:p>
          <a:p>
            <a:r>
              <a:rPr lang="uk-UA" dirty="0"/>
              <a:t>Також статті - </a:t>
            </a:r>
            <a:r>
              <a:rPr lang="de-DE" dirty="0" err="1"/>
              <a:t>by</a:t>
            </a:r>
            <a:r>
              <a:rPr lang="de-DE" dirty="0"/>
              <a:t> </a:t>
            </a:r>
            <a:r>
              <a:rPr lang="de-DE" dirty="0" err="1"/>
              <a:t>liner</a:t>
            </a:r>
            <a:r>
              <a:rPr lang="de-DE" dirty="0"/>
              <a:t> - </a:t>
            </a:r>
            <a:r>
              <a:rPr lang="uk-UA" dirty="0"/>
              <a:t>авторська іменна стаття. У практиці </a:t>
            </a:r>
            <a:r>
              <a:rPr lang="de-DE" dirty="0"/>
              <a:t>PR </a:t>
            </a:r>
            <a:r>
              <a:rPr lang="uk-UA" dirty="0"/>
              <a:t>таку назву носять авторські статті, підписані керівниками компанії або інші </a:t>
            </a:r>
            <a:r>
              <a:rPr lang="de-DE" dirty="0"/>
              <a:t>VIP.</a:t>
            </a:r>
            <a:endParaRPr lang="uk-UA" dirty="0"/>
          </a:p>
        </p:txBody>
      </p:sp>
    </p:spTree>
    <p:extLst>
      <p:ext uri="{BB962C8B-B14F-4D97-AF65-F5344CB8AC3E}">
        <p14:creationId xmlns:p14="http://schemas.microsoft.com/office/powerpoint/2010/main" val="2649668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5B828C3-495F-496A-B83F-425B05573AB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5E0FD6AE-CEBA-482A-AED4-C880CF4628A5}"/>
              </a:ext>
            </a:extLst>
          </p:cNvPr>
          <p:cNvSpPr>
            <a:spLocks noGrp="1"/>
          </p:cNvSpPr>
          <p:nvPr>
            <p:ph idx="1"/>
          </p:nvPr>
        </p:nvSpPr>
        <p:spPr/>
        <p:txBody>
          <a:bodyPr>
            <a:normAutofit fontScale="77500" lnSpcReduction="20000"/>
          </a:bodyPr>
          <a:lstStyle/>
          <a:p>
            <a:pPr algn="just"/>
            <a:r>
              <a:rPr lang="uk-UA" dirty="0"/>
              <a:t>Найстаріша технологічна складова </a:t>
            </a:r>
            <a:r>
              <a:rPr lang="de-DE" dirty="0"/>
              <a:t>PR – </a:t>
            </a:r>
            <a:r>
              <a:rPr lang="uk-UA" dirty="0"/>
              <a:t>це прес-</a:t>
            </a:r>
            <a:r>
              <a:rPr lang="uk-UA" dirty="0" err="1"/>
              <a:t>рілейшнз</a:t>
            </a:r>
            <a:r>
              <a:rPr lang="uk-UA" dirty="0"/>
              <a:t> (зв’язки між пресою*. Фактично вони виникли й почалися з цілеспрямованої політики стосовно ЗМІ, моделювання відносин з ними. Час виникнення прес-</a:t>
            </a:r>
            <a:r>
              <a:rPr lang="uk-UA" dirty="0" err="1"/>
              <a:t>рілейшнз</a:t>
            </a:r>
            <a:r>
              <a:rPr lang="uk-UA" dirty="0"/>
              <a:t> дослідники визначають по-різному. Відправною точкою в історії </a:t>
            </a:r>
            <a:r>
              <a:rPr lang="de-DE" dirty="0"/>
              <a:t>PR-</a:t>
            </a:r>
            <a:r>
              <a:rPr lang="uk-UA" dirty="0"/>
              <a:t>тексту можна вважати 1830-ті рр. (бурхливий розвиток прес-</a:t>
            </a:r>
            <a:r>
              <a:rPr lang="uk-UA" dirty="0" err="1"/>
              <a:t>рилейшнз</a:t>
            </a:r>
            <a:r>
              <a:rPr lang="uk-UA" dirty="0"/>
              <a:t>*, коли в США з’явилося безліч прес-агентів, більшість із яких складали колишні журналісти. Саме прес-агент був тоді своєрідним урядовцем зв’язку між своїм господарем і тими засобами масового спілкування, які могли б забезпечити ринок збуту інформації. У 1840-ві рр. у США з’являються вже власне прес-агентства, що спричинено появою дешевої преси і бурхливим розвитком шоу-бізнесу. Системний піар на новому континенті починається в наступному десятилітті, точкою його відліку вважають (без чіткого розмежування понять прес-</a:t>
            </a:r>
            <a:r>
              <a:rPr lang="uk-UA" dirty="0" err="1"/>
              <a:t>рілейшнз</a:t>
            </a:r>
            <a:r>
              <a:rPr lang="uk-UA" dirty="0"/>
              <a:t> і паблік-</a:t>
            </a:r>
            <a:r>
              <a:rPr lang="uk-UA" dirty="0" err="1"/>
              <a:t>рилейшнз</a:t>
            </a:r>
            <a:r>
              <a:rPr lang="uk-UA" dirty="0"/>
              <a:t> 1850-ті роки.</a:t>
            </a:r>
          </a:p>
        </p:txBody>
      </p:sp>
    </p:spTree>
    <p:extLst>
      <p:ext uri="{BB962C8B-B14F-4D97-AF65-F5344CB8AC3E}">
        <p14:creationId xmlns:p14="http://schemas.microsoft.com/office/powerpoint/2010/main" val="3523708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9A57E149-BC15-446F-8C34-3F6BEB27657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D8DCE037-DF1D-48EA-B4CE-38964EC316EC}"/>
              </a:ext>
            </a:extLst>
          </p:cNvPr>
          <p:cNvSpPr>
            <a:spLocks noGrp="1"/>
          </p:cNvSpPr>
          <p:nvPr>
            <p:ph idx="1"/>
          </p:nvPr>
        </p:nvSpPr>
        <p:spPr/>
        <p:txBody>
          <a:bodyPr>
            <a:normAutofit fontScale="77500" lnSpcReduction="20000"/>
          </a:bodyPr>
          <a:lstStyle/>
          <a:p>
            <a:pPr algn="just"/>
            <a:r>
              <a:rPr lang="uk-UA" dirty="0"/>
              <a:t>журналістське розслідування - За допомогою даного виду аналітичного жанру розкриваються коріння, причини якогось суспільно значущої події. Дуже популярний вид.</a:t>
            </a:r>
          </a:p>
          <a:p>
            <a:pPr algn="just"/>
            <a:r>
              <a:rPr lang="uk-UA" dirty="0"/>
              <a:t>версія -зазвичай базується на неповних доказах, припущеннях автора чи навіть на авторське вимислі. Головна мета версії - переконати аудиторію в можливості розвитку події за сценарієм, відповідному якоїсь </a:t>
            </a:r>
            <a:r>
              <a:rPr lang="de-DE" dirty="0"/>
              <a:t>PR-</a:t>
            </a:r>
            <a:r>
              <a:rPr lang="uk-UA" dirty="0"/>
              <a:t>концепції.</a:t>
            </a:r>
          </a:p>
          <a:p>
            <a:pPr algn="just"/>
            <a:r>
              <a:rPr lang="uk-UA" dirty="0"/>
              <a:t>соціологічне резюме -являє собою «вичавлювання» з будь-яких соціологічних досліджень, яка підтверджує необхідні висновки. Резюме дає адаптоване до інформаційним очікуванням цільової аудиторії виклад результатів наукового дослідження. Соціологічні методи застосовуються і в таких жанрах як моніторинг і рейтинг.</a:t>
            </a:r>
          </a:p>
          <a:p>
            <a:pPr algn="just"/>
            <a:r>
              <a:rPr lang="uk-UA" dirty="0"/>
              <a:t>Рейтинг -це ранжування подібних явищ по якомусь конкретному ознакою або групі ознак.</a:t>
            </a:r>
          </a:p>
        </p:txBody>
      </p:sp>
    </p:spTree>
    <p:extLst>
      <p:ext uri="{BB962C8B-B14F-4D97-AF65-F5344CB8AC3E}">
        <p14:creationId xmlns:p14="http://schemas.microsoft.com/office/powerpoint/2010/main" val="34878468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PR</a:t>
            </a:r>
            <a:r>
              <a:rPr lang="uk-UA" dirty="0" smtClean="0"/>
              <a:t>-заходи</a:t>
            </a:r>
            <a:r>
              <a:rPr lang="uk-UA" dirty="0"/>
              <a:t>. Прес-конференція</a:t>
            </a:r>
          </a:p>
        </p:txBody>
      </p:sp>
      <p:sp>
        <p:nvSpPr>
          <p:cNvPr id="3" name="Объект 2"/>
          <p:cNvSpPr>
            <a:spLocks noGrp="1"/>
          </p:cNvSpPr>
          <p:nvPr>
            <p:ph idx="1"/>
          </p:nvPr>
        </p:nvSpPr>
        <p:spPr/>
        <p:txBody>
          <a:bodyPr/>
          <a:lstStyle/>
          <a:p>
            <a:pPr algn="just"/>
            <a:r>
              <a:rPr lang="uk-UA" dirty="0" smtClean="0"/>
              <a:t>це </a:t>
            </a:r>
            <a:r>
              <a:rPr lang="uk-UA" dirty="0"/>
              <a:t>зустріч журналістів з представниками різних державних і комерційних структур з метою інформування громадськості з актуальних питань певної тематики, що передбачає сесію питань-відповідей.</a:t>
            </a:r>
          </a:p>
        </p:txBody>
      </p:sp>
    </p:spTree>
    <p:extLst>
      <p:ext uri="{BB962C8B-B14F-4D97-AF65-F5344CB8AC3E}">
        <p14:creationId xmlns:p14="http://schemas.microsoft.com/office/powerpoint/2010/main" val="856737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Прес-конференція</a:t>
            </a:r>
          </a:p>
        </p:txBody>
      </p:sp>
      <p:sp>
        <p:nvSpPr>
          <p:cNvPr id="3" name="Объект 2"/>
          <p:cNvSpPr>
            <a:spLocks noGrp="1"/>
          </p:cNvSpPr>
          <p:nvPr>
            <p:ph idx="1"/>
          </p:nvPr>
        </p:nvSpPr>
        <p:spPr/>
        <p:txBody>
          <a:bodyPr>
            <a:normAutofit fontScale="92500" lnSpcReduction="20000"/>
          </a:bodyPr>
          <a:lstStyle/>
          <a:p>
            <a:pPr algn="just"/>
            <a:r>
              <a:rPr lang="uk-UA" dirty="0"/>
              <a:t>Прес-конференція присвячується докладного обговорення 1-2 питань і, в середньому, проводиться протягом 1,5 годин.</a:t>
            </a:r>
          </a:p>
          <a:p>
            <a:pPr algn="just"/>
            <a:r>
              <a:rPr lang="uk-UA" dirty="0" smtClean="0"/>
              <a:t>Доцільно </a:t>
            </a:r>
            <a:r>
              <a:rPr lang="uk-UA" dirty="0"/>
              <a:t>проведення прес-конференції в тому випадку, якщо:</a:t>
            </a:r>
          </a:p>
          <a:p>
            <a:pPr algn="just"/>
            <a:r>
              <a:rPr lang="uk-UA" dirty="0" smtClean="0"/>
              <a:t>В </a:t>
            </a:r>
            <a:r>
              <a:rPr lang="uk-UA" dirty="0"/>
              <a:t>організації є «гарячі» новини і необхідно зробити важливе повідомлення або необхідно терміново відреагувати на певну подію;</a:t>
            </a:r>
          </a:p>
          <a:p>
            <a:pPr algn="just"/>
            <a:r>
              <a:rPr lang="uk-UA" dirty="0" smtClean="0"/>
              <a:t>В </a:t>
            </a:r>
            <a:r>
              <a:rPr lang="uk-UA" dirty="0"/>
              <a:t>місто приїжджає відомий фахівець, цікава людина, готовий виступити перед представниками ЗМІ;</a:t>
            </a:r>
          </a:p>
          <a:p>
            <a:pPr algn="just"/>
            <a:r>
              <a:rPr lang="uk-UA" dirty="0" smtClean="0"/>
              <a:t>Журналісти </a:t>
            </a:r>
            <a:r>
              <a:rPr lang="uk-UA" dirty="0"/>
              <a:t>воліють особисті інформаційні контакти з офіційними особами.</a:t>
            </a:r>
          </a:p>
        </p:txBody>
      </p:sp>
    </p:spTree>
    <p:extLst>
      <p:ext uri="{BB962C8B-B14F-4D97-AF65-F5344CB8AC3E}">
        <p14:creationId xmlns:p14="http://schemas.microsoft.com/office/powerpoint/2010/main" val="7822539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err="1"/>
              <a:t>Підготовка</a:t>
            </a:r>
            <a:r>
              <a:rPr lang="ru-RU" dirty="0"/>
              <a:t> та </a:t>
            </a:r>
            <a:r>
              <a:rPr lang="ru-RU" dirty="0" err="1"/>
              <a:t>проведення</a:t>
            </a:r>
            <a:r>
              <a:rPr lang="ru-RU" dirty="0"/>
              <a:t> </a:t>
            </a:r>
            <a:r>
              <a:rPr lang="ru-RU" dirty="0" err="1"/>
              <a:t>прес-конференції</a:t>
            </a:r>
            <a:r>
              <a:rPr lang="ru-RU" dirty="0"/>
              <a:t> </a:t>
            </a:r>
            <a:r>
              <a:rPr lang="ru-RU" dirty="0" err="1"/>
              <a:t>включають</a:t>
            </a:r>
            <a:r>
              <a:rPr lang="ru-RU" dirty="0"/>
              <a:t> в себе </a:t>
            </a:r>
            <a:r>
              <a:rPr lang="ru-RU" dirty="0" err="1"/>
              <a:t>наступні</a:t>
            </a:r>
            <a:r>
              <a:rPr lang="ru-RU" dirty="0"/>
              <a:t> </a:t>
            </a:r>
            <a:r>
              <a:rPr lang="ru-RU" dirty="0" err="1"/>
              <a:t>етапи</a:t>
            </a:r>
            <a:r>
              <a:rPr lang="ru-RU" dirty="0"/>
              <a:t>:</a:t>
            </a:r>
            <a:br>
              <a:rPr lang="ru-RU" dirty="0"/>
            </a:br>
            <a:endParaRPr lang="uk-UA" dirty="0"/>
          </a:p>
        </p:txBody>
      </p:sp>
      <p:sp>
        <p:nvSpPr>
          <p:cNvPr id="3" name="Объект 2"/>
          <p:cNvSpPr>
            <a:spLocks noGrp="1"/>
          </p:cNvSpPr>
          <p:nvPr>
            <p:ph idx="1"/>
          </p:nvPr>
        </p:nvSpPr>
        <p:spPr/>
        <p:txBody>
          <a:bodyPr>
            <a:normAutofit/>
          </a:bodyPr>
          <a:lstStyle/>
          <a:p>
            <a:pPr marL="0" indent="0">
              <a:buNone/>
            </a:pPr>
            <a:r>
              <a:rPr lang="ru-RU" dirty="0" smtClean="0"/>
              <a:t>1</a:t>
            </a:r>
            <a:r>
              <a:rPr lang="ru-RU" dirty="0"/>
              <a:t>. </a:t>
            </a:r>
            <a:r>
              <a:rPr lang="ru-RU" dirty="0" err="1"/>
              <a:t>Вибір</a:t>
            </a:r>
            <a:r>
              <a:rPr lang="ru-RU" dirty="0"/>
              <a:t> </a:t>
            </a:r>
            <a:r>
              <a:rPr lang="ru-RU" dirty="0" err="1"/>
              <a:t>дати</a:t>
            </a:r>
            <a:r>
              <a:rPr lang="ru-RU" dirty="0"/>
              <a:t> і часу </a:t>
            </a:r>
            <a:r>
              <a:rPr lang="ru-RU" dirty="0" err="1"/>
              <a:t>проведення</a:t>
            </a:r>
            <a:r>
              <a:rPr lang="ru-RU" dirty="0"/>
              <a:t> </a:t>
            </a:r>
            <a:r>
              <a:rPr lang="ru-RU" dirty="0" err="1"/>
              <a:t>конференції</a:t>
            </a:r>
            <a:r>
              <a:rPr lang="ru-RU" dirty="0"/>
              <a:t>. </a:t>
            </a:r>
            <a:r>
              <a:rPr lang="ru-RU" dirty="0" err="1"/>
              <a:t>Прес-конференція</a:t>
            </a:r>
            <a:r>
              <a:rPr lang="ru-RU" dirty="0"/>
              <a:t> повинна бути проведена в </a:t>
            </a:r>
            <a:r>
              <a:rPr lang="ru-RU" dirty="0" err="1"/>
              <a:t>конкретний</a:t>
            </a:r>
            <a:r>
              <a:rPr lang="ru-RU" dirty="0"/>
              <a:t> день. </a:t>
            </a:r>
            <a:r>
              <a:rPr lang="ru-RU" dirty="0" err="1"/>
              <a:t>Якщо</a:t>
            </a:r>
            <a:r>
              <a:rPr lang="ru-RU" dirty="0"/>
              <a:t> є </a:t>
            </a:r>
            <a:r>
              <a:rPr lang="ru-RU" dirty="0" err="1"/>
              <a:t>можливість</a:t>
            </a:r>
            <a:r>
              <a:rPr lang="ru-RU" dirty="0"/>
              <a:t> </a:t>
            </a:r>
            <a:r>
              <a:rPr lang="ru-RU" dirty="0" err="1"/>
              <a:t>вибору</a:t>
            </a:r>
            <a:r>
              <a:rPr lang="ru-RU" dirty="0"/>
              <a:t> дня, </a:t>
            </a:r>
            <a:r>
              <a:rPr lang="ru-RU" dirty="0" err="1"/>
              <a:t>слід</a:t>
            </a:r>
            <a:r>
              <a:rPr lang="ru-RU" dirty="0"/>
              <a:t> </a:t>
            </a:r>
            <a:r>
              <a:rPr lang="ru-RU" dirty="0" err="1"/>
              <a:t>уникати</a:t>
            </a:r>
            <a:r>
              <a:rPr lang="ru-RU" dirty="0"/>
              <a:t> </a:t>
            </a:r>
            <a:r>
              <a:rPr lang="ru-RU" dirty="0" err="1"/>
              <a:t>збігу</a:t>
            </a:r>
            <a:r>
              <a:rPr lang="ru-RU" dirty="0"/>
              <a:t> з </a:t>
            </a:r>
            <a:r>
              <a:rPr lang="ru-RU" dirty="0" err="1"/>
              <a:t>термінами</a:t>
            </a:r>
            <a:r>
              <a:rPr lang="ru-RU" dirty="0"/>
              <a:t> </a:t>
            </a:r>
            <a:r>
              <a:rPr lang="ru-RU" dirty="0" err="1"/>
              <a:t>проведення</a:t>
            </a:r>
            <a:r>
              <a:rPr lang="ru-RU" dirty="0"/>
              <a:t> </a:t>
            </a:r>
            <a:r>
              <a:rPr lang="ru-RU" dirty="0" err="1"/>
              <a:t>іншими</a:t>
            </a:r>
            <a:r>
              <a:rPr lang="ru-RU" dirty="0"/>
              <a:t> заходами, </a:t>
            </a:r>
            <a:r>
              <a:rPr lang="ru-RU" dirty="0" err="1"/>
              <a:t>важливими</a:t>
            </a:r>
            <a:r>
              <a:rPr lang="ru-RU" dirty="0"/>
              <a:t> для </a:t>
            </a:r>
            <a:r>
              <a:rPr lang="ru-RU" dirty="0" err="1"/>
              <a:t>преси</a:t>
            </a:r>
            <a:r>
              <a:rPr lang="ru-RU" dirty="0"/>
              <a:t> та </a:t>
            </a:r>
            <a:r>
              <a:rPr lang="ru-RU" dirty="0" err="1"/>
              <a:t>іншої</a:t>
            </a:r>
            <a:r>
              <a:rPr lang="ru-RU" dirty="0"/>
              <a:t> </a:t>
            </a:r>
            <a:r>
              <a:rPr lang="ru-RU" dirty="0" err="1"/>
              <a:t>громадськості</a:t>
            </a:r>
            <a:r>
              <a:rPr lang="ru-RU" dirty="0"/>
              <a:t> (</a:t>
            </a:r>
            <a:r>
              <a:rPr lang="ru-RU" dirty="0" err="1"/>
              <a:t>виступами</a:t>
            </a:r>
            <a:r>
              <a:rPr lang="ru-RU" dirty="0"/>
              <a:t> </a:t>
            </a:r>
            <a:r>
              <a:rPr lang="ru-RU" dirty="0" err="1"/>
              <a:t>політичних</a:t>
            </a:r>
            <a:r>
              <a:rPr lang="ru-RU" dirty="0"/>
              <a:t> </a:t>
            </a:r>
            <a:r>
              <a:rPr lang="ru-RU" dirty="0" err="1"/>
              <a:t>діячів</a:t>
            </a:r>
            <a:r>
              <a:rPr lang="ru-RU" dirty="0"/>
              <a:t>, </a:t>
            </a:r>
            <a:r>
              <a:rPr lang="ru-RU" dirty="0" err="1"/>
              <a:t>подій</a:t>
            </a:r>
            <a:r>
              <a:rPr lang="ru-RU" dirty="0"/>
              <a:t> у культурному спортивному </a:t>
            </a:r>
            <a:r>
              <a:rPr lang="ru-RU" dirty="0" err="1"/>
              <a:t>житті</a:t>
            </a:r>
            <a:r>
              <a:rPr lang="ru-RU" dirty="0"/>
              <a:t> і т. </a:t>
            </a:r>
            <a:r>
              <a:rPr lang="ru-RU" dirty="0" smtClean="0"/>
              <a:t>д.).</a:t>
            </a:r>
            <a:endParaRPr lang="ru-RU" dirty="0"/>
          </a:p>
          <a:p>
            <a:pPr marL="0" indent="0">
              <a:buNone/>
            </a:pPr>
            <a:r>
              <a:rPr lang="ru-RU" dirty="0" smtClean="0"/>
              <a:t>2</a:t>
            </a:r>
            <a:r>
              <a:rPr lang="ru-RU" dirty="0"/>
              <a:t>. </a:t>
            </a:r>
            <a:r>
              <a:rPr lang="ru-RU" dirty="0" err="1"/>
              <a:t>Вибір</a:t>
            </a:r>
            <a:r>
              <a:rPr lang="ru-RU" dirty="0"/>
              <a:t> </a:t>
            </a:r>
            <a:r>
              <a:rPr lang="ru-RU" dirty="0" err="1"/>
              <a:t>відповідного</a:t>
            </a:r>
            <a:r>
              <a:rPr lang="ru-RU" dirty="0"/>
              <a:t> </a:t>
            </a:r>
            <a:r>
              <a:rPr lang="ru-RU" dirty="0" err="1"/>
              <a:t>приміщення</a:t>
            </a:r>
            <a:r>
              <a:rPr lang="ru-RU" dirty="0" smtClean="0"/>
              <a:t>.</a:t>
            </a:r>
            <a:endParaRPr lang="ru-RU" dirty="0"/>
          </a:p>
        </p:txBody>
      </p:sp>
    </p:spTree>
    <p:extLst>
      <p:ext uri="{BB962C8B-B14F-4D97-AF65-F5344CB8AC3E}">
        <p14:creationId xmlns:p14="http://schemas.microsoft.com/office/powerpoint/2010/main" val="39534102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70000" lnSpcReduction="20000"/>
          </a:bodyPr>
          <a:lstStyle/>
          <a:p>
            <a:pPr marL="0" indent="0">
              <a:buNone/>
            </a:pPr>
            <a:r>
              <a:rPr lang="ru-RU" dirty="0"/>
              <a:t>3. </a:t>
            </a:r>
            <a:r>
              <a:rPr lang="ru-RU" dirty="0" err="1"/>
              <a:t>Повідомлення</a:t>
            </a:r>
            <a:r>
              <a:rPr lang="ru-RU" dirty="0"/>
              <a:t> </a:t>
            </a:r>
            <a:r>
              <a:rPr lang="ru-RU" dirty="0" err="1"/>
              <a:t>представників</a:t>
            </a:r>
            <a:r>
              <a:rPr lang="ru-RU" dirty="0"/>
              <a:t> ЗМІ про </a:t>
            </a:r>
            <a:r>
              <a:rPr lang="ru-RU" dirty="0" err="1"/>
              <a:t>майбутню</a:t>
            </a:r>
            <a:r>
              <a:rPr lang="ru-RU" dirty="0"/>
              <a:t> </a:t>
            </a:r>
            <a:r>
              <a:rPr lang="ru-RU" dirty="0" err="1"/>
              <a:t>прес-конференції</a:t>
            </a:r>
            <a:r>
              <a:rPr lang="ru-RU" dirty="0"/>
              <a:t>. </a:t>
            </a:r>
            <a:r>
              <a:rPr lang="ru-RU" dirty="0" err="1"/>
              <a:t>Запрошення</a:t>
            </a:r>
            <a:r>
              <a:rPr lang="ru-RU" dirty="0"/>
              <a:t> </a:t>
            </a:r>
            <a:r>
              <a:rPr lang="ru-RU" dirty="0" err="1"/>
              <a:t>надсилаються</a:t>
            </a:r>
            <a:r>
              <a:rPr lang="ru-RU" dirty="0"/>
              <a:t> так, </a:t>
            </a:r>
            <a:r>
              <a:rPr lang="ru-RU" dirty="0" err="1"/>
              <a:t>щоб</a:t>
            </a:r>
            <a:r>
              <a:rPr lang="ru-RU" dirty="0"/>
              <a:t> </a:t>
            </a:r>
            <a:r>
              <a:rPr lang="ru-RU" dirty="0" err="1" smtClean="0"/>
              <a:t>досягти</a:t>
            </a:r>
            <a:r>
              <a:rPr lang="ru-RU" dirty="0" smtClean="0"/>
              <a:t> </a:t>
            </a:r>
            <a:r>
              <a:rPr lang="ru-RU" dirty="0"/>
              <a:t>адресата </a:t>
            </a:r>
            <a:r>
              <a:rPr lang="ru-RU" dirty="0" err="1"/>
              <a:t>хоча</a:t>
            </a:r>
            <a:r>
              <a:rPr lang="ru-RU" dirty="0"/>
              <a:t> б за 7 </a:t>
            </a:r>
            <a:r>
              <a:rPr lang="ru-RU" dirty="0" err="1"/>
              <a:t>днів</a:t>
            </a:r>
            <a:r>
              <a:rPr lang="ru-RU" dirty="0"/>
              <a:t> до </a:t>
            </a:r>
            <a:r>
              <a:rPr lang="ru-RU" dirty="0" err="1"/>
              <a:t>прес-конференції</a:t>
            </a:r>
            <a:r>
              <a:rPr lang="ru-RU" dirty="0"/>
              <a:t>. Вони </a:t>
            </a:r>
            <a:r>
              <a:rPr lang="ru-RU" dirty="0" err="1"/>
              <a:t>містять</a:t>
            </a:r>
            <a:r>
              <a:rPr lang="ru-RU" dirty="0"/>
              <a:t>:</a:t>
            </a:r>
          </a:p>
          <a:p>
            <a:r>
              <a:rPr lang="ru-RU" dirty="0"/>
              <a:t>Тему;</a:t>
            </a:r>
          </a:p>
          <a:p>
            <a:r>
              <a:rPr lang="ru-RU" dirty="0" err="1"/>
              <a:t>Повне</a:t>
            </a:r>
            <a:r>
              <a:rPr lang="ru-RU" dirty="0"/>
              <a:t> </a:t>
            </a:r>
            <a:r>
              <a:rPr lang="ru-RU" dirty="0" err="1"/>
              <a:t>ім'я</a:t>
            </a:r>
            <a:r>
              <a:rPr lang="ru-RU" dirty="0"/>
              <a:t> </a:t>
            </a:r>
            <a:r>
              <a:rPr lang="ru-RU" dirty="0" err="1"/>
              <a:t>основних</a:t>
            </a:r>
            <a:r>
              <a:rPr lang="ru-RU" dirty="0"/>
              <a:t> </a:t>
            </a:r>
            <a:r>
              <a:rPr lang="ru-RU" dirty="0" err="1"/>
              <a:t>доповідачів</a:t>
            </a:r>
            <a:r>
              <a:rPr lang="ru-RU" dirty="0"/>
              <a:t>;</a:t>
            </a:r>
          </a:p>
          <a:p>
            <a:r>
              <a:rPr lang="ru-RU" dirty="0" err="1"/>
              <a:t>Трохи</a:t>
            </a:r>
            <a:r>
              <a:rPr lang="ru-RU" dirty="0"/>
              <a:t> </a:t>
            </a:r>
            <a:r>
              <a:rPr lang="ru-RU" dirty="0" err="1"/>
              <a:t>подробиць</a:t>
            </a:r>
            <a:r>
              <a:rPr lang="ru-RU" dirty="0"/>
              <a:t>, </a:t>
            </a:r>
            <a:r>
              <a:rPr lang="ru-RU" dirty="0" err="1"/>
              <a:t>необхідних</a:t>
            </a:r>
            <a:r>
              <a:rPr lang="ru-RU" dirty="0"/>
              <a:t> для того, </a:t>
            </a:r>
            <a:r>
              <a:rPr lang="ru-RU" dirty="0" err="1"/>
              <a:t>щоб</a:t>
            </a:r>
            <a:r>
              <a:rPr lang="ru-RU" dirty="0"/>
              <a:t> </a:t>
            </a:r>
            <a:r>
              <a:rPr lang="ru-RU" dirty="0" err="1"/>
              <a:t>переконати</a:t>
            </a:r>
            <a:r>
              <a:rPr lang="ru-RU" dirty="0"/>
              <a:t> редактора в </a:t>
            </a:r>
            <a:r>
              <a:rPr lang="ru-RU" dirty="0" err="1"/>
              <a:t>доцільності</a:t>
            </a:r>
            <a:r>
              <a:rPr lang="ru-RU" dirty="0"/>
              <a:t> </a:t>
            </a:r>
            <a:r>
              <a:rPr lang="ru-RU" dirty="0" err="1"/>
              <a:t>висвітлення</a:t>
            </a:r>
            <a:r>
              <a:rPr lang="ru-RU" dirty="0"/>
              <a:t> </a:t>
            </a:r>
            <a:r>
              <a:rPr lang="ru-RU" dirty="0" err="1"/>
              <a:t>подій</a:t>
            </a:r>
            <a:r>
              <a:rPr lang="ru-RU" dirty="0"/>
              <a:t>;</a:t>
            </a:r>
          </a:p>
          <a:p>
            <a:r>
              <a:rPr lang="ru-RU" dirty="0"/>
              <a:t>Дату, </a:t>
            </a:r>
            <a:r>
              <a:rPr lang="ru-RU" dirty="0" err="1"/>
              <a:t>місце</a:t>
            </a:r>
            <a:r>
              <a:rPr lang="ru-RU" dirty="0"/>
              <a:t> </a:t>
            </a:r>
            <a:r>
              <a:rPr lang="ru-RU" dirty="0" err="1"/>
              <a:t>проведення</a:t>
            </a:r>
            <a:r>
              <a:rPr lang="ru-RU" dirty="0"/>
              <a:t>, час та </a:t>
            </a:r>
            <a:r>
              <a:rPr lang="ru-RU" dirty="0" err="1"/>
              <a:t>тривалість</a:t>
            </a:r>
            <a:r>
              <a:rPr lang="ru-RU" dirty="0"/>
              <a:t> </a:t>
            </a:r>
            <a:r>
              <a:rPr lang="ru-RU" dirty="0" err="1"/>
              <a:t>прес-конференції</a:t>
            </a:r>
            <a:r>
              <a:rPr lang="ru-RU" dirty="0"/>
              <a:t>;</a:t>
            </a:r>
          </a:p>
          <a:p>
            <a:r>
              <a:rPr lang="ru-RU" dirty="0" err="1"/>
              <a:t>Повне</a:t>
            </a:r>
            <a:r>
              <a:rPr lang="ru-RU" dirty="0"/>
              <a:t> </a:t>
            </a:r>
            <a:r>
              <a:rPr lang="ru-RU" dirty="0" err="1"/>
              <a:t>ім'я</a:t>
            </a:r>
            <a:r>
              <a:rPr lang="ru-RU" dirty="0"/>
              <a:t> і </a:t>
            </a:r>
            <a:r>
              <a:rPr lang="ru-RU" dirty="0" err="1"/>
              <a:t>контактний</a:t>
            </a:r>
            <a:r>
              <a:rPr lang="ru-RU" dirty="0"/>
              <a:t> телефон </a:t>
            </a:r>
            <a:r>
              <a:rPr lang="ru-RU" dirty="0" err="1"/>
              <a:t>відповідального</a:t>
            </a:r>
            <a:r>
              <a:rPr lang="ru-RU" dirty="0"/>
              <a:t> за </a:t>
            </a:r>
            <a:r>
              <a:rPr lang="ru-RU" dirty="0" err="1"/>
              <a:t>зв'язок</a:t>
            </a:r>
            <a:r>
              <a:rPr lang="ru-RU" dirty="0"/>
              <a:t> з </a:t>
            </a:r>
            <a:r>
              <a:rPr lang="ru-RU" dirty="0" err="1"/>
              <a:t>пресою</a:t>
            </a:r>
            <a:r>
              <a:rPr lang="ru-RU" dirty="0"/>
              <a:t>.</a:t>
            </a:r>
          </a:p>
          <a:p>
            <a:pPr marL="0" indent="0">
              <a:buNone/>
            </a:pPr>
            <a:r>
              <a:rPr lang="ru-RU" dirty="0"/>
              <a:t>4. </a:t>
            </a:r>
            <a:r>
              <a:rPr lang="ru-RU" dirty="0" err="1"/>
              <a:t>Підготовка</a:t>
            </a:r>
            <a:r>
              <a:rPr lang="ru-RU" dirty="0"/>
              <a:t> </a:t>
            </a:r>
            <a:r>
              <a:rPr lang="ru-RU" dirty="0" err="1"/>
              <a:t>текстів</a:t>
            </a:r>
            <a:r>
              <a:rPr lang="ru-RU" dirty="0"/>
              <a:t> </a:t>
            </a:r>
            <a:r>
              <a:rPr lang="ru-RU" dirty="0" err="1"/>
              <a:t>доповідей</a:t>
            </a:r>
            <a:r>
              <a:rPr lang="ru-RU" dirty="0"/>
              <a:t>. </a:t>
            </a:r>
            <a:r>
              <a:rPr lang="ru-RU" dirty="0" err="1"/>
              <a:t>Тексти</a:t>
            </a:r>
            <a:r>
              <a:rPr lang="ru-RU" dirty="0"/>
              <a:t> </a:t>
            </a:r>
            <a:r>
              <a:rPr lang="ru-RU" dirty="0" err="1"/>
              <a:t>всіх</a:t>
            </a:r>
            <a:r>
              <a:rPr lang="ru-RU" dirty="0"/>
              <a:t> </a:t>
            </a:r>
            <a:r>
              <a:rPr lang="ru-RU" dirty="0" err="1"/>
              <a:t>доповідей</a:t>
            </a:r>
            <a:r>
              <a:rPr lang="ru-RU" dirty="0"/>
              <a:t> </a:t>
            </a:r>
            <a:r>
              <a:rPr lang="ru-RU" dirty="0" err="1"/>
              <a:t>друкуються</a:t>
            </a:r>
            <a:r>
              <a:rPr lang="ru-RU" dirty="0"/>
              <a:t> </a:t>
            </a:r>
            <a:r>
              <a:rPr lang="ru-RU" dirty="0" err="1"/>
              <a:t>заздалегідь</a:t>
            </a:r>
            <a:r>
              <a:rPr lang="ru-RU" dirty="0"/>
              <a:t>. Для кожного </a:t>
            </a:r>
            <a:r>
              <a:rPr lang="ru-RU" dirty="0" err="1"/>
              <a:t>представника</a:t>
            </a:r>
            <a:r>
              <a:rPr lang="ru-RU" dirty="0"/>
              <a:t> </a:t>
            </a:r>
            <a:r>
              <a:rPr lang="ru-RU" dirty="0" err="1"/>
              <a:t>преси</a:t>
            </a:r>
            <a:r>
              <a:rPr lang="ru-RU" dirty="0"/>
              <a:t> </a:t>
            </a:r>
            <a:r>
              <a:rPr lang="ru-RU" dirty="0" err="1"/>
              <a:t>готується</a:t>
            </a:r>
            <a:r>
              <a:rPr lang="ru-RU" dirty="0"/>
              <a:t> </a:t>
            </a:r>
            <a:r>
              <a:rPr lang="ru-RU" dirty="0" err="1"/>
              <a:t>прес</a:t>
            </a:r>
            <a:r>
              <a:rPr lang="ru-RU" dirty="0"/>
              <a:t>-кит, </a:t>
            </a:r>
            <a:r>
              <a:rPr lang="ru-RU" dirty="0" err="1"/>
              <a:t>що</a:t>
            </a:r>
            <a:r>
              <a:rPr lang="ru-RU" dirty="0"/>
              <a:t> </a:t>
            </a:r>
            <a:r>
              <a:rPr lang="ru-RU" dirty="0" err="1"/>
              <a:t>містить</a:t>
            </a:r>
            <a:r>
              <a:rPr lang="ru-RU" dirty="0"/>
              <a:t> </a:t>
            </a:r>
            <a:r>
              <a:rPr lang="ru-RU" dirty="0" err="1"/>
              <a:t>відповідну</a:t>
            </a:r>
            <a:r>
              <a:rPr lang="ru-RU" dirty="0"/>
              <a:t> </a:t>
            </a:r>
            <a:r>
              <a:rPr lang="ru-RU" dirty="0" err="1"/>
              <a:t>інформацію</a:t>
            </a:r>
            <a:r>
              <a:rPr lang="ru-RU" dirty="0"/>
              <a:t>.</a:t>
            </a:r>
            <a:endParaRPr lang="uk-UA" dirty="0"/>
          </a:p>
          <a:p>
            <a:endParaRPr lang="uk-UA" dirty="0"/>
          </a:p>
        </p:txBody>
      </p:sp>
    </p:spTree>
    <p:extLst>
      <p:ext uri="{BB962C8B-B14F-4D97-AF65-F5344CB8AC3E}">
        <p14:creationId xmlns:p14="http://schemas.microsoft.com/office/powerpoint/2010/main" val="3420502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Напередодні</a:t>
            </a:r>
            <a:r>
              <a:rPr lang="ru-RU" dirty="0"/>
              <a:t> </a:t>
            </a:r>
            <a:r>
              <a:rPr lang="ru-RU" dirty="0" err="1"/>
              <a:t>прес-конференції</a:t>
            </a:r>
            <a:r>
              <a:rPr lang="ru-RU" dirty="0"/>
              <a:t>:</a:t>
            </a:r>
            <a:br>
              <a:rPr lang="ru-RU" dirty="0"/>
            </a:br>
            <a:endParaRPr lang="uk-UA" dirty="0"/>
          </a:p>
        </p:txBody>
      </p:sp>
      <p:sp>
        <p:nvSpPr>
          <p:cNvPr id="3" name="Объект 2"/>
          <p:cNvSpPr>
            <a:spLocks noGrp="1"/>
          </p:cNvSpPr>
          <p:nvPr>
            <p:ph idx="1"/>
          </p:nvPr>
        </p:nvSpPr>
        <p:spPr/>
        <p:txBody>
          <a:bodyPr>
            <a:normAutofit/>
          </a:bodyPr>
          <a:lstStyle/>
          <a:p>
            <a:pPr algn="just"/>
            <a:r>
              <a:rPr lang="ru-RU" dirty="0" err="1" smtClean="0"/>
              <a:t>Проговорюється</a:t>
            </a:r>
            <a:r>
              <a:rPr lang="ru-RU" dirty="0" smtClean="0"/>
              <a:t> </a:t>
            </a:r>
            <a:r>
              <a:rPr lang="ru-RU" dirty="0" err="1"/>
              <a:t>хід</a:t>
            </a:r>
            <a:r>
              <a:rPr lang="ru-RU" dirty="0"/>
              <a:t> </a:t>
            </a:r>
            <a:r>
              <a:rPr lang="ru-RU" dirty="0" err="1"/>
              <a:t>прес-конференції</a:t>
            </a:r>
            <a:r>
              <a:rPr lang="ru-RU" dirty="0"/>
              <a:t> з </a:t>
            </a:r>
            <a:r>
              <a:rPr lang="ru-RU" dirty="0" err="1"/>
              <a:t>основними</a:t>
            </a:r>
            <a:r>
              <a:rPr lang="ru-RU" dirty="0"/>
              <a:t> </a:t>
            </a:r>
            <a:r>
              <a:rPr lang="ru-RU" dirty="0" err="1"/>
              <a:t>учасниками</a:t>
            </a:r>
            <a:r>
              <a:rPr lang="ru-RU" dirty="0"/>
              <a:t>;</a:t>
            </a:r>
          </a:p>
          <a:p>
            <a:pPr algn="just"/>
            <a:r>
              <a:rPr lang="ru-RU" dirty="0" err="1" smtClean="0"/>
              <a:t>Уточнюються</a:t>
            </a:r>
            <a:r>
              <a:rPr lang="ru-RU" dirty="0" smtClean="0"/>
              <a:t> </a:t>
            </a:r>
            <a:r>
              <a:rPr lang="ru-RU" dirty="0"/>
              <a:t>порядок і </a:t>
            </a:r>
            <a:r>
              <a:rPr lang="ru-RU" dirty="0" err="1"/>
              <a:t>зміст</a:t>
            </a:r>
            <a:r>
              <a:rPr lang="ru-RU" dirty="0"/>
              <a:t> </a:t>
            </a:r>
            <a:r>
              <a:rPr lang="ru-RU" dirty="0" err="1"/>
              <a:t>виступів</a:t>
            </a:r>
            <a:r>
              <a:rPr lang="ru-RU" dirty="0"/>
              <a:t>;</a:t>
            </a:r>
          </a:p>
          <a:p>
            <a:pPr algn="just"/>
            <a:r>
              <a:rPr lang="ru-RU" dirty="0" err="1" smtClean="0"/>
              <a:t>Робляться</a:t>
            </a:r>
            <a:r>
              <a:rPr lang="ru-RU" dirty="0" smtClean="0"/>
              <a:t> </a:t>
            </a:r>
            <a:r>
              <a:rPr lang="ru-RU" dirty="0" err="1"/>
              <a:t>телефонні</a:t>
            </a:r>
            <a:r>
              <a:rPr lang="ru-RU" dirty="0"/>
              <a:t> </a:t>
            </a:r>
            <a:r>
              <a:rPr lang="ru-RU" dirty="0" err="1"/>
              <a:t>дзвінки</a:t>
            </a:r>
            <a:r>
              <a:rPr lang="ru-RU" dirty="0"/>
              <a:t> - </a:t>
            </a:r>
            <a:r>
              <a:rPr lang="ru-RU" dirty="0" err="1"/>
              <a:t>нагадування</a:t>
            </a:r>
            <a:r>
              <a:rPr lang="ru-RU" dirty="0"/>
              <a:t> </a:t>
            </a:r>
            <a:r>
              <a:rPr lang="ru-RU" dirty="0" err="1"/>
              <a:t>представникам</a:t>
            </a:r>
            <a:r>
              <a:rPr lang="ru-RU" dirty="0"/>
              <a:t> ЗМІ, чия </a:t>
            </a:r>
            <a:r>
              <a:rPr lang="ru-RU" dirty="0" err="1"/>
              <a:t>присутність</a:t>
            </a:r>
            <a:r>
              <a:rPr lang="ru-RU" dirty="0"/>
              <a:t> </a:t>
            </a:r>
            <a:r>
              <a:rPr lang="ru-RU" dirty="0" err="1"/>
              <a:t>передбачається</a:t>
            </a:r>
            <a:r>
              <a:rPr lang="ru-RU" dirty="0"/>
              <a:t>;</a:t>
            </a:r>
          </a:p>
          <a:p>
            <a:pPr algn="just"/>
            <a:r>
              <a:rPr lang="ru-RU" dirty="0" err="1" smtClean="0"/>
              <a:t>Складається</a:t>
            </a:r>
            <a:r>
              <a:rPr lang="ru-RU" dirty="0" smtClean="0"/>
              <a:t> </a:t>
            </a:r>
            <a:r>
              <a:rPr lang="ru-RU" dirty="0"/>
              <a:t>і </a:t>
            </a:r>
            <a:r>
              <a:rPr lang="ru-RU" dirty="0" err="1"/>
              <a:t>тиражується</a:t>
            </a:r>
            <a:r>
              <a:rPr lang="ru-RU" dirty="0"/>
              <a:t> список </a:t>
            </a:r>
            <a:r>
              <a:rPr lang="ru-RU" dirty="0" err="1"/>
              <a:t>учасників</a:t>
            </a:r>
            <a:r>
              <a:rPr lang="ru-RU" dirty="0"/>
              <a:t> </a:t>
            </a:r>
            <a:r>
              <a:rPr lang="ru-RU" dirty="0" err="1"/>
              <a:t>конференції</a:t>
            </a:r>
            <a:r>
              <a:rPr lang="ru-RU" dirty="0"/>
              <a:t> для </a:t>
            </a:r>
            <a:r>
              <a:rPr lang="ru-RU" dirty="0" err="1"/>
              <a:t>роздачі</a:t>
            </a:r>
            <a:r>
              <a:rPr lang="ru-RU" dirty="0"/>
              <a:t> </a:t>
            </a:r>
            <a:r>
              <a:rPr lang="ru-RU" dirty="0" err="1"/>
              <a:t>представникам</a:t>
            </a:r>
            <a:r>
              <a:rPr lang="ru-RU" dirty="0"/>
              <a:t> </a:t>
            </a:r>
            <a:r>
              <a:rPr lang="ru-RU" dirty="0" err="1"/>
              <a:t>преси</a:t>
            </a:r>
            <a:r>
              <a:rPr lang="ru-RU" dirty="0"/>
              <a:t>.</a:t>
            </a:r>
            <a:endParaRPr lang="uk-UA" dirty="0"/>
          </a:p>
        </p:txBody>
      </p:sp>
    </p:spTree>
    <p:extLst>
      <p:ext uri="{BB962C8B-B14F-4D97-AF65-F5344CB8AC3E}">
        <p14:creationId xmlns:p14="http://schemas.microsoft.com/office/powerpoint/2010/main" val="13511975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 день проведення прес-конференції </a:t>
            </a:r>
          </a:p>
        </p:txBody>
      </p:sp>
      <p:sp>
        <p:nvSpPr>
          <p:cNvPr id="3" name="Объект 2"/>
          <p:cNvSpPr>
            <a:spLocks noGrp="1"/>
          </p:cNvSpPr>
          <p:nvPr>
            <p:ph idx="1"/>
          </p:nvPr>
        </p:nvSpPr>
        <p:spPr/>
        <p:txBody>
          <a:bodyPr>
            <a:normAutofit fontScale="85000" lnSpcReduction="10000"/>
          </a:bodyPr>
          <a:lstStyle/>
          <a:p>
            <a:pPr marL="0" indent="0" algn="just">
              <a:buNone/>
            </a:pPr>
            <a:r>
              <a:rPr lang="uk-UA" dirty="0" smtClean="0"/>
              <a:t>у </a:t>
            </a:r>
            <a:r>
              <a:rPr lang="uk-UA" dirty="0"/>
              <a:t>входу встановлені столи для реєстрації, журналісти проходять реєстрацію, отримують прес-релізи, списки учасників, інший роздатковий матеріал.</a:t>
            </a:r>
          </a:p>
          <a:p>
            <a:pPr algn="just"/>
            <a:r>
              <a:rPr lang="uk-UA" dirty="0" smtClean="0"/>
              <a:t>Співробітники</a:t>
            </a:r>
            <a:r>
              <a:rPr lang="uk-UA" dirty="0"/>
              <a:t>, задіяні в прес-конференції, повинні мати </a:t>
            </a:r>
            <a:r>
              <a:rPr lang="uk-UA" dirty="0" err="1"/>
              <a:t>бейджі</a:t>
            </a:r>
            <a:r>
              <a:rPr lang="uk-UA" dirty="0"/>
              <a:t> - нагрудні таблички-ідентифікатори, які містять повне ім'я, посаду та назву організації.</a:t>
            </a:r>
          </a:p>
          <a:p>
            <a:pPr algn="just"/>
            <a:r>
              <a:rPr lang="uk-UA" dirty="0" smtClean="0"/>
              <a:t>Веде </a:t>
            </a:r>
            <a:r>
              <a:rPr lang="uk-UA" dirty="0"/>
              <a:t>прес-конференцію призначений відповідальний. Він являє головуючого. Їм може бути керівник організації. Головуючий робить вступ, представляє учасників на початку </a:t>
            </a:r>
            <a:r>
              <a:rPr lang="uk-UA" dirty="0" smtClean="0"/>
              <a:t>прес-конференції</a:t>
            </a:r>
            <a:r>
              <a:rPr lang="uk-UA" dirty="0"/>
              <a:t>, а потім представляє слово виступаючим. Після виступів доповідачі відповідають на запитання представників ЗМІ.</a:t>
            </a:r>
          </a:p>
          <a:p>
            <a:pPr algn="just"/>
            <a:r>
              <a:rPr lang="uk-UA" dirty="0" smtClean="0"/>
              <a:t>На </a:t>
            </a:r>
            <a:r>
              <a:rPr lang="uk-UA" dirty="0"/>
              <a:t>прохання представників преси можлива організація індивідуальних інтерв'ю.</a:t>
            </a:r>
          </a:p>
        </p:txBody>
      </p:sp>
    </p:spTree>
    <p:extLst>
      <p:ext uri="{BB962C8B-B14F-4D97-AF65-F5344CB8AC3E}">
        <p14:creationId xmlns:p14="http://schemas.microsoft.com/office/powerpoint/2010/main" val="8722989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Після</a:t>
            </a:r>
            <a:r>
              <a:rPr lang="ru-RU" dirty="0"/>
              <a:t> </a:t>
            </a:r>
            <a:r>
              <a:rPr lang="ru-RU" dirty="0" err="1"/>
              <a:t>закінчення</a:t>
            </a:r>
            <a:r>
              <a:rPr lang="ru-RU" dirty="0"/>
              <a:t> </a:t>
            </a:r>
            <a:r>
              <a:rPr lang="ru-RU" dirty="0" err="1"/>
              <a:t>прес-конференції</a:t>
            </a:r>
            <a:endParaRPr lang="uk-UA" dirty="0"/>
          </a:p>
        </p:txBody>
      </p:sp>
      <p:sp>
        <p:nvSpPr>
          <p:cNvPr id="3" name="Объект 2"/>
          <p:cNvSpPr>
            <a:spLocks noGrp="1"/>
          </p:cNvSpPr>
          <p:nvPr>
            <p:ph idx="1"/>
          </p:nvPr>
        </p:nvSpPr>
        <p:spPr/>
        <p:txBody>
          <a:bodyPr>
            <a:normAutofit fontScale="77500" lnSpcReduction="20000"/>
          </a:bodyPr>
          <a:lstStyle/>
          <a:p>
            <a:pPr marL="0" indent="0" algn="just">
              <a:buNone/>
            </a:pPr>
            <a:r>
              <a:rPr lang="ru-RU" dirty="0" smtClean="0"/>
              <a:t> </a:t>
            </a:r>
            <a:r>
              <a:rPr lang="ru-RU" dirty="0"/>
              <a:t>Як правило, для </a:t>
            </a:r>
            <a:r>
              <a:rPr lang="ru-RU" dirty="0" err="1"/>
              <a:t>її</a:t>
            </a:r>
            <a:r>
              <a:rPr lang="ru-RU" dirty="0"/>
              <a:t> </a:t>
            </a:r>
            <a:r>
              <a:rPr lang="ru-RU" dirty="0" err="1"/>
              <a:t>учасників</a:t>
            </a:r>
            <a:r>
              <a:rPr lang="ru-RU" dirty="0"/>
              <a:t> </a:t>
            </a:r>
            <a:r>
              <a:rPr lang="ru-RU" dirty="0" err="1"/>
              <a:t>організовується</a:t>
            </a:r>
            <a:r>
              <a:rPr lang="ru-RU" dirty="0"/>
              <a:t> </a:t>
            </a:r>
            <a:r>
              <a:rPr lang="ru-RU" dirty="0" err="1"/>
              <a:t>неофіційна</a:t>
            </a:r>
            <a:r>
              <a:rPr lang="ru-RU" dirty="0"/>
              <a:t> </a:t>
            </a:r>
            <a:r>
              <a:rPr lang="ru-RU" dirty="0" err="1"/>
              <a:t>частина</a:t>
            </a:r>
            <a:r>
              <a:rPr lang="ru-RU" dirty="0"/>
              <a:t>.</a:t>
            </a:r>
          </a:p>
          <a:p>
            <a:pPr algn="just"/>
            <a:r>
              <a:rPr lang="ru-RU" dirty="0" err="1" smtClean="0"/>
              <a:t>Головний</a:t>
            </a:r>
            <a:r>
              <a:rPr lang="ru-RU" dirty="0" smtClean="0"/>
              <a:t> </a:t>
            </a:r>
            <a:r>
              <a:rPr lang="ru-RU" dirty="0" err="1"/>
              <a:t>критерій</a:t>
            </a:r>
            <a:r>
              <a:rPr lang="ru-RU" dirty="0"/>
              <a:t> </a:t>
            </a:r>
            <a:r>
              <a:rPr lang="ru-RU" dirty="0" err="1"/>
              <a:t>успішного</a:t>
            </a:r>
            <a:r>
              <a:rPr lang="ru-RU" dirty="0"/>
              <a:t> </a:t>
            </a:r>
            <a:r>
              <a:rPr lang="ru-RU" dirty="0" err="1"/>
              <a:t>виступу</a:t>
            </a:r>
            <a:r>
              <a:rPr lang="ru-RU" dirty="0"/>
              <a:t> на </a:t>
            </a:r>
            <a:r>
              <a:rPr lang="ru-RU" dirty="0" err="1"/>
              <a:t>прес-конференції</a:t>
            </a:r>
            <a:r>
              <a:rPr lang="ru-RU" dirty="0"/>
              <a:t>, з </a:t>
            </a:r>
            <a:r>
              <a:rPr lang="ru-RU" dirty="0" err="1"/>
              <a:t>позиції</a:t>
            </a:r>
            <a:r>
              <a:rPr lang="ru-RU" dirty="0"/>
              <a:t> ньюсмейкер, - </a:t>
            </a:r>
            <a:r>
              <a:rPr lang="ru-RU" dirty="0" err="1"/>
              <a:t>інформативність</a:t>
            </a:r>
            <a:r>
              <a:rPr lang="ru-RU" dirty="0"/>
              <a:t>. </a:t>
            </a:r>
            <a:r>
              <a:rPr lang="ru-RU" dirty="0" err="1"/>
              <a:t>Якщо</a:t>
            </a:r>
            <a:r>
              <a:rPr lang="ru-RU" dirty="0"/>
              <a:t> </a:t>
            </a:r>
            <a:r>
              <a:rPr lang="ru-RU" dirty="0" err="1"/>
              <a:t>вже</a:t>
            </a:r>
            <a:r>
              <a:rPr lang="ru-RU" dirty="0"/>
              <a:t> </a:t>
            </a:r>
            <a:r>
              <a:rPr lang="ru-RU" dirty="0" err="1"/>
              <a:t>ви</a:t>
            </a:r>
            <a:r>
              <a:rPr lang="ru-RU" dirty="0"/>
              <a:t> </a:t>
            </a:r>
            <a:r>
              <a:rPr lang="ru-RU" dirty="0" err="1"/>
              <a:t>вийшли</a:t>
            </a:r>
            <a:r>
              <a:rPr lang="ru-RU" dirty="0"/>
              <a:t> до </a:t>
            </a:r>
            <a:r>
              <a:rPr lang="ru-RU" dirty="0" err="1"/>
              <a:t>мікрофона</a:t>
            </a:r>
            <a:r>
              <a:rPr lang="ru-RU" dirty="0"/>
              <a:t>, то </a:t>
            </a:r>
            <a:r>
              <a:rPr lang="ru-RU" dirty="0" err="1"/>
              <a:t>зобов'язані</a:t>
            </a:r>
            <a:r>
              <a:rPr lang="ru-RU" dirty="0"/>
              <a:t> </a:t>
            </a:r>
            <a:r>
              <a:rPr lang="ru-RU" dirty="0" err="1"/>
              <a:t>видавати</a:t>
            </a:r>
            <a:r>
              <a:rPr lang="ru-RU" dirty="0"/>
              <a:t> </a:t>
            </a:r>
            <a:r>
              <a:rPr lang="ru-RU" dirty="0" err="1"/>
              <a:t>інформацію</a:t>
            </a:r>
            <a:r>
              <a:rPr lang="ru-RU" dirty="0"/>
              <a:t>. </a:t>
            </a:r>
            <a:r>
              <a:rPr lang="ru-RU" dirty="0" err="1"/>
              <a:t>Її</a:t>
            </a:r>
            <a:r>
              <a:rPr lang="ru-RU" dirty="0"/>
              <a:t> </a:t>
            </a:r>
            <a:r>
              <a:rPr lang="ru-RU" dirty="0" err="1"/>
              <a:t>ніколи</a:t>
            </a:r>
            <a:r>
              <a:rPr lang="ru-RU" dirty="0"/>
              <a:t> не </a:t>
            </a:r>
            <a:r>
              <a:rPr lang="ru-RU" dirty="0" err="1"/>
              <a:t>замінять</a:t>
            </a:r>
            <a:r>
              <a:rPr lang="ru-RU" dirty="0"/>
              <a:t> </a:t>
            </a:r>
            <a:r>
              <a:rPr lang="ru-RU" dirty="0" err="1"/>
              <a:t>ні</a:t>
            </a:r>
            <a:r>
              <a:rPr lang="ru-RU" dirty="0"/>
              <a:t> «</a:t>
            </a:r>
            <a:r>
              <a:rPr lang="ru-RU" dirty="0" err="1"/>
              <a:t>міркування</a:t>
            </a:r>
            <a:r>
              <a:rPr lang="ru-RU" dirty="0"/>
              <a:t> на тему», </a:t>
            </a:r>
            <a:r>
              <a:rPr lang="ru-RU" dirty="0" err="1"/>
              <a:t>ні</a:t>
            </a:r>
            <a:r>
              <a:rPr lang="ru-RU" dirty="0"/>
              <a:t> </a:t>
            </a:r>
            <a:r>
              <a:rPr lang="ru-RU" dirty="0" err="1"/>
              <a:t>навіть</a:t>
            </a:r>
            <a:r>
              <a:rPr lang="ru-RU" dirty="0"/>
              <a:t> </a:t>
            </a:r>
            <a:r>
              <a:rPr lang="ru-RU" dirty="0" err="1"/>
              <a:t>найвищий</a:t>
            </a:r>
            <a:r>
              <a:rPr lang="ru-RU" dirty="0"/>
              <a:t> </a:t>
            </a:r>
            <a:r>
              <a:rPr lang="ru-RU" dirty="0" err="1"/>
              <a:t>рівень</a:t>
            </a:r>
            <a:r>
              <a:rPr lang="ru-RU" dirty="0"/>
              <a:t> </a:t>
            </a:r>
            <a:r>
              <a:rPr lang="ru-RU" dirty="0" err="1"/>
              <a:t>компетентності</a:t>
            </a:r>
            <a:r>
              <a:rPr lang="ru-RU" dirty="0"/>
              <a:t>.</a:t>
            </a:r>
          </a:p>
          <a:p>
            <a:pPr algn="just"/>
            <a:r>
              <a:rPr lang="ru-RU" dirty="0" err="1" smtClean="0"/>
              <a:t>Намагайтеся</a:t>
            </a:r>
            <a:r>
              <a:rPr lang="ru-RU" dirty="0" smtClean="0"/>
              <a:t> </a:t>
            </a:r>
            <a:r>
              <a:rPr lang="ru-RU" dirty="0"/>
              <a:t>не </a:t>
            </a:r>
            <a:r>
              <a:rPr lang="ru-RU" dirty="0" err="1"/>
              <a:t>висловлюватися</a:t>
            </a:r>
            <a:r>
              <a:rPr lang="ru-RU" dirty="0"/>
              <a:t> з </a:t>
            </a:r>
            <a:r>
              <a:rPr lang="ru-RU" dirty="0" err="1"/>
              <a:t>питань</a:t>
            </a:r>
            <a:r>
              <a:rPr lang="ru-RU" dirty="0"/>
              <a:t>, де </a:t>
            </a:r>
            <a:r>
              <a:rPr lang="ru-RU" dirty="0" err="1"/>
              <a:t>ви</a:t>
            </a:r>
            <a:r>
              <a:rPr lang="ru-RU" dirty="0"/>
              <a:t> не </a:t>
            </a:r>
            <a:r>
              <a:rPr lang="ru-RU" dirty="0" err="1"/>
              <a:t>компетентні</a:t>
            </a:r>
            <a:r>
              <a:rPr lang="ru-RU" dirty="0"/>
              <a:t>. </a:t>
            </a:r>
            <a:r>
              <a:rPr lang="ru-RU" dirty="0" err="1"/>
              <a:t>Мовчання</a:t>
            </a:r>
            <a:r>
              <a:rPr lang="ru-RU" dirty="0"/>
              <a:t> при </a:t>
            </a:r>
            <a:r>
              <a:rPr lang="ru-RU" dirty="0" err="1"/>
              <a:t>відповіді</a:t>
            </a:r>
            <a:r>
              <a:rPr lang="ru-RU" dirty="0"/>
              <a:t> на </a:t>
            </a:r>
            <a:r>
              <a:rPr lang="ru-RU" dirty="0" err="1"/>
              <a:t>небажаний</a:t>
            </a:r>
            <a:r>
              <a:rPr lang="ru-RU" dirty="0"/>
              <a:t> </a:t>
            </a:r>
            <a:r>
              <a:rPr lang="ru-RU" dirty="0" err="1"/>
              <a:t>питання</a:t>
            </a:r>
            <a:r>
              <a:rPr lang="ru-RU" dirty="0"/>
              <a:t> - </a:t>
            </a:r>
            <a:r>
              <a:rPr lang="ru-RU" dirty="0" err="1"/>
              <a:t>зовсім</a:t>
            </a:r>
            <a:r>
              <a:rPr lang="ru-RU" dirty="0"/>
              <a:t> не </a:t>
            </a:r>
            <a:r>
              <a:rPr lang="ru-RU" dirty="0" err="1"/>
              <a:t>найгірший</a:t>
            </a:r>
            <a:r>
              <a:rPr lang="ru-RU" dirty="0"/>
              <a:t> </a:t>
            </a:r>
            <a:r>
              <a:rPr lang="ru-RU" dirty="0" err="1"/>
              <a:t>варіант</a:t>
            </a:r>
            <a:r>
              <a:rPr lang="ru-RU" dirty="0"/>
              <a:t>, </a:t>
            </a:r>
            <a:r>
              <a:rPr lang="ru-RU" dirty="0" err="1"/>
              <a:t>оскільки</a:t>
            </a:r>
            <a:r>
              <a:rPr lang="ru-RU" dirty="0"/>
              <a:t> </a:t>
            </a:r>
            <a:r>
              <a:rPr lang="ru-RU" dirty="0" err="1"/>
              <a:t>мовчання</a:t>
            </a:r>
            <a:r>
              <a:rPr lang="ru-RU" dirty="0"/>
              <a:t> </a:t>
            </a:r>
            <a:r>
              <a:rPr lang="ru-RU" dirty="0" err="1"/>
              <a:t>важко</a:t>
            </a:r>
            <a:r>
              <a:rPr lang="ru-RU" dirty="0"/>
              <a:t> </a:t>
            </a:r>
            <a:r>
              <a:rPr lang="ru-RU" dirty="0" err="1"/>
              <a:t>коментувати</a:t>
            </a:r>
            <a:r>
              <a:rPr lang="ru-RU" dirty="0"/>
              <a:t>. </a:t>
            </a:r>
            <a:r>
              <a:rPr lang="ru-RU" dirty="0" err="1"/>
              <a:t>Варіант</a:t>
            </a:r>
            <a:r>
              <a:rPr lang="ru-RU" dirty="0"/>
              <a:t> «не знаю» </a:t>
            </a:r>
            <a:r>
              <a:rPr lang="ru-RU" dirty="0" err="1"/>
              <a:t>краще</a:t>
            </a:r>
            <a:r>
              <a:rPr lang="ru-RU" dirty="0"/>
              <a:t>, </a:t>
            </a:r>
            <a:r>
              <a:rPr lang="ru-RU" dirty="0" err="1"/>
              <a:t>ніж</a:t>
            </a:r>
            <a:r>
              <a:rPr lang="ru-RU" dirty="0"/>
              <a:t> без </a:t>
            </a:r>
            <a:r>
              <a:rPr lang="ru-RU" dirty="0" err="1"/>
              <a:t>коментарів</a:t>
            </a:r>
            <a:r>
              <a:rPr lang="ru-RU" dirty="0"/>
              <a:t>.</a:t>
            </a:r>
          </a:p>
          <a:p>
            <a:pPr algn="just"/>
            <a:r>
              <a:rPr lang="ru-RU" dirty="0" err="1" smtClean="0"/>
              <a:t>Якщо</a:t>
            </a:r>
            <a:r>
              <a:rPr lang="ru-RU" dirty="0" smtClean="0"/>
              <a:t> </a:t>
            </a:r>
            <a:r>
              <a:rPr lang="ru-RU" dirty="0"/>
              <a:t>все ж </a:t>
            </a:r>
            <a:r>
              <a:rPr lang="ru-RU" dirty="0" err="1"/>
              <a:t>помилилися</a:t>
            </a:r>
            <a:r>
              <a:rPr lang="ru-RU" dirty="0"/>
              <a:t> - </a:t>
            </a:r>
            <a:r>
              <a:rPr lang="ru-RU" dirty="0" err="1"/>
              <a:t>відразу</a:t>
            </a:r>
            <a:r>
              <a:rPr lang="ru-RU" dirty="0"/>
              <a:t> </a:t>
            </a:r>
            <a:r>
              <a:rPr lang="ru-RU" dirty="0" err="1"/>
              <a:t>визнайте</a:t>
            </a:r>
            <a:r>
              <a:rPr lang="ru-RU" dirty="0"/>
              <a:t> </a:t>
            </a:r>
            <a:r>
              <a:rPr lang="ru-RU" dirty="0" err="1"/>
              <a:t>помилки</a:t>
            </a:r>
            <a:r>
              <a:rPr lang="ru-RU" dirty="0"/>
              <a:t> і </a:t>
            </a:r>
            <a:r>
              <a:rPr lang="ru-RU" dirty="0" err="1"/>
              <a:t>приносьте</a:t>
            </a:r>
            <a:r>
              <a:rPr lang="ru-RU" dirty="0"/>
              <a:t> </a:t>
            </a:r>
            <a:r>
              <a:rPr lang="ru-RU" dirty="0" err="1"/>
              <a:t>вибачення</a:t>
            </a:r>
            <a:r>
              <a:rPr lang="ru-RU" dirty="0"/>
              <a:t>.</a:t>
            </a:r>
          </a:p>
          <a:p>
            <a:pPr algn="just"/>
            <a:r>
              <a:rPr lang="ru-RU" dirty="0" err="1" smtClean="0"/>
              <a:t>Ведіть</a:t>
            </a:r>
            <a:r>
              <a:rPr lang="ru-RU" dirty="0" smtClean="0"/>
              <a:t> </a:t>
            </a:r>
            <a:r>
              <a:rPr lang="ru-RU" dirty="0"/>
              <a:t>себе </a:t>
            </a:r>
            <a:r>
              <a:rPr lang="ru-RU" dirty="0" err="1"/>
              <a:t>природно</a:t>
            </a:r>
            <a:r>
              <a:rPr lang="ru-RU" dirty="0"/>
              <a:t>, </a:t>
            </a:r>
            <a:r>
              <a:rPr lang="ru-RU" dirty="0" err="1"/>
              <a:t>помірно</a:t>
            </a:r>
            <a:r>
              <a:rPr lang="ru-RU" dirty="0"/>
              <a:t> </a:t>
            </a:r>
            <a:r>
              <a:rPr lang="ru-RU" dirty="0" err="1"/>
              <a:t>емоційно</a:t>
            </a:r>
            <a:r>
              <a:rPr lang="ru-RU" dirty="0"/>
              <a:t> і </a:t>
            </a:r>
            <a:r>
              <a:rPr lang="ru-RU" dirty="0" err="1"/>
              <a:t>доброзичливо</a:t>
            </a:r>
            <a:r>
              <a:rPr lang="ru-RU" dirty="0"/>
              <a:t>. На </a:t>
            </a:r>
            <a:r>
              <a:rPr lang="ru-RU" dirty="0" err="1"/>
              <a:t>провокаційні</a:t>
            </a:r>
            <a:r>
              <a:rPr lang="ru-RU" dirty="0"/>
              <a:t> </a:t>
            </a:r>
            <a:r>
              <a:rPr lang="ru-RU" dirty="0" err="1"/>
              <a:t>питання</a:t>
            </a:r>
            <a:r>
              <a:rPr lang="ru-RU" dirty="0"/>
              <a:t> </a:t>
            </a:r>
            <a:r>
              <a:rPr lang="ru-RU" dirty="0" err="1"/>
              <a:t>відповідайте</a:t>
            </a:r>
            <a:r>
              <a:rPr lang="ru-RU" dirty="0"/>
              <a:t>, </a:t>
            </a:r>
            <a:r>
              <a:rPr lang="ru-RU" dirty="0" err="1"/>
              <a:t>починаючи</a:t>
            </a:r>
            <a:r>
              <a:rPr lang="ru-RU" dirty="0"/>
              <a:t> словами «</a:t>
            </a:r>
            <a:r>
              <a:rPr lang="ru-RU" dirty="0" err="1"/>
              <a:t>спасибі</a:t>
            </a:r>
            <a:r>
              <a:rPr lang="ru-RU" dirty="0"/>
              <a:t> за </a:t>
            </a:r>
            <a:r>
              <a:rPr lang="ru-RU" dirty="0" err="1"/>
              <a:t>таке</a:t>
            </a:r>
            <a:r>
              <a:rPr lang="ru-RU" dirty="0"/>
              <a:t> </a:t>
            </a:r>
            <a:r>
              <a:rPr lang="ru-RU" dirty="0" err="1"/>
              <a:t>гостре</a:t>
            </a:r>
            <a:r>
              <a:rPr lang="ru-RU" dirty="0"/>
              <a:t> </a:t>
            </a:r>
            <a:r>
              <a:rPr lang="ru-RU" dirty="0" err="1"/>
              <a:t>питання</a:t>
            </a:r>
            <a:r>
              <a:rPr lang="ru-RU" dirty="0"/>
              <a:t>».</a:t>
            </a:r>
            <a:endParaRPr lang="uk-UA" dirty="0"/>
          </a:p>
        </p:txBody>
      </p:sp>
    </p:spTree>
    <p:extLst>
      <p:ext uri="{BB962C8B-B14F-4D97-AF65-F5344CB8AC3E}">
        <p14:creationId xmlns:p14="http://schemas.microsoft.com/office/powerpoint/2010/main" val="39376213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Брифінг</a:t>
            </a:r>
          </a:p>
        </p:txBody>
      </p:sp>
      <p:sp>
        <p:nvSpPr>
          <p:cNvPr id="3" name="Объект 2"/>
          <p:cNvSpPr>
            <a:spLocks noGrp="1"/>
          </p:cNvSpPr>
          <p:nvPr>
            <p:ph idx="1"/>
          </p:nvPr>
        </p:nvSpPr>
        <p:spPr/>
        <p:txBody>
          <a:bodyPr/>
          <a:lstStyle/>
          <a:p>
            <a:pPr algn="just"/>
            <a:r>
              <a:rPr lang="uk-UA" dirty="0" smtClean="0"/>
              <a:t>- </a:t>
            </a:r>
            <a:r>
              <a:rPr lang="uk-UA" dirty="0"/>
              <a:t>Коротка, стисла в часі зустріч журналістів з керівництвом організації або компанії, що не передбачає сесію питань-відповідей.</a:t>
            </a:r>
          </a:p>
        </p:txBody>
      </p:sp>
    </p:spTree>
    <p:extLst>
      <p:ext uri="{BB962C8B-B14F-4D97-AF65-F5344CB8AC3E}">
        <p14:creationId xmlns:p14="http://schemas.microsoft.com/office/powerpoint/2010/main" val="22513649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endParaRPr lang="uk-UA" dirty="0"/>
          </a:p>
        </p:txBody>
      </p:sp>
      <p:sp>
        <p:nvSpPr>
          <p:cNvPr id="3" name="Объект 2"/>
          <p:cNvSpPr>
            <a:spLocks noGrp="1"/>
          </p:cNvSpPr>
          <p:nvPr>
            <p:ph idx="1"/>
          </p:nvPr>
        </p:nvSpPr>
        <p:spPr/>
        <p:txBody>
          <a:bodyPr>
            <a:normAutofit fontScale="85000" lnSpcReduction="20000"/>
          </a:bodyPr>
          <a:lstStyle/>
          <a:p>
            <a:pPr algn="just"/>
            <a:r>
              <a:rPr lang="uk-UA" dirty="0"/>
              <a:t>Різниця між прес-конференцією і брифінгом - у тимчасових відрізках, які на них відводяться. Брифінг не може бути більше 20 - 30 хв. </a:t>
            </a:r>
            <a:endParaRPr lang="uk-UA" dirty="0" smtClean="0"/>
          </a:p>
          <a:p>
            <a:pPr algn="just"/>
            <a:r>
              <a:rPr lang="uk-UA" dirty="0" smtClean="0"/>
              <a:t>Такий </a:t>
            </a:r>
            <a:r>
              <a:rPr lang="uk-UA" dirty="0"/>
              <a:t>короткий часовий відрізок припускає, що ведучий брифінгу може тримати ситуацію в руках. 10 хв., Як правило, відводиться виступаючому, 10 - 20 хв. на бліц-відповіді на запитання журналістів. </a:t>
            </a:r>
            <a:endParaRPr lang="uk-UA" dirty="0" smtClean="0"/>
          </a:p>
          <a:p>
            <a:pPr algn="just"/>
            <a:r>
              <a:rPr lang="uk-UA" dirty="0" smtClean="0"/>
              <a:t>Брифінг </a:t>
            </a:r>
            <a:r>
              <a:rPr lang="uk-UA" dirty="0"/>
              <a:t>можна провести стоячи, чи не розсаджуючи журналістів і виступаючих за столи. Брифінги </a:t>
            </a:r>
            <a:r>
              <a:rPr lang="uk-UA" dirty="0" err="1"/>
              <a:t>організуються</a:t>
            </a:r>
            <a:r>
              <a:rPr lang="uk-UA" dirty="0"/>
              <a:t> у разі надзвичайних подій, громадських скандалів (масових отруєнь, зривів в роботі транспорту, зв'язку і т. </a:t>
            </a:r>
            <a:r>
              <a:rPr lang="uk-UA" dirty="0" smtClean="0"/>
              <a:t>д.), </a:t>
            </a:r>
          </a:p>
          <a:p>
            <a:pPr algn="just"/>
            <a:r>
              <a:rPr lang="uk-UA" dirty="0" smtClean="0"/>
              <a:t>Щоб </a:t>
            </a:r>
            <a:r>
              <a:rPr lang="uk-UA" dirty="0"/>
              <a:t>дати пояснення того, що сталося, його причин, запобігти можливим помилкам і перебільшення з цього приводу.</a:t>
            </a:r>
          </a:p>
        </p:txBody>
      </p:sp>
    </p:spTree>
    <p:extLst>
      <p:ext uri="{BB962C8B-B14F-4D97-AF65-F5344CB8AC3E}">
        <p14:creationId xmlns:p14="http://schemas.microsoft.com/office/powerpoint/2010/main" val="3958247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03D7A74-CEDE-417C-A3B1-78B3820499D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161AC886-12CB-4480-B1E8-EDF5B72B7AF5}"/>
              </a:ext>
            </a:extLst>
          </p:cNvPr>
          <p:cNvSpPr>
            <a:spLocks noGrp="1"/>
          </p:cNvSpPr>
          <p:nvPr>
            <p:ph idx="1"/>
          </p:nvPr>
        </p:nvSpPr>
        <p:spPr/>
        <p:txBody>
          <a:bodyPr>
            <a:normAutofit lnSpcReduction="10000"/>
          </a:bodyPr>
          <a:lstStyle/>
          <a:p>
            <a:pPr algn="just"/>
            <a:r>
              <a:rPr lang="uk-UA" dirty="0"/>
              <a:t>У науковій і методичній літературі поняття «</a:t>
            </a:r>
            <a:r>
              <a:rPr lang="de-DE" dirty="0"/>
              <a:t>PR-</a:t>
            </a:r>
            <a:r>
              <a:rPr lang="uk-UA" dirty="0"/>
              <a:t>текст» не використовується, воно замінюється в основному взятим із західних підручників терміном «матеріали для преси». Це має свої основи, оскільки частина </a:t>
            </a:r>
            <a:r>
              <a:rPr lang="de-DE" dirty="0"/>
              <a:t>PR-</a:t>
            </a:r>
            <a:r>
              <a:rPr lang="uk-UA" dirty="0"/>
              <a:t>текстів дійсно розповсюджується через ЗМІ - основний канал поширення </a:t>
            </a:r>
            <a:r>
              <a:rPr lang="de-DE" dirty="0"/>
              <a:t>PR-</a:t>
            </a:r>
            <a:r>
              <a:rPr lang="uk-UA" dirty="0"/>
              <a:t>інформації. </a:t>
            </a:r>
          </a:p>
          <a:p>
            <a:pPr algn="just"/>
            <a:r>
              <a:rPr lang="uk-UA" dirty="0"/>
              <a:t>Дві групи таких матеріалів - «матеріали для поширення в процесі організації і проведення </a:t>
            </a:r>
            <a:r>
              <a:rPr lang="uk-UA" dirty="0" err="1"/>
              <a:t>новостних</a:t>
            </a:r>
            <a:r>
              <a:rPr lang="uk-UA" dirty="0"/>
              <a:t> подій» і «матеріали для безпосередньої публікації в ЗМІ» </a:t>
            </a:r>
          </a:p>
        </p:txBody>
      </p:sp>
    </p:spTree>
    <p:extLst>
      <p:ext uri="{BB962C8B-B14F-4D97-AF65-F5344CB8AC3E}">
        <p14:creationId xmlns:p14="http://schemas.microsoft.com/office/powerpoint/2010/main" val="20131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55000" lnSpcReduction="20000"/>
          </a:bodyPr>
          <a:lstStyle/>
          <a:p>
            <a:pPr marL="0" indent="0" algn="just">
              <a:buNone/>
            </a:pPr>
            <a:r>
              <a:rPr lang="uk-UA" b="1" dirty="0">
                <a:solidFill>
                  <a:srgbClr val="FFFF00"/>
                </a:solidFill>
              </a:rPr>
              <a:t>Підготовка брифінгу</a:t>
            </a:r>
            <a:r>
              <a:rPr lang="uk-UA" dirty="0"/>
              <a:t>. За кілька днів до брифінгу слід:</a:t>
            </a:r>
          </a:p>
          <a:p>
            <a:pPr algn="just"/>
            <a:r>
              <a:rPr lang="uk-UA" dirty="0" smtClean="0"/>
              <a:t>Замовити </a:t>
            </a:r>
            <a:r>
              <a:rPr lang="uk-UA" dirty="0"/>
              <a:t>конференц-зал;</a:t>
            </a:r>
          </a:p>
          <a:p>
            <a:pPr algn="just"/>
            <a:r>
              <a:rPr lang="uk-UA" dirty="0" smtClean="0"/>
              <a:t>Зателефонувати </a:t>
            </a:r>
            <a:r>
              <a:rPr lang="uk-UA" dirty="0"/>
              <a:t>і особисто запросити журналістів;</a:t>
            </a:r>
          </a:p>
          <a:p>
            <a:pPr algn="just"/>
            <a:r>
              <a:rPr lang="uk-UA" dirty="0" smtClean="0"/>
              <a:t> </a:t>
            </a:r>
            <a:r>
              <a:rPr lang="uk-UA" dirty="0"/>
              <a:t>Організувати прес-лінію і сформулювати основні теми; спланувати необхідні виступу;</a:t>
            </a:r>
          </a:p>
          <a:p>
            <a:pPr algn="just"/>
            <a:r>
              <a:rPr lang="uk-UA" dirty="0" smtClean="0"/>
              <a:t>Напередодні </a:t>
            </a:r>
            <a:r>
              <a:rPr lang="uk-UA" dirty="0"/>
              <a:t>ще раз уточнити основні теми брифінгу;</a:t>
            </a:r>
          </a:p>
          <a:p>
            <a:pPr algn="just"/>
            <a:r>
              <a:rPr lang="uk-UA" dirty="0" smtClean="0"/>
              <a:t>Перевірити</a:t>
            </a:r>
            <a:r>
              <a:rPr lang="uk-UA" dirty="0"/>
              <a:t>, чи не змінилися плани доповідачів, чи всі намічені виступи відбудуться;</a:t>
            </a:r>
          </a:p>
          <a:p>
            <a:pPr algn="just"/>
            <a:r>
              <a:rPr lang="uk-UA" dirty="0" smtClean="0"/>
              <a:t>Підготувати </a:t>
            </a:r>
            <a:r>
              <a:rPr lang="uk-UA" dirty="0"/>
              <a:t>необхідні друковані матеріали.</a:t>
            </a:r>
          </a:p>
          <a:p>
            <a:pPr algn="just"/>
            <a:r>
              <a:rPr lang="uk-UA" b="1" dirty="0" smtClean="0">
                <a:solidFill>
                  <a:srgbClr val="FFFF00"/>
                </a:solidFill>
              </a:rPr>
              <a:t>Перед </a:t>
            </a:r>
            <a:r>
              <a:rPr lang="uk-UA" b="1" dirty="0">
                <a:solidFill>
                  <a:srgbClr val="FFFF00"/>
                </a:solidFill>
              </a:rPr>
              <a:t>початком брифінгу </a:t>
            </a:r>
            <a:r>
              <a:rPr lang="uk-UA" dirty="0"/>
              <a:t>необхідно: перевірити готовність інформаційно-аналітичної служби і переконатися в тому, що зал добре підготовлений для зустрічі.</a:t>
            </a:r>
          </a:p>
          <a:p>
            <a:pPr algn="just"/>
            <a:r>
              <a:rPr lang="uk-UA" b="1" dirty="0" smtClean="0">
                <a:solidFill>
                  <a:srgbClr val="FFFF00"/>
                </a:solidFill>
              </a:rPr>
              <a:t>Під </a:t>
            </a:r>
            <a:r>
              <a:rPr lang="uk-UA" b="1" dirty="0">
                <a:solidFill>
                  <a:srgbClr val="FFFF00"/>
                </a:solidFill>
              </a:rPr>
              <a:t>час проведення брифінгу слід</a:t>
            </a:r>
            <a:r>
              <a:rPr lang="uk-UA" dirty="0"/>
              <a:t>: уявити журналістів і виступаючих один одному, створити невимушену обстановку, стежити за тим, щоб у кожного була можливість виступити. Слід також скласти список присутніх на брифінгу, домовитися з представниками ЗМІ щодо подальшої співпраці.</a:t>
            </a:r>
          </a:p>
        </p:txBody>
      </p:sp>
    </p:spTree>
    <p:extLst>
      <p:ext uri="{BB962C8B-B14F-4D97-AF65-F5344CB8AC3E}">
        <p14:creationId xmlns:p14="http://schemas.microsoft.com/office/powerpoint/2010/main" val="34918116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Презентація</a:t>
            </a:r>
          </a:p>
        </p:txBody>
      </p:sp>
      <p:sp>
        <p:nvSpPr>
          <p:cNvPr id="3" name="Объект 2"/>
          <p:cNvSpPr>
            <a:spLocks noGrp="1"/>
          </p:cNvSpPr>
          <p:nvPr>
            <p:ph idx="1"/>
          </p:nvPr>
        </p:nvSpPr>
        <p:spPr/>
        <p:txBody>
          <a:bodyPr/>
          <a:lstStyle/>
          <a:p>
            <a:pPr algn="just"/>
            <a:r>
              <a:rPr lang="uk-UA" dirty="0" smtClean="0"/>
              <a:t>- </a:t>
            </a:r>
            <a:r>
              <a:rPr lang="uk-UA" dirty="0"/>
              <a:t>самостійна акція, організована фахівцями зі </a:t>
            </a:r>
            <a:r>
              <a:rPr lang="uk-UA" dirty="0" err="1"/>
              <a:t>зв'язків</a:t>
            </a:r>
            <a:r>
              <a:rPr lang="uk-UA" dirty="0"/>
              <a:t> з громадськістю спільно з керівництвом фірми з метою представлення фірми, її нової продукції, демонстрації нових досягнень.</a:t>
            </a:r>
          </a:p>
        </p:txBody>
      </p:sp>
    </p:spTree>
    <p:extLst>
      <p:ext uri="{BB962C8B-B14F-4D97-AF65-F5344CB8AC3E}">
        <p14:creationId xmlns:p14="http://schemas.microsoft.com/office/powerpoint/2010/main" val="14592938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Проведення презентації включає наступні етапи:</a:t>
            </a:r>
            <a:br>
              <a:rPr lang="uk-UA" dirty="0"/>
            </a:br>
            <a:endParaRPr lang="uk-UA" dirty="0"/>
          </a:p>
        </p:txBody>
      </p:sp>
      <p:sp>
        <p:nvSpPr>
          <p:cNvPr id="3" name="Объект 2"/>
          <p:cNvSpPr>
            <a:spLocks noGrp="1"/>
          </p:cNvSpPr>
          <p:nvPr>
            <p:ph idx="1"/>
          </p:nvPr>
        </p:nvSpPr>
        <p:spPr/>
        <p:txBody>
          <a:bodyPr>
            <a:normAutofit fontScale="92500" lnSpcReduction="10000"/>
          </a:bodyPr>
          <a:lstStyle/>
          <a:p>
            <a:pPr marL="0" indent="0" algn="just">
              <a:buNone/>
            </a:pPr>
            <a:r>
              <a:rPr lang="uk-UA" dirty="0" smtClean="0"/>
              <a:t>1</a:t>
            </a:r>
            <a:r>
              <a:rPr lang="uk-UA" dirty="0"/>
              <a:t>. Визначення мети і її пріоритетів у сфері залучення нових клієнтів, формування іміджу фірми, залучення нових партнерів, в тому числі вигідних постачальників, інвесторів, поліпшення відносин з місцевими органами влади, певними колами громадськості.</a:t>
            </a:r>
          </a:p>
          <a:p>
            <a:pPr marL="0" indent="0" algn="just">
              <a:buNone/>
            </a:pPr>
            <a:r>
              <a:rPr lang="uk-UA" dirty="0" smtClean="0"/>
              <a:t>2</a:t>
            </a:r>
            <a:r>
              <a:rPr lang="uk-UA" dirty="0"/>
              <a:t>. </a:t>
            </a:r>
            <a:r>
              <a:rPr lang="uk-UA" dirty="0" smtClean="0"/>
              <a:t>Обґрунтування </a:t>
            </a:r>
            <a:r>
              <a:rPr lang="uk-UA" dirty="0"/>
              <a:t>концептуалізації презентації шляхом формування ідеї, визначення місця і термінів проведення складу учасників і розмірів сукупних витрат. Доцільно починати презентацію в другій половині дня, її тривалість не більше 4 год, в тому числі урочиста частина і культурна програма - 1,5 - 2 год, вечеря або фуршет - 2 ч</a:t>
            </a:r>
            <a:r>
              <a:rPr lang="uk-UA" dirty="0" smtClean="0"/>
              <a:t>.</a:t>
            </a:r>
            <a:endParaRPr lang="uk-UA" dirty="0"/>
          </a:p>
        </p:txBody>
      </p:sp>
    </p:spTree>
    <p:extLst>
      <p:ext uri="{BB962C8B-B14F-4D97-AF65-F5344CB8AC3E}">
        <p14:creationId xmlns:p14="http://schemas.microsoft.com/office/powerpoint/2010/main" val="4161600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55000" lnSpcReduction="20000"/>
          </a:bodyPr>
          <a:lstStyle/>
          <a:p>
            <a:pPr marL="0" indent="0">
              <a:buNone/>
            </a:pPr>
            <a:r>
              <a:rPr lang="uk-UA" dirty="0"/>
              <a:t>3. Розробка програми презентації. Призначається відповідальний (ведучий), який займає високий пост в адміністрації фірми і володіє мистецтвом оратора, навичками міжнародного етикету. Як правило, сценарій презентації наступний:</a:t>
            </a:r>
          </a:p>
          <a:p>
            <a:r>
              <a:rPr lang="uk-UA" dirty="0"/>
              <a:t>Ведучий представляє керівників фірми і окремих особливо важливих гостей;</a:t>
            </a:r>
          </a:p>
          <a:p>
            <a:r>
              <a:rPr lang="uk-UA" dirty="0"/>
              <a:t>Показуються рекламні відеофільми тривалістю 7-12 хвилин з сюжетами, що відображають ідею презентації (</a:t>
            </a:r>
            <a:r>
              <a:rPr lang="uk-UA" dirty="0" err="1"/>
              <a:t>інноваційність</a:t>
            </a:r>
            <a:r>
              <a:rPr lang="uk-UA" dirty="0"/>
              <a:t>, суспільна значущість, актуальність і оригінальність об'єкта презентації);</a:t>
            </a:r>
          </a:p>
          <a:p>
            <a:r>
              <a:rPr lang="uk-UA" dirty="0"/>
              <a:t>Провідний надає слово керівникам фірми для коротких повідомлень на 2-3 хв. з демонстрацією зразків, макета нових видів продукції, технологій;</a:t>
            </a:r>
          </a:p>
          <a:p>
            <a:r>
              <a:rPr lang="uk-UA" dirty="0"/>
              <a:t>Надається час на запитання присутніх і відповіді на них керівників фірми і провідних фахівців;</a:t>
            </a:r>
          </a:p>
          <a:p>
            <a:r>
              <a:rPr lang="uk-UA" dirty="0"/>
              <a:t>Провідний надає слово гостям для виступу з побажаннями, коментарями, поздоровленнями, пропозиціями і конструктивними зауваженнями; передбачається вручення сувенірів, пам'ятних альбомів, значків, адрес;</a:t>
            </a:r>
          </a:p>
          <a:p>
            <a:r>
              <a:rPr lang="uk-UA" dirty="0"/>
              <a:t>Заключна частина передбачає проведення банкету, фуршету, неформальний обмін інформацією, контактами та інші форми ділового спілкування.</a:t>
            </a:r>
          </a:p>
          <a:p>
            <a:endParaRPr lang="uk-UA" dirty="0"/>
          </a:p>
        </p:txBody>
      </p:sp>
    </p:spTree>
    <p:extLst>
      <p:ext uri="{BB962C8B-B14F-4D97-AF65-F5344CB8AC3E}">
        <p14:creationId xmlns:p14="http://schemas.microsoft.com/office/powerpoint/2010/main" val="81475488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Прес</a:t>
            </a:r>
            <a:r>
              <a:rPr lang="ru-RU" dirty="0"/>
              <a:t>-тур</a:t>
            </a:r>
            <a:endParaRPr lang="uk-UA" dirty="0"/>
          </a:p>
        </p:txBody>
      </p:sp>
      <p:sp>
        <p:nvSpPr>
          <p:cNvPr id="3" name="Объект 2"/>
          <p:cNvSpPr>
            <a:spLocks noGrp="1"/>
          </p:cNvSpPr>
          <p:nvPr>
            <p:ph idx="1"/>
          </p:nvPr>
        </p:nvSpPr>
        <p:spPr/>
        <p:txBody>
          <a:bodyPr/>
          <a:lstStyle/>
          <a:p>
            <a:pPr algn="just"/>
            <a:r>
              <a:rPr lang="ru-RU" dirty="0" smtClean="0"/>
              <a:t>- </a:t>
            </a:r>
            <a:r>
              <a:rPr lang="ru-RU" dirty="0" err="1"/>
              <a:t>Запрошення</a:t>
            </a:r>
            <a:r>
              <a:rPr lang="ru-RU" dirty="0"/>
              <a:t> </a:t>
            </a:r>
            <a:r>
              <a:rPr lang="ru-RU" dirty="0" err="1"/>
              <a:t>журналістів</a:t>
            </a:r>
            <a:r>
              <a:rPr lang="ru-RU" dirty="0"/>
              <a:t> </a:t>
            </a:r>
            <a:r>
              <a:rPr lang="ru-RU" dirty="0" err="1"/>
              <a:t>керівництвом</a:t>
            </a:r>
            <a:r>
              <a:rPr lang="ru-RU" dirty="0"/>
              <a:t> </a:t>
            </a:r>
            <a:r>
              <a:rPr lang="ru-RU" dirty="0" err="1"/>
              <a:t>фірми</a:t>
            </a:r>
            <a:r>
              <a:rPr lang="ru-RU" dirty="0"/>
              <a:t> на </a:t>
            </a:r>
            <a:r>
              <a:rPr lang="ru-RU" dirty="0" err="1"/>
              <a:t>певні</a:t>
            </a:r>
            <a:r>
              <a:rPr lang="ru-RU" dirty="0"/>
              <a:t> заходи </a:t>
            </a:r>
            <a:r>
              <a:rPr lang="ru-RU" dirty="0" err="1"/>
              <a:t>або</a:t>
            </a:r>
            <a:r>
              <a:rPr lang="ru-RU" dirty="0"/>
              <a:t> для </a:t>
            </a:r>
            <a:r>
              <a:rPr lang="ru-RU" dirty="0" err="1"/>
              <a:t>відвідування</a:t>
            </a:r>
            <a:r>
              <a:rPr lang="ru-RU" dirty="0"/>
              <a:t> </a:t>
            </a:r>
            <a:r>
              <a:rPr lang="ru-RU" dirty="0" err="1"/>
              <a:t>об'єкта</a:t>
            </a:r>
            <a:r>
              <a:rPr lang="ru-RU" dirty="0"/>
              <a:t> з метою </a:t>
            </a:r>
            <a:r>
              <a:rPr lang="ru-RU" dirty="0" err="1"/>
              <a:t>надання</a:t>
            </a:r>
            <a:r>
              <a:rPr lang="ru-RU" dirty="0"/>
              <a:t> </a:t>
            </a:r>
            <a:r>
              <a:rPr lang="ru-RU" dirty="0" err="1"/>
              <a:t>роз'яснювальних</a:t>
            </a:r>
            <a:r>
              <a:rPr lang="ru-RU" dirty="0"/>
              <a:t> </a:t>
            </a:r>
            <a:r>
              <a:rPr lang="ru-RU" dirty="0" err="1"/>
              <a:t>даних</a:t>
            </a:r>
            <a:r>
              <a:rPr lang="ru-RU" dirty="0"/>
              <a:t> по </a:t>
            </a:r>
            <a:r>
              <a:rPr lang="ru-RU" dirty="0" err="1"/>
              <a:t>проблемі</a:t>
            </a:r>
            <a:r>
              <a:rPr lang="ru-RU" dirty="0"/>
              <a:t>.</a:t>
            </a:r>
            <a:endParaRPr lang="uk-UA" dirty="0"/>
          </a:p>
        </p:txBody>
      </p:sp>
    </p:spTree>
    <p:extLst>
      <p:ext uri="{BB962C8B-B14F-4D97-AF65-F5344CB8AC3E}">
        <p14:creationId xmlns:p14="http://schemas.microsoft.com/office/powerpoint/2010/main" val="36469264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При організації повномасштабного прес-туру в регіон слід продумати наступні блоки заходів:</a:t>
            </a:r>
            <a:br>
              <a:rPr lang="uk-UA" dirty="0"/>
            </a:br>
            <a:endParaRPr lang="uk-UA" dirty="0"/>
          </a:p>
        </p:txBody>
      </p:sp>
      <p:sp>
        <p:nvSpPr>
          <p:cNvPr id="3" name="Объект 2"/>
          <p:cNvSpPr>
            <a:spLocks noGrp="1"/>
          </p:cNvSpPr>
          <p:nvPr>
            <p:ph idx="1"/>
          </p:nvPr>
        </p:nvSpPr>
        <p:spPr/>
        <p:txBody>
          <a:bodyPr>
            <a:normAutofit fontScale="85000" lnSpcReduction="10000"/>
          </a:bodyPr>
          <a:lstStyle/>
          <a:p>
            <a:pPr algn="just"/>
            <a:r>
              <a:rPr lang="uk-UA" dirty="0" smtClean="0"/>
              <a:t>Зустріч </a:t>
            </a:r>
            <a:r>
              <a:rPr lang="uk-UA" dirty="0"/>
              <a:t>на вокзалі або в аеропорту, розміщення, командна зустріч з викладом деталей перебування в місті;</a:t>
            </a:r>
          </a:p>
          <a:p>
            <a:pPr algn="just"/>
            <a:r>
              <a:rPr lang="uk-UA" dirty="0" smtClean="0"/>
              <a:t>Супровід </a:t>
            </a:r>
            <a:r>
              <a:rPr lang="uk-UA" dirty="0"/>
              <a:t>журналістів по всьому маршруту прес-туру;</a:t>
            </a:r>
          </a:p>
          <a:p>
            <a:pPr algn="just"/>
            <a:r>
              <a:rPr lang="uk-UA" dirty="0" smtClean="0"/>
              <a:t>Харчування</a:t>
            </a:r>
            <a:r>
              <a:rPr lang="uk-UA" dirty="0"/>
              <a:t>, вечірнє дозвілля, культурна програма;</a:t>
            </a:r>
          </a:p>
          <a:p>
            <a:pPr algn="just"/>
            <a:r>
              <a:rPr lang="uk-UA" dirty="0" smtClean="0"/>
              <a:t>Зустріч </a:t>
            </a:r>
            <a:r>
              <a:rPr lang="uk-UA" dirty="0"/>
              <a:t>з виконавчою та законодавчою гілками влади;</a:t>
            </a:r>
          </a:p>
          <a:p>
            <a:pPr algn="just"/>
            <a:r>
              <a:rPr lang="uk-UA" dirty="0" smtClean="0"/>
              <a:t>Відвідування </a:t>
            </a:r>
            <a:r>
              <a:rPr lang="uk-UA" dirty="0"/>
              <a:t>профільних для тематики прес-туру і найцікавіших об'єктів міста, знайомство з їх соціально-економічним розвитком;</a:t>
            </a:r>
          </a:p>
          <a:p>
            <a:pPr algn="just"/>
            <a:r>
              <a:rPr lang="uk-UA" dirty="0" smtClean="0"/>
              <a:t>Заключна </a:t>
            </a:r>
            <a:r>
              <a:rPr lang="uk-UA" dirty="0"/>
              <a:t>зустріч, підведення підсумків поїздки, проводи на вокзал або в аеропорт.</a:t>
            </a:r>
          </a:p>
        </p:txBody>
      </p:sp>
    </p:spTree>
    <p:extLst>
      <p:ext uri="{BB962C8B-B14F-4D97-AF65-F5344CB8AC3E}">
        <p14:creationId xmlns:p14="http://schemas.microsoft.com/office/powerpoint/2010/main" val="11776616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a:t>
            </a:r>
          </a:p>
        </p:txBody>
      </p:sp>
      <p:sp>
        <p:nvSpPr>
          <p:cNvPr id="3" name="Объект 2"/>
          <p:cNvSpPr>
            <a:spLocks noGrp="1"/>
          </p:cNvSpPr>
          <p:nvPr>
            <p:ph idx="1"/>
          </p:nvPr>
        </p:nvSpPr>
        <p:spPr/>
        <p:txBody>
          <a:bodyPr/>
          <a:lstStyle/>
          <a:p>
            <a:pPr algn="just"/>
            <a:r>
              <a:rPr lang="uk-UA" dirty="0" smtClean="0"/>
              <a:t>- </a:t>
            </a:r>
            <a:r>
              <a:rPr lang="uk-UA" dirty="0"/>
              <a:t>одна з форм зовнішнього і внутрішнього життя організації, заздалегідь підготовлена, розроблена і забезпечена керівництвом і фахівцями зі </a:t>
            </a:r>
            <a:r>
              <a:rPr lang="uk-UA" dirty="0" err="1"/>
              <a:t>зв'язків</a:t>
            </a:r>
            <a:r>
              <a:rPr lang="uk-UA" dirty="0"/>
              <a:t> з громадськістю для спільного проведення часу представників фірми-господаря і гостей.</a:t>
            </a:r>
          </a:p>
        </p:txBody>
      </p:sp>
    </p:spTree>
    <p:extLst>
      <p:ext uri="{BB962C8B-B14F-4D97-AF65-F5344CB8AC3E}">
        <p14:creationId xmlns:p14="http://schemas.microsoft.com/office/powerpoint/2010/main" val="28772113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На прийомах </a:t>
            </a:r>
          </a:p>
        </p:txBody>
      </p:sp>
      <p:sp>
        <p:nvSpPr>
          <p:cNvPr id="3" name="Объект 2"/>
          <p:cNvSpPr>
            <a:spLocks noGrp="1"/>
          </p:cNvSpPr>
          <p:nvPr>
            <p:ph idx="1"/>
          </p:nvPr>
        </p:nvSpPr>
        <p:spPr/>
        <p:txBody>
          <a:bodyPr>
            <a:normAutofit/>
          </a:bodyPr>
          <a:lstStyle/>
          <a:p>
            <a:pPr marL="0" indent="0" algn="just">
              <a:buNone/>
            </a:pPr>
            <a:r>
              <a:rPr lang="uk-UA" dirty="0" smtClean="0"/>
              <a:t>ділові </a:t>
            </a:r>
            <a:r>
              <a:rPr lang="uk-UA" dirty="0"/>
              <a:t>партнери отримують можливість отримувати додаткову інформацію, поглиблювати і розширювати контакти. Для бізнесменів прийом - це, перш за все, продовження службової діяльності. На прийомах відбувається активний обмін думками, інформацією, зав'язуються дружні відносини, що дуже важливо в ділових контактах</a:t>
            </a:r>
            <a:r>
              <a:rPr lang="uk-UA" dirty="0" smtClean="0"/>
              <a:t>.</a:t>
            </a:r>
            <a:endParaRPr lang="uk-UA" dirty="0"/>
          </a:p>
        </p:txBody>
      </p:sp>
    </p:spTree>
    <p:extLst>
      <p:ext uri="{BB962C8B-B14F-4D97-AF65-F5344CB8AC3E}">
        <p14:creationId xmlns:p14="http://schemas.microsoft.com/office/powerpoint/2010/main" val="7653413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Слід розрізняти поточні та представницькі </a:t>
            </a:r>
            <a:r>
              <a:rPr lang="uk-UA" dirty="0" smtClean="0"/>
              <a:t>прийоми</a:t>
            </a:r>
            <a:r>
              <a:rPr lang="uk-UA" dirty="0"/>
              <a:t/>
            </a:r>
            <a:br>
              <a:rPr lang="uk-UA" dirty="0"/>
            </a:br>
            <a:endParaRPr lang="uk-UA" dirty="0"/>
          </a:p>
        </p:txBody>
      </p:sp>
      <p:sp>
        <p:nvSpPr>
          <p:cNvPr id="3" name="Объект 2"/>
          <p:cNvSpPr>
            <a:spLocks noGrp="1"/>
          </p:cNvSpPr>
          <p:nvPr>
            <p:ph idx="1"/>
          </p:nvPr>
        </p:nvSpPr>
        <p:spPr/>
        <p:txBody>
          <a:bodyPr>
            <a:normAutofit fontScale="55000" lnSpcReduction="20000"/>
          </a:bodyPr>
          <a:lstStyle/>
          <a:p>
            <a:pPr algn="just"/>
            <a:r>
              <a:rPr lang="uk-UA" b="1" dirty="0" smtClean="0">
                <a:solidFill>
                  <a:srgbClr val="FFFF00"/>
                </a:solidFill>
              </a:rPr>
              <a:t>Поточний </a:t>
            </a:r>
            <a:r>
              <a:rPr lang="uk-UA" b="1" dirty="0">
                <a:solidFill>
                  <a:srgbClr val="FFFF00"/>
                </a:solidFill>
              </a:rPr>
              <a:t>прийом </a:t>
            </a:r>
            <a:r>
              <a:rPr lang="uk-UA" dirty="0"/>
              <a:t>здійснюється на регулярній основі в рамках повсякденної діяльності фірми. Робота з відвідувачами, клієнтами під час прийому ведеться як керівництвом фірми, так і фахівцями внутрішніх підрозділів. Краще, якщо прийом відбувається в спеціальному приміщенні офісу або в окремому куточку для прийому, ізольованому від сторонніх осіб. Приміщення або куточок повинні бути обладнані меблями і столиками для переговорів, під час знайомства з рекламними матеріалами можна подати традиційну чашечку кави. Керівництво та персонал, який бере участь в поточному прийомі, повинні чітко уявляти з ким, коли, протягом якого часу відбудеться зустріч гостей</a:t>
            </a:r>
            <a:r>
              <a:rPr lang="uk-UA" dirty="0" smtClean="0"/>
              <a:t>. </a:t>
            </a:r>
            <a:r>
              <a:rPr lang="uk-UA" dirty="0" err="1" smtClean="0"/>
              <a:t>Пд</a:t>
            </a:r>
            <a:r>
              <a:rPr lang="uk-UA" dirty="0" smtClean="0"/>
              <a:t> </a:t>
            </a:r>
            <a:r>
              <a:rPr lang="uk-UA" dirty="0"/>
              <a:t>час поточного прийому необхідно забезпечити спокійну, з дотриманням корпоративних традицій і фірмового стилю атмосферу переговорів.</a:t>
            </a:r>
          </a:p>
          <a:p>
            <a:pPr algn="just"/>
            <a:r>
              <a:rPr lang="uk-UA" b="1" dirty="0">
                <a:solidFill>
                  <a:srgbClr val="FFFF00"/>
                </a:solidFill>
              </a:rPr>
              <a:t>Представницький прийом </a:t>
            </a:r>
            <a:r>
              <a:rPr lang="uk-UA" dirty="0"/>
              <a:t>- організаційна форма спілкування співробітників фірми з гостями, що носить епізодичний характер, з нагоди знаменних подій, ювілейних дат, річниць заснування фірми або створення організації. Представницькі прийоми супроводжуються зустріччю високих гостей, делегацій фірм-партнерів.. Присутні на прийомі гості повинні бути представлені один одному господарем банкету. Спосіб подання залежить від форми прийому, рівня і кількості запрошених. Подання гостей може відбуватися різними способами: персональним оголошенням прибувають в ході прийому, або кожному гостю може вручатися картка з його ім'ям, посадою, званням. Можна використовувати спеціальну «книгу записів», в якій всі бажаючі можуть залишити короткі побажання, зауваження або просто автограф.</a:t>
            </a:r>
          </a:p>
          <a:p>
            <a:endParaRPr lang="uk-UA" dirty="0"/>
          </a:p>
        </p:txBody>
      </p:sp>
    </p:spTree>
    <p:extLst>
      <p:ext uri="{BB962C8B-B14F-4D97-AF65-F5344CB8AC3E}">
        <p14:creationId xmlns:p14="http://schemas.microsoft.com/office/powerpoint/2010/main" val="14456929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форми</a:t>
            </a:r>
            <a:r>
              <a:rPr lang="ru-RU" dirty="0"/>
              <a:t> </a:t>
            </a:r>
            <a:r>
              <a:rPr lang="ru-RU" dirty="0" err="1"/>
              <a:t>прийомів</a:t>
            </a:r>
            <a:endParaRPr lang="uk-UA" dirty="0"/>
          </a:p>
        </p:txBody>
      </p:sp>
      <p:sp>
        <p:nvSpPr>
          <p:cNvPr id="3" name="Объект 2"/>
          <p:cNvSpPr>
            <a:spLocks noGrp="1"/>
          </p:cNvSpPr>
          <p:nvPr>
            <p:ph idx="1"/>
          </p:nvPr>
        </p:nvSpPr>
        <p:spPr/>
        <p:txBody>
          <a:bodyPr>
            <a:normAutofit/>
          </a:bodyPr>
          <a:lstStyle/>
          <a:p>
            <a:r>
              <a:rPr lang="ru-RU" dirty="0" err="1" smtClean="0"/>
              <a:t>денні</a:t>
            </a:r>
            <a:r>
              <a:rPr lang="ru-RU" dirty="0" smtClean="0"/>
              <a:t>,</a:t>
            </a:r>
          </a:p>
          <a:p>
            <a:r>
              <a:rPr lang="ru-RU" dirty="0" smtClean="0"/>
              <a:t> </a:t>
            </a:r>
            <a:r>
              <a:rPr lang="ru-RU" dirty="0" err="1"/>
              <a:t>вечірні</a:t>
            </a:r>
            <a:r>
              <a:rPr lang="ru-RU" dirty="0" smtClean="0"/>
              <a:t>,</a:t>
            </a:r>
          </a:p>
          <a:p>
            <a:r>
              <a:rPr lang="ru-RU" dirty="0" err="1" smtClean="0"/>
              <a:t>формальні</a:t>
            </a:r>
            <a:endParaRPr lang="ru-RU" dirty="0" smtClean="0"/>
          </a:p>
          <a:p>
            <a:r>
              <a:rPr lang="ru-RU" dirty="0" err="1" smtClean="0"/>
              <a:t>неформальні</a:t>
            </a:r>
            <a:endParaRPr lang="ru-RU" dirty="0" smtClean="0"/>
          </a:p>
          <a:p>
            <a:r>
              <a:rPr lang="ru-RU" dirty="0" err="1" smtClean="0"/>
              <a:t>прийом</a:t>
            </a:r>
            <a:r>
              <a:rPr lang="ru-RU" dirty="0" smtClean="0"/>
              <a:t> </a:t>
            </a:r>
            <a:r>
              <a:rPr lang="ru-RU" dirty="0"/>
              <a:t>з </a:t>
            </a:r>
            <a:r>
              <a:rPr lang="ru-RU" dirty="0" err="1"/>
              <a:t>розсадженням</a:t>
            </a:r>
            <a:r>
              <a:rPr lang="ru-RU" dirty="0"/>
              <a:t> за столом і без </a:t>
            </a:r>
            <a:r>
              <a:rPr lang="ru-RU" dirty="0" err="1" smtClean="0"/>
              <a:t>нього</a:t>
            </a:r>
            <a:r>
              <a:rPr lang="ru-RU" dirty="0" smtClean="0"/>
              <a:t>.</a:t>
            </a:r>
            <a:endParaRPr lang="ru-RU" dirty="0"/>
          </a:p>
          <a:p>
            <a:endParaRPr lang="ru-RU" dirty="0"/>
          </a:p>
        </p:txBody>
      </p:sp>
    </p:spTree>
    <p:extLst>
      <p:ext uri="{BB962C8B-B14F-4D97-AF65-F5344CB8AC3E}">
        <p14:creationId xmlns:p14="http://schemas.microsoft.com/office/powerpoint/2010/main" val="335950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94DA52B-C335-451A-AE9B-9D967724AF8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A964678F-8863-443D-B7BD-023CB035C9C6}"/>
              </a:ext>
            </a:extLst>
          </p:cNvPr>
          <p:cNvSpPr>
            <a:spLocks noGrp="1"/>
          </p:cNvSpPr>
          <p:nvPr>
            <p:ph idx="1"/>
          </p:nvPr>
        </p:nvSpPr>
        <p:spPr/>
        <p:txBody>
          <a:bodyPr>
            <a:normAutofit fontScale="85000" lnSpcReduction="10000"/>
          </a:bodyPr>
          <a:lstStyle/>
          <a:p>
            <a:pPr algn="just"/>
            <a:r>
              <a:rPr lang="de-DE" dirty="0"/>
              <a:t>PR-</a:t>
            </a:r>
            <a:r>
              <a:rPr lang="uk-UA" dirty="0"/>
              <a:t>текст - відрізняється від журналістського тексту тим, що в ньому відображені інтереси клієнта і громадськості. Журналіст прагне до об'єктивності, піарник просуває і захищає інтереси організації».</a:t>
            </a:r>
          </a:p>
          <a:p>
            <a:pPr algn="just"/>
            <a:r>
              <a:rPr lang="uk-UA" dirty="0"/>
              <a:t>Під </a:t>
            </a:r>
            <a:r>
              <a:rPr lang="de-DE" dirty="0"/>
              <a:t>PR-</a:t>
            </a:r>
            <a:r>
              <a:rPr lang="uk-UA" dirty="0"/>
              <a:t>текстом ми розуміємо простий або комбінований текст, який містить </a:t>
            </a:r>
            <a:r>
              <a:rPr lang="de-DE" dirty="0"/>
              <a:t>PR-</a:t>
            </a:r>
            <a:r>
              <a:rPr lang="uk-UA" dirty="0"/>
              <a:t>інформацію, ініційований базисним суб'єктом </a:t>
            </a:r>
            <a:r>
              <a:rPr lang="de-DE" dirty="0"/>
              <a:t>PR,</a:t>
            </a:r>
            <a:r>
              <a:rPr lang="uk-UA" dirty="0"/>
              <a:t> функціонуючий в просторі публічних комунікацій, службовець цілям формування або приросту </a:t>
            </a:r>
            <a:r>
              <a:rPr lang="uk-UA" dirty="0" err="1"/>
              <a:t>пабліцитного</a:t>
            </a:r>
            <a:r>
              <a:rPr lang="uk-UA" dirty="0"/>
              <a:t> капіталу даного базисного </a:t>
            </a:r>
            <a:r>
              <a:rPr lang="de-DE" dirty="0"/>
              <a:t>PR-</a:t>
            </a:r>
            <a:r>
              <a:rPr lang="uk-UA" dirty="0"/>
              <a:t>суб'єкта, адресований певному сегменту громадськості, що володіє прихованим (або значно рідше прямим) авторством, поширюваний шляхом прямої розсилки, за допомогою особистої доставки або опосередкований через ЗМІ. </a:t>
            </a:r>
          </a:p>
        </p:txBody>
      </p:sp>
    </p:spTree>
    <p:extLst>
      <p:ext uri="{BB962C8B-B14F-4D97-AF65-F5344CB8AC3E}">
        <p14:creationId xmlns:p14="http://schemas.microsoft.com/office/powerpoint/2010/main" val="11094215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Денні</a:t>
            </a:r>
            <a:r>
              <a:rPr lang="ru-RU" dirty="0"/>
              <a:t> </a:t>
            </a:r>
            <a:r>
              <a:rPr lang="ru-RU" dirty="0" err="1"/>
              <a:t>прийоми</a:t>
            </a:r>
            <a:r>
              <a:rPr lang="ru-RU" dirty="0"/>
              <a:t>:</a:t>
            </a:r>
            <a:br>
              <a:rPr lang="ru-RU" dirty="0"/>
            </a:br>
            <a:endParaRPr lang="uk-UA" dirty="0"/>
          </a:p>
        </p:txBody>
      </p:sp>
      <p:sp>
        <p:nvSpPr>
          <p:cNvPr id="3" name="Объект 2"/>
          <p:cNvSpPr>
            <a:spLocks noGrp="1"/>
          </p:cNvSpPr>
          <p:nvPr>
            <p:ph idx="1"/>
          </p:nvPr>
        </p:nvSpPr>
        <p:spPr/>
        <p:txBody>
          <a:bodyPr>
            <a:normAutofit fontScale="62500" lnSpcReduction="20000"/>
          </a:bodyPr>
          <a:lstStyle/>
          <a:p>
            <a:pPr algn="just"/>
            <a:r>
              <a:rPr lang="ru-RU" dirty="0" smtClean="0"/>
              <a:t> </a:t>
            </a:r>
            <a:r>
              <a:rPr lang="ru-RU" dirty="0"/>
              <a:t>«</a:t>
            </a:r>
            <a:r>
              <a:rPr lang="ru-RU" dirty="0" err="1"/>
              <a:t>Келих</a:t>
            </a:r>
            <a:r>
              <a:rPr lang="ru-RU" dirty="0"/>
              <a:t> </a:t>
            </a:r>
            <a:r>
              <a:rPr lang="ru-RU" dirty="0" err="1"/>
              <a:t>шампанського</a:t>
            </a:r>
            <a:r>
              <a:rPr lang="ru-RU" dirty="0"/>
              <a:t>» </a:t>
            </a:r>
            <a:r>
              <a:rPr lang="ru-RU" dirty="0" err="1"/>
              <a:t>або</a:t>
            </a:r>
            <a:r>
              <a:rPr lang="ru-RU" dirty="0"/>
              <a:t> «</a:t>
            </a:r>
            <a:r>
              <a:rPr lang="ru-RU" dirty="0" err="1"/>
              <a:t>Келих</a:t>
            </a:r>
            <a:r>
              <a:rPr lang="ru-RU" dirty="0"/>
              <a:t> вина</a:t>
            </a:r>
            <a:r>
              <a:rPr lang="ru-RU" dirty="0" smtClean="0"/>
              <a:t>»</a:t>
            </a:r>
            <a:r>
              <a:rPr lang="ru-RU" dirty="0"/>
              <a:t> </a:t>
            </a:r>
            <a:r>
              <a:rPr lang="ru-RU" dirty="0" err="1"/>
              <a:t>починається</a:t>
            </a:r>
            <a:r>
              <a:rPr lang="ru-RU" dirty="0"/>
              <a:t> </a:t>
            </a:r>
            <a:r>
              <a:rPr lang="ru-RU" dirty="0" err="1"/>
              <a:t>зазвичай</a:t>
            </a:r>
            <a:r>
              <a:rPr lang="ru-RU" dirty="0"/>
              <a:t> о 12.00 і </a:t>
            </a:r>
            <a:r>
              <a:rPr lang="ru-RU" dirty="0" err="1"/>
              <a:t>триває</a:t>
            </a:r>
            <a:r>
              <a:rPr lang="ru-RU" dirty="0"/>
              <a:t> </a:t>
            </a:r>
            <a:r>
              <a:rPr lang="ru-RU" dirty="0" err="1"/>
              <a:t>близько</a:t>
            </a:r>
            <a:r>
              <a:rPr lang="ru-RU" dirty="0"/>
              <a:t> </a:t>
            </a:r>
            <a:r>
              <a:rPr lang="ru-RU" dirty="0" err="1"/>
              <a:t>однієї</a:t>
            </a:r>
            <a:r>
              <a:rPr lang="ru-RU" dirty="0"/>
              <a:t> </a:t>
            </a:r>
            <a:r>
              <a:rPr lang="ru-RU" dirty="0" err="1"/>
              <a:t>години</a:t>
            </a:r>
            <a:r>
              <a:rPr lang="ru-RU" dirty="0"/>
              <a:t>, т. Е. До 13.00. На </a:t>
            </a:r>
            <a:r>
              <a:rPr lang="ru-RU" dirty="0" err="1"/>
              <a:t>прийомі</a:t>
            </a:r>
            <a:r>
              <a:rPr lang="ru-RU" dirty="0"/>
              <a:t> </a:t>
            </a:r>
            <a:r>
              <a:rPr lang="ru-RU" dirty="0" err="1"/>
              <a:t>подаються</a:t>
            </a:r>
            <a:r>
              <a:rPr lang="ru-RU" dirty="0"/>
              <a:t>, як правило, </a:t>
            </a:r>
            <a:r>
              <a:rPr lang="ru-RU" dirty="0" err="1"/>
              <a:t>тільки</a:t>
            </a:r>
            <a:r>
              <a:rPr lang="ru-RU" dirty="0"/>
              <a:t> </a:t>
            </a:r>
            <a:r>
              <a:rPr lang="ru-RU" dirty="0" err="1"/>
              <a:t>шампанське</a:t>
            </a:r>
            <a:r>
              <a:rPr lang="ru-RU" dirty="0"/>
              <a:t>, вино і соки, </a:t>
            </a:r>
            <a:r>
              <a:rPr lang="ru-RU" dirty="0" err="1"/>
              <a:t>можливо</a:t>
            </a:r>
            <a:r>
              <a:rPr lang="ru-RU" dirty="0"/>
              <a:t>, </a:t>
            </a:r>
            <a:r>
              <a:rPr lang="ru-RU" dirty="0" err="1"/>
              <a:t>горішки</a:t>
            </a:r>
            <a:r>
              <a:rPr lang="ru-RU" dirty="0"/>
              <a:t>, </a:t>
            </a:r>
            <a:r>
              <a:rPr lang="ru-RU" dirty="0" err="1"/>
              <a:t>маленькі</a:t>
            </a:r>
            <a:r>
              <a:rPr lang="ru-RU" dirty="0"/>
              <a:t> </a:t>
            </a:r>
            <a:r>
              <a:rPr lang="ru-RU" dirty="0" err="1"/>
              <a:t>бутерброди</a:t>
            </a:r>
            <a:r>
              <a:rPr lang="ru-RU" dirty="0"/>
              <a:t> і </a:t>
            </a:r>
            <a:r>
              <a:rPr lang="ru-RU" dirty="0" err="1"/>
              <a:t>тістечка</a:t>
            </a:r>
            <a:r>
              <a:rPr lang="ru-RU" dirty="0"/>
              <a:t>. </a:t>
            </a:r>
            <a:r>
              <a:rPr lang="ru-RU" dirty="0" err="1"/>
              <a:t>Під</a:t>
            </a:r>
            <a:r>
              <a:rPr lang="ru-RU" dirty="0"/>
              <a:t> час </a:t>
            </a:r>
            <a:r>
              <a:rPr lang="ru-RU" dirty="0" err="1"/>
              <a:t>прийому</a:t>
            </a:r>
            <a:r>
              <a:rPr lang="ru-RU" dirty="0"/>
              <a:t> не </a:t>
            </a:r>
            <a:r>
              <a:rPr lang="ru-RU" dirty="0" err="1"/>
              <a:t>сідають</a:t>
            </a:r>
            <a:r>
              <a:rPr lang="ru-RU" dirty="0"/>
              <a:t>. Форма </a:t>
            </a:r>
            <a:r>
              <a:rPr lang="ru-RU" dirty="0" err="1"/>
              <a:t>одягу</a:t>
            </a:r>
            <a:r>
              <a:rPr lang="ru-RU" dirty="0"/>
              <a:t> - </a:t>
            </a:r>
            <a:r>
              <a:rPr lang="ru-RU" dirty="0" err="1"/>
              <a:t>повсякденний</a:t>
            </a:r>
            <a:r>
              <a:rPr lang="ru-RU" dirty="0"/>
              <a:t> костюм </a:t>
            </a:r>
            <a:r>
              <a:rPr lang="ru-RU" dirty="0" err="1"/>
              <a:t>або</a:t>
            </a:r>
            <a:r>
              <a:rPr lang="ru-RU" dirty="0"/>
              <a:t> </a:t>
            </a:r>
            <a:r>
              <a:rPr lang="ru-RU" dirty="0" err="1"/>
              <a:t>плаття</a:t>
            </a:r>
            <a:r>
              <a:rPr lang="ru-RU" dirty="0"/>
              <a:t>. Даний </a:t>
            </a:r>
            <a:r>
              <a:rPr lang="ru-RU" dirty="0" err="1"/>
              <a:t>прийом</a:t>
            </a:r>
            <a:r>
              <a:rPr lang="ru-RU" dirty="0"/>
              <a:t> </a:t>
            </a:r>
            <a:r>
              <a:rPr lang="ru-RU" dirty="0" err="1"/>
              <a:t>відрізняє</a:t>
            </a:r>
            <a:r>
              <a:rPr lang="ru-RU" dirty="0"/>
              <a:t> нескладна </a:t>
            </a:r>
            <a:r>
              <a:rPr lang="ru-RU" dirty="0" err="1"/>
              <a:t>підготовка</a:t>
            </a:r>
            <a:r>
              <a:rPr lang="ru-RU" dirty="0"/>
              <a:t> і </a:t>
            </a:r>
            <a:r>
              <a:rPr lang="ru-RU" dirty="0" err="1"/>
              <a:t>невеликі</a:t>
            </a:r>
            <a:r>
              <a:rPr lang="ru-RU" dirty="0"/>
              <a:t> </a:t>
            </a:r>
            <a:r>
              <a:rPr lang="ru-RU" dirty="0" err="1"/>
              <a:t>витрати</a:t>
            </a:r>
            <a:r>
              <a:rPr lang="ru-RU" dirty="0"/>
              <a:t> часу. Приводом для такого </a:t>
            </a:r>
            <a:r>
              <a:rPr lang="ru-RU" dirty="0" err="1"/>
              <a:t>прийому</a:t>
            </a:r>
            <a:r>
              <a:rPr lang="ru-RU" dirty="0"/>
              <a:t> </a:t>
            </a:r>
            <a:r>
              <a:rPr lang="ru-RU" dirty="0" err="1"/>
              <a:t>може</a:t>
            </a:r>
            <a:r>
              <a:rPr lang="ru-RU" dirty="0"/>
              <a:t> бути </a:t>
            </a:r>
            <a:r>
              <a:rPr lang="ru-RU" dirty="0" err="1"/>
              <a:t>річниця</a:t>
            </a:r>
            <a:r>
              <a:rPr lang="ru-RU" dirty="0"/>
              <a:t> </a:t>
            </a:r>
            <a:r>
              <a:rPr lang="ru-RU" dirty="0" err="1"/>
              <a:t>фірми</a:t>
            </a:r>
            <a:r>
              <a:rPr lang="ru-RU" dirty="0"/>
              <a:t>, проводи </a:t>
            </a:r>
            <a:r>
              <a:rPr lang="ru-RU" dirty="0" err="1"/>
              <a:t>представника</a:t>
            </a:r>
            <a:r>
              <a:rPr lang="ru-RU" dirty="0"/>
              <a:t> </a:t>
            </a:r>
            <a:r>
              <a:rPr lang="ru-RU" dirty="0" err="1"/>
              <a:t>фірми</a:t>
            </a:r>
            <a:r>
              <a:rPr lang="ru-RU" dirty="0"/>
              <a:t>-партнера, </a:t>
            </a:r>
            <a:r>
              <a:rPr lang="ru-RU" dirty="0" err="1"/>
              <a:t>відкриття</a:t>
            </a:r>
            <a:r>
              <a:rPr lang="ru-RU" dirty="0"/>
              <a:t> </a:t>
            </a:r>
            <a:r>
              <a:rPr lang="ru-RU" dirty="0" err="1"/>
              <a:t>виставки</a:t>
            </a:r>
            <a:r>
              <a:rPr lang="ru-RU" dirty="0"/>
              <a:t>, показ моделей, </a:t>
            </a:r>
            <a:r>
              <a:rPr lang="ru-RU" dirty="0" err="1"/>
              <a:t>зразків</a:t>
            </a:r>
            <a:endParaRPr lang="ru-RU" dirty="0" smtClean="0"/>
          </a:p>
          <a:p>
            <a:pPr algn="just"/>
            <a:r>
              <a:rPr lang="ru-RU" dirty="0" smtClean="0"/>
              <a:t> </a:t>
            </a:r>
            <a:r>
              <a:rPr lang="ru-RU" dirty="0" err="1" smtClean="0"/>
              <a:t>Сніданок</a:t>
            </a:r>
            <a:r>
              <a:rPr lang="ru-RU" dirty="0" smtClean="0"/>
              <a:t> </a:t>
            </a:r>
            <a:r>
              <a:rPr lang="ru-RU" dirty="0" err="1" smtClean="0"/>
              <a:t>може</a:t>
            </a:r>
            <a:r>
              <a:rPr lang="ru-RU" dirty="0" smtClean="0"/>
              <a:t> </a:t>
            </a:r>
            <a:r>
              <a:rPr lang="ru-RU" dirty="0" err="1"/>
              <a:t>проводитися</a:t>
            </a:r>
            <a:r>
              <a:rPr lang="ru-RU" dirty="0"/>
              <a:t> </a:t>
            </a:r>
            <a:r>
              <a:rPr lang="ru-RU" dirty="0" err="1"/>
              <a:t>між</a:t>
            </a:r>
            <a:r>
              <a:rPr lang="ru-RU" dirty="0"/>
              <a:t> 12.00 і 15.00 годинами, </a:t>
            </a:r>
            <a:r>
              <a:rPr lang="ru-RU" dirty="0" err="1"/>
              <a:t>починається</a:t>
            </a:r>
            <a:r>
              <a:rPr lang="ru-RU" dirty="0"/>
              <a:t> </a:t>
            </a:r>
            <a:r>
              <a:rPr lang="ru-RU" dirty="0" err="1"/>
              <a:t>найчастіше</a:t>
            </a:r>
            <a:r>
              <a:rPr lang="ru-RU" dirty="0"/>
              <a:t> </a:t>
            </a:r>
            <a:r>
              <a:rPr lang="ru-RU" dirty="0" err="1"/>
              <a:t>між</a:t>
            </a:r>
            <a:r>
              <a:rPr lang="ru-RU" dirty="0"/>
              <a:t> 12.30 і 13.30. </a:t>
            </a:r>
            <a:r>
              <a:rPr lang="ru-RU" dirty="0" err="1"/>
              <a:t>Середня</a:t>
            </a:r>
            <a:r>
              <a:rPr lang="ru-RU" dirty="0"/>
              <a:t> </a:t>
            </a:r>
            <a:r>
              <a:rPr lang="ru-RU" dirty="0" err="1"/>
              <a:t>тривалість</a:t>
            </a:r>
            <a:r>
              <a:rPr lang="ru-RU" dirty="0"/>
              <a:t> - 1-1,5 год, з них </a:t>
            </a:r>
            <a:r>
              <a:rPr lang="ru-RU" dirty="0" err="1"/>
              <a:t>від</a:t>
            </a:r>
            <a:r>
              <a:rPr lang="ru-RU" dirty="0"/>
              <a:t> 45 до 60 </a:t>
            </a:r>
            <a:r>
              <a:rPr lang="ru-RU" dirty="0" err="1"/>
              <a:t>хв</a:t>
            </a:r>
            <a:r>
              <a:rPr lang="ru-RU" dirty="0"/>
              <a:t>. </a:t>
            </a:r>
            <a:r>
              <a:rPr lang="ru-RU" dirty="0" err="1"/>
              <a:t>проводяться</a:t>
            </a:r>
            <a:r>
              <a:rPr lang="ru-RU" dirty="0"/>
              <a:t> за столом, а </a:t>
            </a:r>
            <a:r>
              <a:rPr lang="ru-RU" dirty="0" err="1"/>
              <a:t>від</a:t>
            </a:r>
            <a:r>
              <a:rPr lang="ru-RU" dirty="0"/>
              <a:t> 15 </a:t>
            </a:r>
            <a:r>
              <a:rPr lang="ru-RU" dirty="0" err="1"/>
              <a:t>хв</a:t>
            </a:r>
            <a:r>
              <a:rPr lang="ru-RU" dirty="0"/>
              <a:t>. до </a:t>
            </a:r>
            <a:r>
              <a:rPr lang="ru-RU" dirty="0" err="1"/>
              <a:t>півгодини</a:t>
            </a:r>
            <a:r>
              <a:rPr lang="ru-RU" dirty="0"/>
              <a:t> - за </a:t>
            </a:r>
            <a:r>
              <a:rPr lang="ru-RU" dirty="0" err="1"/>
              <a:t>кавою</a:t>
            </a:r>
            <a:r>
              <a:rPr lang="ru-RU" dirty="0"/>
              <a:t>. «</a:t>
            </a:r>
            <a:r>
              <a:rPr lang="ru-RU" dirty="0" err="1"/>
              <a:t>Сніданок</a:t>
            </a:r>
            <a:r>
              <a:rPr lang="ru-RU" dirty="0"/>
              <a:t>» </a:t>
            </a:r>
            <a:r>
              <a:rPr lang="ru-RU" dirty="0" err="1"/>
              <a:t>відрізняється</a:t>
            </a:r>
            <a:r>
              <a:rPr lang="ru-RU" dirty="0"/>
              <a:t> </a:t>
            </a:r>
            <a:r>
              <a:rPr lang="ru-RU" dirty="0" err="1"/>
              <a:t>від</a:t>
            </a:r>
            <a:r>
              <a:rPr lang="ru-RU" dirty="0"/>
              <a:t> </a:t>
            </a:r>
            <a:r>
              <a:rPr lang="ru-RU" dirty="0" err="1"/>
              <a:t>обіду</a:t>
            </a:r>
            <a:r>
              <a:rPr lang="ru-RU" dirty="0"/>
              <a:t> </a:t>
            </a:r>
            <a:r>
              <a:rPr lang="ru-RU" dirty="0" err="1"/>
              <a:t>меншою</a:t>
            </a:r>
            <a:r>
              <a:rPr lang="ru-RU" dirty="0"/>
              <a:t> </a:t>
            </a:r>
            <a:r>
              <a:rPr lang="ru-RU" dirty="0" err="1"/>
              <a:t>кількістю</a:t>
            </a:r>
            <a:r>
              <a:rPr lang="ru-RU" dirty="0"/>
              <a:t> </a:t>
            </a:r>
            <a:r>
              <a:rPr lang="ru-RU" dirty="0" err="1"/>
              <a:t>страв</a:t>
            </a:r>
            <a:r>
              <a:rPr lang="ru-RU" dirty="0"/>
              <a:t>. </a:t>
            </a:r>
            <a:r>
              <a:rPr lang="ru-RU" dirty="0" err="1"/>
              <a:t>Під</a:t>
            </a:r>
            <a:r>
              <a:rPr lang="ru-RU" dirty="0"/>
              <a:t> час </a:t>
            </a:r>
            <a:r>
              <a:rPr lang="ru-RU" dirty="0" err="1"/>
              <a:t>прийому</a:t>
            </a:r>
            <a:r>
              <a:rPr lang="ru-RU" dirty="0"/>
              <a:t> </a:t>
            </a:r>
            <a:r>
              <a:rPr lang="ru-RU" dirty="0" err="1"/>
              <a:t>подається</a:t>
            </a:r>
            <a:r>
              <a:rPr lang="ru-RU" dirty="0"/>
              <a:t> </a:t>
            </a:r>
            <a:r>
              <a:rPr lang="ru-RU" dirty="0" err="1"/>
              <a:t>одне</a:t>
            </a:r>
            <a:r>
              <a:rPr lang="ru-RU" dirty="0"/>
              <a:t>-два блюда </a:t>
            </a:r>
            <a:r>
              <a:rPr lang="ru-RU" dirty="0" err="1"/>
              <a:t>холодної</a:t>
            </a:r>
            <a:r>
              <a:rPr lang="ru-RU" dirty="0"/>
              <a:t> закуски, </a:t>
            </a:r>
            <a:r>
              <a:rPr lang="ru-RU" dirty="0" err="1"/>
              <a:t>одне</a:t>
            </a:r>
            <a:r>
              <a:rPr lang="ru-RU" dirty="0"/>
              <a:t> </a:t>
            </a:r>
            <a:r>
              <a:rPr lang="ru-RU" dirty="0" err="1"/>
              <a:t>гаряче</a:t>
            </a:r>
            <a:r>
              <a:rPr lang="ru-RU" dirty="0"/>
              <a:t> блюдо. Форма </a:t>
            </a:r>
            <a:r>
              <a:rPr lang="ru-RU" dirty="0" err="1"/>
              <a:t>одягу</a:t>
            </a:r>
            <a:r>
              <a:rPr lang="ru-RU" dirty="0"/>
              <a:t> </a:t>
            </a:r>
            <a:r>
              <a:rPr lang="ru-RU" dirty="0" err="1"/>
              <a:t>зазвичай</a:t>
            </a:r>
            <a:r>
              <a:rPr lang="ru-RU" dirty="0"/>
              <a:t> </a:t>
            </a:r>
            <a:r>
              <a:rPr lang="ru-RU" dirty="0" err="1"/>
              <a:t>повсякденна</a:t>
            </a:r>
            <a:r>
              <a:rPr lang="ru-RU" dirty="0"/>
              <a:t>. </a:t>
            </a:r>
            <a:r>
              <a:rPr lang="ru-RU" dirty="0" err="1"/>
              <a:t>Влаштовується</a:t>
            </a:r>
            <a:r>
              <a:rPr lang="ru-RU" dirty="0"/>
              <a:t> </a:t>
            </a:r>
            <a:r>
              <a:rPr lang="ru-RU" dirty="0" err="1"/>
              <a:t>прийом</a:t>
            </a:r>
            <a:r>
              <a:rPr lang="ru-RU" dirty="0"/>
              <a:t> «</a:t>
            </a:r>
            <a:r>
              <a:rPr lang="ru-RU" dirty="0" err="1"/>
              <a:t>Сніданок</a:t>
            </a:r>
            <a:r>
              <a:rPr lang="ru-RU" dirty="0"/>
              <a:t>» з </a:t>
            </a:r>
            <a:r>
              <a:rPr lang="ru-RU" dirty="0" err="1"/>
              <a:t>нагоди</a:t>
            </a:r>
            <a:r>
              <a:rPr lang="ru-RU" dirty="0"/>
              <a:t> </a:t>
            </a:r>
            <a:r>
              <a:rPr lang="ru-RU" dirty="0" err="1"/>
              <a:t>візиту</a:t>
            </a:r>
            <a:r>
              <a:rPr lang="ru-RU" dirty="0"/>
              <a:t> </a:t>
            </a:r>
            <a:r>
              <a:rPr lang="ru-RU" dirty="0" err="1"/>
              <a:t>цікавих</a:t>
            </a:r>
            <a:r>
              <a:rPr lang="ru-RU" dirty="0"/>
              <a:t> і </a:t>
            </a:r>
            <a:r>
              <a:rPr lang="ru-RU" dirty="0" err="1"/>
              <a:t>потрібних</a:t>
            </a:r>
            <a:r>
              <a:rPr lang="ru-RU" dirty="0"/>
              <a:t> людей, </a:t>
            </a:r>
            <a:r>
              <a:rPr lang="ru-RU" dirty="0" err="1"/>
              <a:t>підписання</a:t>
            </a:r>
            <a:r>
              <a:rPr lang="ru-RU" dirty="0"/>
              <a:t> </a:t>
            </a:r>
            <a:r>
              <a:rPr lang="ru-RU" dirty="0" err="1"/>
              <a:t>важливих</a:t>
            </a:r>
            <a:r>
              <a:rPr lang="ru-RU" dirty="0"/>
              <a:t> </a:t>
            </a:r>
            <a:r>
              <a:rPr lang="ru-RU" dirty="0" err="1"/>
              <a:t>контрактів</a:t>
            </a:r>
            <a:r>
              <a:rPr lang="ru-RU" dirty="0"/>
              <a:t>, для </a:t>
            </a:r>
            <a:r>
              <a:rPr lang="ru-RU" dirty="0" err="1"/>
              <a:t>підтримки</a:t>
            </a:r>
            <a:r>
              <a:rPr lang="ru-RU" dirty="0"/>
              <a:t> </a:t>
            </a:r>
            <a:r>
              <a:rPr lang="ru-RU" dirty="0" err="1"/>
              <a:t>корисних</a:t>
            </a:r>
            <a:r>
              <a:rPr lang="ru-RU" dirty="0"/>
              <a:t> </a:t>
            </a:r>
            <a:r>
              <a:rPr lang="ru-RU" dirty="0" err="1"/>
              <a:t>зв'язків</a:t>
            </a:r>
            <a:r>
              <a:rPr lang="ru-RU" dirty="0"/>
              <a:t> з партнерами і </a:t>
            </a:r>
            <a:r>
              <a:rPr lang="ru-RU" dirty="0" err="1"/>
              <a:t>представниками</a:t>
            </a:r>
            <a:r>
              <a:rPr lang="ru-RU" dirty="0"/>
              <a:t> </a:t>
            </a:r>
            <a:r>
              <a:rPr lang="ru-RU" dirty="0" err="1"/>
              <a:t>преси</a:t>
            </a:r>
            <a:r>
              <a:rPr lang="ru-RU" dirty="0"/>
              <a:t>. Ходом </a:t>
            </a:r>
            <a:r>
              <a:rPr lang="ru-RU" dirty="0" err="1"/>
              <a:t>прийому</a:t>
            </a:r>
            <a:r>
              <a:rPr lang="ru-RU" dirty="0"/>
              <a:t> </a:t>
            </a:r>
            <a:r>
              <a:rPr lang="ru-RU" dirty="0" err="1"/>
              <a:t>керують</a:t>
            </a:r>
            <a:r>
              <a:rPr lang="ru-RU" dirty="0"/>
              <a:t> </a:t>
            </a:r>
            <a:r>
              <a:rPr lang="ru-RU" dirty="0" err="1"/>
              <a:t>провідний</a:t>
            </a:r>
            <a:r>
              <a:rPr lang="ru-RU" dirty="0"/>
              <a:t> </a:t>
            </a:r>
            <a:r>
              <a:rPr lang="ru-RU" dirty="0" err="1"/>
              <a:t>або</a:t>
            </a:r>
            <a:r>
              <a:rPr lang="ru-RU" dirty="0"/>
              <a:t> </a:t>
            </a:r>
            <a:r>
              <a:rPr lang="ru-RU" dirty="0" err="1"/>
              <a:t>група</a:t>
            </a:r>
            <a:r>
              <a:rPr lang="ru-RU" dirty="0"/>
              <a:t> </a:t>
            </a:r>
            <a:r>
              <a:rPr lang="ru-RU" dirty="0" err="1"/>
              <a:t>провідних</a:t>
            </a:r>
            <a:r>
              <a:rPr lang="ru-RU" dirty="0"/>
              <a:t>, добре </a:t>
            </a:r>
            <a:r>
              <a:rPr lang="ru-RU" dirty="0" err="1"/>
              <a:t>обізнаних</a:t>
            </a:r>
            <a:r>
              <a:rPr lang="ru-RU" dirty="0"/>
              <a:t> в </a:t>
            </a:r>
            <a:r>
              <a:rPr lang="ru-RU" dirty="0" err="1"/>
              <a:t>предметі</a:t>
            </a:r>
            <a:r>
              <a:rPr lang="ru-RU" dirty="0"/>
              <a:t> </a:t>
            </a:r>
            <a:r>
              <a:rPr lang="ru-RU" dirty="0" err="1"/>
              <a:t>обговорення</a:t>
            </a:r>
            <a:r>
              <a:rPr lang="ru-RU" dirty="0"/>
              <a:t> </a:t>
            </a:r>
            <a:r>
              <a:rPr lang="ru-RU" dirty="0" err="1"/>
              <a:t>або</a:t>
            </a:r>
            <a:r>
              <a:rPr lang="ru-RU" dirty="0"/>
              <a:t> </a:t>
            </a:r>
            <a:r>
              <a:rPr lang="ru-RU" dirty="0" err="1"/>
              <a:t>підписання</a:t>
            </a:r>
            <a:r>
              <a:rPr lang="ru-RU" dirty="0"/>
              <a:t>, та </a:t>
            </a:r>
            <a:r>
              <a:rPr lang="ru-RU" dirty="0" err="1"/>
              <a:t>зацікавлених</a:t>
            </a:r>
            <a:r>
              <a:rPr lang="ru-RU" dirty="0"/>
              <a:t> у результатах </a:t>
            </a:r>
            <a:r>
              <a:rPr lang="ru-RU" dirty="0" err="1"/>
              <a:t>обміну</a:t>
            </a:r>
            <a:r>
              <a:rPr lang="ru-RU" dirty="0"/>
              <a:t> думками.</a:t>
            </a:r>
          </a:p>
          <a:p>
            <a:endParaRPr lang="ru-RU" dirty="0"/>
          </a:p>
          <a:p>
            <a:endParaRPr lang="uk-UA" dirty="0"/>
          </a:p>
        </p:txBody>
      </p:sp>
    </p:spTree>
    <p:extLst>
      <p:ext uri="{BB962C8B-B14F-4D97-AF65-F5344CB8AC3E}">
        <p14:creationId xmlns:p14="http://schemas.microsoft.com/office/powerpoint/2010/main" val="30086255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вечірні прийоми </a:t>
            </a:r>
          </a:p>
        </p:txBody>
      </p:sp>
      <p:sp>
        <p:nvSpPr>
          <p:cNvPr id="3" name="Объект 2"/>
          <p:cNvSpPr>
            <a:spLocks noGrp="1"/>
          </p:cNvSpPr>
          <p:nvPr>
            <p:ph idx="1"/>
          </p:nvPr>
        </p:nvSpPr>
        <p:spPr/>
        <p:txBody>
          <a:bodyPr>
            <a:normAutofit fontScale="92500" lnSpcReduction="10000"/>
          </a:bodyPr>
          <a:lstStyle/>
          <a:p>
            <a:pPr marL="0" indent="0">
              <a:buNone/>
            </a:pPr>
            <a:r>
              <a:rPr lang="uk-UA" dirty="0" smtClean="0"/>
              <a:t>вважаються </a:t>
            </a:r>
            <a:r>
              <a:rPr lang="uk-UA" dirty="0"/>
              <a:t>більш урочистими. До них відносяться: </a:t>
            </a:r>
            <a:endParaRPr lang="uk-UA" dirty="0" smtClean="0"/>
          </a:p>
          <a:p>
            <a:r>
              <a:rPr lang="uk-UA" dirty="0" smtClean="0"/>
              <a:t>«</a:t>
            </a:r>
            <a:r>
              <a:rPr lang="uk-UA" dirty="0"/>
              <a:t>Коктейль</a:t>
            </a:r>
            <a:r>
              <a:rPr lang="uk-UA" dirty="0" smtClean="0"/>
              <a:t>»,</a:t>
            </a:r>
          </a:p>
          <a:p>
            <a:r>
              <a:rPr lang="uk-UA" dirty="0" smtClean="0"/>
              <a:t>«</a:t>
            </a:r>
            <a:r>
              <a:rPr lang="uk-UA" dirty="0"/>
              <a:t>А ля фуршет», </a:t>
            </a:r>
            <a:endParaRPr lang="uk-UA" dirty="0" smtClean="0"/>
          </a:p>
          <a:p>
            <a:r>
              <a:rPr lang="uk-UA" dirty="0" smtClean="0"/>
              <a:t>«</a:t>
            </a:r>
            <a:r>
              <a:rPr lang="uk-UA" dirty="0"/>
              <a:t>Обід», </a:t>
            </a:r>
            <a:endParaRPr lang="uk-UA" dirty="0" smtClean="0"/>
          </a:p>
          <a:p>
            <a:r>
              <a:rPr lang="uk-UA" dirty="0" smtClean="0"/>
              <a:t>«</a:t>
            </a:r>
            <a:r>
              <a:rPr lang="uk-UA" dirty="0"/>
              <a:t>Обід-буфет», «Вечеря</a:t>
            </a:r>
            <a:r>
              <a:rPr lang="uk-UA" dirty="0" smtClean="0"/>
              <a:t>»,</a:t>
            </a:r>
          </a:p>
          <a:p>
            <a:r>
              <a:rPr lang="uk-UA" dirty="0" smtClean="0"/>
              <a:t> </a:t>
            </a:r>
            <a:r>
              <a:rPr lang="uk-UA" dirty="0"/>
              <a:t>«Чай</a:t>
            </a:r>
            <a:r>
              <a:rPr lang="uk-UA" dirty="0" smtClean="0"/>
              <a:t>»,</a:t>
            </a:r>
          </a:p>
          <a:p>
            <a:r>
              <a:rPr lang="uk-UA" dirty="0" smtClean="0"/>
              <a:t> </a:t>
            </a:r>
            <a:r>
              <a:rPr lang="uk-UA" dirty="0"/>
              <a:t>«Кава</a:t>
            </a:r>
            <a:r>
              <a:rPr lang="uk-UA" dirty="0" smtClean="0"/>
              <a:t>».</a:t>
            </a:r>
            <a:endParaRPr lang="uk-UA" dirty="0"/>
          </a:p>
        </p:txBody>
      </p:sp>
    </p:spTree>
    <p:extLst>
      <p:ext uri="{BB962C8B-B14F-4D97-AF65-F5344CB8AC3E}">
        <p14:creationId xmlns:p14="http://schemas.microsoft.com/office/powerpoint/2010/main" val="18830589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 «Коктейль» </a:t>
            </a:r>
          </a:p>
        </p:txBody>
      </p:sp>
      <p:sp>
        <p:nvSpPr>
          <p:cNvPr id="3" name="Объект 2"/>
          <p:cNvSpPr>
            <a:spLocks noGrp="1"/>
          </p:cNvSpPr>
          <p:nvPr>
            <p:ph idx="1"/>
          </p:nvPr>
        </p:nvSpPr>
        <p:spPr/>
        <p:txBody>
          <a:bodyPr>
            <a:normAutofit fontScale="92500" lnSpcReduction="10000"/>
          </a:bodyPr>
          <a:lstStyle/>
          <a:p>
            <a:pPr algn="just"/>
            <a:r>
              <a:rPr lang="uk-UA" dirty="0" smtClean="0"/>
              <a:t>починається </a:t>
            </a:r>
            <a:r>
              <a:rPr lang="uk-UA" dirty="0"/>
              <a:t>між 17.00 і 18.00 годинами і триває близько двох годин. На запрошенні прийнято вказувати час початку і закінчення прийому. На «Коктейль» можна прийти в будь-який час в зазначеному проміжку і піти можна в будь-який час до закінчення </a:t>
            </a:r>
            <a:r>
              <a:rPr lang="uk-UA" dirty="0" err="1" smtClean="0"/>
              <a:t>прийому.Якщо</a:t>
            </a:r>
            <a:r>
              <a:rPr lang="uk-UA" dirty="0" smtClean="0"/>
              <a:t> </a:t>
            </a:r>
            <a:r>
              <a:rPr lang="uk-UA" dirty="0"/>
              <a:t>співробітники будь-якої фірми перебувають на прийом не разом, то з етикету молодші співробітники повинні виявитися на місці раніше, ніж їх керівництво. Йти з прийому слід в зворотному порядку: спочатку їде керівництво, а потім, відповідно до рангами, інші </a:t>
            </a:r>
            <a:r>
              <a:rPr lang="uk-UA" dirty="0" smtClean="0"/>
              <a:t>співробітники. Протягом </a:t>
            </a:r>
            <a:r>
              <a:rPr lang="uk-UA" dirty="0"/>
              <a:t>прийому офіціанти розносять стоїть гостям келихи з коктейлями. Форма одягу - повсякденний костюм або плаття.</a:t>
            </a:r>
          </a:p>
          <a:p>
            <a:endParaRPr lang="uk-UA" dirty="0"/>
          </a:p>
        </p:txBody>
      </p:sp>
    </p:spTree>
    <p:extLst>
      <p:ext uri="{BB962C8B-B14F-4D97-AF65-F5344CB8AC3E}">
        <p14:creationId xmlns:p14="http://schemas.microsoft.com/office/powerpoint/2010/main" val="27195878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 «А ля фуршет»</a:t>
            </a:r>
          </a:p>
        </p:txBody>
      </p:sp>
      <p:sp>
        <p:nvSpPr>
          <p:cNvPr id="3" name="Объект 2"/>
          <p:cNvSpPr>
            <a:spLocks noGrp="1"/>
          </p:cNvSpPr>
          <p:nvPr>
            <p:ph idx="1"/>
          </p:nvPr>
        </p:nvSpPr>
        <p:spPr/>
        <p:txBody>
          <a:bodyPr>
            <a:normAutofit fontScale="62500" lnSpcReduction="20000"/>
          </a:bodyPr>
          <a:lstStyle/>
          <a:p>
            <a:pPr algn="just"/>
            <a:r>
              <a:rPr lang="uk-UA" dirty="0" smtClean="0"/>
              <a:t>як </a:t>
            </a:r>
            <a:r>
              <a:rPr lang="uk-UA" dirty="0"/>
              <a:t>і «Коктейль» проводиться в проміжку між 17.00 і 20.00 годинами і триває дві години. Але при «фуршеті» гості самі підходять до накритих столів, набирають закуски і відходять, даючи можливість підійти іншим. «Коктейль» і «фуршет» проходять стоячи, що дозволяє прийняти велику кількість гостей і забезпечує свободу переміщення з метою максимально можливого встановлення ділових контактів. Після прийому можливий показ художнього або рекламного фільму в залежності від переслідуваних цілей.</a:t>
            </a:r>
          </a:p>
          <a:p>
            <a:pPr algn="just"/>
            <a:r>
              <a:rPr lang="uk-UA" dirty="0" smtClean="0"/>
              <a:t>Форма </a:t>
            </a:r>
            <a:r>
              <a:rPr lang="uk-UA" dirty="0"/>
              <a:t>одягу - повсякденний костюм або плаття. Але урочистість вечірнього прийому може бути підкреслена зазначенням у запрошенні урочистій форми одягу.</a:t>
            </a:r>
          </a:p>
          <a:p>
            <a:pPr algn="just"/>
            <a:r>
              <a:rPr lang="uk-UA" dirty="0" smtClean="0"/>
              <a:t>Рекламні </a:t>
            </a:r>
            <a:r>
              <a:rPr lang="uk-UA" dirty="0"/>
              <a:t>фільми - потужне </a:t>
            </a:r>
            <a:r>
              <a:rPr lang="en-US" dirty="0"/>
              <a:t>PR-</a:t>
            </a:r>
            <a:r>
              <a:rPr lang="uk-UA" dirty="0"/>
              <a:t>засіб, що дозволяє безкоштовно поширювати інформацію, необхідну для фірми. При підготовці рекламних фільмів необхідно ретельно продумати сценарій фільму; мета, яку переслідує демонстрація фільму; тривалість; матеріальне забезпечення. Рекламні фільми дуже зручні при виїзді на виставку, участі в міжнародних симпозіумах, для показів на прийомах, презентаціях і під час іншої форми спілкування.</a:t>
            </a:r>
          </a:p>
        </p:txBody>
      </p:sp>
    </p:spTree>
    <p:extLst>
      <p:ext uri="{BB962C8B-B14F-4D97-AF65-F5344CB8AC3E}">
        <p14:creationId xmlns:p14="http://schemas.microsoft.com/office/powerpoint/2010/main" val="17533866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Прийом «Обід</a:t>
            </a:r>
            <a:r>
              <a:rPr lang="uk-UA" dirty="0" smtClean="0"/>
              <a:t>» та Прийом </a:t>
            </a:r>
            <a:r>
              <a:rPr lang="uk-UA" dirty="0"/>
              <a:t>типу «Обід-буфет» (або шведський стіл) </a:t>
            </a:r>
          </a:p>
        </p:txBody>
      </p:sp>
      <p:sp>
        <p:nvSpPr>
          <p:cNvPr id="3" name="Объект 2"/>
          <p:cNvSpPr>
            <a:spLocks noGrp="1"/>
          </p:cNvSpPr>
          <p:nvPr>
            <p:ph idx="1"/>
          </p:nvPr>
        </p:nvSpPr>
        <p:spPr/>
        <p:txBody>
          <a:bodyPr>
            <a:normAutofit fontScale="77500" lnSpcReduction="20000"/>
          </a:bodyPr>
          <a:lstStyle/>
          <a:p>
            <a:r>
              <a:rPr lang="uk-UA" b="1" dirty="0">
                <a:solidFill>
                  <a:srgbClr val="FFFF00"/>
                </a:solidFill>
              </a:rPr>
              <a:t>Прийом «Обід»</a:t>
            </a:r>
            <a:r>
              <a:rPr lang="uk-UA" dirty="0"/>
              <a:t> - це найпочесніший і урочистий вигляд прийому. Починається він, як правило, між 17.00 і 19.00 год. Триває 2-3 години і більше. Гості знаходяться за обіднім столом протягом години, потім переходять в інше менш офіційне приміщення, куди подаються фрукти, чай, кава. Обід проводиться з розсаджуванням гостей. Форма одягу - парадна.</a:t>
            </a:r>
          </a:p>
          <a:p>
            <a:r>
              <a:rPr lang="uk-UA" b="1" dirty="0" smtClean="0">
                <a:solidFill>
                  <a:srgbClr val="FFFF00"/>
                </a:solidFill>
              </a:rPr>
              <a:t>Прийом </a:t>
            </a:r>
            <a:r>
              <a:rPr lang="uk-UA" b="1" dirty="0">
                <a:solidFill>
                  <a:srgbClr val="FFFF00"/>
                </a:solidFill>
              </a:rPr>
              <a:t>типу «Обід-буфет» (або шведський стіл) </a:t>
            </a:r>
            <a:r>
              <a:rPr lang="uk-UA" dirty="0"/>
              <a:t>передбачає вільне розсаджування учасників за маленькими столиками по чотири-шість чоловік, на диванах, в кріслах. Прийом «Обід-буфет» починається між 19.00 і 20.00 годинами. Гості набирають закуски, виставлені на одному великому столі, і сідають за вільний столик. Такий прийом організовується, як правило, в паузах між конференціями. «Обід-буфет» менш офіційний, ніж «обід». Форма одягу - парадна.</a:t>
            </a:r>
          </a:p>
        </p:txBody>
      </p:sp>
    </p:spTree>
    <p:extLst>
      <p:ext uri="{BB962C8B-B14F-4D97-AF65-F5344CB8AC3E}">
        <p14:creationId xmlns:p14="http://schemas.microsoft.com/office/powerpoint/2010/main" val="17088055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Прийоми </a:t>
            </a:r>
            <a:r>
              <a:rPr lang="uk-UA" dirty="0"/>
              <a:t>«Вечеря</a:t>
            </a:r>
            <a:r>
              <a:rPr lang="uk-UA" dirty="0" smtClean="0"/>
              <a:t>», </a:t>
            </a:r>
            <a:r>
              <a:rPr lang="uk-UA" dirty="0"/>
              <a:t>«Чай</a:t>
            </a:r>
            <a:r>
              <a:rPr lang="uk-UA" dirty="0" smtClean="0"/>
              <a:t>», </a:t>
            </a:r>
            <a:r>
              <a:rPr lang="uk-UA" dirty="0"/>
              <a:t>«Кава» </a:t>
            </a:r>
          </a:p>
        </p:txBody>
      </p:sp>
      <p:sp>
        <p:nvSpPr>
          <p:cNvPr id="3" name="Объект 2"/>
          <p:cNvSpPr>
            <a:spLocks noGrp="1"/>
          </p:cNvSpPr>
          <p:nvPr>
            <p:ph idx="1"/>
          </p:nvPr>
        </p:nvSpPr>
        <p:spPr/>
        <p:txBody>
          <a:bodyPr>
            <a:normAutofit fontScale="77500" lnSpcReduction="20000"/>
          </a:bodyPr>
          <a:lstStyle/>
          <a:p>
            <a:pPr algn="just"/>
            <a:r>
              <a:rPr lang="uk-UA" dirty="0"/>
              <a:t>Прийом «Вечеря» починається о 21.00 і пізніше. «Вечеря» з розсаджуванням гостей відрізняється від обіду пізнішим проведенням і тим, що на вечерю зазвичай не подають суп. «Вечеря» може бути </a:t>
            </a:r>
            <a:r>
              <a:rPr lang="uk-UA" dirty="0" smtClean="0"/>
              <a:t>дана </a:t>
            </a:r>
            <a:r>
              <a:rPr lang="uk-UA" dirty="0"/>
              <a:t>особою, що запросив своїх партнерів в театр або на будь-яке інше вечірній захід. Форма одягу вказується в запрошенні.</a:t>
            </a:r>
          </a:p>
          <a:p>
            <a:pPr algn="just"/>
            <a:r>
              <a:rPr lang="uk-UA" dirty="0" smtClean="0"/>
              <a:t>Прийом </a:t>
            </a:r>
            <a:r>
              <a:rPr lang="uk-UA" dirty="0"/>
              <a:t>типу «Чай» організовується між 17.00 і 20.00 годинами і триває 1-1,5 години. Накриваються один або кілька столів, подаються кондитерські вироби, фрукти, десертні і сухі вина, соки і, можливо, невелика кількість сандвічів з ікрою, рибою і сиром. Форма одягу - повсякденний костюм або плаття.</a:t>
            </a:r>
          </a:p>
          <a:p>
            <a:pPr algn="just"/>
            <a:r>
              <a:rPr lang="uk-UA" dirty="0" smtClean="0"/>
              <a:t>Прийом </a:t>
            </a:r>
            <a:r>
              <a:rPr lang="uk-UA" dirty="0"/>
              <a:t>«Кава» схожий з прийомом «Чай». Він не починається пізніше, ніж о 19.00. На цьому прийомі іноді подають гарячу закуску або салат. Також подають соки, мінеральну воду.</a:t>
            </a:r>
          </a:p>
        </p:txBody>
      </p:sp>
    </p:spTree>
    <p:extLst>
      <p:ext uri="{BB962C8B-B14F-4D97-AF65-F5344CB8AC3E}">
        <p14:creationId xmlns:p14="http://schemas.microsoft.com/office/powerpoint/2010/main" val="7046143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000" dirty="0" err="1"/>
              <a:t>рганізація</a:t>
            </a:r>
            <a:r>
              <a:rPr lang="ru-RU" sz="2000" dirty="0"/>
              <a:t> і </a:t>
            </a:r>
            <a:r>
              <a:rPr lang="ru-RU" sz="2000" dirty="0" err="1"/>
              <a:t>проведення</a:t>
            </a:r>
            <a:r>
              <a:rPr lang="ru-RU" sz="2000" dirty="0"/>
              <a:t> будь-</a:t>
            </a:r>
            <a:r>
              <a:rPr lang="ru-RU" sz="2000" dirty="0" err="1"/>
              <a:t>якого</a:t>
            </a:r>
            <a:r>
              <a:rPr lang="ru-RU" sz="2000" dirty="0"/>
              <a:t> виду </a:t>
            </a:r>
            <a:r>
              <a:rPr lang="ru-RU" sz="2000" dirty="0" err="1"/>
              <a:t>прийомів</a:t>
            </a:r>
            <a:r>
              <a:rPr lang="ru-RU" sz="2000" dirty="0"/>
              <a:t> </a:t>
            </a:r>
            <a:r>
              <a:rPr lang="ru-RU" sz="2000" dirty="0" err="1"/>
              <a:t>вимагає</a:t>
            </a:r>
            <a:r>
              <a:rPr lang="ru-RU" sz="2000" dirty="0"/>
              <a:t> </a:t>
            </a:r>
            <a:r>
              <a:rPr lang="ru-RU" sz="2000" dirty="0" err="1"/>
              <a:t>попередньої</a:t>
            </a:r>
            <a:r>
              <a:rPr lang="ru-RU" sz="2000" dirty="0"/>
              <a:t> </a:t>
            </a:r>
            <a:r>
              <a:rPr lang="ru-RU" sz="2000" dirty="0" err="1"/>
              <a:t>підготовки</a:t>
            </a:r>
            <a:r>
              <a:rPr lang="ru-RU" sz="2000" dirty="0"/>
              <a:t>. </a:t>
            </a:r>
            <a:r>
              <a:rPr lang="ru-RU" sz="2000" dirty="0" err="1"/>
              <a:t>Підготовка</a:t>
            </a:r>
            <a:r>
              <a:rPr lang="ru-RU" sz="2000" dirty="0"/>
              <a:t> </a:t>
            </a:r>
            <a:r>
              <a:rPr lang="ru-RU" sz="2000" dirty="0" err="1"/>
              <a:t>прийому</a:t>
            </a:r>
            <a:r>
              <a:rPr lang="ru-RU" sz="2000" dirty="0"/>
              <a:t> </a:t>
            </a:r>
            <a:r>
              <a:rPr lang="ru-RU" sz="2000" dirty="0" err="1"/>
              <a:t>включає</a:t>
            </a:r>
            <a:r>
              <a:rPr lang="ru-RU" sz="2000" dirty="0"/>
              <a:t> </a:t>
            </a:r>
            <a:r>
              <a:rPr lang="ru-RU" sz="2000" dirty="0" err="1"/>
              <a:t>такі</a:t>
            </a:r>
            <a:r>
              <a:rPr lang="ru-RU" sz="2000" dirty="0"/>
              <a:t> </a:t>
            </a:r>
            <a:r>
              <a:rPr lang="ru-RU" sz="2000" dirty="0" err="1" smtClean="0"/>
              <a:t>етапи</a:t>
            </a:r>
            <a:r>
              <a:rPr lang="ru-RU" sz="2000" dirty="0" smtClean="0"/>
              <a:t>:</a:t>
            </a:r>
            <a:endParaRPr lang="uk-UA" dirty="0"/>
          </a:p>
        </p:txBody>
      </p:sp>
      <p:sp>
        <p:nvSpPr>
          <p:cNvPr id="3" name="Объект 2"/>
          <p:cNvSpPr>
            <a:spLocks noGrp="1"/>
          </p:cNvSpPr>
          <p:nvPr>
            <p:ph idx="1"/>
          </p:nvPr>
        </p:nvSpPr>
        <p:spPr/>
        <p:txBody>
          <a:bodyPr>
            <a:normAutofit fontScale="62500" lnSpcReduction="20000"/>
          </a:bodyPr>
          <a:lstStyle/>
          <a:p>
            <a:endParaRPr lang="ru-RU" dirty="0"/>
          </a:p>
          <a:p>
            <a:pPr marL="0" indent="0">
              <a:buNone/>
            </a:pPr>
            <a:r>
              <a:rPr lang="ru-RU" dirty="0" smtClean="0"/>
              <a:t>1</a:t>
            </a:r>
            <a:r>
              <a:rPr lang="ru-RU" dirty="0"/>
              <a:t>) постановка мети </a:t>
            </a:r>
            <a:r>
              <a:rPr lang="ru-RU" dirty="0" err="1"/>
              <a:t>прийому</a:t>
            </a:r>
            <a:r>
              <a:rPr lang="ru-RU" dirty="0"/>
              <a:t>;</a:t>
            </a:r>
          </a:p>
          <a:p>
            <a:pPr marL="0" indent="0">
              <a:buNone/>
            </a:pPr>
            <a:r>
              <a:rPr lang="ru-RU" dirty="0" smtClean="0"/>
              <a:t>2</a:t>
            </a:r>
            <a:r>
              <a:rPr lang="ru-RU" dirty="0"/>
              <a:t>) </a:t>
            </a:r>
            <a:r>
              <a:rPr lang="ru-RU" dirty="0" err="1"/>
              <a:t>вибір</a:t>
            </a:r>
            <a:r>
              <a:rPr lang="ru-RU" dirty="0"/>
              <a:t> виду </a:t>
            </a:r>
            <a:r>
              <a:rPr lang="ru-RU" dirty="0" err="1"/>
              <a:t>прийому</a:t>
            </a:r>
            <a:r>
              <a:rPr lang="ru-RU" dirty="0"/>
              <a:t>;</a:t>
            </a:r>
          </a:p>
          <a:p>
            <a:pPr marL="0" indent="0">
              <a:buNone/>
            </a:pPr>
            <a:r>
              <a:rPr lang="ru-RU" dirty="0" smtClean="0"/>
              <a:t>3</a:t>
            </a:r>
            <a:r>
              <a:rPr lang="ru-RU" dirty="0"/>
              <a:t>) </a:t>
            </a:r>
            <a:r>
              <a:rPr lang="ru-RU" dirty="0" err="1"/>
              <a:t>складання</a:t>
            </a:r>
            <a:r>
              <a:rPr lang="ru-RU" dirty="0"/>
              <a:t> списку </a:t>
            </a:r>
            <a:r>
              <a:rPr lang="ru-RU" dirty="0" err="1"/>
              <a:t>запрошених</a:t>
            </a:r>
            <a:r>
              <a:rPr lang="ru-RU" dirty="0"/>
              <a:t> </a:t>
            </a:r>
            <a:r>
              <a:rPr lang="ru-RU" dirty="0" err="1"/>
              <a:t>осіб</a:t>
            </a:r>
            <a:r>
              <a:rPr lang="ru-RU" dirty="0"/>
              <a:t>;</a:t>
            </a:r>
          </a:p>
          <a:p>
            <a:pPr marL="0" indent="0">
              <a:buNone/>
            </a:pPr>
            <a:r>
              <a:rPr lang="ru-RU" dirty="0" smtClean="0"/>
              <a:t>4</a:t>
            </a:r>
            <a:r>
              <a:rPr lang="ru-RU" dirty="0"/>
              <a:t>) </a:t>
            </a:r>
            <a:r>
              <a:rPr lang="ru-RU" dirty="0" err="1"/>
              <a:t>складання</a:t>
            </a:r>
            <a:r>
              <a:rPr lang="ru-RU" dirty="0"/>
              <a:t> та </a:t>
            </a:r>
            <a:r>
              <a:rPr lang="ru-RU" dirty="0" err="1"/>
              <a:t>розсилка</a:t>
            </a:r>
            <a:r>
              <a:rPr lang="ru-RU" dirty="0"/>
              <a:t> </a:t>
            </a:r>
            <a:r>
              <a:rPr lang="ru-RU" dirty="0" err="1"/>
              <a:t>запрошень</a:t>
            </a:r>
            <a:r>
              <a:rPr lang="ru-RU" dirty="0"/>
              <a:t>;</a:t>
            </a:r>
          </a:p>
          <a:p>
            <a:pPr marL="0" indent="0">
              <a:buNone/>
            </a:pPr>
            <a:r>
              <a:rPr lang="ru-RU" dirty="0" smtClean="0"/>
              <a:t>5</a:t>
            </a:r>
            <a:r>
              <a:rPr lang="ru-RU" dirty="0"/>
              <a:t>) </a:t>
            </a:r>
            <a:r>
              <a:rPr lang="ru-RU" dirty="0" err="1"/>
              <a:t>складання</a:t>
            </a:r>
            <a:r>
              <a:rPr lang="ru-RU" dirty="0"/>
              <a:t> плану </a:t>
            </a:r>
            <a:r>
              <a:rPr lang="ru-RU" dirty="0" err="1"/>
              <a:t>розсаджування</a:t>
            </a:r>
            <a:r>
              <a:rPr lang="ru-RU" dirty="0"/>
              <a:t> </a:t>
            </a:r>
            <a:r>
              <a:rPr lang="ru-RU" dirty="0" err="1"/>
              <a:t>запрошених</a:t>
            </a:r>
            <a:r>
              <a:rPr lang="ru-RU" dirty="0"/>
              <a:t> за столом;</a:t>
            </a:r>
          </a:p>
          <a:p>
            <a:pPr marL="0" indent="0">
              <a:buNone/>
            </a:pPr>
            <a:r>
              <a:rPr lang="ru-RU" dirty="0" smtClean="0"/>
              <a:t>6</a:t>
            </a:r>
            <a:r>
              <a:rPr lang="ru-RU" dirty="0"/>
              <a:t>) </a:t>
            </a:r>
            <a:r>
              <a:rPr lang="ru-RU" dirty="0" err="1"/>
              <a:t>складання</a:t>
            </a:r>
            <a:r>
              <a:rPr lang="ru-RU" dirty="0"/>
              <a:t> меню;</a:t>
            </a:r>
          </a:p>
          <a:p>
            <a:pPr marL="0" indent="0">
              <a:buNone/>
            </a:pPr>
            <a:r>
              <a:rPr lang="ru-RU" dirty="0" smtClean="0"/>
              <a:t>7</a:t>
            </a:r>
            <a:r>
              <a:rPr lang="ru-RU" dirty="0"/>
              <a:t>) </a:t>
            </a:r>
            <a:r>
              <a:rPr lang="ru-RU" dirty="0" err="1"/>
              <a:t>підготовка</a:t>
            </a:r>
            <a:r>
              <a:rPr lang="ru-RU" dirty="0"/>
              <a:t> </a:t>
            </a:r>
            <a:r>
              <a:rPr lang="ru-RU" dirty="0" err="1"/>
              <a:t>тостів</a:t>
            </a:r>
            <a:r>
              <a:rPr lang="ru-RU" dirty="0"/>
              <a:t> і </a:t>
            </a:r>
            <a:r>
              <a:rPr lang="ru-RU" dirty="0" err="1"/>
              <a:t>промов</a:t>
            </a:r>
            <a:r>
              <a:rPr lang="ru-RU" dirty="0"/>
              <a:t>;</a:t>
            </a:r>
          </a:p>
          <a:p>
            <a:pPr marL="0" indent="0">
              <a:buNone/>
            </a:pPr>
            <a:r>
              <a:rPr lang="ru-RU" dirty="0" smtClean="0"/>
              <a:t>8</a:t>
            </a:r>
            <a:r>
              <a:rPr lang="ru-RU" dirty="0"/>
              <a:t>) </a:t>
            </a:r>
            <a:r>
              <a:rPr lang="ru-RU" dirty="0" err="1"/>
              <a:t>складання</a:t>
            </a:r>
            <a:r>
              <a:rPr lang="ru-RU" dirty="0"/>
              <a:t> порядку </a:t>
            </a:r>
            <a:r>
              <a:rPr lang="ru-RU" dirty="0" err="1"/>
              <a:t>проведення</a:t>
            </a:r>
            <a:r>
              <a:rPr lang="ru-RU" dirty="0"/>
              <a:t> </a:t>
            </a:r>
            <a:r>
              <a:rPr lang="ru-RU" dirty="0" err="1"/>
              <a:t>прийому</a:t>
            </a:r>
            <a:r>
              <a:rPr lang="ru-RU" dirty="0"/>
              <a:t>;</a:t>
            </a:r>
          </a:p>
          <a:p>
            <a:pPr marL="0" indent="0">
              <a:buNone/>
            </a:pPr>
            <a:r>
              <a:rPr lang="ru-RU" dirty="0" smtClean="0"/>
              <a:t>9</a:t>
            </a:r>
            <a:r>
              <a:rPr lang="ru-RU" dirty="0"/>
              <a:t>) культурна </a:t>
            </a:r>
            <a:r>
              <a:rPr lang="ru-RU" dirty="0" err="1"/>
              <a:t>програма</a:t>
            </a:r>
            <a:r>
              <a:rPr lang="ru-RU" dirty="0"/>
              <a:t>.</a:t>
            </a:r>
            <a:endParaRPr lang="uk-UA" dirty="0"/>
          </a:p>
        </p:txBody>
      </p:sp>
    </p:spTree>
    <p:extLst>
      <p:ext uri="{BB962C8B-B14F-4D97-AF65-F5344CB8AC3E}">
        <p14:creationId xmlns:p14="http://schemas.microsoft.com/office/powerpoint/2010/main" val="10263067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День відкритих дверей </a:t>
            </a:r>
          </a:p>
        </p:txBody>
      </p:sp>
      <p:sp>
        <p:nvSpPr>
          <p:cNvPr id="3" name="Объект 2"/>
          <p:cNvSpPr>
            <a:spLocks noGrp="1"/>
          </p:cNvSpPr>
          <p:nvPr>
            <p:ph idx="1"/>
          </p:nvPr>
        </p:nvSpPr>
        <p:spPr/>
        <p:txBody>
          <a:bodyPr/>
          <a:lstStyle/>
          <a:p>
            <a:pPr algn="just"/>
            <a:r>
              <a:rPr lang="uk-UA" dirty="0" smtClean="0"/>
              <a:t>- </a:t>
            </a:r>
            <a:r>
              <a:rPr lang="uk-UA" dirty="0"/>
              <a:t>дозволяє всім бажаючим ознайомитися з діяльністю фірми, її планами, задати керівництву, що цікавлять.</a:t>
            </a:r>
          </a:p>
        </p:txBody>
      </p:sp>
    </p:spTree>
    <p:extLst>
      <p:ext uri="{BB962C8B-B14F-4D97-AF65-F5344CB8AC3E}">
        <p14:creationId xmlns:p14="http://schemas.microsoft.com/office/powerpoint/2010/main" val="14578265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85000" lnSpcReduction="20000"/>
          </a:bodyPr>
          <a:lstStyle/>
          <a:p>
            <a:pPr algn="just"/>
            <a:r>
              <a:rPr lang="uk-UA" dirty="0"/>
              <a:t>Дні відкритих дверей дозволяють всім бажаючим ознайомитися з діяльністю фірми, її планами, задати керівництву, що цікавлять. Передбачається запрошення співробітників для ближчого знайомства. У зарубіжних організаціях для всіх бажаючих проводяться екскурсії по фірмі; супроводжуючий розповідає про історію створення та основні напрями діяльності фірми, про її соціальну значущість для громадськості.</a:t>
            </a:r>
          </a:p>
          <a:p>
            <a:pPr algn="just"/>
            <a:r>
              <a:rPr lang="uk-UA" dirty="0" smtClean="0"/>
              <a:t>Дні </a:t>
            </a:r>
            <a:r>
              <a:rPr lang="uk-UA" dirty="0"/>
              <a:t>відкритих дверей по суті представляють свого роду внутрішню презентацію фірми, що передбачає підготовку наочних стендів, покажчиків, відвідування нових будівель і територій з наданням вичерпної інформації. Час, відведений для спілкування, 1-8 ч, включаючи обід і культурну програму.</a:t>
            </a:r>
          </a:p>
        </p:txBody>
      </p:sp>
    </p:spTree>
    <p:extLst>
      <p:ext uri="{BB962C8B-B14F-4D97-AF65-F5344CB8AC3E}">
        <p14:creationId xmlns:p14="http://schemas.microsoft.com/office/powerpoint/2010/main" val="18579327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Круглий</a:t>
            </a:r>
            <a:r>
              <a:rPr lang="ru-RU" dirty="0"/>
              <a:t> </a:t>
            </a:r>
            <a:r>
              <a:rPr lang="ru-RU" dirty="0" err="1"/>
              <a:t>стіл</a:t>
            </a:r>
            <a:r>
              <a:rPr lang="ru-RU" dirty="0"/>
              <a:t> </a:t>
            </a:r>
            <a:endParaRPr lang="uk-UA" dirty="0"/>
          </a:p>
        </p:txBody>
      </p:sp>
      <p:sp>
        <p:nvSpPr>
          <p:cNvPr id="3" name="Объект 2"/>
          <p:cNvSpPr>
            <a:spLocks noGrp="1"/>
          </p:cNvSpPr>
          <p:nvPr>
            <p:ph idx="1"/>
          </p:nvPr>
        </p:nvSpPr>
        <p:spPr/>
        <p:txBody>
          <a:bodyPr/>
          <a:lstStyle/>
          <a:p>
            <a:pPr algn="just"/>
            <a:r>
              <a:rPr lang="ru-RU" dirty="0" smtClean="0"/>
              <a:t>- </a:t>
            </a:r>
            <a:r>
              <a:rPr lang="ru-RU" dirty="0"/>
              <a:t>Одна з форм </a:t>
            </a:r>
            <a:r>
              <a:rPr lang="ru-RU" dirty="0" err="1"/>
              <a:t>спільного</a:t>
            </a:r>
            <a:r>
              <a:rPr lang="ru-RU" dirty="0"/>
              <a:t> </a:t>
            </a:r>
            <a:r>
              <a:rPr lang="ru-RU" dirty="0" err="1"/>
              <a:t>обговорення</a:t>
            </a:r>
            <a:r>
              <a:rPr lang="ru-RU" dirty="0"/>
              <a:t> </a:t>
            </a:r>
            <a:r>
              <a:rPr lang="ru-RU" dirty="0" err="1"/>
              <a:t>ідей</a:t>
            </a:r>
            <a:r>
              <a:rPr lang="ru-RU" dirty="0"/>
              <a:t>, проблем, </a:t>
            </a:r>
            <a:r>
              <a:rPr lang="ru-RU" dirty="0" err="1"/>
              <a:t>ситуацій</a:t>
            </a:r>
            <a:r>
              <a:rPr lang="ru-RU" dirty="0"/>
              <a:t>, </a:t>
            </a:r>
            <a:r>
              <a:rPr lang="ru-RU" dirty="0" err="1"/>
              <a:t>що</a:t>
            </a:r>
            <a:r>
              <a:rPr lang="ru-RU" dirty="0"/>
              <a:t> </a:t>
            </a:r>
            <a:r>
              <a:rPr lang="ru-RU" dirty="0" err="1"/>
              <a:t>мають</a:t>
            </a:r>
            <a:r>
              <a:rPr lang="ru-RU" dirty="0"/>
              <a:t> </a:t>
            </a:r>
            <a:r>
              <a:rPr lang="ru-RU" dirty="0" err="1"/>
              <a:t>значення</a:t>
            </a:r>
            <a:r>
              <a:rPr lang="ru-RU" dirty="0"/>
              <a:t> для широких </a:t>
            </a:r>
            <a:r>
              <a:rPr lang="ru-RU" dirty="0" err="1"/>
              <a:t>кіл</a:t>
            </a:r>
            <a:r>
              <a:rPr lang="ru-RU" dirty="0"/>
              <a:t> </a:t>
            </a:r>
            <a:r>
              <a:rPr lang="ru-RU" dirty="0" err="1"/>
              <a:t>громадськості</a:t>
            </a:r>
            <a:r>
              <a:rPr lang="ru-RU" dirty="0"/>
              <a:t>.</a:t>
            </a:r>
            <a:endParaRPr lang="uk-UA" dirty="0"/>
          </a:p>
        </p:txBody>
      </p:sp>
    </p:spTree>
    <p:extLst>
      <p:ext uri="{BB962C8B-B14F-4D97-AF65-F5344CB8AC3E}">
        <p14:creationId xmlns:p14="http://schemas.microsoft.com/office/powerpoint/2010/main" val="2476795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BB5AD4AB-84D5-4E4B-A5DB-1977345D69A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AFF3BC40-BE25-4F6B-952F-D4F536289510}"/>
              </a:ext>
            </a:extLst>
          </p:cNvPr>
          <p:cNvSpPr>
            <a:spLocks noGrp="1"/>
          </p:cNvSpPr>
          <p:nvPr>
            <p:ph idx="1"/>
          </p:nvPr>
        </p:nvSpPr>
        <p:spPr>
          <a:xfrm>
            <a:off x="1141412" y="2249486"/>
            <a:ext cx="10213128" cy="4195701"/>
          </a:xfrm>
        </p:spPr>
        <p:txBody>
          <a:bodyPr>
            <a:normAutofit fontScale="70000" lnSpcReduction="20000"/>
          </a:bodyPr>
          <a:lstStyle/>
          <a:p>
            <a:pPr algn="just"/>
            <a:r>
              <a:rPr lang="de-DE" dirty="0"/>
              <a:t>PR-</a:t>
            </a:r>
            <a:r>
              <a:rPr lang="uk-UA" dirty="0"/>
              <a:t>текст нині активно функціонує в системі масових комунікацій. Під масовою комунікацією маються на увазі інтерактивні двосторонні інформаційні потоки між суб'єктами комунікації. Масова комунікація служить цілям поширення соціально значущої інформації (про факти, події, соціальні і культурні цінності) за допомогою різних технічних засобів на великі масові аудиторії.</a:t>
            </a:r>
          </a:p>
          <a:p>
            <a:r>
              <a:rPr lang="uk-UA" dirty="0"/>
              <a:t>Масова комунікація як процес передачі інформації групі індивідів за допомогою технічних засобів на великі аудиторії, що розосередилися характеризується наступними особливостями: </a:t>
            </a:r>
          </a:p>
          <a:p>
            <a:pPr marL="0" indent="0">
              <a:buNone/>
            </a:pPr>
            <a:r>
              <a:rPr lang="uk-UA" dirty="0"/>
              <a:t>1) масовість аудиторії; </a:t>
            </a:r>
          </a:p>
          <a:p>
            <a:pPr marL="0" indent="0">
              <a:buNone/>
            </a:pPr>
            <a:r>
              <a:rPr lang="uk-UA" dirty="0"/>
              <a:t>2) її гетерогенність; </a:t>
            </a:r>
          </a:p>
          <a:p>
            <a:pPr marL="0" indent="0">
              <a:buNone/>
            </a:pPr>
            <a:r>
              <a:rPr lang="uk-UA" dirty="0"/>
              <a:t>3) використання високошвидкісних і репродукційних </a:t>
            </a:r>
            <a:r>
              <a:rPr lang="uk-UA" dirty="0" err="1"/>
              <a:t>засобівв</a:t>
            </a:r>
            <a:r>
              <a:rPr lang="uk-UA" dirty="0"/>
              <a:t> зв'язку і інформації; </a:t>
            </a:r>
          </a:p>
          <a:p>
            <a:pPr marL="0" indent="0">
              <a:buNone/>
            </a:pPr>
            <a:r>
              <a:rPr lang="uk-UA" dirty="0"/>
              <a:t>4) швидке поширення повідомлень; </a:t>
            </a:r>
          </a:p>
          <a:p>
            <a:pPr marL="0" indent="0">
              <a:buNone/>
            </a:pPr>
            <a:r>
              <a:rPr lang="uk-UA" dirty="0"/>
              <a:t>5) відносно невелика споживча вартість інформації, що отримується ».</a:t>
            </a:r>
          </a:p>
        </p:txBody>
      </p:sp>
    </p:spTree>
    <p:extLst>
      <p:ext uri="{BB962C8B-B14F-4D97-AF65-F5344CB8AC3E}">
        <p14:creationId xmlns:p14="http://schemas.microsoft.com/office/powerpoint/2010/main" val="16509351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rmAutofit fontScale="62500" lnSpcReduction="20000"/>
          </a:bodyPr>
          <a:lstStyle/>
          <a:p>
            <a:pPr algn="just"/>
            <a:r>
              <a:rPr lang="uk-UA" dirty="0"/>
              <a:t>Участь в круглих столах вищих керівників комерційних фірм і компаній, спонсорство їх проведення сприяють підвищенню іміджу і популярності компанії.</a:t>
            </a:r>
          </a:p>
          <a:p>
            <a:pPr algn="just"/>
            <a:r>
              <a:rPr lang="uk-UA" dirty="0" smtClean="0"/>
              <a:t>Тема </a:t>
            </a:r>
            <a:r>
              <a:rPr lang="uk-UA" dirty="0"/>
              <a:t>і обговорювані питання круглого столу плануються і оголошуються заздалегідь. Учасників круглих столів знайомлять з ними приблизно за 10 - 14 днів до початку засідання. Це дає можливість учасникам підготувати аргументи, матеріали для демонстрації, цифри і факти, що робить обговорення більш конструктивним і предметним. Число учасників зазвичай не перевищує 14-15 чоловік. Картки-ідентифікатори учасника полегшують спілкування один з одним. Роботу круглого столу організовує ведучий. Перед початком обговорення і виступів учасники коротко надаються всім присутнім. Як правило, це відбувається по порядку заняття учасниками місць за столом (за годинниковою стрілкою). Ведучий пропонує порядок обговорення та оголошує регламент для кожного виступаючого, відповідно до важливістю його виступу. В процесі обговорення ведучий стежить за дотриманням регламенту, </a:t>
            </a:r>
            <a:r>
              <a:rPr lang="uk-UA" dirty="0" err="1"/>
              <a:t>тактовно</a:t>
            </a:r>
            <a:r>
              <a:rPr lang="uk-UA" dirty="0"/>
              <a:t> пропонуючи перерватися, або, навпаки, виділяючи додатковий час. Закінчуючи обговорення, ведучий коротко в межах 2-3 хвилин робить резюме.</a:t>
            </a:r>
          </a:p>
        </p:txBody>
      </p:sp>
    </p:spTree>
    <p:extLst>
      <p:ext uri="{BB962C8B-B14F-4D97-AF65-F5344CB8AC3E}">
        <p14:creationId xmlns:p14="http://schemas.microsoft.com/office/powerpoint/2010/main" val="79637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3420758D-178B-45EA-8A87-2AF62F74092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B62E3738-52FE-4FF7-BC0F-C1474D0F498A}"/>
              </a:ext>
            </a:extLst>
          </p:cNvPr>
          <p:cNvSpPr>
            <a:spLocks noGrp="1"/>
          </p:cNvSpPr>
          <p:nvPr>
            <p:ph idx="1"/>
          </p:nvPr>
        </p:nvSpPr>
        <p:spPr/>
        <p:txBody>
          <a:bodyPr>
            <a:normAutofit fontScale="92500"/>
          </a:bodyPr>
          <a:lstStyle/>
          <a:p>
            <a:pPr algn="just"/>
            <a:r>
              <a:rPr lang="de-DE" dirty="0"/>
              <a:t>PR-</a:t>
            </a:r>
            <a:r>
              <a:rPr lang="uk-UA" dirty="0"/>
              <a:t>текст є різновидом текстів масової комунікації. </a:t>
            </a:r>
          </a:p>
          <a:p>
            <a:pPr algn="just"/>
            <a:r>
              <a:rPr lang="uk-UA" dirty="0"/>
              <a:t>ЗМІ, за допомогою яких може розповсюджуватися </a:t>
            </a:r>
            <a:r>
              <a:rPr lang="de-DE" dirty="0"/>
              <a:t>PR-</a:t>
            </a:r>
            <a:r>
              <a:rPr lang="uk-UA" dirty="0"/>
              <a:t>текст, як і </a:t>
            </a:r>
            <a:r>
              <a:rPr lang="de-DE" dirty="0"/>
              <a:t>PR- </a:t>
            </a:r>
            <a:r>
              <a:rPr lang="uk-UA" dirty="0"/>
              <a:t>або прес-служби, «</a:t>
            </a:r>
            <a:r>
              <a:rPr lang="uk-UA" dirty="0" err="1"/>
              <a:t>породжуючі</a:t>
            </a:r>
            <a:r>
              <a:rPr lang="uk-UA" dirty="0"/>
              <a:t>» даний тип текстів, є компонентом масової комунікації;</a:t>
            </a:r>
          </a:p>
          <a:p>
            <a:pPr algn="just"/>
            <a:r>
              <a:rPr lang="de-DE" dirty="0"/>
              <a:t>PR-</a:t>
            </a:r>
            <a:r>
              <a:rPr lang="uk-UA" dirty="0"/>
              <a:t>текст, опосередкований через ЗМІ, виявляється направленим </a:t>
            </a:r>
            <a:r>
              <a:rPr lang="uk-UA" dirty="0" err="1"/>
              <a:t>массовидному</a:t>
            </a:r>
            <a:r>
              <a:rPr lang="uk-UA" dirty="0"/>
              <a:t> адресату і має функції текстів МК;</a:t>
            </a:r>
          </a:p>
          <a:p>
            <a:pPr algn="just"/>
            <a:r>
              <a:rPr lang="uk-UA" dirty="0"/>
              <a:t>однією з технологічних функцій </a:t>
            </a:r>
            <a:r>
              <a:rPr lang="uk-UA" dirty="0" err="1"/>
              <a:t>зв'язків</a:t>
            </a:r>
            <a:r>
              <a:rPr lang="uk-UA" dirty="0"/>
              <a:t> з громадськістю признається функція масової комунікації.</a:t>
            </a:r>
          </a:p>
        </p:txBody>
      </p:sp>
    </p:spTree>
    <p:extLst>
      <p:ext uri="{BB962C8B-B14F-4D97-AF65-F5344CB8AC3E}">
        <p14:creationId xmlns:p14="http://schemas.microsoft.com/office/powerpoint/2010/main" val="995078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26F60FE-5533-4375-8CFB-DC119406360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 xmlns:a16="http://schemas.microsoft.com/office/drawing/2014/main" id="{0F1B9D7B-2197-4529-BECF-89D7345F64AC}"/>
              </a:ext>
            </a:extLst>
          </p:cNvPr>
          <p:cNvSpPr>
            <a:spLocks noGrp="1"/>
          </p:cNvSpPr>
          <p:nvPr>
            <p:ph idx="1"/>
          </p:nvPr>
        </p:nvSpPr>
        <p:spPr/>
        <p:txBody>
          <a:bodyPr>
            <a:normAutofit fontScale="85000" lnSpcReduction="10000"/>
          </a:bodyPr>
          <a:lstStyle/>
          <a:p>
            <a:pPr algn="just"/>
            <a:r>
              <a:rPr lang="uk-UA" dirty="0"/>
              <a:t>Специфіка </a:t>
            </a:r>
            <a:r>
              <a:rPr lang="de-DE" dirty="0"/>
              <a:t>PR-</a:t>
            </a:r>
            <a:r>
              <a:rPr lang="uk-UA" dirty="0"/>
              <a:t>текстів та основні відмінності від журналістських матеріалів. </a:t>
            </a:r>
            <a:r>
              <a:rPr lang="de-DE" dirty="0"/>
              <a:t>PR-</a:t>
            </a:r>
            <a:r>
              <a:rPr lang="uk-UA" dirty="0"/>
              <a:t>текст - це письмовий текст, який служить цілям інформування або збільшення </a:t>
            </a:r>
            <a:r>
              <a:rPr lang="uk-UA" dirty="0" err="1"/>
              <a:t>публіцітного</a:t>
            </a:r>
            <a:r>
              <a:rPr lang="uk-UA" dirty="0"/>
              <a:t> капіталу (популярності) якогось </a:t>
            </a:r>
            <a:r>
              <a:rPr lang="de-DE" dirty="0"/>
              <a:t>PR-</a:t>
            </a:r>
            <a:r>
              <a:rPr lang="uk-UA" dirty="0"/>
              <a:t>суб'єкта, і що володіє прихованим, рідше прямим, авторством, призначений для зовнішньої або внутрішньої громадськості.</a:t>
            </a:r>
          </a:p>
          <a:p>
            <a:pPr algn="just"/>
            <a:r>
              <a:rPr lang="uk-UA" dirty="0"/>
              <a:t>У центрі журналістських матеріалів знаходиться значима новина, в центрі </a:t>
            </a:r>
            <a:r>
              <a:rPr lang="de-DE" dirty="0"/>
              <a:t>PR-</a:t>
            </a:r>
            <a:r>
              <a:rPr lang="uk-UA" dirty="0"/>
              <a:t>тексту - базисний суб'єкт </a:t>
            </a:r>
            <a:r>
              <a:rPr lang="de-DE" dirty="0"/>
              <a:t>PR, </a:t>
            </a:r>
            <a:r>
              <a:rPr lang="uk-UA" dirty="0"/>
              <a:t>якась організація, корпорація тощо.</a:t>
            </a:r>
          </a:p>
          <a:p>
            <a:pPr algn="just"/>
            <a:r>
              <a:rPr lang="uk-UA" dirty="0"/>
              <a:t>Зміст </a:t>
            </a:r>
            <a:r>
              <a:rPr lang="de-DE" dirty="0"/>
              <a:t>PR-</a:t>
            </a:r>
            <a:r>
              <a:rPr lang="uk-UA" dirty="0"/>
              <a:t>текстів, як правило, анонімно, і всі оцінки переносяться на позицію організації. У журналістських матеріалах міститься пряме посилання на автора.</a:t>
            </a:r>
          </a:p>
        </p:txBody>
      </p:sp>
    </p:spTree>
    <p:extLst>
      <p:ext uri="{BB962C8B-B14F-4D97-AF65-F5344CB8AC3E}">
        <p14:creationId xmlns:p14="http://schemas.microsoft.com/office/powerpoint/2010/main" val="3635119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711</TotalTime>
  <Words>5914</Words>
  <Application>Microsoft Office PowerPoint</Application>
  <PresentationFormat>Широкоэкранный</PresentationFormat>
  <Paragraphs>345</Paragraphs>
  <Slides>70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70</vt:i4>
      </vt:variant>
    </vt:vector>
  </HeadingPairs>
  <TitlesOfParts>
    <vt:vector size="74" baseType="lpstr">
      <vt:lpstr>Arial</vt:lpstr>
      <vt:lpstr>Trebuchet MS</vt:lpstr>
      <vt:lpstr>Tw Cen MT</vt:lpstr>
      <vt:lpstr>Схема</vt:lpstr>
      <vt:lpstr>Управління інформацією і конструювання новин</vt:lpstr>
      <vt:lpstr>PR-текст: характеристика та типологія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PR-текст і реклама</vt:lpstr>
      <vt:lpstr>Презентация PowerPoint</vt:lpstr>
      <vt:lpstr>Презентация PowerPoint</vt:lpstr>
      <vt:lpstr>Презентация PowerPoint</vt:lpstr>
      <vt:lpstr>Презентация PowerPoint</vt:lpstr>
      <vt:lpstr>Презентация PowerPoint</vt:lpstr>
      <vt:lpstr>Класифікація PR-текстів: </vt:lpstr>
      <vt:lpstr>Презентация PowerPoint</vt:lpstr>
      <vt:lpstr>Види PR-текстів </vt:lpstr>
      <vt:lpstr>Маркетинг-кит </vt:lpstr>
      <vt:lpstr>Медіа-кит</vt:lpstr>
      <vt:lpstr>Прес-реліз </vt:lpstr>
      <vt:lpstr>Анонс </vt:lpstr>
      <vt:lpstr>Огляд </vt:lpstr>
      <vt:lpstr>Інтерв'ю </vt:lpstr>
      <vt:lpstr>Біографія </vt:lpstr>
      <vt:lpstr>Запрошення </vt:lpstr>
      <vt:lpstr>Кейс </vt:lpstr>
      <vt:lpstr>Презентація </vt:lpstr>
      <vt:lpstr>Презентация PowerPoint</vt:lpstr>
      <vt:lpstr>замітка</vt:lpstr>
      <vt:lpstr>Презентация PowerPoint</vt:lpstr>
      <vt:lpstr>Презентация PowerPoint</vt:lpstr>
      <vt:lpstr>Презентация PowerPoint</vt:lpstr>
      <vt:lpstr>Презентация PowerPoint</vt:lpstr>
      <vt:lpstr>Презентация PowerPoint</vt:lpstr>
      <vt:lpstr>Аналітичні жанри</vt:lpstr>
      <vt:lpstr>Презентация PowerPoint</vt:lpstr>
      <vt:lpstr>Види статей: </vt:lpstr>
      <vt:lpstr>Презентация PowerPoint</vt:lpstr>
      <vt:lpstr>PR-заходи. Прес-конференція</vt:lpstr>
      <vt:lpstr>Прес-конференція</vt:lpstr>
      <vt:lpstr>Підготовка та проведення прес-конференції включають в себе наступні етапи: </vt:lpstr>
      <vt:lpstr>Презентация PowerPoint</vt:lpstr>
      <vt:lpstr>Напередодні прес-конференції: </vt:lpstr>
      <vt:lpstr>В день проведення прес-конференції </vt:lpstr>
      <vt:lpstr>Після закінчення прес-конференції</vt:lpstr>
      <vt:lpstr>Брифінг</vt:lpstr>
      <vt:lpstr>Презентация PowerPoint</vt:lpstr>
      <vt:lpstr>Презентация PowerPoint</vt:lpstr>
      <vt:lpstr>Презентація</vt:lpstr>
      <vt:lpstr>Проведення презентації включає наступні етапи: </vt:lpstr>
      <vt:lpstr>Презентация PowerPoint</vt:lpstr>
      <vt:lpstr>Прес-тур</vt:lpstr>
      <vt:lpstr>При організації повномасштабного прес-туру в регіон слід продумати наступні блоки заходів: </vt:lpstr>
      <vt:lpstr>Прийом</vt:lpstr>
      <vt:lpstr>На прийомах </vt:lpstr>
      <vt:lpstr>Слід розрізняти поточні та представницькі прийоми </vt:lpstr>
      <vt:lpstr>форми прийомів</vt:lpstr>
      <vt:lpstr>Денні прийоми: </vt:lpstr>
      <vt:lpstr>вечірні прийоми </vt:lpstr>
      <vt:lpstr>Прийом «Коктейль» </vt:lpstr>
      <vt:lpstr>Прийом «А ля фуршет»</vt:lpstr>
      <vt:lpstr>Прийом «Обід» та Прийом типу «Обід-буфет» (або шведський стіл) </vt:lpstr>
      <vt:lpstr>Прийоми «Вечеря», «Чай», «Кава» </vt:lpstr>
      <vt:lpstr>рганізація і проведення будь-якого виду прийомів вимагає попередньої підготовки. Підготовка прийому включає такі етапи:</vt:lpstr>
      <vt:lpstr>День відкритих дверей </vt:lpstr>
      <vt:lpstr>Презентация PowerPoint</vt:lpstr>
      <vt:lpstr>Круглий стіл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інформацією і конструювання новин</dc:title>
  <dc:creator>Admin</dc:creator>
  <cp:lastModifiedBy>Слюсар Вадим Миколайович</cp:lastModifiedBy>
  <cp:revision>13</cp:revision>
  <dcterms:created xsi:type="dcterms:W3CDTF">2023-03-23T22:07:56Z</dcterms:created>
  <dcterms:modified xsi:type="dcterms:W3CDTF">2023-04-04T06:55:13Z</dcterms:modified>
</cp:coreProperties>
</file>