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93" r:id="rId6"/>
    <p:sldId id="261" r:id="rId7"/>
    <p:sldId id="262" r:id="rId8"/>
    <p:sldId id="265" r:id="rId9"/>
    <p:sldId id="264" r:id="rId10"/>
    <p:sldId id="266" r:id="rId11"/>
    <p:sldId id="263" r:id="rId12"/>
    <p:sldId id="267" r:id="rId13"/>
    <p:sldId id="257" r:id="rId14"/>
    <p:sldId id="268" r:id="rId15"/>
    <p:sldId id="269" r:id="rId16"/>
    <p:sldId id="270" r:id="rId17"/>
    <p:sldId id="271" r:id="rId18"/>
    <p:sldId id="272" r:id="rId19"/>
    <p:sldId id="294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95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96" r:id="rId36"/>
    <p:sldId id="297" r:id="rId37"/>
    <p:sldId id="287" r:id="rId38"/>
    <p:sldId id="288" r:id="rId39"/>
    <p:sldId id="298" r:id="rId40"/>
    <p:sldId id="299" r:id="rId41"/>
    <p:sldId id="300" r:id="rId42"/>
    <p:sldId id="301" r:id="rId43"/>
    <p:sldId id="302" r:id="rId44"/>
    <p:sldId id="289" r:id="rId45"/>
    <p:sldId id="303" r:id="rId46"/>
    <p:sldId id="304" r:id="rId47"/>
    <p:sldId id="305" r:id="rId48"/>
    <p:sldId id="292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60613" y="1803400"/>
            <a:ext cx="8915399" cy="2262781"/>
          </a:xfrm>
        </p:spPr>
        <p:txBody>
          <a:bodyPr/>
          <a:lstStyle/>
          <a:p>
            <a:pPr algn="ctr"/>
            <a:r>
              <a:rPr lang="ru-RU" b="1" dirty="0" smtClean="0"/>
              <a:t>ЛІСОПРОМИСЛОВИЙ КОМПЛЕКС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27139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4892" y="572594"/>
            <a:ext cx="9576926" cy="1280890"/>
          </a:xfrm>
        </p:spPr>
        <p:txBody>
          <a:bodyPr>
            <a:normAutofit fontScale="90000"/>
          </a:bodyPr>
          <a:lstStyle/>
          <a:p>
            <a:r>
              <a:rPr lang="ru-RU" b="1" dirty="0" err="1"/>
              <a:t>Споживання</a:t>
            </a:r>
            <a:r>
              <a:rPr lang="ru-RU" b="1" dirty="0"/>
              <a:t> </a:t>
            </a:r>
            <a:r>
              <a:rPr lang="ru-RU" b="1" dirty="0" err="1"/>
              <a:t>деревини</a:t>
            </a:r>
            <a:r>
              <a:rPr lang="ru-RU" b="1" dirty="0"/>
              <a:t> у </a:t>
            </a:r>
            <a:r>
              <a:rPr lang="ru-RU" b="1" dirty="0" err="1"/>
              <a:t>світі</a:t>
            </a:r>
            <a:r>
              <a:rPr lang="ru-RU" b="1" dirty="0"/>
              <a:t> за </a:t>
            </a:r>
            <a:r>
              <a:rPr lang="ru-RU" b="1" dirty="0" err="1"/>
              <a:t>останні</a:t>
            </a:r>
            <a:r>
              <a:rPr lang="ru-RU" b="1" dirty="0"/>
              <a:t> 30 </a:t>
            </a:r>
            <a:r>
              <a:rPr lang="ru-RU" b="1" dirty="0" err="1"/>
              <a:t>років</a:t>
            </a:r>
            <a:r>
              <a:rPr lang="ru-RU" b="1" dirty="0"/>
              <a:t> </a:t>
            </a:r>
            <a:r>
              <a:rPr lang="ru-RU" b="1" dirty="0" err="1"/>
              <a:t>збільшилось</a:t>
            </a:r>
            <a:r>
              <a:rPr lang="ru-RU" b="1" dirty="0"/>
              <a:t> </a:t>
            </a:r>
            <a:r>
              <a:rPr lang="ru-RU" b="1" dirty="0" err="1"/>
              <a:t>удвічі</a:t>
            </a:r>
            <a:r>
              <a:rPr lang="ru-RU" b="1" dirty="0"/>
              <a:t> і становить на </a:t>
            </a:r>
            <a:r>
              <a:rPr lang="ru-RU" b="1" dirty="0" err="1"/>
              <a:t>сьогодні</a:t>
            </a:r>
            <a:r>
              <a:rPr lang="ru-RU" b="1" dirty="0"/>
              <a:t> 4,5 млрд м</a:t>
            </a:r>
            <a:r>
              <a:rPr lang="ru-RU" b="1" baseline="30000" dirty="0"/>
              <a:t>3</a:t>
            </a:r>
            <a:r>
              <a:rPr lang="ru-RU" b="1" dirty="0"/>
              <a:t>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597" y="2222343"/>
            <a:ext cx="9467221" cy="416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047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601014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err="1"/>
              <a:t>Велике</a:t>
            </a:r>
            <a:r>
              <a:rPr lang="ru-RU" sz="3200" b="1" dirty="0"/>
              <a:t> </a:t>
            </a:r>
            <a:r>
              <a:rPr lang="ru-RU" sz="3200" b="1" dirty="0" err="1"/>
              <a:t>господарське</a:t>
            </a:r>
            <a:r>
              <a:rPr lang="ru-RU" sz="3200" b="1" dirty="0"/>
              <a:t> </a:t>
            </a:r>
            <a:r>
              <a:rPr lang="ru-RU" sz="3200" b="1" dirty="0" err="1"/>
              <a:t>значення</a:t>
            </a:r>
            <a:r>
              <a:rPr lang="ru-RU" sz="3200" b="1" dirty="0"/>
              <a:t> </a:t>
            </a:r>
            <a:r>
              <a:rPr lang="ru-RU" sz="3200" b="1" dirty="0" err="1"/>
              <a:t>деревини</a:t>
            </a:r>
            <a:r>
              <a:rPr lang="ru-RU" sz="3200" b="1" dirty="0"/>
              <a:t> </a:t>
            </a:r>
            <a:r>
              <a:rPr lang="ru-RU" sz="3200" b="1" dirty="0" err="1"/>
              <a:t>зумовлене</a:t>
            </a:r>
            <a:r>
              <a:rPr lang="ru-RU" sz="3200" b="1" dirty="0"/>
              <a:t> </a:t>
            </a:r>
            <a:r>
              <a:rPr lang="ru-RU" sz="3200" b="1" dirty="0" err="1"/>
              <a:t>її</a:t>
            </a:r>
            <a:r>
              <a:rPr lang="ru-RU" sz="3200" b="1" dirty="0"/>
              <a:t> </a:t>
            </a:r>
            <a:r>
              <a:rPr lang="ru-RU" sz="3200" b="1" dirty="0" err="1"/>
              <a:t>цінними</a:t>
            </a:r>
            <a:r>
              <a:rPr lang="ru-RU" sz="3200" b="1" dirty="0"/>
              <a:t> </a:t>
            </a:r>
            <a:r>
              <a:rPr lang="ru-RU" sz="3200" b="1" dirty="0" err="1"/>
              <a:t>фізичними</a:t>
            </a:r>
            <a:r>
              <a:rPr lang="ru-RU" sz="3200" b="1" dirty="0"/>
              <a:t> </a:t>
            </a:r>
            <a:r>
              <a:rPr lang="ru-RU" sz="3200" b="1" dirty="0" err="1"/>
              <a:t>властивостями</a:t>
            </a:r>
            <a:r>
              <a:rPr lang="ru-RU" sz="3200" b="1" dirty="0"/>
              <a:t>, а </a:t>
            </a:r>
            <a:r>
              <a:rPr lang="ru-RU" sz="3200" b="1" dirty="0" err="1" smtClean="0"/>
              <a:t>саме</a:t>
            </a:r>
            <a:r>
              <a:rPr lang="ru-RU" sz="3200" b="1" dirty="0" smtClean="0"/>
              <a:t>: </a:t>
            </a:r>
          </a:p>
          <a:p>
            <a:r>
              <a:rPr lang="ru-RU" sz="3200" b="1" dirty="0" err="1" smtClean="0"/>
              <a:t>простотою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оброблення</a:t>
            </a:r>
            <a:r>
              <a:rPr lang="ru-RU" sz="3200" b="1" dirty="0" smtClean="0"/>
              <a:t>, </a:t>
            </a:r>
          </a:p>
          <a:p>
            <a:r>
              <a:rPr lang="ru-RU" sz="3200" b="1" dirty="0" err="1" smtClean="0"/>
              <a:t>міцністю</a:t>
            </a:r>
            <a:r>
              <a:rPr lang="ru-RU" sz="3200" b="1" dirty="0" smtClean="0"/>
              <a:t>,</a:t>
            </a:r>
          </a:p>
          <a:p>
            <a:r>
              <a:rPr lang="ru-RU" sz="3200" b="1" dirty="0" smtClean="0"/>
              <a:t>малою </a:t>
            </a:r>
            <a:r>
              <a:rPr lang="ru-RU" sz="3200" b="1" dirty="0" err="1"/>
              <a:t>густиною</a:t>
            </a:r>
            <a:r>
              <a:rPr lang="ru-RU" sz="3200" b="1" dirty="0"/>
              <a:t>. </a:t>
            </a:r>
            <a:endParaRPr lang="uk-UA" sz="32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172" y="2799888"/>
            <a:ext cx="3677724" cy="3712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21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2877" y="310903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С</a:t>
            </a:r>
            <a:r>
              <a:rPr lang="ru-RU" b="1" dirty="0" smtClean="0"/>
              <a:t>клад ЛПК: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5912" y="1183068"/>
            <a:ext cx="8915400" cy="51018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dirty="0" smtClean="0"/>
              <a:t>•  </a:t>
            </a:r>
            <a:r>
              <a:rPr lang="ru-RU" sz="3200" dirty="0" err="1"/>
              <a:t>лісове</a:t>
            </a:r>
            <a:r>
              <a:rPr lang="ru-RU" sz="3200" dirty="0"/>
              <a:t> </a:t>
            </a:r>
            <a:r>
              <a:rPr lang="ru-RU" sz="3200" dirty="0" err="1"/>
              <a:t>господарство</a:t>
            </a:r>
            <a:r>
              <a:rPr lang="ru-RU" sz="3200" dirty="0"/>
              <a:t>;   </a:t>
            </a:r>
            <a:endParaRPr lang="ru-RU" sz="3200" dirty="0" smtClean="0"/>
          </a:p>
          <a:p>
            <a:pPr marL="0" indent="0">
              <a:buNone/>
            </a:pPr>
            <a:r>
              <a:rPr lang="ru-RU" sz="3200" dirty="0" smtClean="0"/>
              <a:t>•  </a:t>
            </a:r>
            <a:r>
              <a:rPr lang="ru-RU" sz="3200" dirty="0" err="1"/>
              <a:t>лісова</a:t>
            </a:r>
            <a:r>
              <a:rPr lang="ru-RU" sz="3200" dirty="0"/>
              <a:t> </a:t>
            </a:r>
            <a:r>
              <a:rPr lang="ru-RU" sz="3200" dirty="0" err="1"/>
              <a:t>промисловість</a:t>
            </a:r>
            <a:r>
              <a:rPr lang="ru-RU" sz="3200" dirty="0"/>
              <a:t>; </a:t>
            </a:r>
            <a:endParaRPr lang="ru-RU" sz="3200" dirty="0" smtClean="0"/>
          </a:p>
          <a:p>
            <a:pPr marL="0" indent="0">
              <a:buNone/>
            </a:pPr>
            <a:r>
              <a:rPr lang="ru-RU" sz="3200" dirty="0" smtClean="0"/>
              <a:t>• </a:t>
            </a:r>
            <a:r>
              <a:rPr lang="ru-RU" sz="3200" dirty="0" err="1"/>
              <a:t>деревообробна</a:t>
            </a:r>
            <a:r>
              <a:rPr lang="ru-RU" sz="3200" dirty="0"/>
              <a:t> </a:t>
            </a:r>
            <a:r>
              <a:rPr lang="ru-RU" sz="3200" dirty="0" err="1"/>
              <a:t>промисловість</a:t>
            </a:r>
            <a:r>
              <a:rPr lang="ru-RU" sz="3200" dirty="0"/>
              <a:t>;   </a:t>
            </a:r>
            <a:endParaRPr lang="ru-RU" sz="3200" dirty="0" smtClean="0"/>
          </a:p>
          <a:p>
            <a:pPr marL="0" indent="0">
              <a:buNone/>
            </a:pPr>
            <a:r>
              <a:rPr lang="ru-RU" sz="3200" dirty="0" smtClean="0"/>
              <a:t>•  </a:t>
            </a:r>
            <a:r>
              <a:rPr lang="ru-RU" sz="3200" dirty="0" err="1"/>
              <a:t>целюлозно-паперова</a:t>
            </a:r>
            <a:r>
              <a:rPr lang="ru-RU" sz="3200" dirty="0"/>
              <a:t> </a:t>
            </a:r>
            <a:r>
              <a:rPr lang="ru-RU" sz="3200" dirty="0" err="1"/>
              <a:t>промисловість</a:t>
            </a:r>
            <a:r>
              <a:rPr lang="ru-RU" sz="3200" dirty="0"/>
              <a:t>;  </a:t>
            </a:r>
            <a:endParaRPr lang="ru-RU" sz="3200" dirty="0" smtClean="0"/>
          </a:p>
          <a:p>
            <a:pPr marL="0" indent="0">
              <a:buNone/>
            </a:pPr>
            <a:r>
              <a:rPr lang="ru-RU" sz="3200" dirty="0" smtClean="0"/>
              <a:t>•  </a:t>
            </a:r>
            <a:r>
              <a:rPr lang="ru-RU" sz="3200" dirty="0" err="1"/>
              <a:t>лісохімічна</a:t>
            </a:r>
            <a:r>
              <a:rPr lang="ru-RU" sz="3200" dirty="0"/>
              <a:t> </a:t>
            </a:r>
            <a:r>
              <a:rPr lang="ru-RU" sz="3200" dirty="0" err="1"/>
              <a:t>промисловість</a:t>
            </a:r>
            <a:r>
              <a:rPr lang="ru-RU" sz="3200" dirty="0"/>
              <a:t>; </a:t>
            </a:r>
            <a:endParaRPr lang="ru-RU" sz="3200" dirty="0" smtClean="0"/>
          </a:p>
          <a:p>
            <a:pPr marL="0" indent="0">
              <a:buNone/>
            </a:pPr>
            <a:r>
              <a:rPr lang="ru-RU" sz="3200" dirty="0" smtClean="0"/>
              <a:t>•  </a:t>
            </a:r>
            <a:r>
              <a:rPr lang="ru-RU" sz="3200" dirty="0" err="1"/>
              <a:t>промисловість</a:t>
            </a:r>
            <a:r>
              <a:rPr lang="ru-RU" sz="3200" dirty="0"/>
              <a:t> </a:t>
            </a:r>
            <a:r>
              <a:rPr lang="ru-RU" sz="3200" dirty="0" err="1"/>
              <a:t>виготовлення</a:t>
            </a:r>
            <a:r>
              <a:rPr lang="ru-RU" sz="3200" dirty="0"/>
              <a:t> </a:t>
            </a:r>
            <a:r>
              <a:rPr lang="ru-RU" sz="3200" dirty="0" err="1"/>
              <a:t>засобів</a:t>
            </a:r>
            <a:r>
              <a:rPr lang="ru-RU" sz="3200" dirty="0"/>
              <a:t> </a:t>
            </a:r>
            <a:r>
              <a:rPr lang="ru-RU" sz="3200" dirty="0" err="1"/>
              <a:t>виробництва</a:t>
            </a:r>
            <a:r>
              <a:rPr lang="ru-RU" sz="3200" dirty="0"/>
              <a:t> для ЛПК (машин, </a:t>
            </a:r>
            <a:r>
              <a:rPr lang="ru-RU" sz="3200" dirty="0" err="1"/>
              <a:t>обладнання</a:t>
            </a:r>
            <a:r>
              <a:rPr lang="ru-RU" sz="3200" dirty="0"/>
              <a:t>, </a:t>
            </a:r>
            <a:r>
              <a:rPr lang="ru-RU" sz="3200" dirty="0" err="1"/>
              <a:t>хімічних</a:t>
            </a:r>
            <a:r>
              <a:rPr lang="ru-RU" sz="3200" dirty="0"/>
              <a:t> </a:t>
            </a:r>
            <a:r>
              <a:rPr lang="ru-RU" sz="3200" dirty="0" err="1"/>
              <a:t>речовин</a:t>
            </a:r>
            <a:r>
              <a:rPr lang="ru-RU" sz="3200" dirty="0"/>
              <a:t>, </a:t>
            </a:r>
            <a:r>
              <a:rPr lang="ru-RU" sz="3200" dirty="0" err="1"/>
              <a:t>електроенергії</a:t>
            </a:r>
            <a:r>
              <a:rPr lang="ru-RU" sz="3200" dirty="0"/>
              <a:t> </a:t>
            </a:r>
            <a:r>
              <a:rPr lang="ru-RU" sz="3200" dirty="0" err="1"/>
              <a:t>тощо</a:t>
            </a:r>
            <a:r>
              <a:rPr lang="ru-RU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33074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6362" y="347214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ru-RU" sz="4000" b="1" dirty="0" err="1"/>
              <a:t>Лісове</a:t>
            </a:r>
            <a:r>
              <a:rPr lang="ru-RU" sz="4000" b="1" dirty="0"/>
              <a:t> </a:t>
            </a:r>
            <a:r>
              <a:rPr lang="ru-RU" sz="4000" b="1" dirty="0" err="1"/>
              <a:t>господарство</a:t>
            </a:r>
            <a:r>
              <a:rPr lang="ru-RU" sz="4000" b="1" dirty="0"/>
              <a:t>. 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4000" dirty="0" smtClean="0"/>
              <a:t>Головна </a:t>
            </a:r>
            <a:r>
              <a:rPr lang="ru-RU" sz="4000" dirty="0" err="1"/>
              <a:t>функція</a:t>
            </a:r>
            <a:r>
              <a:rPr lang="ru-RU" sz="4000" dirty="0"/>
              <a:t> </a:t>
            </a:r>
            <a:r>
              <a:rPr lang="ru-RU" sz="4000" dirty="0" err="1"/>
              <a:t>лісового</a:t>
            </a:r>
            <a:r>
              <a:rPr lang="ru-RU" sz="4000" dirty="0"/>
              <a:t> </a:t>
            </a:r>
            <a:r>
              <a:rPr lang="ru-RU" sz="4000" dirty="0" err="1"/>
              <a:t>господарства</a:t>
            </a:r>
            <a:r>
              <a:rPr lang="ru-RU" sz="4000" dirty="0"/>
              <a:t> </a:t>
            </a:r>
            <a:r>
              <a:rPr lang="ru-RU" sz="4000" dirty="0" err="1"/>
              <a:t>полягає</a:t>
            </a:r>
            <a:r>
              <a:rPr lang="ru-RU" sz="4000" dirty="0"/>
              <a:t> у  </a:t>
            </a:r>
            <a:r>
              <a:rPr lang="ru-RU" sz="4000" dirty="0" err="1"/>
              <a:t>найбільш</a:t>
            </a:r>
            <a:r>
              <a:rPr lang="ru-RU" sz="4000" dirty="0"/>
              <a:t> </a:t>
            </a:r>
            <a:r>
              <a:rPr lang="ru-RU" sz="4000" dirty="0" err="1"/>
              <a:t>повному</a:t>
            </a:r>
            <a:r>
              <a:rPr lang="ru-RU" sz="4000" dirty="0"/>
              <a:t> </a:t>
            </a:r>
            <a:r>
              <a:rPr lang="ru-RU" sz="4000" dirty="0" err="1"/>
              <a:t>задоволенні</a:t>
            </a:r>
            <a:r>
              <a:rPr lang="ru-RU" sz="4000" dirty="0"/>
              <a:t> потреб народного </a:t>
            </a:r>
            <a:r>
              <a:rPr lang="ru-RU" sz="4000" dirty="0" err="1"/>
              <a:t>господарства</a:t>
            </a:r>
            <a:r>
              <a:rPr lang="ru-RU" sz="4000" dirty="0"/>
              <a:t> і </a:t>
            </a:r>
            <a:r>
              <a:rPr lang="ru-RU" sz="4000" dirty="0" err="1"/>
              <a:t>населення</a:t>
            </a:r>
            <a:r>
              <a:rPr lang="ru-RU" sz="4000" dirty="0"/>
              <a:t> у </a:t>
            </a:r>
            <a:r>
              <a:rPr lang="ru-RU" sz="4000" dirty="0" err="1"/>
              <a:t>деревині</a:t>
            </a:r>
            <a:r>
              <a:rPr lang="ru-RU" sz="4000" dirty="0"/>
              <a:t> та </a:t>
            </a:r>
            <a:r>
              <a:rPr lang="ru-RU" sz="4000" dirty="0" err="1"/>
              <a:t>інших</a:t>
            </a:r>
            <a:r>
              <a:rPr lang="ru-RU" sz="4000" dirty="0"/>
              <a:t> продуктах </a:t>
            </a:r>
            <a:r>
              <a:rPr lang="ru-RU" sz="4000" dirty="0" err="1"/>
              <a:t>лісу</a:t>
            </a:r>
            <a:r>
              <a:rPr lang="ru-RU" sz="4000" dirty="0"/>
              <a:t> за </a:t>
            </a:r>
            <a:r>
              <a:rPr lang="ru-RU" sz="4000" dirty="0" err="1"/>
              <a:t>умови</a:t>
            </a:r>
            <a:r>
              <a:rPr lang="ru-RU" sz="4000" dirty="0"/>
              <a:t> </a:t>
            </a:r>
            <a:r>
              <a:rPr lang="ru-RU" sz="4000" dirty="0" err="1"/>
              <a:t>одночасного</a:t>
            </a:r>
            <a:r>
              <a:rPr lang="ru-RU" sz="4000" dirty="0"/>
              <a:t> </a:t>
            </a:r>
            <a:r>
              <a:rPr lang="ru-RU" sz="4000" dirty="0" err="1"/>
              <a:t>використання</a:t>
            </a:r>
            <a:r>
              <a:rPr lang="ru-RU" sz="4000" dirty="0"/>
              <a:t> </a:t>
            </a:r>
            <a:r>
              <a:rPr lang="ru-RU" sz="4000" dirty="0" err="1"/>
              <a:t>лісу</a:t>
            </a:r>
            <a:r>
              <a:rPr lang="ru-RU" sz="4000" dirty="0"/>
              <a:t> як природного фактора.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4799" y="1193800"/>
            <a:ext cx="9929812" cy="4323722"/>
          </a:xfrm>
        </p:spPr>
        <p:txBody>
          <a:bodyPr>
            <a:noAutofit/>
          </a:bodyPr>
          <a:lstStyle/>
          <a:p>
            <a:endParaRPr lang="ru-RU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002" y="4911560"/>
            <a:ext cx="2527679" cy="1678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6871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err="1"/>
              <a:t>Лісове</a:t>
            </a:r>
            <a:r>
              <a:rPr lang="ru-RU" b="1" dirty="0"/>
              <a:t> </a:t>
            </a:r>
            <a:r>
              <a:rPr lang="ru-RU" b="1" dirty="0" err="1"/>
              <a:t>господарство</a:t>
            </a:r>
            <a:r>
              <a:rPr lang="ru-RU" b="1" dirty="0"/>
              <a:t> </a:t>
            </a:r>
            <a:r>
              <a:rPr lang="ru-RU" b="1" dirty="0" err="1"/>
              <a:t>займається</a:t>
            </a:r>
            <a:r>
              <a:rPr lang="ru-RU" b="1" dirty="0" smtClean="0"/>
              <a:t>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63454" y="1798749"/>
            <a:ext cx="8915400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800" dirty="0"/>
              <a:t>• забезпеченням безперервного відтворення лісу в усіх природних зонах України;  </a:t>
            </a:r>
            <a:endParaRPr lang="uk-UA" sz="2800" dirty="0" smtClean="0"/>
          </a:p>
          <a:p>
            <a:pPr marL="0" indent="0">
              <a:buNone/>
            </a:pPr>
            <a:r>
              <a:rPr lang="uk-UA" sz="2800" dirty="0" smtClean="0"/>
              <a:t>• </a:t>
            </a:r>
            <a:r>
              <a:rPr lang="uk-UA" sz="2800" dirty="0"/>
              <a:t>збереженням біологічного різноманіття лісових екосистем;  </a:t>
            </a:r>
            <a:endParaRPr lang="uk-UA" sz="2800" dirty="0" smtClean="0"/>
          </a:p>
          <a:p>
            <a:pPr marL="0" indent="0">
              <a:buNone/>
            </a:pPr>
            <a:r>
              <a:rPr lang="uk-UA" sz="2800" dirty="0" smtClean="0"/>
              <a:t>• </a:t>
            </a:r>
            <a:r>
              <a:rPr lang="uk-UA" sz="2800" dirty="0"/>
              <a:t>підвищуванням стійкості лісових екосистем до негативних факторів навколишнього середовища;  </a:t>
            </a:r>
            <a:endParaRPr lang="uk-UA" sz="2800" dirty="0" smtClean="0"/>
          </a:p>
          <a:p>
            <a:pPr marL="0" indent="0">
              <a:buNone/>
            </a:pPr>
            <a:r>
              <a:rPr lang="uk-UA" sz="2800" dirty="0" smtClean="0"/>
              <a:t>• </a:t>
            </a:r>
            <a:r>
              <a:rPr lang="uk-UA" sz="2800" dirty="0"/>
              <a:t>підвищуванням рентабельності лісу </a:t>
            </a:r>
            <a:r>
              <a:rPr lang="uk-UA" sz="2800" dirty="0" smtClean="0"/>
              <a:t>тощо.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251800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74775" y="1605566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b="1" dirty="0"/>
              <a:t>Лісозаготівля </a:t>
            </a:r>
            <a:r>
              <a:rPr lang="uk-UA" sz="2400" dirty="0"/>
              <a:t>представлена двома районами − Карпатським та Поліським. </a:t>
            </a:r>
            <a:endParaRPr lang="uk-UA" sz="2400" dirty="0" smtClean="0"/>
          </a:p>
          <a:p>
            <a:pPr marL="0" indent="0">
              <a:buNone/>
            </a:pPr>
            <a:endParaRPr lang="uk-UA" sz="2400" b="1" dirty="0" smtClean="0"/>
          </a:p>
          <a:p>
            <a:pPr marL="0" indent="0">
              <a:buNone/>
            </a:pPr>
            <a:r>
              <a:rPr lang="uk-UA" sz="2400" b="1" dirty="0" smtClean="0"/>
              <a:t>Лісопильна </a:t>
            </a:r>
            <a:r>
              <a:rPr lang="uk-UA" sz="2400" b="1" dirty="0"/>
              <a:t>промисловість. </a:t>
            </a:r>
            <a:r>
              <a:rPr lang="uk-UA" sz="2400" dirty="0"/>
              <a:t>Підприємства промисловості механічно обробляють деревину, тобто змінюють лише її </a:t>
            </a:r>
            <a:r>
              <a:rPr lang="uk-UA" sz="2400" dirty="0" smtClean="0"/>
              <a:t>форму.</a:t>
            </a:r>
            <a:endParaRPr lang="uk-UA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74775" y="488255"/>
            <a:ext cx="56396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/>
              <a:t>Лісова промисловість.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087" y="3989163"/>
            <a:ext cx="2658011" cy="248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66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Деревообробна  промисловість.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55571" y="2760861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uk-UA" sz="3200" dirty="0" smtClean="0"/>
              <a:t>меблева,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3200" dirty="0" smtClean="0"/>
              <a:t>диктова,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3200" dirty="0" smtClean="0"/>
              <a:t>сірникову</a:t>
            </a:r>
            <a:r>
              <a:rPr lang="uk-UA" sz="3200" dirty="0"/>
              <a:t>, </a:t>
            </a:r>
            <a:endParaRPr lang="uk-UA" sz="3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uk-UA" sz="3200" dirty="0" smtClean="0"/>
              <a:t>тарну </a:t>
            </a:r>
            <a:r>
              <a:rPr lang="uk-UA" sz="3200" dirty="0"/>
              <a:t>промисловість, </a:t>
            </a:r>
            <a:endParaRPr lang="uk-UA" sz="3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uk-UA" sz="3200" dirty="0" smtClean="0"/>
              <a:t>виробництво </a:t>
            </a:r>
            <a:r>
              <a:rPr lang="uk-UA" sz="3200" dirty="0"/>
              <a:t>дерев’яних будівельних конструкцій.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910" y="1449006"/>
            <a:ext cx="3533181" cy="264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4718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75429" y="1940059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err="1"/>
              <a:t>Розміщення</a:t>
            </a:r>
            <a:r>
              <a:rPr lang="ru-RU" sz="3200" dirty="0"/>
              <a:t> </a:t>
            </a:r>
            <a:r>
              <a:rPr lang="ru-RU" sz="3200" dirty="0" err="1"/>
              <a:t>підприємств</a:t>
            </a:r>
            <a:r>
              <a:rPr lang="ru-RU" sz="3200" dirty="0"/>
              <a:t> </a:t>
            </a:r>
            <a:r>
              <a:rPr lang="ru-RU" sz="3200" dirty="0" err="1"/>
              <a:t>орієнтується</a:t>
            </a:r>
            <a:r>
              <a:rPr lang="ru-RU" sz="3200" dirty="0"/>
              <a:t> на </a:t>
            </a:r>
            <a:r>
              <a:rPr lang="ru-RU" sz="3200" dirty="0" err="1"/>
              <a:t>електроенергію</a:t>
            </a:r>
            <a:r>
              <a:rPr lang="ru-RU" sz="3200" dirty="0"/>
              <a:t>, воду та </a:t>
            </a:r>
            <a:r>
              <a:rPr lang="ru-RU" sz="3200" dirty="0" err="1"/>
              <a:t>використовує</a:t>
            </a:r>
            <a:r>
              <a:rPr lang="ru-RU" sz="3200" dirty="0"/>
              <a:t> </a:t>
            </a:r>
            <a:r>
              <a:rPr lang="ru-RU" sz="3200" dirty="0" err="1" smtClean="0"/>
              <a:t>під</a:t>
            </a:r>
            <a:r>
              <a:rPr lang="ru-RU" sz="3200" dirty="0" smtClean="0"/>
              <a:t> </a:t>
            </a:r>
            <a:r>
              <a:rPr lang="ru-RU" sz="3200" dirty="0"/>
              <a:t>час </a:t>
            </a:r>
            <a:r>
              <a:rPr lang="ru-RU" sz="3200" dirty="0" err="1"/>
              <a:t>виробництва</a:t>
            </a:r>
            <a:r>
              <a:rPr lang="ru-RU" sz="3200" dirty="0"/>
              <a:t> </a:t>
            </a:r>
            <a:r>
              <a:rPr lang="ru-RU" sz="3200" dirty="0" err="1"/>
              <a:t>целюлози</a:t>
            </a:r>
            <a:r>
              <a:rPr lang="ru-RU" sz="3200" dirty="0"/>
              <a:t> </a:t>
            </a:r>
            <a:r>
              <a:rPr lang="ru-RU" sz="3200" dirty="0" err="1" smtClean="0"/>
              <a:t>сірчану</a:t>
            </a:r>
            <a:r>
              <a:rPr lang="ru-RU" sz="3200" dirty="0" smtClean="0"/>
              <a:t> </a:t>
            </a:r>
            <a:r>
              <a:rPr lang="ru-RU" sz="3200" dirty="0"/>
              <a:t>кислоту, а для </a:t>
            </a:r>
            <a:r>
              <a:rPr lang="ru-RU" sz="3200" dirty="0" err="1"/>
              <a:t>відбілювання</a:t>
            </a:r>
            <a:r>
              <a:rPr lang="ru-RU" sz="3200" dirty="0"/>
              <a:t> </a:t>
            </a:r>
            <a:r>
              <a:rPr lang="ru-RU" sz="3200" dirty="0" err="1"/>
              <a:t>паперу</a:t>
            </a:r>
            <a:r>
              <a:rPr lang="ru-RU" sz="3200" dirty="0"/>
              <a:t> – </a:t>
            </a:r>
            <a:r>
              <a:rPr lang="ru-RU" sz="3200" dirty="0" err="1"/>
              <a:t>білу</a:t>
            </a:r>
            <a:r>
              <a:rPr lang="ru-RU" sz="3200" dirty="0"/>
              <a:t> глину (</a:t>
            </a:r>
            <a:r>
              <a:rPr lang="ru-RU" sz="3200" dirty="0" err="1"/>
              <a:t>каолін</a:t>
            </a:r>
            <a:r>
              <a:rPr lang="ru-RU" sz="3200" dirty="0"/>
              <a:t>).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Целюлозно-паперова промисловість.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858" y="4038600"/>
            <a:ext cx="4967355" cy="248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722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8" t="34507" r="23585" b="44718"/>
          <a:stretch/>
        </p:blipFill>
        <p:spPr bwMode="auto">
          <a:xfrm>
            <a:off x="901644" y="412125"/>
            <a:ext cx="11049949" cy="253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089" y="3253776"/>
            <a:ext cx="4331593" cy="324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117" y="3262505"/>
            <a:ext cx="4039044" cy="3231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748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898" y="283335"/>
            <a:ext cx="10290027" cy="6284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790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1794" y="1107583"/>
            <a:ext cx="7615192" cy="1280890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b="1" dirty="0" err="1"/>
              <a:t>Лісові</a:t>
            </a:r>
            <a:r>
              <a:rPr lang="ru-RU" b="1" dirty="0"/>
              <a:t> </a:t>
            </a:r>
            <a:r>
              <a:rPr lang="ru-RU" b="1" dirty="0" err="1"/>
              <a:t>екосистеми</a:t>
            </a:r>
            <a:r>
              <a:rPr lang="ru-RU" b="1" dirty="0"/>
              <a:t> </a:t>
            </a:r>
            <a:r>
              <a:rPr lang="ru-RU" b="1" dirty="0" err="1"/>
              <a:t>займають</a:t>
            </a:r>
            <a:r>
              <a:rPr lang="ru-RU" b="1" dirty="0"/>
              <a:t> </a:t>
            </a:r>
            <a:r>
              <a:rPr lang="ru-RU" b="1" dirty="0" err="1"/>
              <a:t>майже</a:t>
            </a:r>
            <a:r>
              <a:rPr lang="ru-RU" b="1" dirty="0"/>
              <a:t> </a:t>
            </a:r>
            <a:r>
              <a:rPr lang="ru-RU" b="1" dirty="0" err="1"/>
              <a:t>третину</a:t>
            </a:r>
            <a:r>
              <a:rPr lang="ru-RU" b="1" dirty="0"/>
              <a:t> </a:t>
            </a:r>
            <a:r>
              <a:rPr lang="ru-RU" b="1" dirty="0" err="1"/>
              <a:t>території</a:t>
            </a:r>
            <a:r>
              <a:rPr lang="ru-RU" b="1" dirty="0"/>
              <a:t> </a:t>
            </a:r>
            <a:r>
              <a:rPr lang="ru-RU" b="1" dirty="0" err="1" smtClean="0"/>
              <a:t>Землі</a:t>
            </a:r>
            <a:r>
              <a:rPr lang="ru-RU" b="1" dirty="0" smtClean="0"/>
              <a:t>.</a:t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err="1" smtClean="0"/>
              <a:t>Ліси</a:t>
            </a:r>
            <a:r>
              <a:rPr lang="ru-RU" b="1" dirty="0" smtClean="0"/>
              <a:t> </a:t>
            </a:r>
            <a:r>
              <a:rPr lang="ru-RU" b="1" dirty="0" err="1" smtClean="0"/>
              <a:t>дають</a:t>
            </a:r>
            <a:r>
              <a:rPr lang="ru-RU" b="1" dirty="0" smtClean="0"/>
              <a:t> </a:t>
            </a:r>
            <a:r>
              <a:rPr lang="ru-RU" b="1" dirty="0"/>
              <a:t>половину </a:t>
            </a:r>
            <a:r>
              <a:rPr lang="ru-RU" b="1" dirty="0" err="1"/>
              <a:t>первинної</a:t>
            </a:r>
            <a:r>
              <a:rPr lang="ru-RU" b="1" dirty="0"/>
              <a:t> </a:t>
            </a:r>
            <a:r>
              <a:rPr lang="ru-RU" b="1" dirty="0" err="1"/>
              <a:t>продукції</a:t>
            </a:r>
            <a:r>
              <a:rPr lang="ru-RU" b="1" dirty="0"/>
              <a:t> </a:t>
            </a:r>
            <a:r>
              <a:rPr lang="ru-RU" b="1" dirty="0" err="1"/>
              <a:t>її</a:t>
            </a:r>
            <a:r>
              <a:rPr lang="ru-RU" b="1" dirty="0"/>
              <a:t> </a:t>
            </a:r>
            <a:r>
              <a:rPr lang="ru-RU" b="1" dirty="0" err="1"/>
              <a:t>біосфери</a:t>
            </a:r>
            <a:r>
              <a:rPr lang="ru-RU" b="1" dirty="0"/>
              <a:t>.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err="1" smtClean="0"/>
              <a:t>Із</a:t>
            </a:r>
            <a:r>
              <a:rPr lang="ru-RU" b="1" dirty="0" smtClean="0"/>
              <a:t> </a:t>
            </a:r>
            <a:r>
              <a:rPr lang="ru-RU" b="1" dirty="0" err="1"/>
              <a:t>загальної</a:t>
            </a:r>
            <a:r>
              <a:rPr lang="ru-RU" b="1" dirty="0"/>
              <a:t> </a:t>
            </a:r>
            <a:r>
              <a:rPr lang="ru-RU" b="1" dirty="0" err="1"/>
              <a:t>рослинної</a:t>
            </a:r>
            <a:r>
              <a:rPr lang="ru-RU" b="1" dirty="0"/>
              <a:t> </a:t>
            </a:r>
            <a:r>
              <a:rPr lang="ru-RU" b="1" dirty="0" err="1"/>
              <a:t>маси</a:t>
            </a:r>
            <a:r>
              <a:rPr lang="ru-RU" b="1" dirty="0"/>
              <a:t>, </a:t>
            </a:r>
            <a:r>
              <a:rPr lang="ru-RU" b="1" dirty="0" err="1"/>
              <a:t>сконцентрованої</a:t>
            </a:r>
            <a:r>
              <a:rPr lang="ru-RU" b="1" dirty="0"/>
              <a:t> на </a:t>
            </a:r>
            <a:r>
              <a:rPr lang="ru-RU" b="1" dirty="0" err="1"/>
              <a:t>суші</a:t>
            </a:r>
            <a:r>
              <a:rPr lang="ru-RU" b="1" dirty="0"/>
              <a:t> та </a:t>
            </a:r>
            <a:r>
              <a:rPr lang="ru-RU" b="1" dirty="0" err="1"/>
              <a:t>акваторії</a:t>
            </a:r>
            <a:r>
              <a:rPr lang="ru-RU" b="1" dirty="0"/>
              <a:t>, </a:t>
            </a:r>
            <a:r>
              <a:rPr lang="ru-RU" b="1" dirty="0" err="1"/>
              <a:t>понад</a:t>
            </a:r>
            <a:r>
              <a:rPr lang="ru-RU" b="1" dirty="0"/>
              <a:t> 90% </a:t>
            </a:r>
            <a:r>
              <a:rPr lang="ru-RU" b="1" dirty="0" err="1"/>
              <a:t>зосереджено</a:t>
            </a:r>
            <a:r>
              <a:rPr lang="ru-RU" b="1" dirty="0"/>
              <a:t> в </a:t>
            </a:r>
            <a:r>
              <a:rPr lang="ru-RU" b="1" dirty="0" err="1"/>
              <a:t>лісах</a:t>
            </a:r>
            <a:r>
              <a:rPr lang="ru-RU" b="1" dirty="0"/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19" y="1468192"/>
            <a:ext cx="3487242" cy="457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212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Лісохімічна</a:t>
            </a:r>
            <a:r>
              <a:rPr lang="ru-RU" b="1" dirty="0"/>
              <a:t> </a:t>
            </a:r>
            <a:r>
              <a:rPr lang="ru-RU" b="1" dirty="0" err="1"/>
              <a:t>промисловість</a:t>
            </a:r>
            <a:r>
              <a:rPr lang="ru-RU" b="1" dirty="0"/>
              <a:t>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err="1" smtClean="0"/>
              <a:t>Підприємства</a:t>
            </a:r>
            <a:r>
              <a:rPr lang="ru-RU" sz="2800" dirty="0" smtClean="0"/>
              <a:t> </a:t>
            </a:r>
            <a:r>
              <a:rPr lang="ru-RU" sz="2800" dirty="0" err="1"/>
              <a:t>промисловості</a:t>
            </a:r>
            <a:r>
              <a:rPr lang="ru-RU" sz="2800" dirty="0"/>
              <a:t>  </a:t>
            </a:r>
            <a:r>
              <a:rPr lang="ru-RU" sz="2800" dirty="0" err="1"/>
              <a:t>здійснюють</a:t>
            </a:r>
            <a:r>
              <a:rPr lang="ru-RU" sz="2800" dirty="0"/>
              <a:t> </a:t>
            </a:r>
            <a:r>
              <a:rPr lang="ru-RU" sz="2800" dirty="0" err="1"/>
              <a:t>виробництво</a:t>
            </a:r>
            <a:r>
              <a:rPr lang="ru-RU" sz="2800" dirty="0"/>
              <a:t> скипидару, </a:t>
            </a:r>
            <a:r>
              <a:rPr lang="ru-RU" sz="2800" dirty="0" err="1"/>
              <a:t>фарбників</a:t>
            </a:r>
            <a:r>
              <a:rPr lang="ru-RU" sz="2800" dirty="0"/>
              <a:t>, </a:t>
            </a:r>
            <a:r>
              <a:rPr lang="ru-RU" sz="2800" dirty="0" err="1"/>
              <a:t>оліфи</a:t>
            </a:r>
            <a:r>
              <a:rPr lang="ru-RU" sz="2800" dirty="0"/>
              <a:t>, </a:t>
            </a:r>
            <a:r>
              <a:rPr lang="ru-RU" sz="2800" dirty="0" err="1"/>
              <a:t>каніфолі</a:t>
            </a:r>
            <a:r>
              <a:rPr lang="ru-RU" sz="2800" dirty="0"/>
              <a:t>, </a:t>
            </a:r>
            <a:r>
              <a:rPr lang="ru-RU" sz="2800" dirty="0" err="1"/>
              <a:t>оцтової</a:t>
            </a:r>
            <a:r>
              <a:rPr lang="ru-RU" sz="2800" dirty="0"/>
              <a:t> </a:t>
            </a:r>
            <a:r>
              <a:rPr lang="ru-RU" sz="2800" dirty="0" err="1"/>
              <a:t>кислоти</a:t>
            </a:r>
            <a:r>
              <a:rPr lang="ru-RU" sz="2800" dirty="0"/>
              <a:t> </a:t>
            </a:r>
            <a:r>
              <a:rPr lang="ru-RU" sz="2800" dirty="0" err="1"/>
              <a:t>тощо</a:t>
            </a:r>
            <a:r>
              <a:rPr lang="ru-RU" sz="2800" dirty="0"/>
              <a:t>, </a:t>
            </a:r>
            <a:r>
              <a:rPr lang="ru-RU" sz="2800" dirty="0" err="1"/>
              <a:t>орієнтуються</a:t>
            </a:r>
            <a:r>
              <a:rPr lang="ru-RU" sz="2800" dirty="0"/>
              <a:t> на </a:t>
            </a:r>
            <a:r>
              <a:rPr lang="ru-RU" sz="2800" dirty="0" err="1"/>
              <a:t>відходи</a:t>
            </a:r>
            <a:r>
              <a:rPr lang="ru-RU" sz="2800" dirty="0"/>
              <a:t> </a:t>
            </a:r>
            <a:r>
              <a:rPr lang="ru-RU" sz="2800" dirty="0" err="1"/>
              <a:t>попередніх</a:t>
            </a:r>
            <a:r>
              <a:rPr lang="ru-RU" sz="2800" dirty="0"/>
              <a:t> </a:t>
            </a:r>
            <a:r>
              <a:rPr lang="ru-RU" sz="2800" dirty="0" err="1"/>
              <a:t>галузей</a:t>
            </a:r>
            <a:r>
              <a:rPr lang="ru-RU" sz="2800" dirty="0"/>
              <a:t> </a:t>
            </a:r>
            <a:r>
              <a:rPr lang="ru-RU" sz="2800" dirty="0" err="1"/>
              <a:t>лісової</a:t>
            </a:r>
            <a:r>
              <a:rPr lang="ru-RU" sz="2800" dirty="0"/>
              <a:t> </a:t>
            </a:r>
            <a:r>
              <a:rPr lang="ru-RU" sz="2800" dirty="0" err="1"/>
              <a:t>промисловості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2308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9741" y="2291235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ru-RU" sz="4000" b="1" dirty="0"/>
              <a:t>На </a:t>
            </a:r>
            <a:r>
              <a:rPr lang="ru-RU" sz="4000" b="1" dirty="0" err="1"/>
              <a:t>зовнішньому</a:t>
            </a:r>
            <a:r>
              <a:rPr lang="ru-RU" sz="4000" b="1" dirty="0"/>
              <a:t> ринку </a:t>
            </a:r>
            <a:r>
              <a:rPr lang="ru-RU" sz="4000" b="1" dirty="0" err="1"/>
              <a:t>Україна</a:t>
            </a:r>
            <a:r>
              <a:rPr lang="ru-RU" sz="4000" b="1" dirty="0"/>
              <a:t> є </a:t>
            </a:r>
            <a:r>
              <a:rPr lang="ru-RU" sz="4000" b="1" dirty="0" err="1"/>
              <a:t>значним</a:t>
            </a:r>
            <a:r>
              <a:rPr lang="ru-RU" sz="4000" b="1" dirty="0"/>
              <a:t> </a:t>
            </a:r>
            <a:r>
              <a:rPr lang="ru-RU" sz="4000" b="1" dirty="0" err="1"/>
              <a:t>імпортером</a:t>
            </a:r>
            <a:r>
              <a:rPr lang="ru-RU" sz="4000" b="1" dirty="0"/>
              <a:t> </a:t>
            </a:r>
            <a:r>
              <a:rPr lang="ru-RU" sz="4000" b="1" dirty="0" err="1"/>
              <a:t>деревини</a:t>
            </a:r>
            <a:r>
              <a:rPr lang="ru-RU" sz="4000" b="1" dirty="0"/>
              <a:t> і </a:t>
            </a:r>
            <a:r>
              <a:rPr lang="ru-RU" sz="4000" b="1" dirty="0" err="1"/>
              <a:t>окремих</a:t>
            </a:r>
            <a:r>
              <a:rPr lang="ru-RU" sz="4000" b="1" dirty="0"/>
              <a:t> </a:t>
            </a:r>
            <a:r>
              <a:rPr lang="ru-RU" sz="4000" b="1" dirty="0" err="1"/>
              <a:t>видів</a:t>
            </a:r>
            <a:r>
              <a:rPr lang="ru-RU" sz="4000" b="1" dirty="0"/>
              <a:t> </a:t>
            </a:r>
            <a:r>
              <a:rPr lang="ru-RU" sz="4000" b="1" dirty="0" err="1"/>
              <a:t>готової</a:t>
            </a:r>
            <a:r>
              <a:rPr lang="ru-RU" sz="4000" b="1" dirty="0"/>
              <a:t> </a:t>
            </a:r>
            <a:r>
              <a:rPr lang="ru-RU" sz="4000" b="1" dirty="0" err="1"/>
              <a:t>продукції</a:t>
            </a:r>
            <a:r>
              <a:rPr lang="ru-RU" sz="4000" b="1" dirty="0"/>
              <a:t> (</a:t>
            </a:r>
            <a:r>
              <a:rPr lang="ru-RU" sz="4000" b="1" dirty="0" err="1"/>
              <a:t>папір</a:t>
            </a:r>
            <a:r>
              <a:rPr lang="ru-RU" sz="4000" b="1" dirty="0"/>
              <a:t>, </a:t>
            </a:r>
            <a:r>
              <a:rPr lang="ru-RU" sz="4000" b="1" dirty="0" err="1"/>
              <a:t>шпалери</a:t>
            </a:r>
            <a:r>
              <a:rPr lang="ru-RU" sz="4000" b="1" dirty="0"/>
              <a:t>, </a:t>
            </a:r>
            <a:r>
              <a:rPr lang="ru-RU" sz="4000" b="1" dirty="0" err="1"/>
              <a:t>меблі</a:t>
            </a:r>
            <a:r>
              <a:rPr lang="ru-RU" sz="4000" b="1" dirty="0"/>
              <a:t> </a:t>
            </a:r>
            <a:r>
              <a:rPr lang="ru-RU" sz="4000" b="1" dirty="0" err="1"/>
              <a:t>тощо</a:t>
            </a:r>
            <a:r>
              <a:rPr lang="ru-RU" sz="4000" b="1" dirty="0"/>
              <a:t>). 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685" y="319205"/>
            <a:ext cx="2762542" cy="1972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84" y="319205"/>
            <a:ext cx="333375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965" y="4631483"/>
            <a:ext cx="4974733" cy="201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828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533958"/>
            <a:ext cx="8911687" cy="1280890"/>
          </a:xfrm>
        </p:spPr>
        <p:txBody>
          <a:bodyPr/>
          <a:lstStyle/>
          <a:p>
            <a:r>
              <a:rPr lang="uk-UA" b="1" dirty="0" smtClean="0"/>
              <a:t>Деревообробна промисловість: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61860" y="1551011"/>
            <a:ext cx="8915400" cy="3777622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/>
              <a:t>Основою </a:t>
            </a:r>
            <a:r>
              <a:rPr lang="ru-RU" sz="3200" dirty="0" err="1"/>
              <a:t>деревообробної</a:t>
            </a:r>
            <a:r>
              <a:rPr lang="ru-RU" sz="3200" dirty="0"/>
              <a:t> </a:t>
            </a:r>
            <a:r>
              <a:rPr lang="ru-RU" sz="3200" dirty="0" err="1"/>
              <a:t>промисловості</a:t>
            </a:r>
            <a:r>
              <a:rPr lang="ru-RU" sz="3200" dirty="0"/>
              <a:t> є </a:t>
            </a:r>
            <a:r>
              <a:rPr lang="ru-RU" sz="3200" b="1" dirty="0" err="1"/>
              <a:t>лісопильно-стругальне</a:t>
            </a:r>
            <a:r>
              <a:rPr lang="ru-RU" sz="3200" b="1" dirty="0"/>
              <a:t> </a:t>
            </a:r>
            <a:r>
              <a:rPr lang="ru-RU" sz="3200" b="1" dirty="0" err="1"/>
              <a:t>виробництво</a:t>
            </a:r>
            <a:r>
              <a:rPr lang="ru-RU" sz="3200" dirty="0"/>
              <a:t>. </a:t>
            </a:r>
            <a:r>
              <a:rPr lang="ru-RU" sz="3200" dirty="0" err="1"/>
              <a:t>Продукція</a:t>
            </a:r>
            <a:r>
              <a:rPr lang="ru-RU" sz="3200" dirty="0"/>
              <a:t> </a:t>
            </a:r>
            <a:r>
              <a:rPr lang="ru-RU" sz="3200" dirty="0" err="1"/>
              <a:t>лісопильно-стругального</a:t>
            </a:r>
            <a:r>
              <a:rPr lang="ru-RU" sz="3200" dirty="0"/>
              <a:t>  </a:t>
            </a:r>
            <a:r>
              <a:rPr lang="ru-RU" sz="3200" dirty="0" err="1"/>
              <a:t>виробництва</a:t>
            </a:r>
            <a:r>
              <a:rPr lang="ru-RU" sz="3200" dirty="0"/>
              <a:t> – </a:t>
            </a:r>
            <a:r>
              <a:rPr lang="ru-RU" sz="3200" dirty="0" err="1"/>
              <a:t>це</a:t>
            </a:r>
            <a:r>
              <a:rPr lang="ru-RU" sz="3200" dirty="0"/>
              <a:t> </a:t>
            </a:r>
            <a:r>
              <a:rPr lang="ru-RU" sz="3200" dirty="0" err="1"/>
              <a:t>пиломатеріали</a:t>
            </a:r>
            <a:r>
              <a:rPr lang="ru-RU" sz="3200" dirty="0"/>
              <a:t>, </a:t>
            </a:r>
            <a:r>
              <a:rPr lang="ru-RU" sz="3200" dirty="0" err="1"/>
              <a:t>одержані</a:t>
            </a:r>
            <a:r>
              <a:rPr lang="ru-RU" sz="3200" dirty="0"/>
              <a:t> шляхом </a:t>
            </a:r>
            <a:r>
              <a:rPr lang="ru-RU" sz="3200" dirty="0" err="1"/>
              <a:t>поздовжнього</a:t>
            </a:r>
            <a:r>
              <a:rPr lang="ru-RU" sz="3200" dirty="0"/>
              <a:t> </a:t>
            </a:r>
            <a:r>
              <a:rPr lang="ru-RU" sz="3200" dirty="0" err="1"/>
              <a:t>розпилювання</a:t>
            </a:r>
            <a:r>
              <a:rPr lang="ru-RU" sz="3200" dirty="0"/>
              <a:t> колод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967" y="4145389"/>
            <a:ext cx="3026534" cy="22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920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2925" y="2527300"/>
            <a:ext cx="8915400" cy="3777622"/>
          </a:xfrm>
        </p:spPr>
        <p:txBody>
          <a:bodyPr>
            <a:normAutofit/>
          </a:bodyPr>
          <a:lstStyle/>
          <a:p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0" t="27289" r="28040" b="19894"/>
          <a:stretch/>
        </p:blipFill>
        <p:spPr bwMode="auto">
          <a:xfrm>
            <a:off x="2456260" y="360608"/>
            <a:ext cx="9248489" cy="627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81687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651" y="727141"/>
            <a:ext cx="8911687" cy="1280890"/>
          </a:xfrm>
        </p:spPr>
        <p:txBody>
          <a:bodyPr/>
          <a:lstStyle/>
          <a:p>
            <a:r>
              <a:rPr lang="uk-UA" b="1" dirty="0"/>
              <a:t>Деревообробна промисловість: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648496"/>
            <a:ext cx="8915400" cy="426272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800" b="1" i="1" dirty="0" err="1" smtClean="0"/>
              <a:t>Меблева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промисловість</a:t>
            </a:r>
            <a:endParaRPr lang="ru-RU" sz="2800" b="1" i="1" dirty="0" smtClean="0"/>
          </a:p>
          <a:p>
            <a:r>
              <a:rPr lang="ru-RU" sz="2800" dirty="0" err="1"/>
              <a:t>розкрій</a:t>
            </a:r>
            <a:r>
              <a:rPr lang="ru-RU" sz="2800" dirty="0"/>
              <a:t>; </a:t>
            </a:r>
            <a:endParaRPr lang="ru-RU" sz="2800" dirty="0" smtClean="0"/>
          </a:p>
          <a:p>
            <a:r>
              <a:rPr lang="ru-RU" sz="2800" dirty="0" err="1" smtClean="0"/>
              <a:t>виробництво</a:t>
            </a:r>
            <a:r>
              <a:rPr lang="ru-RU" sz="2800" dirty="0" smtClean="0"/>
              <a:t> </a:t>
            </a:r>
            <a:r>
              <a:rPr lang="ru-RU" sz="2800" dirty="0" err="1"/>
              <a:t>брускових</a:t>
            </a:r>
            <a:r>
              <a:rPr lang="ru-RU" sz="2800" dirty="0"/>
              <a:t> заготовок, </a:t>
            </a:r>
            <a:endParaRPr lang="ru-RU" sz="2800" dirty="0" smtClean="0"/>
          </a:p>
          <a:p>
            <a:r>
              <a:rPr lang="ru-RU" sz="2800" dirty="0" err="1" smtClean="0"/>
              <a:t>виробництво</a:t>
            </a:r>
            <a:r>
              <a:rPr lang="ru-RU" sz="2800" dirty="0" smtClean="0"/>
              <a:t> </a:t>
            </a:r>
            <a:r>
              <a:rPr lang="ru-RU" sz="2800" dirty="0" err="1"/>
              <a:t>брускових</a:t>
            </a:r>
            <a:r>
              <a:rPr lang="ru-RU" sz="2800" dirty="0"/>
              <a:t> деталей, </a:t>
            </a:r>
            <a:endParaRPr lang="ru-RU" sz="2800" dirty="0" smtClean="0"/>
          </a:p>
          <a:p>
            <a:r>
              <a:rPr lang="ru-RU" sz="2800" dirty="0" err="1" smtClean="0"/>
              <a:t>первинна</a:t>
            </a:r>
            <a:r>
              <a:rPr lang="ru-RU" sz="2800" dirty="0" smtClean="0"/>
              <a:t> </a:t>
            </a:r>
            <a:r>
              <a:rPr lang="ru-RU" sz="2800" dirty="0" err="1"/>
              <a:t>обробка</a:t>
            </a:r>
            <a:r>
              <a:rPr lang="ru-RU" sz="2800" dirty="0"/>
              <a:t> </a:t>
            </a:r>
            <a:r>
              <a:rPr lang="ru-RU" sz="2800" dirty="0" err="1"/>
              <a:t>щитів</a:t>
            </a:r>
            <a:r>
              <a:rPr lang="ru-RU" sz="2800" dirty="0"/>
              <a:t> і </a:t>
            </a:r>
            <a:r>
              <a:rPr lang="ru-RU" sz="2800" dirty="0" err="1"/>
              <a:t>вузлів</a:t>
            </a:r>
            <a:r>
              <a:rPr lang="ru-RU" sz="2800" dirty="0"/>
              <a:t>, </a:t>
            </a:r>
            <a:r>
              <a:rPr lang="ru-RU" sz="2800" dirty="0" err="1"/>
              <a:t>вторинна</a:t>
            </a:r>
            <a:r>
              <a:rPr lang="ru-RU" sz="2800" dirty="0"/>
              <a:t> </a:t>
            </a:r>
            <a:r>
              <a:rPr lang="ru-RU" sz="2800" dirty="0" err="1"/>
              <a:t>обробка</a:t>
            </a:r>
            <a:r>
              <a:rPr lang="ru-RU" sz="2800" dirty="0"/>
              <a:t> </a:t>
            </a:r>
            <a:r>
              <a:rPr lang="ru-RU" sz="2800" dirty="0" err="1"/>
              <a:t>щитів</a:t>
            </a:r>
            <a:r>
              <a:rPr lang="ru-RU" sz="2800" dirty="0"/>
              <a:t> і </a:t>
            </a:r>
            <a:r>
              <a:rPr lang="ru-RU" sz="2800" dirty="0" err="1"/>
              <a:t>вузлів</a:t>
            </a:r>
            <a:r>
              <a:rPr lang="ru-RU" sz="2800" dirty="0"/>
              <a:t>, </a:t>
            </a:r>
            <a:endParaRPr lang="ru-RU" sz="2800" dirty="0" smtClean="0"/>
          </a:p>
          <a:p>
            <a:r>
              <a:rPr lang="ru-RU" sz="2800" dirty="0" err="1" smtClean="0"/>
              <a:t>підготовка</a:t>
            </a:r>
            <a:r>
              <a:rPr lang="ru-RU" sz="2800" dirty="0" smtClean="0"/>
              <a:t> </a:t>
            </a:r>
            <a:r>
              <a:rPr lang="ru-RU" sz="2800" dirty="0"/>
              <a:t>до </a:t>
            </a:r>
            <a:r>
              <a:rPr lang="ru-RU" sz="2800" dirty="0" err="1"/>
              <a:t>оздоблення</a:t>
            </a:r>
            <a:r>
              <a:rPr lang="ru-RU" sz="2800" dirty="0"/>
              <a:t>; </a:t>
            </a:r>
            <a:endParaRPr lang="ru-RU" sz="2800" dirty="0" smtClean="0"/>
          </a:p>
          <a:p>
            <a:r>
              <a:rPr lang="ru-RU" sz="2800" dirty="0" err="1" smtClean="0"/>
              <a:t>оздоблення</a:t>
            </a:r>
            <a:r>
              <a:rPr lang="ru-RU" sz="2800" dirty="0"/>
              <a:t>; </a:t>
            </a:r>
            <a:r>
              <a:rPr lang="ru-RU" sz="2800" dirty="0" err="1"/>
              <a:t>загальне</a:t>
            </a:r>
            <a:r>
              <a:rPr lang="ru-RU" sz="2800" dirty="0"/>
              <a:t> </a:t>
            </a:r>
            <a:r>
              <a:rPr lang="ru-RU" sz="2800" dirty="0" err="1"/>
              <a:t>складання</a:t>
            </a:r>
            <a:r>
              <a:rPr lang="ru-RU" sz="2800" dirty="0"/>
              <a:t> (</a:t>
            </a:r>
            <a:r>
              <a:rPr lang="ru-RU" sz="2800" dirty="0" err="1"/>
              <a:t>або</a:t>
            </a:r>
            <a:r>
              <a:rPr lang="ru-RU" sz="2800" dirty="0"/>
              <a:t> </a:t>
            </a:r>
            <a:r>
              <a:rPr lang="ru-RU" sz="2800" dirty="0" err="1"/>
              <a:t>комплектування</a:t>
            </a:r>
            <a:r>
              <a:rPr lang="ru-RU" sz="2800" dirty="0"/>
              <a:t>) </a:t>
            </a:r>
            <a:r>
              <a:rPr lang="ru-RU" sz="2800" dirty="0" err="1"/>
              <a:t>виробів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63630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7848" y="485105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За практично </a:t>
            </a:r>
            <a:r>
              <a:rPr lang="ru-RU" sz="2800" dirty="0" err="1"/>
              <a:t>всіх</a:t>
            </a:r>
            <a:r>
              <a:rPr lang="ru-RU" sz="2800" dirty="0"/>
              <a:t> </a:t>
            </a:r>
            <a:r>
              <a:rPr lang="ru-RU" sz="2800" dirty="0" err="1"/>
              <a:t>технологічних</a:t>
            </a:r>
            <a:r>
              <a:rPr lang="ru-RU" sz="2800" dirty="0"/>
              <a:t> </a:t>
            </a:r>
            <a:r>
              <a:rPr lang="ru-RU" sz="2800" dirty="0" err="1"/>
              <a:t>процесів</a:t>
            </a:r>
            <a:r>
              <a:rPr lang="ru-RU" sz="2800" dirty="0"/>
              <a:t> </a:t>
            </a:r>
            <a:r>
              <a:rPr lang="ru-RU" sz="2800" dirty="0" err="1"/>
              <a:t>переробки</a:t>
            </a:r>
            <a:r>
              <a:rPr lang="ru-RU" sz="2800" dirty="0"/>
              <a:t> </a:t>
            </a:r>
            <a:r>
              <a:rPr lang="ru-RU" sz="2800" dirty="0" err="1"/>
              <a:t>сировини</a:t>
            </a:r>
            <a:r>
              <a:rPr lang="ru-RU" sz="2800" dirty="0"/>
              <a:t> </a:t>
            </a:r>
            <a:r>
              <a:rPr lang="ru-RU" sz="2800" dirty="0" err="1"/>
              <a:t>чи</a:t>
            </a:r>
            <a:r>
              <a:rPr lang="ru-RU" sz="2800" dirty="0"/>
              <a:t> </a:t>
            </a:r>
            <a:r>
              <a:rPr lang="ru-RU" sz="2800" dirty="0" err="1"/>
              <a:t>пиломатеріалів</a:t>
            </a:r>
            <a:r>
              <a:rPr lang="ru-RU" sz="2800" dirty="0"/>
              <a:t> </a:t>
            </a:r>
            <a:r>
              <a:rPr lang="ru-RU" sz="2800" dirty="0" err="1"/>
              <a:t>утворюється</a:t>
            </a:r>
            <a:r>
              <a:rPr lang="ru-RU" sz="2800" dirty="0"/>
              <a:t> до 40% </a:t>
            </a:r>
            <a:r>
              <a:rPr lang="ru-RU" sz="2800" dirty="0" err="1"/>
              <a:t>відходів</a:t>
            </a:r>
            <a:r>
              <a:rPr lang="ru-RU" sz="2800" dirty="0"/>
              <a:t> </a:t>
            </a:r>
            <a:r>
              <a:rPr lang="ru-RU" sz="2800" dirty="0" err="1"/>
              <a:t>виробництва</a:t>
            </a:r>
            <a:r>
              <a:rPr lang="ru-RU" sz="2800" dirty="0"/>
              <a:t> – </a:t>
            </a:r>
            <a:r>
              <a:rPr lang="ru-RU" sz="2800" dirty="0" err="1"/>
              <a:t>це</a:t>
            </a:r>
            <a:r>
              <a:rPr lang="ru-RU" sz="2800" dirty="0"/>
              <a:t> </a:t>
            </a:r>
            <a:r>
              <a:rPr lang="ru-RU" sz="2800" dirty="0" err="1"/>
              <a:t>переважно</a:t>
            </a:r>
            <a:r>
              <a:rPr lang="ru-RU" sz="2800" dirty="0"/>
              <a:t> </a:t>
            </a:r>
            <a:r>
              <a:rPr lang="ru-RU" sz="2800" b="1" dirty="0"/>
              <a:t>тирса</a:t>
            </a:r>
            <a:r>
              <a:rPr lang="ru-RU" sz="2800" dirty="0"/>
              <a:t> та </a:t>
            </a:r>
            <a:r>
              <a:rPr lang="ru-RU" sz="2800" b="1" dirty="0"/>
              <a:t>стружка</a:t>
            </a:r>
            <a:r>
              <a:rPr lang="ru-RU" sz="2800" dirty="0"/>
              <a:t>, </a:t>
            </a:r>
            <a:r>
              <a:rPr lang="ru-RU" sz="2800" dirty="0" err="1"/>
              <a:t>які</a:t>
            </a:r>
            <a:r>
              <a:rPr lang="ru-RU" sz="2800" dirty="0"/>
              <a:t> </a:t>
            </a:r>
            <a:r>
              <a:rPr lang="ru-RU" sz="2800" dirty="0" err="1"/>
              <a:t>можуть</a:t>
            </a:r>
            <a:r>
              <a:rPr lang="ru-RU" sz="2800" dirty="0"/>
              <a:t> </a:t>
            </a:r>
            <a:r>
              <a:rPr lang="ru-RU" sz="2800" dirty="0" err="1"/>
              <a:t>використовуватися</a:t>
            </a:r>
            <a:r>
              <a:rPr lang="ru-RU" sz="2800" dirty="0"/>
              <a:t> у </a:t>
            </a:r>
            <a:r>
              <a:rPr lang="ru-RU" sz="2800" dirty="0" err="1"/>
              <a:t>лісохімічній</a:t>
            </a:r>
            <a:r>
              <a:rPr lang="ru-RU" sz="2800" dirty="0"/>
              <a:t> </a:t>
            </a:r>
            <a:r>
              <a:rPr lang="ru-RU" sz="2800" dirty="0" err="1"/>
              <a:t>промисловості</a:t>
            </a:r>
            <a:r>
              <a:rPr lang="ru-RU" sz="2800" dirty="0"/>
              <a:t> в </a:t>
            </a:r>
            <a:r>
              <a:rPr lang="ru-RU" sz="2800" dirty="0" err="1"/>
              <a:t>якості</a:t>
            </a:r>
            <a:r>
              <a:rPr lang="ru-RU" sz="2800" dirty="0"/>
              <a:t> </a:t>
            </a:r>
            <a:r>
              <a:rPr lang="ru-RU" sz="2800" dirty="0" err="1"/>
              <a:t>сировини</a:t>
            </a:r>
            <a:r>
              <a:rPr lang="ru-RU" sz="2800" dirty="0"/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67" y="3342068"/>
            <a:ext cx="6144160" cy="307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1239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Варіння целюлози:</a:t>
            </a:r>
            <a:endParaRPr lang="uk-UA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37893" y="2511380"/>
            <a:ext cx="2472744" cy="584775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uk-UA" sz="3200" b="1" dirty="0" smtClean="0"/>
              <a:t>Деревина</a:t>
            </a:r>
            <a:endParaRPr lang="uk-UA" sz="3200" b="1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4610637" y="2803767"/>
            <a:ext cx="386366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бъект 9"/>
          <p:cNvSpPr txBox="1">
            <a:spLocks noGrp="1"/>
          </p:cNvSpPr>
          <p:nvPr>
            <p:ph idx="1"/>
          </p:nvPr>
        </p:nvSpPr>
        <p:spPr>
          <a:xfrm>
            <a:off x="8474299" y="2369733"/>
            <a:ext cx="2678247" cy="1205458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uk-UA" sz="3200" b="1" dirty="0" smtClean="0"/>
              <a:t>Технічна</a:t>
            </a:r>
          </a:p>
          <a:p>
            <a:pPr marL="0" indent="0">
              <a:buNone/>
            </a:pPr>
            <a:r>
              <a:rPr lang="uk-UA" sz="3200" b="1" dirty="0"/>
              <a:t>ц</a:t>
            </a:r>
            <a:r>
              <a:rPr lang="uk-UA" sz="3200" b="1" dirty="0" smtClean="0"/>
              <a:t>елюлоза</a:t>
            </a:r>
            <a:endParaRPr lang="uk-UA" sz="3200" b="1" dirty="0"/>
          </a:p>
        </p:txBody>
      </p:sp>
      <p:sp>
        <p:nvSpPr>
          <p:cNvPr id="11" name="Объект 9"/>
          <p:cNvSpPr txBox="1">
            <a:spLocks/>
          </p:cNvSpPr>
          <p:nvPr/>
        </p:nvSpPr>
        <p:spPr>
          <a:xfrm>
            <a:off x="4720107" y="1775136"/>
            <a:ext cx="3644721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uk-UA" sz="3200" b="1" dirty="0" smtClean="0"/>
              <a:t>Хімічні речовини</a:t>
            </a:r>
            <a:endParaRPr lang="uk-UA" sz="3200" b="1" dirty="0"/>
          </a:p>
        </p:txBody>
      </p:sp>
      <p:cxnSp>
        <p:nvCxnSpPr>
          <p:cNvPr id="12" name="Прямая со стрелкой 11"/>
          <p:cNvCxnSpPr>
            <a:stCxn id="11" idx="2"/>
          </p:cNvCxnSpPr>
          <p:nvPr/>
        </p:nvCxnSpPr>
        <p:spPr>
          <a:xfrm>
            <a:off x="6542468" y="2359911"/>
            <a:ext cx="0" cy="4438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бъект 9"/>
          <p:cNvSpPr txBox="1">
            <a:spLocks/>
          </p:cNvSpPr>
          <p:nvPr/>
        </p:nvSpPr>
        <p:spPr>
          <a:xfrm>
            <a:off x="3129567" y="4325153"/>
            <a:ext cx="3528811" cy="584775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uk-UA" sz="3200" b="1" dirty="0" smtClean="0"/>
              <a:t>Геміцелюлоза</a:t>
            </a:r>
            <a:endParaRPr lang="uk-UA" sz="3200" b="1" dirty="0"/>
          </a:p>
        </p:txBody>
      </p:sp>
      <p:sp>
        <p:nvSpPr>
          <p:cNvPr id="15" name="Объект 9"/>
          <p:cNvSpPr txBox="1">
            <a:spLocks/>
          </p:cNvSpPr>
          <p:nvPr/>
        </p:nvSpPr>
        <p:spPr>
          <a:xfrm>
            <a:off x="7193129" y="4320857"/>
            <a:ext cx="1448595" cy="584775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uk-UA" sz="3200" b="1" dirty="0" smtClean="0"/>
              <a:t>Лігнін</a:t>
            </a:r>
            <a:endParaRPr lang="uk-UA" sz="3200" b="1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5331854" y="2803767"/>
            <a:ext cx="0" cy="15170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7662930" y="2803767"/>
            <a:ext cx="64394" cy="15170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1803043" y="5285532"/>
            <a:ext cx="92341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/>
              <a:t>Процеси</a:t>
            </a:r>
            <a:r>
              <a:rPr lang="ru-RU" sz="2800" dirty="0"/>
              <a:t> </a:t>
            </a:r>
            <a:r>
              <a:rPr lang="ru-RU" sz="2800" dirty="0" err="1"/>
              <a:t>переведення</a:t>
            </a:r>
            <a:r>
              <a:rPr lang="ru-RU" sz="2800" dirty="0"/>
              <a:t> </a:t>
            </a:r>
            <a:r>
              <a:rPr lang="ru-RU" sz="2800" dirty="0" err="1"/>
              <a:t>лігніну</a:t>
            </a:r>
            <a:r>
              <a:rPr lang="ru-RU" sz="2800" dirty="0"/>
              <a:t> у </a:t>
            </a:r>
            <a:r>
              <a:rPr lang="ru-RU" sz="2800" dirty="0" err="1"/>
              <a:t>водорозчинний</a:t>
            </a:r>
            <a:r>
              <a:rPr lang="ru-RU" sz="2800" dirty="0"/>
              <a:t> </a:t>
            </a:r>
            <a:r>
              <a:rPr lang="ru-RU" sz="2800" dirty="0" err="1"/>
              <a:t>або</a:t>
            </a:r>
            <a:r>
              <a:rPr lang="ru-RU" sz="2800" dirty="0"/>
              <a:t> </a:t>
            </a:r>
            <a:r>
              <a:rPr lang="ru-RU" sz="2800" dirty="0" err="1"/>
              <a:t>розчинний</a:t>
            </a:r>
            <a:r>
              <a:rPr lang="ru-RU" sz="2800" dirty="0"/>
              <a:t> стан та </a:t>
            </a:r>
            <a:r>
              <a:rPr lang="ru-RU" sz="2800" dirty="0" err="1"/>
              <a:t>виділення</a:t>
            </a:r>
            <a:r>
              <a:rPr lang="ru-RU" sz="2800" dirty="0"/>
              <a:t> </a:t>
            </a:r>
            <a:r>
              <a:rPr lang="ru-RU" sz="2800" dirty="0" err="1"/>
              <a:t>його</a:t>
            </a:r>
            <a:r>
              <a:rPr lang="ru-RU" sz="2800" dirty="0"/>
              <a:t> з </a:t>
            </a:r>
            <a:r>
              <a:rPr lang="ru-RU" sz="2800" dirty="0" err="1"/>
              <a:t>деревини</a:t>
            </a:r>
            <a:r>
              <a:rPr lang="ru-RU" sz="2800" dirty="0"/>
              <a:t> </a:t>
            </a:r>
            <a:r>
              <a:rPr lang="ru-RU" sz="2800" dirty="0" err="1"/>
              <a:t>називають</a:t>
            </a:r>
            <a:r>
              <a:rPr lang="ru-RU" sz="2800" dirty="0"/>
              <a:t> </a:t>
            </a:r>
            <a:r>
              <a:rPr lang="ru-RU" sz="2800" b="1" dirty="0" err="1"/>
              <a:t>делігніфікацією</a:t>
            </a:r>
            <a:r>
              <a:rPr lang="ru-RU" sz="2800" dirty="0"/>
              <a:t> </a:t>
            </a:r>
            <a:r>
              <a:rPr lang="ru-RU" sz="2800" dirty="0" err="1"/>
              <a:t>деревини</a:t>
            </a:r>
            <a:r>
              <a:rPr lang="ru-RU" sz="2800" dirty="0"/>
              <a:t>. 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9185945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793" y="386366"/>
            <a:ext cx="4379322" cy="6072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746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2439" y="624110"/>
            <a:ext cx="9212173" cy="1280890"/>
          </a:xfrm>
        </p:spPr>
        <p:txBody>
          <a:bodyPr>
            <a:noAutofit/>
          </a:bodyPr>
          <a:lstStyle/>
          <a:p>
            <a:r>
              <a:rPr lang="ru-RU" sz="4400" b="1" dirty="0"/>
              <a:t>За </a:t>
            </a:r>
            <a:r>
              <a:rPr lang="ru-RU" sz="4400" b="1" dirty="0" err="1"/>
              <a:t>вмістом</a:t>
            </a:r>
            <a:r>
              <a:rPr lang="ru-RU" sz="4400" b="1" dirty="0"/>
              <a:t> у них не-  </a:t>
            </a:r>
            <a:r>
              <a:rPr lang="ru-RU" sz="4400" b="1" dirty="0" err="1"/>
              <a:t>целюлозних</a:t>
            </a:r>
            <a:r>
              <a:rPr lang="ru-RU" sz="4400" b="1" dirty="0"/>
              <a:t> </a:t>
            </a:r>
            <a:r>
              <a:rPr lang="ru-RU" sz="4400" b="1" dirty="0" err="1"/>
              <a:t>матеріалів</a:t>
            </a:r>
            <a:r>
              <a:rPr lang="ru-RU" sz="4400" b="1" dirty="0"/>
              <a:t> </a:t>
            </a:r>
            <a:r>
              <a:rPr lang="ru-RU" sz="4400" b="1" dirty="0" err="1"/>
              <a:t>технічні</a:t>
            </a:r>
            <a:r>
              <a:rPr lang="ru-RU" sz="4400" b="1" dirty="0"/>
              <a:t> </a:t>
            </a:r>
            <a:r>
              <a:rPr lang="ru-RU" sz="4400" b="1" dirty="0" err="1"/>
              <a:t>целюлози</a:t>
            </a:r>
            <a:r>
              <a:rPr lang="ru-RU" sz="4400" b="1" dirty="0"/>
              <a:t> </a:t>
            </a:r>
            <a:r>
              <a:rPr lang="ru-RU" sz="4400" b="1" dirty="0" err="1"/>
              <a:t>поділяють</a:t>
            </a:r>
            <a:r>
              <a:rPr lang="ru-RU" sz="4400" b="1" dirty="0"/>
              <a:t> на: </a:t>
            </a:r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• </a:t>
            </a:r>
            <a:r>
              <a:rPr lang="ru-RU" sz="4400" dirty="0" err="1"/>
              <a:t>напівцелюлозу</a:t>
            </a:r>
            <a:r>
              <a:rPr lang="ru-RU" sz="4400" dirty="0"/>
              <a:t>; 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>• </a:t>
            </a:r>
            <a:r>
              <a:rPr lang="ru-RU" sz="4400" dirty="0" err="1"/>
              <a:t>целюлозу</a:t>
            </a:r>
            <a:r>
              <a:rPr lang="ru-RU" sz="4400" dirty="0"/>
              <a:t> </a:t>
            </a:r>
            <a:r>
              <a:rPr lang="ru-RU" sz="4400" dirty="0" err="1"/>
              <a:t>високого</a:t>
            </a:r>
            <a:r>
              <a:rPr lang="ru-RU" sz="4400" dirty="0"/>
              <a:t> </a:t>
            </a:r>
            <a:r>
              <a:rPr lang="ru-RU" sz="4400" dirty="0" err="1"/>
              <a:t>виходу</a:t>
            </a:r>
            <a:r>
              <a:rPr lang="ru-RU" sz="4400" dirty="0"/>
              <a:t>; 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>• </a:t>
            </a:r>
            <a:r>
              <a:rPr lang="ru-RU" sz="4400" dirty="0" err="1"/>
              <a:t>небілену</a:t>
            </a:r>
            <a:r>
              <a:rPr lang="ru-RU" sz="4400" dirty="0"/>
              <a:t> </a:t>
            </a:r>
            <a:r>
              <a:rPr lang="ru-RU" sz="4400" dirty="0" err="1"/>
              <a:t>целюлозу</a:t>
            </a:r>
            <a:r>
              <a:rPr lang="ru-RU" sz="4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51725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ru-RU" sz="4400" b="1" dirty="0" err="1"/>
              <a:t>Технічні</a:t>
            </a:r>
            <a:r>
              <a:rPr lang="ru-RU" sz="4400" b="1" dirty="0"/>
              <a:t> </a:t>
            </a:r>
            <a:r>
              <a:rPr lang="ru-RU" sz="4400" b="1" dirty="0" err="1"/>
              <a:t>целюлози</a:t>
            </a:r>
            <a:r>
              <a:rPr lang="ru-RU" sz="4400" b="1" dirty="0"/>
              <a:t> </a:t>
            </a:r>
            <a:r>
              <a:rPr lang="ru-RU" sz="4400" b="1" dirty="0" err="1"/>
              <a:t>використовують</a:t>
            </a:r>
            <a:r>
              <a:rPr lang="ru-RU" sz="4400" b="1" dirty="0"/>
              <a:t> для </a:t>
            </a:r>
            <a:r>
              <a:rPr lang="ru-RU" sz="4400" b="1" dirty="0" err="1"/>
              <a:t>виробництва</a:t>
            </a:r>
            <a:r>
              <a:rPr lang="ru-RU" sz="4400" b="1" dirty="0"/>
              <a:t> картону, </a:t>
            </a:r>
            <a:r>
              <a:rPr lang="ru-RU" sz="4400" b="1" dirty="0" err="1"/>
              <a:t>паперових</a:t>
            </a:r>
            <a:r>
              <a:rPr lang="ru-RU" sz="4400" b="1" dirty="0"/>
              <a:t> </a:t>
            </a:r>
            <a:r>
              <a:rPr lang="ru-RU" sz="4400" b="1" dirty="0" err="1"/>
              <a:t>мішків</a:t>
            </a:r>
            <a:r>
              <a:rPr lang="ru-RU" sz="4400" b="1" dirty="0"/>
              <a:t>, </a:t>
            </a:r>
            <a:r>
              <a:rPr lang="ru-RU" sz="4400" b="1" dirty="0" err="1"/>
              <a:t>обгорткового</a:t>
            </a:r>
            <a:r>
              <a:rPr lang="ru-RU" sz="4400" b="1" dirty="0"/>
              <a:t> </a:t>
            </a:r>
            <a:r>
              <a:rPr lang="ru-RU" sz="4400" b="1" dirty="0" err="1"/>
              <a:t>паперу</a:t>
            </a:r>
            <a:r>
              <a:rPr lang="ru-RU" sz="4400" b="1" dirty="0"/>
              <a:t> </a:t>
            </a:r>
            <a:r>
              <a:rPr lang="ru-RU" sz="4400" b="1" dirty="0" err="1"/>
              <a:t>тощо</a:t>
            </a:r>
            <a:r>
              <a:rPr lang="ru-RU" sz="4400" b="1" dirty="0"/>
              <a:t>. </a:t>
            </a:r>
            <a:r>
              <a:rPr lang="en-US" sz="4400" dirty="0"/>
              <a:t/>
            </a:r>
            <a:br>
              <a:rPr lang="en-US" sz="4400" dirty="0"/>
            </a:br>
            <a:endParaRPr lang="ru-RU" sz="44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059" y="3239305"/>
            <a:ext cx="48482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7878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89212" y="631065"/>
            <a:ext cx="8915400" cy="528015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sz="6000" b="1" dirty="0"/>
              <a:t>Роль </a:t>
            </a:r>
            <a:r>
              <a:rPr lang="uk-UA" sz="6000" b="1" dirty="0" smtClean="0"/>
              <a:t>лісу</a:t>
            </a:r>
          </a:p>
          <a:p>
            <a:r>
              <a:rPr lang="uk-UA" sz="3200" b="1" dirty="0" smtClean="0"/>
              <a:t>Джерело кисню;</a:t>
            </a:r>
          </a:p>
          <a:p>
            <a:r>
              <a:rPr lang="uk-UA" sz="3200" b="1" dirty="0" smtClean="0"/>
              <a:t>Джерело фітонцидів;</a:t>
            </a:r>
          </a:p>
          <a:p>
            <a:r>
              <a:rPr lang="uk-UA" sz="3200" b="1" dirty="0" smtClean="0"/>
              <a:t>Санітарно-гігієнічне значення;</a:t>
            </a:r>
          </a:p>
          <a:p>
            <a:r>
              <a:rPr lang="uk-UA" sz="3200" b="1" dirty="0" smtClean="0"/>
              <a:t>Рекреаційне значення;</a:t>
            </a:r>
          </a:p>
          <a:p>
            <a:r>
              <a:rPr lang="uk-UA" sz="3200" b="1" dirty="0" err="1" smtClean="0"/>
              <a:t>Куротне</a:t>
            </a:r>
            <a:r>
              <a:rPr lang="uk-UA" sz="3200" b="1" dirty="0" smtClean="0"/>
              <a:t> та рекреаційне значення;</a:t>
            </a:r>
          </a:p>
          <a:p>
            <a:r>
              <a:rPr lang="uk-UA" sz="3200" b="1" dirty="0" smtClean="0"/>
              <a:t>Водоохоронне значення;</a:t>
            </a:r>
            <a:endParaRPr lang="en-US" sz="3200" b="1" dirty="0" smtClean="0"/>
          </a:p>
          <a:p>
            <a:r>
              <a:rPr lang="uk-UA" sz="3200" b="1" dirty="0" smtClean="0"/>
              <a:t>Сировинна база;</a:t>
            </a:r>
          </a:p>
          <a:p>
            <a:r>
              <a:rPr lang="uk-UA" sz="3200" b="1" dirty="0" smtClean="0"/>
              <a:t>Продукти харчування;</a:t>
            </a:r>
          </a:p>
          <a:p>
            <a:r>
              <a:rPr lang="uk-UA" sz="3200" b="1" dirty="0" smtClean="0"/>
              <a:t>Джерело лікарських засобів;</a:t>
            </a:r>
          </a:p>
          <a:p>
            <a:endParaRPr lang="uk-UA" sz="3200" b="1" dirty="0"/>
          </a:p>
        </p:txBody>
      </p:sp>
    </p:spTree>
    <p:extLst>
      <p:ext uri="{BB962C8B-B14F-4D97-AF65-F5344CB8AC3E}">
        <p14:creationId xmlns:p14="http://schemas.microsoft.com/office/powerpoint/2010/main" val="3835748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err="1"/>
              <a:t>Відбілювання</a:t>
            </a:r>
            <a:r>
              <a:rPr lang="ru-RU" sz="2800" b="1" dirty="0"/>
              <a:t> </a:t>
            </a:r>
            <a:r>
              <a:rPr lang="ru-RU" sz="2800" b="1" dirty="0" err="1"/>
              <a:t>здійснюється</a:t>
            </a:r>
            <a:r>
              <a:rPr lang="ru-RU" sz="2800" b="1" dirty="0"/>
              <a:t> у </a:t>
            </a:r>
            <a:r>
              <a:rPr lang="ru-RU" sz="2800" b="1" dirty="0" err="1"/>
              <a:t>декілька</a:t>
            </a:r>
            <a:r>
              <a:rPr lang="ru-RU" sz="2800" b="1" dirty="0"/>
              <a:t> </a:t>
            </a:r>
            <a:r>
              <a:rPr lang="ru-RU" sz="2800" b="1" dirty="0" err="1"/>
              <a:t>етапів</a:t>
            </a:r>
            <a:r>
              <a:rPr lang="ru-RU" sz="2800" b="1" dirty="0"/>
              <a:t> </a:t>
            </a:r>
            <a:r>
              <a:rPr lang="ru-RU" sz="2800" b="1" dirty="0" err="1"/>
              <a:t>послідовною</a:t>
            </a:r>
            <a:r>
              <a:rPr lang="ru-RU" sz="2800" b="1" dirty="0"/>
              <a:t> </a:t>
            </a:r>
            <a:r>
              <a:rPr lang="ru-RU" sz="2800" b="1" dirty="0" err="1"/>
              <a:t>дією</a:t>
            </a:r>
            <a:r>
              <a:rPr lang="ru-RU" sz="2800" b="1" dirty="0"/>
              <a:t> на </a:t>
            </a:r>
            <a:r>
              <a:rPr lang="ru-RU" sz="2800" b="1" dirty="0" err="1"/>
              <a:t>дисперговану</a:t>
            </a:r>
            <a:r>
              <a:rPr lang="ru-RU" sz="2800" b="1" dirty="0"/>
              <a:t> у </a:t>
            </a:r>
            <a:r>
              <a:rPr lang="ru-RU" sz="2800" b="1" dirty="0" err="1"/>
              <a:t>воді</a:t>
            </a:r>
            <a:r>
              <a:rPr lang="ru-RU" sz="2800" b="1" dirty="0"/>
              <a:t> </a:t>
            </a:r>
            <a:r>
              <a:rPr lang="ru-RU" sz="2800" b="1" dirty="0" err="1"/>
              <a:t>целюлозну</a:t>
            </a:r>
            <a:r>
              <a:rPr lang="ru-RU" sz="2800" b="1" dirty="0"/>
              <a:t> </a:t>
            </a:r>
            <a:r>
              <a:rPr lang="ru-RU" sz="2800" b="1" dirty="0" err="1"/>
              <a:t>масу</a:t>
            </a:r>
            <a:r>
              <a:rPr lang="ru-RU" sz="2800" b="1" dirty="0"/>
              <a:t> </a:t>
            </a:r>
            <a:r>
              <a:rPr lang="ru-RU" sz="2800" b="1" dirty="0" err="1"/>
              <a:t>різних</a:t>
            </a:r>
            <a:r>
              <a:rPr lang="ru-RU" sz="2800" b="1" dirty="0"/>
              <a:t> </a:t>
            </a:r>
            <a:r>
              <a:rPr lang="ru-RU" sz="2800" b="1" dirty="0" err="1"/>
              <a:t>окисників</a:t>
            </a:r>
            <a:r>
              <a:rPr lang="ru-RU" sz="2800" b="1" dirty="0"/>
              <a:t>: </a:t>
            </a:r>
            <a:r>
              <a:rPr lang="ru-RU" sz="2800" b="1" dirty="0" err="1"/>
              <a:t>газоподібного</a:t>
            </a:r>
            <a:r>
              <a:rPr lang="ru-RU" sz="2800" b="1" dirty="0"/>
              <a:t> хлору, </a:t>
            </a:r>
            <a:r>
              <a:rPr lang="ru-RU" sz="2800" b="1" dirty="0" err="1"/>
              <a:t>хлорної</a:t>
            </a:r>
            <a:r>
              <a:rPr lang="ru-RU" sz="2800" b="1" dirty="0"/>
              <a:t> води, </a:t>
            </a:r>
            <a:r>
              <a:rPr lang="ru-RU" sz="2800" b="1" dirty="0" err="1"/>
              <a:t>гіпохлоритів</a:t>
            </a:r>
            <a:r>
              <a:rPr lang="ru-RU" sz="2800" b="1" dirty="0"/>
              <a:t>, </a:t>
            </a:r>
            <a:r>
              <a:rPr lang="ru-RU" sz="2800" b="1" dirty="0" err="1"/>
              <a:t>оксидів</a:t>
            </a:r>
            <a:r>
              <a:rPr lang="ru-RU" sz="2800" b="1" dirty="0"/>
              <a:t> хлору, пероксиду </a:t>
            </a:r>
            <a:r>
              <a:rPr lang="ru-RU" sz="2800" b="1" dirty="0" err="1"/>
              <a:t>водню</a:t>
            </a:r>
            <a:r>
              <a:rPr lang="ru-RU" sz="2800" b="1" dirty="0"/>
              <a:t>, </a:t>
            </a:r>
            <a:r>
              <a:rPr lang="ru-RU" sz="2800" b="1" dirty="0" err="1"/>
              <a:t>кисню</a:t>
            </a:r>
            <a:r>
              <a:rPr lang="ru-RU" sz="2800" b="1" dirty="0"/>
              <a:t> у </a:t>
            </a:r>
            <a:r>
              <a:rPr lang="ru-RU" sz="2800" b="1" dirty="0" err="1"/>
              <a:t>лужному</a:t>
            </a:r>
            <a:r>
              <a:rPr lang="ru-RU" sz="2800" b="1" dirty="0"/>
              <a:t> </a:t>
            </a:r>
            <a:r>
              <a:rPr lang="ru-RU" sz="2800" b="1" dirty="0" err="1"/>
              <a:t>середовищі</a:t>
            </a:r>
            <a:r>
              <a:rPr lang="ru-RU" sz="2800" b="1" dirty="0"/>
              <a:t>.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err="1" smtClean="0"/>
              <a:t>Відбілену</a:t>
            </a:r>
            <a:r>
              <a:rPr lang="ru-RU" sz="2800" b="1" dirty="0" smtClean="0"/>
              <a:t> </a:t>
            </a:r>
            <a:r>
              <a:rPr lang="ru-RU" sz="2800" b="1" dirty="0" err="1"/>
              <a:t>целюлозу</a:t>
            </a:r>
            <a:r>
              <a:rPr lang="ru-RU" sz="2800" b="1" dirty="0"/>
              <a:t> </a:t>
            </a:r>
            <a:r>
              <a:rPr lang="ru-RU" sz="2800" b="1" dirty="0" err="1"/>
              <a:t>використовують</a:t>
            </a:r>
            <a:r>
              <a:rPr lang="ru-RU" sz="2800" b="1" dirty="0"/>
              <a:t> для </a:t>
            </a:r>
            <a:r>
              <a:rPr lang="ru-RU" sz="2800" b="1" dirty="0" err="1"/>
              <a:t>виробництва</a:t>
            </a:r>
            <a:r>
              <a:rPr lang="ru-RU" sz="2800" b="1" dirty="0"/>
              <a:t> </a:t>
            </a:r>
            <a:r>
              <a:rPr lang="ru-RU" sz="2800" b="1" dirty="0" err="1"/>
              <a:t>друкарського</a:t>
            </a:r>
            <a:r>
              <a:rPr lang="ru-RU" sz="2800" b="1" dirty="0"/>
              <a:t> </a:t>
            </a:r>
            <a:r>
              <a:rPr lang="ru-RU" sz="2800" b="1" dirty="0" err="1"/>
              <a:t>паперу</a:t>
            </a:r>
            <a:r>
              <a:rPr lang="ru-RU" sz="2800" b="1" dirty="0"/>
              <a:t>, </a:t>
            </a:r>
            <a:r>
              <a:rPr lang="ru-RU" sz="2800" b="1" dirty="0" err="1"/>
              <a:t>паперу</a:t>
            </a:r>
            <a:r>
              <a:rPr lang="ru-RU" sz="2800" b="1" dirty="0"/>
              <a:t> для </a:t>
            </a:r>
            <a:r>
              <a:rPr lang="ru-RU" sz="2800" b="1" dirty="0" err="1"/>
              <a:t>зошитів</a:t>
            </a:r>
            <a:r>
              <a:rPr lang="ru-RU" sz="2800" b="1" dirty="0"/>
              <a:t> </a:t>
            </a:r>
            <a:r>
              <a:rPr lang="ru-RU" sz="2800" b="1" dirty="0" err="1"/>
              <a:t>тощо</a:t>
            </a:r>
            <a:endParaRPr lang="ru-RU" sz="28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229" y="4533220"/>
            <a:ext cx="1760112" cy="217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0466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3680" y="363313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 </a:t>
            </a:r>
            <a:r>
              <a:rPr lang="ru-RU" sz="3100" b="1" dirty="0" err="1"/>
              <a:t>Облагородження</a:t>
            </a:r>
            <a:r>
              <a:rPr lang="ru-RU" sz="3100" b="1" dirty="0"/>
              <a:t> </a:t>
            </a:r>
            <a:r>
              <a:rPr lang="ru-RU" sz="3100" b="1" dirty="0" err="1"/>
              <a:t>відбіленої</a:t>
            </a:r>
            <a:r>
              <a:rPr lang="ru-RU" sz="3100" b="1" dirty="0"/>
              <a:t> </a:t>
            </a:r>
            <a:r>
              <a:rPr lang="ru-RU" sz="3100" b="1" dirty="0" err="1"/>
              <a:t>целюлози</a:t>
            </a:r>
            <a:r>
              <a:rPr lang="ru-RU" sz="3100" b="1" dirty="0"/>
              <a:t> </a:t>
            </a:r>
            <a:r>
              <a:rPr lang="ru-RU" sz="3100" b="1" dirty="0" err="1"/>
              <a:t>здійснюють</a:t>
            </a:r>
            <a:r>
              <a:rPr lang="ru-RU" sz="3100" b="1" dirty="0"/>
              <a:t> </a:t>
            </a:r>
            <a:r>
              <a:rPr lang="ru-RU" sz="3100" b="1" dirty="0" err="1"/>
              <a:t>обробкою</a:t>
            </a:r>
            <a:r>
              <a:rPr lang="ru-RU" sz="3100" b="1" dirty="0"/>
              <a:t> </a:t>
            </a:r>
            <a:r>
              <a:rPr lang="ru-RU" sz="3100" b="1" dirty="0" err="1"/>
              <a:t>її</a:t>
            </a:r>
            <a:r>
              <a:rPr lang="ru-RU" sz="3100" b="1" dirty="0"/>
              <a:t> </a:t>
            </a:r>
            <a:r>
              <a:rPr lang="ru-RU" sz="3100" b="1" dirty="0" err="1"/>
              <a:t>розчином</a:t>
            </a:r>
            <a:r>
              <a:rPr lang="ru-RU" sz="3100" b="1" dirty="0"/>
              <a:t> </a:t>
            </a:r>
            <a:r>
              <a:rPr lang="ru-RU" sz="3100" b="1" dirty="0" err="1"/>
              <a:t>гідроксиду</a:t>
            </a:r>
            <a:r>
              <a:rPr lang="ru-RU" sz="3100" b="1" dirty="0"/>
              <a:t> </a:t>
            </a:r>
            <a:r>
              <a:rPr lang="ru-RU" sz="3100" b="1" dirty="0" err="1"/>
              <a:t>натрію</a:t>
            </a:r>
            <a:r>
              <a:rPr lang="ru-RU" sz="3100" b="1" dirty="0"/>
              <a:t> – 0,5-2% </a:t>
            </a:r>
            <a:r>
              <a:rPr lang="ru-RU" sz="3100" b="1" dirty="0" err="1"/>
              <a:t>розчином</a:t>
            </a:r>
            <a:r>
              <a:rPr lang="ru-RU" sz="3100" b="1" dirty="0"/>
              <a:t> за </a:t>
            </a:r>
            <a:r>
              <a:rPr lang="ru-RU" sz="3100" b="1" dirty="0" err="1"/>
              <a:t>температури</a:t>
            </a:r>
            <a:r>
              <a:rPr lang="ru-RU" sz="3100" b="1" dirty="0"/>
              <a:t> 95-135 </a:t>
            </a:r>
            <a:r>
              <a:rPr lang="ru-RU" sz="3100" b="1" baseline="30000" dirty="0" err="1"/>
              <a:t>о</a:t>
            </a:r>
            <a:r>
              <a:rPr lang="ru-RU" sz="3100" b="1" dirty="0" err="1"/>
              <a:t>С</a:t>
            </a:r>
            <a:r>
              <a:rPr lang="ru-RU" sz="3100" b="1" dirty="0"/>
              <a:t> </a:t>
            </a:r>
            <a:r>
              <a:rPr lang="ru-RU" sz="3100" b="1" dirty="0" err="1"/>
              <a:t>або</a:t>
            </a:r>
            <a:r>
              <a:rPr lang="ru-RU" sz="3100" b="1" dirty="0"/>
              <a:t> 4-10% </a:t>
            </a:r>
            <a:r>
              <a:rPr lang="ru-RU" sz="3100" b="1" dirty="0" err="1"/>
              <a:t>розчином</a:t>
            </a:r>
            <a:r>
              <a:rPr lang="ru-RU" sz="3100" b="1" dirty="0"/>
              <a:t> за </a:t>
            </a:r>
            <a:r>
              <a:rPr lang="ru-RU" sz="3100" b="1" dirty="0" err="1"/>
              <a:t>температури</a:t>
            </a:r>
            <a:r>
              <a:rPr lang="ru-RU" sz="3100" b="1" dirty="0"/>
              <a:t> 15-25 </a:t>
            </a:r>
            <a:r>
              <a:rPr lang="ru-RU" sz="3100" b="1" baseline="30000" dirty="0" err="1"/>
              <a:t>о</a:t>
            </a:r>
            <a:r>
              <a:rPr lang="ru-RU" sz="3100" b="1" dirty="0" err="1"/>
              <a:t>С</a:t>
            </a:r>
            <a:r>
              <a:rPr lang="ru-RU" sz="3100" b="1" dirty="0"/>
              <a:t>. </a:t>
            </a: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/>
              <a:t/>
            </a:r>
            <a:br>
              <a:rPr lang="ru-RU" sz="3100" b="1" dirty="0"/>
            </a:br>
            <a:r>
              <a:rPr lang="ru-RU" sz="3100" b="1" dirty="0" err="1" smtClean="0"/>
              <a:t>Облагороджена</a:t>
            </a:r>
            <a:r>
              <a:rPr lang="ru-RU" sz="3100" b="1" dirty="0" smtClean="0"/>
              <a:t> </a:t>
            </a:r>
            <a:r>
              <a:rPr lang="ru-RU" sz="3100" b="1" dirty="0" err="1"/>
              <a:t>целюлоза</a:t>
            </a:r>
            <a:r>
              <a:rPr lang="ru-RU" sz="3100" b="1" dirty="0"/>
              <a:t> </a:t>
            </a:r>
            <a:r>
              <a:rPr lang="ru-RU" sz="3100" b="1" dirty="0" err="1"/>
              <a:t>використовується</a:t>
            </a:r>
            <a:r>
              <a:rPr lang="ru-RU" sz="3100" b="1" dirty="0"/>
              <a:t> для </a:t>
            </a:r>
            <a:r>
              <a:rPr lang="ru-RU" sz="3100" b="1" dirty="0" err="1"/>
              <a:t>одержання</a:t>
            </a:r>
            <a:r>
              <a:rPr lang="ru-RU" sz="3100" b="1" dirty="0"/>
              <a:t> </a:t>
            </a:r>
            <a:r>
              <a:rPr lang="ru-RU" sz="3100" b="1" dirty="0" err="1"/>
              <a:t>хімічних</a:t>
            </a:r>
            <a:r>
              <a:rPr lang="ru-RU" sz="3100" b="1" dirty="0"/>
              <a:t> волокон, </a:t>
            </a:r>
            <a:r>
              <a:rPr lang="ru-RU" sz="3100" b="1" dirty="0" err="1"/>
              <a:t>плівок</a:t>
            </a:r>
            <a:r>
              <a:rPr lang="ru-RU" sz="3100" b="1" dirty="0"/>
              <a:t>, </a:t>
            </a:r>
            <a:r>
              <a:rPr lang="ru-RU" sz="3100" b="1" dirty="0" err="1"/>
              <a:t>лаків</a:t>
            </a:r>
            <a:r>
              <a:rPr lang="ru-RU" sz="3100" b="1" dirty="0"/>
              <a:t>, </a:t>
            </a:r>
            <a:r>
              <a:rPr lang="ru-RU" sz="3100" b="1" dirty="0" err="1"/>
              <a:t>пластичних</a:t>
            </a:r>
            <a:r>
              <a:rPr lang="ru-RU" sz="3100" b="1" dirty="0"/>
              <a:t> </a:t>
            </a:r>
            <a:r>
              <a:rPr lang="ru-RU" sz="3100" b="1" dirty="0" err="1"/>
              <a:t>мас</a:t>
            </a:r>
            <a:r>
              <a:rPr lang="ru-RU" sz="3100" b="1" dirty="0"/>
              <a:t>, </a:t>
            </a:r>
            <a:r>
              <a:rPr lang="ru-RU" sz="3100" b="1" dirty="0" err="1"/>
              <a:t>бездимного</a:t>
            </a:r>
            <a:r>
              <a:rPr lang="ru-RU" sz="3100" b="1" dirty="0"/>
              <a:t> пороху </a:t>
            </a:r>
            <a:r>
              <a:rPr lang="ru-RU" sz="3100" b="1" dirty="0" err="1"/>
              <a:t>тощо</a:t>
            </a:r>
            <a:r>
              <a:rPr lang="ru-RU" sz="3100" b="1" dirty="0"/>
              <a:t>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654" y="4386740"/>
            <a:ext cx="4313416" cy="2263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2425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46648"/>
            <a:ext cx="8911687" cy="1280890"/>
          </a:xfrm>
        </p:spPr>
        <p:txBody>
          <a:bodyPr>
            <a:noAutofit/>
          </a:bodyPr>
          <a:lstStyle/>
          <a:p>
            <a:r>
              <a:rPr lang="ru-RU" sz="2800" dirty="0" err="1"/>
              <a:t>Після</a:t>
            </a:r>
            <a:r>
              <a:rPr lang="ru-RU" sz="2800" dirty="0"/>
              <a:t> </a:t>
            </a:r>
            <a:r>
              <a:rPr lang="ru-RU" sz="2800" dirty="0" err="1"/>
              <a:t>очищення</a:t>
            </a:r>
            <a:r>
              <a:rPr lang="ru-RU" sz="2800" dirty="0"/>
              <a:t> </a:t>
            </a:r>
            <a:r>
              <a:rPr lang="ru-RU" sz="2800" dirty="0" err="1"/>
              <a:t>целюлози</a:t>
            </a:r>
            <a:r>
              <a:rPr lang="ru-RU" sz="2800" dirty="0"/>
              <a:t> </a:t>
            </a:r>
            <a:r>
              <a:rPr lang="ru-RU" sz="2800" dirty="0" err="1"/>
              <a:t>майже</a:t>
            </a:r>
            <a:r>
              <a:rPr lang="ru-RU" sz="2800" dirty="0"/>
              <a:t> 50% </a:t>
            </a:r>
            <a:r>
              <a:rPr lang="ru-RU" sz="2800" dirty="0" err="1"/>
              <a:t>маси</a:t>
            </a:r>
            <a:r>
              <a:rPr lang="ru-RU" sz="2800" dirty="0"/>
              <a:t> </a:t>
            </a:r>
            <a:r>
              <a:rPr lang="ru-RU" sz="2800" dirty="0" err="1"/>
              <a:t>хімічних</a:t>
            </a:r>
            <a:r>
              <a:rPr lang="ru-RU" sz="2800" dirty="0"/>
              <a:t> </a:t>
            </a:r>
            <a:r>
              <a:rPr lang="ru-RU" sz="2800" dirty="0" err="1"/>
              <a:t>компонентів</a:t>
            </a:r>
            <a:r>
              <a:rPr lang="ru-RU" sz="2800" dirty="0"/>
              <a:t> </a:t>
            </a:r>
            <a:r>
              <a:rPr lang="ru-RU" sz="2800" dirty="0" err="1"/>
              <a:t>деревини</a:t>
            </a:r>
            <a:r>
              <a:rPr lang="ru-RU" sz="2800" dirty="0"/>
              <a:t> </a:t>
            </a:r>
            <a:r>
              <a:rPr lang="ru-RU" sz="2800" dirty="0" err="1"/>
              <a:t>стають</a:t>
            </a:r>
            <a:r>
              <a:rPr lang="ru-RU" sz="2800" dirty="0"/>
              <a:t> </a:t>
            </a:r>
            <a:r>
              <a:rPr lang="ru-RU" sz="2800" dirty="0" err="1"/>
              <a:t>водорозчинними</a:t>
            </a:r>
            <a:r>
              <a:rPr lang="ru-RU" sz="2800" dirty="0"/>
              <a:t> і </a:t>
            </a:r>
            <a:r>
              <a:rPr lang="ru-RU" sz="2800" dirty="0" err="1"/>
              <a:t>переходять</a:t>
            </a:r>
            <a:r>
              <a:rPr lang="ru-RU" sz="2800" dirty="0"/>
              <a:t> у </a:t>
            </a:r>
            <a:r>
              <a:rPr lang="ru-RU" sz="2800" dirty="0" err="1"/>
              <a:t>варильні</a:t>
            </a:r>
            <a:r>
              <a:rPr lang="ru-RU" sz="2800" dirty="0"/>
              <a:t> </a:t>
            </a:r>
            <a:r>
              <a:rPr lang="ru-RU" sz="2800" dirty="0" err="1"/>
              <a:t>розчини</a:t>
            </a:r>
            <a:r>
              <a:rPr lang="ru-RU" sz="2800" dirty="0"/>
              <a:t>.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На </a:t>
            </a:r>
            <a:r>
              <a:rPr lang="ru-RU" sz="2800" dirty="0" err="1"/>
              <a:t>виробництво</a:t>
            </a:r>
            <a:r>
              <a:rPr lang="ru-RU" sz="2800" dirty="0"/>
              <a:t> </a:t>
            </a:r>
            <a:r>
              <a:rPr lang="ru-RU" sz="2800" dirty="0" err="1"/>
              <a:t>однієї</a:t>
            </a:r>
            <a:r>
              <a:rPr lang="ru-RU" sz="2800" dirty="0"/>
              <a:t> </a:t>
            </a:r>
            <a:r>
              <a:rPr lang="ru-RU" sz="2800" dirty="0" err="1"/>
              <a:t>тонни</a:t>
            </a:r>
            <a:r>
              <a:rPr lang="ru-RU" sz="2800" dirty="0"/>
              <a:t> </a:t>
            </a:r>
            <a:r>
              <a:rPr lang="ru-RU" sz="2800" dirty="0" err="1"/>
              <a:t>відбіленої</a:t>
            </a:r>
            <a:r>
              <a:rPr lang="ru-RU" sz="2800" dirty="0"/>
              <a:t> </a:t>
            </a:r>
            <a:r>
              <a:rPr lang="ru-RU" sz="2800" dirty="0" err="1"/>
              <a:t>целюлози</a:t>
            </a:r>
            <a:r>
              <a:rPr lang="ru-RU" sz="2800" dirty="0"/>
              <a:t> – 200-300 м</a:t>
            </a:r>
            <a:r>
              <a:rPr lang="ru-RU" sz="2800" baseline="30000" dirty="0"/>
              <a:t>3</a:t>
            </a:r>
            <a:r>
              <a:rPr lang="ru-RU" sz="2800" dirty="0"/>
              <a:t>, а на одну тонну </a:t>
            </a:r>
            <a:r>
              <a:rPr lang="ru-RU" sz="2800" dirty="0" err="1"/>
              <a:t>облагородженої</a:t>
            </a:r>
            <a:r>
              <a:rPr lang="ru-RU" sz="2800" dirty="0"/>
              <a:t> </a:t>
            </a:r>
            <a:r>
              <a:rPr lang="ru-RU" sz="2800" dirty="0" err="1"/>
              <a:t>целюлози</a:t>
            </a:r>
            <a:r>
              <a:rPr lang="ru-RU" sz="2800" dirty="0"/>
              <a:t> –  285-500 м</a:t>
            </a:r>
            <a:r>
              <a:rPr lang="ru-RU" sz="2800" baseline="30000" dirty="0"/>
              <a:t>3</a:t>
            </a:r>
            <a:r>
              <a:rPr lang="ru-RU" sz="2800" dirty="0"/>
              <a:t>. </a:t>
            </a:r>
            <a:r>
              <a:rPr lang="ru-RU" sz="2800" dirty="0" err="1"/>
              <a:t>Стічні</a:t>
            </a:r>
            <a:r>
              <a:rPr lang="ru-RU" sz="2800" dirty="0"/>
              <a:t> води </a:t>
            </a:r>
            <a:r>
              <a:rPr lang="ru-RU" sz="2800" dirty="0" err="1"/>
              <a:t>містять</a:t>
            </a:r>
            <a:r>
              <a:rPr lang="ru-RU" sz="2800" dirty="0"/>
              <a:t> </a:t>
            </a:r>
            <a:r>
              <a:rPr lang="ru-RU" sz="2800" dirty="0" err="1" smtClean="0"/>
              <a:t>від</a:t>
            </a:r>
            <a:r>
              <a:rPr lang="ru-RU" sz="2800" dirty="0" smtClean="0"/>
              <a:t> </a:t>
            </a:r>
            <a:r>
              <a:rPr lang="ru-RU" sz="2800" dirty="0"/>
              <a:t>100 до 500 кг у </a:t>
            </a:r>
            <a:r>
              <a:rPr lang="ru-RU" sz="2800" dirty="0" err="1"/>
              <a:t>разі</a:t>
            </a:r>
            <a:r>
              <a:rPr lang="ru-RU" sz="2800" dirty="0"/>
              <a:t> </a:t>
            </a:r>
            <a:r>
              <a:rPr lang="ru-RU" sz="2800" dirty="0" err="1"/>
              <a:t>виробництва</a:t>
            </a:r>
            <a:r>
              <a:rPr lang="ru-RU" sz="2800" dirty="0"/>
              <a:t> </a:t>
            </a:r>
            <a:r>
              <a:rPr lang="ru-RU" sz="2800" dirty="0" err="1"/>
              <a:t>однієї</a:t>
            </a:r>
            <a:r>
              <a:rPr lang="ru-RU" sz="2800" dirty="0"/>
              <a:t> </a:t>
            </a:r>
            <a:r>
              <a:rPr lang="ru-RU" sz="2800" dirty="0" err="1"/>
              <a:t>тонни</a:t>
            </a:r>
            <a:r>
              <a:rPr lang="ru-RU" sz="2800" dirty="0"/>
              <a:t> </a:t>
            </a:r>
            <a:r>
              <a:rPr lang="ru-RU" sz="2800" dirty="0" err="1"/>
              <a:t>целюлози</a:t>
            </a:r>
            <a:r>
              <a:rPr lang="ru-RU" sz="2800" dirty="0"/>
              <a:t> </a:t>
            </a:r>
            <a:r>
              <a:rPr lang="ru-RU" sz="2800" dirty="0" smtClean="0"/>
              <a:t>.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err="1" smtClean="0"/>
              <a:t>Їх</a:t>
            </a:r>
            <a:r>
              <a:rPr lang="ru-RU" sz="2800" dirty="0" smtClean="0"/>
              <a:t> </a:t>
            </a:r>
            <a:r>
              <a:rPr lang="ru-RU" sz="2800" dirty="0" err="1"/>
              <a:t>очищення</a:t>
            </a:r>
            <a:r>
              <a:rPr lang="ru-RU" sz="2800" dirty="0"/>
              <a:t> </a:t>
            </a:r>
            <a:r>
              <a:rPr lang="ru-RU" sz="2800" dirty="0" err="1"/>
              <a:t>вимагає</a:t>
            </a:r>
            <a:r>
              <a:rPr lang="ru-RU" sz="2800" dirty="0"/>
              <a:t> </a:t>
            </a:r>
            <a:r>
              <a:rPr lang="ru-RU" sz="2800" dirty="0" err="1"/>
              <a:t>значних</a:t>
            </a:r>
            <a:r>
              <a:rPr lang="ru-RU" sz="2800" dirty="0"/>
              <a:t> </a:t>
            </a:r>
            <a:r>
              <a:rPr lang="ru-RU" sz="2800" dirty="0" err="1"/>
              <a:t>капіталовкладень</a:t>
            </a:r>
            <a:r>
              <a:rPr lang="ru-RU" sz="2800" dirty="0"/>
              <a:t>, </a:t>
            </a:r>
            <a:r>
              <a:rPr lang="ru-RU" sz="2800" dirty="0" err="1"/>
              <a:t>які</a:t>
            </a:r>
            <a:r>
              <a:rPr lang="ru-RU" sz="2800" dirty="0"/>
              <a:t> </a:t>
            </a:r>
            <a:r>
              <a:rPr lang="ru-RU" sz="2800" dirty="0" err="1"/>
              <a:t>становлять</a:t>
            </a:r>
            <a:r>
              <a:rPr lang="ru-RU" sz="2800" dirty="0"/>
              <a:t> 15-40% </a:t>
            </a:r>
            <a:r>
              <a:rPr lang="ru-RU" sz="2800" dirty="0" err="1"/>
              <a:t>від</a:t>
            </a:r>
            <a:r>
              <a:rPr lang="ru-RU" sz="2800" dirty="0"/>
              <a:t> </a:t>
            </a:r>
            <a:r>
              <a:rPr lang="ru-RU" sz="2800" dirty="0" err="1"/>
              <a:t>вартості</a:t>
            </a:r>
            <a:r>
              <a:rPr lang="ru-RU" sz="2800" dirty="0"/>
              <a:t> </a:t>
            </a:r>
            <a:r>
              <a:rPr lang="ru-RU" sz="2800" dirty="0" err="1"/>
              <a:t>виробництва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52648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err="1" smtClean="0"/>
              <a:t>Способи</a:t>
            </a:r>
            <a:r>
              <a:rPr lang="ru-RU" sz="4800" b="1" dirty="0" smtClean="0"/>
              <a:t> </a:t>
            </a:r>
            <a:r>
              <a:rPr lang="ru-RU" sz="4800" b="1" dirty="0" err="1" smtClean="0"/>
              <a:t>варіння</a:t>
            </a:r>
            <a:r>
              <a:rPr lang="ru-RU" sz="4800" b="1" dirty="0" smtClean="0"/>
              <a:t> </a:t>
            </a:r>
            <a:r>
              <a:rPr lang="ru-RU" sz="4800" b="1" dirty="0" err="1" smtClean="0"/>
              <a:t>целюлози</a:t>
            </a:r>
            <a:r>
              <a:rPr lang="ru-RU" sz="4800" b="1" dirty="0" smtClean="0"/>
              <a:t>: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3600" dirty="0" smtClean="0"/>
              <a:t>Лужне;</a:t>
            </a:r>
          </a:p>
          <a:p>
            <a:r>
              <a:rPr lang="uk-UA" sz="3600" dirty="0" smtClean="0"/>
              <a:t>Сульфатне;</a:t>
            </a:r>
          </a:p>
          <a:p>
            <a:r>
              <a:rPr lang="uk-UA" sz="3600" dirty="0" smtClean="0"/>
              <a:t>Сульфітне.</a:t>
            </a:r>
            <a:endParaRPr lang="uk-UA" sz="3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559" y="2382593"/>
            <a:ext cx="4912754" cy="385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0884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err="1" smtClean="0"/>
              <a:t>Лужне</a:t>
            </a:r>
            <a:r>
              <a:rPr lang="ru-RU" b="1" dirty="0" smtClean="0"/>
              <a:t> </a:t>
            </a:r>
            <a:r>
              <a:rPr lang="ru-RU" b="1" dirty="0" err="1" smtClean="0"/>
              <a:t>варіння</a:t>
            </a:r>
            <a:r>
              <a:rPr lang="ru-RU" b="1" dirty="0" smtClean="0"/>
              <a:t> </a:t>
            </a:r>
            <a:r>
              <a:rPr lang="ru-RU" b="1" dirty="0" err="1" smtClean="0"/>
              <a:t>целюлози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37696" y="1618444"/>
            <a:ext cx="8915400" cy="44346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200" dirty="0" err="1"/>
              <a:t>Він</a:t>
            </a:r>
            <a:r>
              <a:rPr lang="ru-RU" sz="3200" dirty="0"/>
              <a:t> </a:t>
            </a:r>
            <a:r>
              <a:rPr lang="ru-RU" sz="3200" dirty="0" err="1"/>
              <a:t>полягав</a:t>
            </a:r>
            <a:r>
              <a:rPr lang="ru-RU" sz="3200" dirty="0"/>
              <a:t> у </a:t>
            </a:r>
            <a:r>
              <a:rPr lang="ru-RU" sz="3200" dirty="0" err="1"/>
              <a:t>нагріванні</a:t>
            </a:r>
            <a:r>
              <a:rPr lang="ru-RU" sz="3200" dirty="0"/>
              <a:t> </a:t>
            </a:r>
            <a:r>
              <a:rPr lang="ru-RU" sz="3200" dirty="0" err="1"/>
              <a:t>деревини</a:t>
            </a:r>
            <a:r>
              <a:rPr lang="ru-RU" sz="3200" dirty="0"/>
              <a:t> </a:t>
            </a:r>
            <a:r>
              <a:rPr lang="ru-RU" sz="3200" dirty="0" err="1"/>
              <a:t>під</a:t>
            </a:r>
            <a:r>
              <a:rPr lang="ru-RU" sz="3200" dirty="0"/>
              <a:t> </a:t>
            </a:r>
            <a:r>
              <a:rPr lang="ru-RU" sz="3200" dirty="0" err="1"/>
              <a:t>тиском</a:t>
            </a:r>
            <a:r>
              <a:rPr lang="ru-RU" sz="3200" dirty="0"/>
              <a:t> </a:t>
            </a:r>
            <a:r>
              <a:rPr lang="ru-RU" sz="3200" dirty="0" err="1"/>
              <a:t>із</a:t>
            </a:r>
            <a:r>
              <a:rPr lang="ru-RU" sz="3200" dirty="0"/>
              <a:t> </a:t>
            </a:r>
            <a:r>
              <a:rPr lang="ru-RU" sz="3200" dirty="0" err="1"/>
              <a:t>розчином</a:t>
            </a:r>
            <a:r>
              <a:rPr lang="ru-RU" sz="3200" dirty="0"/>
              <a:t> </a:t>
            </a:r>
            <a:r>
              <a:rPr lang="ru-RU" sz="3200" dirty="0" err="1"/>
              <a:t>гідроксиду</a:t>
            </a:r>
            <a:r>
              <a:rPr lang="ru-RU" sz="3200" dirty="0"/>
              <a:t> </a:t>
            </a:r>
            <a:r>
              <a:rPr lang="ru-RU" sz="3200" dirty="0" err="1"/>
              <a:t>натрію</a:t>
            </a:r>
            <a:r>
              <a:rPr lang="ru-RU" sz="3200" dirty="0"/>
              <a:t> (</a:t>
            </a:r>
            <a:r>
              <a:rPr lang="ru-RU" sz="3200" dirty="0" err="1"/>
              <a:t>каустична</a:t>
            </a:r>
            <a:r>
              <a:rPr lang="ru-RU" sz="3200" dirty="0"/>
              <a:t> сода), за </a:t>
            </a:r>
            <a:r>
              <a:rPr lang="ru-RU" sz="3200" dirty="0" err="1"/>
              <a:t>що</a:t>
            </a:r>
            <a:r>
              <a:rPr lang="ru-RU" sz="3200" dirty="0"/>
              <a:t> одержав </a:t>
            </a:r>
            <a:r>
              <a:rPr lang="ru-RU" sz="3200" dirty="0" err="1"/>
              <a:t>назву</a:t>
            </a:r>
            <a:r>
              <a:rPr lang="ru-RU" sz="3200" dirty="0"/>
              <a:t> </a:t>
            </a:r>
            <a:r>
              <a:rPr lang="ru-RU" sz="3200" dirty="0" err="1"/>
              <a:t>лужного</a:t>
            </a:r>
            <a:r>
              <a:rPr lang="ru-RU" sz="3200" dirty="0"/>
              <a:t>. </a:t>
            </a:r>
            <a:endParaRPr lang="ru-RU" sz="3200" dirty="0" smtClean="0"/>
          </a:p>
          <a:p>
            <a:pPr marL="0" indent="0">
              <a:buNone/>
            </a:pPr>
            <a:endParaRPr lang="ru-RU" sz="1100" dirty="0" smtClean="0"/>
          </a:p>
          <a:p>
            <a:pPr marL="0" indent="0">
              <a:buNone/>
            </a:pPr>
            <a:r>
              <a:rPr lang="ru-RU" sz="3200" dirty="0" err="1" smtClean="0"/>
              <a:t>Варіння</a:t>
            </a:r>
            <a:r>
              <a:rPr lang="ru-RU" sz="3200" dirty="0" smtClean="0"/>
              <a:t> </a:t>
            </a:r>
            <a:r>
              <a:rPr lang="ru-RU" sz="3200" dirty="0" err="1"/>
              <a:t>проводять</a:t>
            </a:r>
            <a:r>
              <a:rPr lang="ru-RU" sz="3200" dirty="0"/>
              <a:t> в автоклавах. </a:t>
            </a:r>
            <a:endParaRPr lang="ru-RU" sz="3200" dirty="0" smtClean="0"/>
          </a:p>
          <a:p>
            <a:pPr marL="0" indent="0">
              <a:buNone/>
            </a:pPr>
            <a:endParaRPr lang="ru-RU" sz="900" dirty="0"/>
          </a:p>
          <a:p>
            <a:pPr marL="0" indent="0">
              <a:buNone/>
            </a:pPr>
            <a:r>
              <a:rPr lang="ru-RU" sz="3200" dirty="0" smtClean="0"/>
              <a:t>У </a:t>
            </a:r>
            <a:r>
              <a:rPr lang="ru-RU" sz="3200" dirty="0"/>
              <a:t>них </a:t>
            </a:r>
            <a:r>
              <a:rPr lang="ru-RU" sz="3200" dirty="0" err="1"/>
              <a:t>розміщують</a:t>
            </a:r>
            <a:r>
              <a:rPr lang="ru-RU" sz="3200" dirty="0"/>
              <a:t> </a:t>
            </a:r>
            <a:r>
              <a:rPr lang="ru-RU" sz="3200" dirty="0" err="1"/>
              <a:t>деревні</a:t>
            </a:r>
            <a:r>
              <a:rPr lang="ru-RU" sz="3200" dirty="0"/>
              <a:t> </a:t>
            </a:r>
            <a:r>
              <a:rPr lang="ru-RU" sz="3200" dirty="0" err="1"/>
              <a:t>тріски</a:t>
            </a:r>
            <a:r>
              <a:rPr lang="ru-RU" sz="3200" dirty="0"/>
              <a:t> </a:t>
            </a:r>
            <a:r>
              <a:rPr lang="ru-RU" sz="3200" dirty="0" err="1"/>
              <a:t>листяних</a:t>
            </a:r>
            <a:r>
              <a:rPr lang="ru-RU" sz="3200" dirty="0"/>
              <a:t> </a:t>
            </a:r>
            <a:r>
              <a:rPr lang="ru-RU" sz="3200" dirty="0" err="1"/>
              <a:t>порід</a:t>
            </a:r>
            <a:r>
              <a:rPr lang="ru-RU" sz="3200" dirty="0"/>
              <a:t>, </a:t>
            </a:r>
            <a:r>
              <a:rPr lang="ru-RU" sz="3200" dirty="0" err="1"/>
              <a:t>заливають</a:t>
            </a:r>
            <a:r>
              <a:rPr lang="ru-RU" sz="3200" dirty="0"/>
              <a:t> 4-6% </a:t>
            </a:r>
            <a:r>
              <a:rPr lang="ru-RU" sz="3200" dirty="0" err="1"/>
              <a:t>розчин</a:t>
            </a:r>
            <a:r>
              <a:rPr lang="ru-RU" sz="3200" dirty="0"/>
              <a:t> </a:t>
            </a:r>
            <a:r>
              <a:rPr lang="ru-RU" sz="3200" dirty="0" err="1"/>
              <a:t>NaOH</a:t>
            </a:r>
            <a:r>
              <a:rPr lang="ru-RU" sz="3200" dirty="0"/>
              <a:t> та </a:t>
            </a:r>
            <a:r>
              <a:rPr lang="ru-RU" sz="3200" dirty="0" err="1"/>
              <a:t>нагрівають</a:t>
            </a:r>
            <a:r>
              <a:rPr lang="ru-RU" sz="3200" dirty="0"/>
              <a:t> до </a:t>
            </a:r>
            <a:r>
              <a:rPr lang="ru-RU" sz="3200" dirty="0" err="1"/>
              <a:t>температури</a:t>
            </a:r>
            <a:r>
              <a:rPr lang="ru-RU" sz="3200" dirty="0"/>
              <a:t> 165-175</a:t>
            </a:r>
            <a:r>
              <a:rPr lang="ru-RU" sz="3200" baseline="30000" dirty="0"/>
              <a:t>о</a:t>
            </a:r>
            <a:r>
              <a:rPr lang="ru-RU" sz="3200" dirty="0"/>
              <a:t>С </a:t>
            </a:r>
            <a:r>
              <a:rPr lang="ru-RU" sz="3200" dirty="0" err="1"/>
              <a:t>протягом</a:t>
            </a:r>
            <a:r>
              <a:rPr lang="ru-RU" sz="3200" dirty="0"/>
              <a:t> 2-6 годин. </a:t>
            </a:r>
          </a:p>
        </p:txBody>
      </p:sp>
    </p:spTree>
    <p:extLst>
      <p:ext uri="{BB962C8B-B14F-4D97-AF65-F5344CB8AC3E}">
        <p14:creationId xmlns:p14="http://schemas.microsoft.com/office/powerpoint/2010/main" val="31403042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err="1" smtClean="0"/>
              <a:t>Сульфатне</a:t>
            </a:r>
            <a:r>
              <a:rPr lang="ru-RU" b="1" dirty="0" smtClean="0"/>
              <a:t> </a:t>
            </a:r>
            <a:r>
              <a:rPr lang="ru-RU" b="1" dirty="0" err="1" smtClean="0"/>
              <a:t>варіння</a:t>
            </a:r>
            <a:r>
              <a:rPr lang="ru-RU" b="1" dirty="0" smtClean="0"/>
              <a:t> </a:t>
            </a:r>
            <a:r>
              <a:rPr lang="ru-RU" b="1" dirty="0" err="1" smtClean="0"/>
              <a:t>целюлози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37696" y="1618444"/>
            <a:ext cx="8915400" cy="4434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err="1"/>
              <a:t>Сульфатне</a:t>
            </a:r>
            <a:r>
              <a:rPr lang="ru-RU" sz="3200" dirty="0"/>
              <a:t> </a:t>
            </a:r>
            <a:r>
              <a:rPr lang="ru-RU" sz="3200" dirty="0" err="1"/>
              <a:t>варіння</a:t>
            </a:r>
            <a:r>
              <a:rPr lang="ru-RU" sz="3200" dirty="0"/>
              <a:t> </a:t>
            </a:r>
            <a:r>
              <a:rPr lang="ru-RU" sz="3200" dirty="0" err="1"/>
              <a:t>проводять</a:t>
            </a:r>
            <a:r>
              <a:rPr lang="ru-RU" sz="3200" dirty="0"/>
              <a:t> в </a:t>
            </a:r>
            <a:r>
              <a:rPr lang="ru-RU" sz="3200" dirty="0" err="1"/>
              <a:t>апаратах</a:t>
            </a:r>
            <a:r>
              <a:rPr lang="ru-RU" sz="3200" dirty="0"/>
              <a:t> </a:t>
            </a:r>
            <a:r>
              <a:rPr lang="ru-RU" sz="3200" dirty="0" err="1"/>
              <a:t>неперервної</a:t>
            </a:r>
            <a:r>
              <a:rPr lang="ru-RU" sz="3200" dirty="0"/>
              <a:t> </a:t>
            </a:r>
            <a:r>
              <a:rPr lang="ru-RU" sz="3200" dirty="0" err="1"/>
              <a:t>дії</a:t>
            </a:r>
            <a:r>
              <a:rPr lang="ru-RU" sz="3200" dirty="0"/>
              <a:t>, у </a:t>
            </a:r>
            <a:r>
              <a:rPr lang="ru-RU" sz="3200" dirty="0" err="1"/>
              <a:t>які</a:t>
            </a:r>
            <a:r>
              <a:rPr lang="ru-RU" sz="3200" dirty="0"/>
              <a:t> </a:t>
            </a:r>
            <a:r>
              <a:rPr lang="ru-RU" sz="3200" dirty="0" err="1"/>
              <a:t>подають</a:t>
            </a:r>
            <a:r>
              <a:rPr lang="ru-RU" sz="3200" dirty="0"/>
              <a:t> </a:t>
            </a:r>
            <a:r>
              <a:rPr lang="ru-RU" sz="3200" dirty="0" err="1"/>
              <a:t>технологічну</a:t>
            </a:r>
            <a:r>
              <a:rPr lang="ru-RU" sz="3200" dirty="0"/>
              <a:t> </a:t>
            </a:r>
            <a:r>
              <a:rPr lang="ru-RU" sz="3200" dirty="0" err="1"/>
              <a:t>тріску</a:t>
            </a:r>
            <a:r>
              <a:rPr lang="ru-RU" sz="3200" dirty="0"/>
              <a:t> будь-</a:t>
            </a:r>
            <a:r>
              <a:rPr lang="ru-RU" sz="3200" dirty="0" err="1"/>
              <a:t>яких</a:t>
            </a:r>
            <a:r>
              <a:rPr lang="ru-RU" sz="3200" dirty="0"/>
              <a:t> </a:t>
            </a:r>
            <a:r>
              <a:rPr lang="ru-RU" sz="3200" dirty="0" err="1"/>
              <a:t>порід</a:t>
            </a:r>
            <a:r>
              <a:rPr lang="ru-RU" sz="3200" dirty="0"/>
              <a:t> </a:t>
            </a:r>
            <a:r>
              <a:rPr lang="ru-RU" sz="3200" dirty="0" err="1"/>
              <a:t>деревини</a:t>
            </a:r>
            <a:r>
              <a:rPr lang="ru-RU" sz="3200" dirty="0"/>
              <a:t> </a:t>
            </a:r>
            <a:r>
              <a:rPr lang="ru-RU" sz="3200" dirty="0" err="1"/>
              <a:t>або</a:t>
            </a:r>
            <a:r>
              <a:rPr lang="ru-RU" sz="3200" dirty="0"/>
              <a:t> </a:t>
            </a:r>
            <a:r>
              <a:rPr lang="ru-RU" sz="3200" dirty="0" err="1"/>
              <a:t>тростини</a:t>
            </a:r>
            <a:r>
              <a:rPr lang="ru-RU" sz="3200" dirty="0"/>
              <a:t> та </a:t>
            </a:r>
            <a:r>
              <a:rPr lang="ru-RU" sz="3200" dirty="0" err="1"/>
              <a:t>варильні</a:t>
            </a:r>
            <a:r>
              <a:rPr lang="ru-RU" sz="3200" dirty="0"/>
              <a:t> </a:t>
            </a:r>
            <a:r>
              <a:rPr lang="ru-RU" sz="3200" dirty="0" err="1"/>
              <a:t>розчини</a:t>
            </a:r>
            <a:r>
              <a:rPr lang="ru-RU" sz="3200" dirty="0"/>
              <a:t>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містять</a:t>
            </a:r>
            <a:r>
              <a:rPr lang="ru-RU" sz="3200" dirty="0"/>
              <a:t> 4-8% </a:t>
            </a:r>
            <a:r>
              <a:rPr lang="en-US" sz="3200" dirty="0" err="1"/>
              <a:t>NaOH</a:t>
            </a:r>
            <a:r>
              <a:rPr lang="en-US" sz="3200" dirty="0"/>
              <a:t> </a:t>
            </a:r>
            <a:r>
              <a:rPr lang="ru-RU" sz="3200" dirty="0"/>
              <a:t>і  </a:t>
            </a:r>
            <a:r>
              <a:rPr lang="en-US" sz="3200" dirty="0" err="1"/>
              <a:t>NaSH</a:t>
            </a:r>
            <a:r>
              <a:rPr lang="en-US" sz="3200" dirty="0"/>
              <a:t>. </a:t>
            </a:r>
            <a:endParaRPr lang="uk-UA" sz="3200" dirty="0" smtClean="0"/>
          </a:p>
          <a:p>
            <a:pPr marL="0" indent="0">
              <a:buNone/>
            </a:pPr>
            <a:endParaRPr lang="uk-UA" sz="3200" dirty="0" smtClean="0"/>
          </a:p>
          <a:p>
            <a:pPr marL="0" indent="0">
              <a:buNone/>
            </a:pPr>
            <a:r>
              <a:rPr lang="ru-RU" sz="3200" dirty="0" err="1" smtClean="0"/>
              <a:t>Протягом</a:t>
            </a:r>
            <a:r>
              <a:rPr lang="ru-RU" sz="3200" dirty="0" smtClean="0"/>
              <a:t> </a:t>
            </a:r>
            <a:r>
              <a:rPr lang="ru-RU" sz="3200" dirty="0"/>
              <a:t>2-4 годин </a:t>
            </a:r>
            <a:r>
              <a:rPr lang="ru-RU" sz="3200" dirty="0" err="1"/>
              <a:t>підвищують</a:t>
            </a:r>
            <a:r>
              <a:rPr lang="ru-RU" sz="3200" dirty="0"/>
              <a:t> температуру до 165-180</a:t>
            </a:r>
            <a:r>
              <a:rPr lang="ru-RU" sz="3200" baseline="30000" dirty="0"/>
              <a:t>о</a:t>
            </a:r>
            <a:r>
              <a:rPr lang="ru-RU" sz="3200" dirty="0"/>
              <a:t>С. </a:t>
            </a:r>
          </a:p>
        </p:txBody>
      </p:sp>
    </p:spTree>
    <p:extLst>
      <p:ext uri="{BB962C8B-B14F-4D97-AF65-F5344CB8AC3E}">
        <p14:creationId xmlns:p14="http://schemas.microsoft.com/office/powerpoint/2010/main" val="18216819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0046" y="405169"/>
            <a:ext cx="8911687" cy="1280890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Сульфітне</a:t>
            </a:r>
            <a:r>
              <a:rPr lang="ru-RU" b="1" dirty="0" smtClean="0"/>
              <a:t> </a:t>
            </a:r>
            <a:r>
              <a:rPr lang="ru-RU" b="1" dirty="0" err="1" smtClean="0"/>
              <a:t>варіння</a:t>
            </a:r>
            <a:r>
              <a:rPr lang="ru-RU" b="1" dirty="0" smtClean="0"/>
              <a:t> </a:t>
            </a:r>
            <a:r>
              <a:rPr lang="ru-RU" b="1" dirty="0" err="1" smtClean="0"/>
              <a:t>целюлози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37696" y="1425261"/>
            <a:ext cx="8915400" cy="443462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3200" dirty="0" err="1"/>
              <a:t>Під</a:t>
            </a:r>
            <a:r>
              <a:rPr lang="ru-RU" sz="3200" dirty="0"/>
              <a:t> час </a:t>
            </a:r>
            <a:r>
              <a:rPr lang="ru-RU" sz="3200" dirty="0" err="1"/>
              <a:t>розчинення</a:t>
            </a:r>
            <a:r>
              <a:rPr lang="ru-RU" sz="3200" dirty="0"/>
              <a:t> </a:t>
            </a:r>
            <a:r>
              <a:rPr lang="en-US" sz="3200" dirty="0"/>
              <a:t>SO</a:t>
            </a:r>
            <a:r>
              <a:rPr lang="en-US" sz="3200" baseline="-25000" dirty="0"/>
              <a:t>2</a:t>
            </a:r>
            <a:r>
              <a:rPr lang="en-US" sz="3200" dirty="0"/>
              <a:t> </a:t>
            </a:r>
            <a:r>
              <a:rPr lang="ru-RU" sz="3200" dirty="0"/>
              <a:t>у </a:t>
            </a:r>
            <a:r>
              <a:rPr lang="ru-RU" sz="3200" dirty="0" err="1"/>
              <a:t>воді</a:t>
            </a:r>
            <a:r>
              <a:rPr lang="ru-RU" sz="3200" dirty="0"/>
              <a:t> </a:t>
            </a:r>
            <a:r>
              <a:rPr lang="ru-RU" sz="3200" dirty="0" err="1"/>
              <a:t>утворюється</a:t>
            </a:r>
            <a:r>
              <a:rPr lang="ru-RU" sz="3200" dirty="0"/>
              <a:t> </a:t>
            </a:r>
            <a:r>
              <a:rPr lang="ru-RU" sz="3200" dirty="0" err="1"/>
              <a:t>сірчиста</a:t>
            </a:r>
            <a:r>
              <a:rPr lang="ru-RU" sz="3200" dirty="0"/>
              <a:t> кислота. </a:t>
            </a:r>
            <a:endParaRPr lang="ru-RU" sz="3200" dirty="0" smtClean="0"/>
          </a:p>
          <a:p>
            <a:pPr marL="0" indent="0">
              <a:buNone/>
            </a:pPr>
            <a:r>
              <a:rPr lang="ru-RU" sz="3200" dirty="0" err="1" smtClean="0"/>
              <a:t>Сульфітне</a:t>
            </a:r>
            <a:r>
              <a:rPr lang="ru-RU" sz="3200" dirty="0" smtClean="0"/>
              <a:t> </a:t>
            </a:r>
            <a:r>
              <a:rPr lang="ru-RU" sz="3200" dirty="0" err="1"/>
              <a:t>варіння</a:t>
            </a:r>
            <a:r>
              <a:rPr lang="ru-RU" sz="3200" dirty="0"/>
              <a:t> </a:t>
            </a:r>
            <a:r>
              <a:rPr lang="ru-RU" sz="3200" dirty="0" err="1"/>
              <a:t>проводять</a:t>
            </a:r>
            <a:r>
              <a:rPr lang="ru-RU" sz="3200" dirty="0"/>
              <a:t> у </a:t>
            </a:r>
            <a:r>
              <a:rPr lang="ru-RU" sz="3200" dirty="0" err="1"/>
              <a:t>варильних</a:t>
            </a:r>
            <a:r>
              <a:rPr lang="ru-RU" sz="3200" dirty="0"/>
              <a:t> котлах, </a:t>
            </a:r>
            <a:r>
              <a:rPr lang="ru-RU" sz="3200" dirty="0" err="1"/>
              <a:t>виготовлених</a:t>
            </a:r>
            <a:r>
              <a:rPr lang="ru-RU" sz="3200" dirty="0"/>
              <a:t> </a:t>
            </a:r>
            <a:r>
              <a:rPr lang="ru-RU" sz="3200" dirty="0" err="1"/>
              <a:t>із</a:t>
            </a:r>
            <a:r>
              <a:rPr lang="ru-RU" sz="3200" dirty="0"/>
              <a:t> </a:t>
            </a:r>
            <a:r>
              <a:rPr lang="ru-RU" sz="3200" dirty="0" err="1"/>
              <a:t>кислотостійкого</a:t>
            </a:r>
            <a:r>
              <a:rPr lang="ru-RU" sz="3200" dirty="0"/>
              <a:t> </a:t>
            </a:r>
            <a:r>
              <a:rPr lang="ru-RU" sz="3200" dirty="0" err="1"/>
              <a:t>матеріалу</a:t>
            </a:r>
            <a:r>
              <a:rPr lang="ru-RU" sz="3200" dirty="0"/>
              <a:t> і </a:t>
            </a:r>
            <a:r>
              <a:rPr lang="ru-RU" sz="3200" dirty="0" err="1"/>
              <a:t>обладнаних</a:t>
            </a:r>
            <a:r>
              <a:rPr lang="ru-RU" sz="3200" dirty="0"/>
              <a:t> </a:t>
            </a:r>
            <a:r>
              <a:rPr lang="ru-RU" sz="3200" dirty="0" err="1"/>
              <a:t>примусовою</a:t>
            </a:r>
            <a:r>
              <a:rPr lang="ru-RU" sz="3200" dirty="0"/>
              <a:t> </a:t>
            </a:r>
            <a:r>
              <a:rPr lang="ru-RU" sz="3200" dirty="0" err="1"/>
              <a:t>циркуляцією</a:t>
            </a:r>
            <a:r>
              <a:rPr lang="ru-RU" sz="3200" dirty="0"/>
              <a:t> </a:t>
            </a:r>
            <a:r>
              <a:rPr lang="ru-RU" sz="3200" dirty="0" err="1"/>
              <a:t>варильного</a:t>
            </a:r>
            <a:r>
              <a:rPr lang="ru-RU" sz="3200" dirty="0"/>
              <a:t> </a:t>
            </a:r>
            <a:r>
              <a:rPr lang="ru-RU" sz="3200" dirty="0" err="1"/>
              <a:t>розчину</a:t>
            </a:r>
            <a:r>
              <a:rPr lang="ru-RU" sz="3200" dirty="0"/>
              <a:t>, в </a:t>
            </a:r>
            <a:r>
              <a:rPr lang="ru-RU" sz="3200" dirty="0" err="1"/>
              <a:t>які</a:t>
            </a:r>
            <a:r>
              <a:rPr lang="ru-RU" sz="3200" dirty="0"/>
              <a:t> </a:t>
            </a:r>
            <a:r>
              <a:rPr lang="ru-RU" sz="3200" dirty="0" err="1"/>
              <a:t>подають</a:t>
            </a:r>
            <a:r>
              <a:rPr lang="ru-RU" sz="3200" dirty="0"/>
              <a:t> </a:t>
            </a:r>
            <a:r>
              <a:rPr lang="ru-RU" sz="3200" dirty="0" err="1"/>
              <a:t>технологічну</a:t>
            </a:r>
            <a:r>
              <a:rPr lang="ru-RU" sz="3200" dirty="0"/>
              <a:t> </a:t>
            </a:r>
            <a:r>
              <a:rPr lang="ru-RU" sz="3200" dirty="0" err="1"/>
              <a:t>тріску</a:t>
            </a:r>
            <a:r>
              <a:rPr lang="ru-RU" sz="3200" dirty="0"/>
              <a:t> </a:t>
            </a:r>
            <a:r>
              <a:rPr lang="ru-RU" sz="3200" dirty="0" smtClean="0"/>
              <a:t>та </a:t>
            </a:r>
            <a:r>
              <a:rPr lang="ru-RU" sz="3200" dirty="0" err="1"/>
              <a:t>варильний</a:t>
            </a:r>
            <a:r>
              <a:rPr lang="ru-RU" sz="3200" dirty="0"/>
              <a:t> </a:t>
            </a:r>
            <a:r>
              <a:rPr lang="ru-RU" sz="3200" dirty="0" err="1"/>
              <a:t>розчин</a:t>
            </a:r>
            <a:r>
              <a:rPr lang="ru-RU" sz="3200" dirty="0"/>
              <a:t>. </a:t>
            </a:r>
            <a:r>
              <a:rPr lang="ru-RU" sz="3200" dirty="0" err="1"/>
              <a:t>Протягом</a:t>
            </a:r>
            <a:r>
              <a:rPr lang="ru-RU" sz="3200" dirty="0"/>
              <a:t> 1,5-4 годин </a:t>
            </a:r>
            <a:r>
              <a:rPr lang="ru-RU" sz="3200" dirty="0" err="1"/>
              <a:t>поступово</a:t>
            </a:r>
            <a:r>
              <a:rPr lang="ru-RU" sz="3200" dirty="0"/>
              <a:t> </a:t>
            </a:r>
            <a:r>
              <a:rPr lang="ru-RU" sz="3200" dirty="0" err="1"/>
              <a:t>підвищують</a:t>
            </a:r>
            <a:r>
              <a:rPr lang="ru-RU" sz="3200" dirty="0"/>
              <a:t> температуру до 100-110</a:t>
            </a:r>
            <a:r>
              <a:rPr lang="ru-RU" sz="3200" baseline="30000" dirty="0"/>
              <a:t>о</a:t>
            </a:r>
            <a:r>
              <a:rPr lang="ru-RU" sz="3200" dirty="0"/>
              <a:t>С. </a:t>
            </a:r>
            <a:r>
              <a:rPr lang="ru-RU" sz="3200" dirty="0" err="1"/>
              <a:t>Витримують</a:t>
            </a:r>
            <a:r>
              <a:rPr lang="ru-RU" sz="3200" dirty="0"/>
              <a:t> за </a:t>
            </a:r>
            <a:r>
              <a:rPr lang="ru-RU" sz="3200" dirty="0" err="1"/>
              <a:t>цієї</a:t>
            </a:r>
            <a:r>
              <a:rPr lang="ru-RU" sz="3200" dirty="0"/>
              <a:t> </a:t>
            </a:r>
            <a:r>
              <a:rPr lang="ru-RU" sz="3200" dirty="0" err="1"/>
              <a:t>температури</a:t>
            </a:r>
            <a:r>
              <a:rPr lang="ru-RU" sz="3200" dirty="0"/>
              <a:t> деревину 1-2 </a:t>
            </a:r>
            <a:r>
              <a:rPr lang="ru-RU" sz="3200" dirty="0" err="1"/>
              <a:t>години</a:t>
            </a:r>
            <a:r>
              <a:rPr lang="ru-RU" sz="3200" dirty="0"/>
              <a:t>, а </a:t>
            </a:r>
            <a:r>
              <a:rPr lang="ru-RU" sz="3200" dirty="0" err="1"/>
              <a:t>потім</a:t>
            </a:r>
            <a:r>
              <a:rPr lang="ru-RU" sz="3200" dirty="0"/>
              <a:t> температуру </a:t>
            </a:r>
            <a:r>
              <a:rPr lang="ru-RU" sz="3200" dirty="0" err="1"/>
              <a:t>підвищують</a:t>
            </a:r>
            <a:r>
              <a:rPr lang="ru-RU" sz="3200" dirty="0"/>
              <a:t> до 135-150оС і </a:t>
            </a:r>
            <a:r>
              <a:rPr lang="ru-RU" sz="3200" dirty="0" err="1"/>
              <a:t>витримують</a:t>
            </a:r>
            <a:r>
              <a:rPr lang="ru-RU" sz="3200" dirty="0"/>
              <a:t> </a:t>
            </a:r>
            <a:r>
              <a:rPr lang="ru-RU" sz="3200" dirty="0" err="1"/>
              <a:t>ще</a:t>
            </a:r>
            <a:r>
              <a:rPr lang="ru-RU" sz="3200" dirty="0"/>
              <a:t> 1-4 </a:t>
            </a:r>
            <a:r>
              <a:rPr lang="ru-RU" sz="3200" dirty="0" err="1"/>
              <a:t>години</a:t>
            </a:r>
            <a:r>
              <a:rPr lang="ru-RU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3082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1410" y="193742"/>
            <a:ext cx="8911687" cy="1280890"/>
          </a:xfrm>
        </p:spPr>
        <p:txBody>
          <a:bodyPr/>
          <a:lstStyle/>
          <a:p>
            <a:r>
              <a:rPr lang="ru-RU" b="1" dirty="0" err="1" smtClean="0"/>
              <a:t>Виробництво</a:t>
            </a:r>
            <a:r>
              <a:rPr lang="ru-RU" b="1" dirty="0" smtClean="0"/>
              <a:t> </a:t>
            </a:r>
            <a:r>
              <a:rPr lang="ru-RU" b="1" dirty="0" err="1" smtClean="0"/>
              <a:t>паперу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11620" r="22595" b="15493"/>
          <a:stretch/>
        </p:blipFill>
        <p:spPr bwMode="auto">
          <a:xfrm>
            <a:off x="3271233" y="946596"/>
            <a:ext cx="7379595" cy="5475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25145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4905" y="237744"/>
            <a:ext cx="8911687" cy="1280890"/>
          </a:xfrm>
        </p:spPr>
        <p:txBody>
          <a:bodyPr/>
          <a:lstStyle/>
          <a:p>
            <a:r>
              <a:rPr lang="uk-UA" b="1" dirty="0" smtClean="0"/>
              <a:t>Вплив лісопромислового комплексу на довкілля: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1192" y="1539608"/>
            <a:ext cx="8915400" cy="37776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800" dirty="0"/>
              <a:t>Основною проблемою </a:t>
            </a:r>
            <a:r>
              <a:rPr lang="ru-RU" sz="2800" dirty="0" err="1"/>
              <a:t>лісової</a:t>
            </a:r>
            <a:r>
              <a:rPr lang="ru-RU" sz="2800" dirty="0"/>
              <a:t> </a:t>
            </a:r>
            <a:r>
              <a:rPr lang="ru-RU" sz="2800" dirty="0" err="1"/>
              <a:t>промисловості</a:t>
            </a:r>
            <a:r>
              <a:rPr lang="ru-RU" sz="2800" dirty="0"/>
              <a:t> є </a:t>
            </a:r>
            <a:r>
              <a:rPr lang="ru-RU" sz="2800" dirty="0" err="1"/>
              <a:t>безконтрольна</a:t>
            </a:r>
            <a:r>
              <a:rPr lang="ru-RU" sz="2800" dirty="0"/>
              <a:t> </a:t>
            </a:r>
            <a:r>
              <a:rPr lang="ru-RU" sz="2800" dirty="0" err="1"/>
              <a:t>вирубка</a:t>
            </a:r>
            <a:r>
              <a:rPr lang="ru-RU" sz="2800" dirty="0"/>
              <a:t> </a:t>
            </a:r>
            <a:r>
              <a:rPr lang="ru-RU" sz="2800" dirty="0" err="1"/>
              <a:t>лісів</a:t>
            </a:r>
            <a:r>
              <a:rPr lang="ru-RU" sz="2800" dirty="0"/>
              <a:t> та </a:t>
            </a:r>
            <a:r>
              <a:rPr lang="ru-RU" sz="2800" dirty="0" err="1"/>
              <a:t>необхідність</a:t>
            </a:r>
            <a:r>
              <a:rPr lang="ru-RU" sz="2800" dirty="0"/>
              <a:t> </a:t>
            </a:r>
            <a:r>
              <a:rPr lang="ru-RU" sz="2800" dirty="0" err="1"/>
              <a:t>скорочення</a:t>
            </a:r>
            <a:r>
              <a:rPr lang="ru-RU" sz="2800" dirty="0"/>
              <a:t> </a:t>
            </a:r>
            <a:r>
              <a:rPr lang="ru-RU" sz="2800" dirty="0" err="1"/>
              <a:t>втрат</a:t>
            </a:r>
            <a:r>
              <a:rPr lang="ru-RU" sz="2800" dirty="0"/>
              <a:t> </a:t>
            </a:r>
            <a:r>
              <a:rPr lang="ru-RU" sz="2800" dirty="0" err="1"/>
              <a:t>деревинної</a:t>
            </a:r>
            <a:r>
              <a:rPr lang="ru-RU" sz="2800" dirty="0"/>
              <a:t> </a:t>
            </a:r>
            <a:r>
              <a:rPr lang="ru-RU" sz="2800" dirty="0" err="1"/>
              <a:t>сировини</a:t>
            </a:r>
            <a:r>
              <a:rPr lang="ru-RU" sz="2800" dirty="0"/>
              <a:t> в </a:t>
            </a:r>
            <a:r>
              <a:rPr lang="ru-RU" sz="2800" dirty="0" err="1"/>
              <a:t>процесі</a:t>
            </a:r>
            <a:r>
              <a:rPr lang="ru-RU" sz="2800" dirty="0"/>
              <a:t> заготовки та </a:t>
            </a:r>
            <a:r>
              <a:rPr lang="ru-RU" sz="2800" dirty="0" err="1"/>
              <a:t>переробки</a:t>
            </a:r>
            <a:r>
              <a:rPr lang="ru-RU" sz="2800" dirty="0"/>
              <a:t>. </a:t>
            </a:r>
            <a:endParaRPr lang="ru-RU" sz="2800" dirty="0" smtClean="0"/>
          </a:p>
          <a:p>
            <a:pPr marL="0" indent="0">
              <a:buNone/>
            </a:pPr>
            <a:r>
              <a:rPr lang="ru-RU" sz="2800" dirty="0" err="1" smtClean="0"/>
              <a:t>Основними</a:t>
            </a:r>
            <a:r>
              <a:rPr lang="ru-RU" sz="2800" dirty="0" smtClean="0"/>
              <a:t> </a:t>
            </a:r>
            <a:r>
              <a:rPr lang="ru-RU" sz="2800" dirty="0" err="1"/>
              <a:t>напрямами</a:t>
            </a:r>
            <a:r>
              <a:rPr lang="ru-RU" sz="2800" dirty="0"/>
              <a:t> </a:t>
            </a:r>
            <a:r>
              <a:rPr lang="ru-RU" sz="2800" dirty="0" err="1"/>
              <a:t>ресурсозбереження</a:t>
            </a:r>
            <a:r>
              <a:rPr lang="ru-RU" sz="2800" dirty="0"/>
              <a:t> в </a:t>
            </a:r>
            <a:r>
              <a:rPr lang="ru-RU" sz="2800" dirty="0" err="1"/>
              <a:t>лісовій</a:t>
            </a:r>
            <a:r>
              <a:rPr lang="ru-RU" sz="2800" dirty="0"/>
              <a:t> </a:t>
            </a:r>
            <a:r>
              <a:rPr lang="ru-RU" sz="2800" dirty="0" err="1"/>
              <a:t>промисловості</a:t>
            </a:r>
            <a:r>
              <a:rPr lang="ru-RU" sz="2800" dirty="0"/>
              <a:t> є </a:t>
            </a:r>
            <a:r>
              <a:rPr lang="ru-RU" sz="2800" dirty="0" err="1"/>
              <a:t>раціональне</a:t>
            </a:r>
            <a:r>
              <a:rPr lang="ru-RU" sz="2800" dirty="0"/>
              <a:t> </a:t>
            </a:r>
            <a:r>
              <a:rPr lang="ru-RU" sz="2800" dirty="0" err="1"/>
              <a:t>використання</a:t>
            </a:r>
            <a:r>
              <a:rPr lang="ru-RU" sz="2800" dirty="0"/>
              <a:t> </a:t>
            </a:r>
            <a:r>
              <a:rPr lang="ru-RU" sz="2800" dirty="0" err="1"/>
              <a:t>деревини</a:t>
            </a:r>
            <a:r>
              <a:rPr lang="ru-RU" sz="2800" dirty="0"/>
              <a:t>, а </a:t>
            </a:r>
            <a:r>
              <a:rPr lang="ru-RU" sz="2800" dirty="0" err="1"/>
              <a:t>також</a:t>
            </a:r>
            <a:r>
              <a:rPr lang="ru-RU" sz="2800" dirty="0"/>
              <a:t> </a:t>
            </a:r>
            <a:r>
              <a:rPr lang="ru-RU" sz="2800" dirty="0" err="1"/>
              <a:t>розширення</a:t>
            </a:r>
            <a:r>
              <a:rPr lang="ru-RU" sz="2800" dirty="0"/>
              <a:t> </a:t>
            </a:r>
            <a:r>
              <a:rPr lang="ru-RU" sz="2800" dirty="0" err="1"/>
              <a:t>використання</a:t>
            </a:r>
            <a:r>
              <a:rPr lang="ru-RU" sz="2800" dirty="0"/>
              <a:t> та </a:t>
            </a:r>
            <a:r>
              <a:rPr lang="ru-RU" sz="2800" dirty="0" err="1"/>
              <a:t>переробки</a:t>
            </a:r>
            <a:r>
              <a:rPr lang="ru-RU" sz="2800" dirty="0"/>
              <a:t> </a:t>
            </a:r>
            <a:r>
              <a:rPr lang="ru-RU" sz="2800" dirty="0" err="1"/>
              <a:t>відходів</a:t>
            </a:r>
            <a:r>
              <a:rPr lang="ru-RU" sz="2800" dirty="0"/>
              <a:t> </a:t>
            </a:r>
            <a:r>
              <a:rPr lang="ru-RU" sz="2800" dirty="0" err="1"/>
              <a:t>деревини</a:t>
            </a:r>
            <a:r>
              <a:rPr lang="ru-RU" sz="2800" dirty="0"/>
              <a:t> як </a:t>
            </a:r>
            <a:r>
              <a:rPr lang="ru-RU" sz="2800" dirty="0" err="1"/>
              <a:t>замінника</a:t>
            </a:r>
            <a:r>
              <a:rPr lang="ru-RU" sz="2800" dirty="0"/>
              <a:t> </a:t>
            </a:r>
            <a:r>
              <a:rPr lang="ru-RU" sz="2800" dirty="0" err="1"/>
              <a:t>ділової</a:t>
            </a:r>
            <a:r>
              <a:rPr lang="ru-RU" sz="2800" dirty="0"/>
              <a:t> </a:t>
            </a:r>
            <a:r>
              <a:rPr lang="ru-RU" sz="2800" dirty="0" err="1"/>
              <a:t>деревини</a:t>
            </a:r>
            <a:r>
              <a:rPr lang="ru-RU" sz="2800" dirty="0"/>
              <a:t>, </a:t>
            </a:r>
            <a:r>
              <a:rPr lang="ru-RU" sz="2800" dirty="0" err="1"/>
              <a:t>які</a:t>
            </a:r>
            <a:r>
              <a:rPr lang="ru-RU" sz="2800" dirty="0"/>
              <a:t> </a:t>
            </a:r>
            <a:r>
              <a:rPr lang="ru-RU" sz="2800" dirty="0" err="1"/>
              <a:t>дозво</a:t>
            </a:r>
            <a:endParaRPr lang="ru-RU" sz="2800" dirty="0"/>
          </a:p>
          <a:p>
            <a:endParaRPr lang="ru-RU" sz="2800" dirty="0"/>
          </a:p>
          <a:p>
            <a:pPr marL="0" indent="0">
              <a:buNone/>
            </a:pPr>
            <a:endParaRPr lang="ru-RU" sz="28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642" y="4662152"/>
            <a:ext cx="1907950" cy="190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5193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8350" y="289259"/>
            <a:ext cx="9199294" cy="1280890"/>
          </a:xfrm>
        </p:spPr>
        <p:txBody>
          <a:bodyPr/>
          <a:lstStyle/>
          <a:p>
            <a:r>
              <a:rPr lang="uk-UA" b="1" dirty="0" smtClean="0"/>
              <a:t>Вплив деревообробної промисловості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3" t="29930" r="23684" b="15317"/>
          <a:stretch/>
        </p:blipFill>
        <p:spPr bwMode="auto">
          <a:xfrm>
            <a:off x="2337950" y="1094704"/>
            <a:ext cx="9253036" cy="534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0343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8625" y="319310"/>
            <a:ext cx="8911687" cy="128089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7" t="40317" r="26060" b="13028"/>
          <a:stretch/>
        </p:blipFill>
        <p:spPr bwMode="auto">
          <a:xfrm>
            <a:off x="772827" y="283335"/>
            <a:ext cx="11127445" cy="6156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20380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8350" y="289259"/>
            <a:ext cx="9199294" cy="1280890"/>
          </a:xfrm>
        </p:spPr>
        <p:txBody>
          <a:bodyPr/>
          <a:lstStyle/>
          <a:p>
            <a:r>
              <a:rPr lang="uk-UA" b="1" dirty="0" smtClean="0"/>
              <a:t>Вплив деревообробної промисловості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0576" y="1476777"/>
            <a:ext cx="8915400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400" dirty="0"/>
              <a:t>Основне забруднення стічних вод у виробництві ДВП створюють зважені та розчинені органічні речовини. </a:t>
            </a:r>
            <a:endParaRPr lang="uk-UA" sz="2400" dirty="0" smtClean="0"/>
          </a:p>
          <a:p>
            <a:pPr marL="0" indent="0">
              <a:buNone/>
            </a:pPr>
            <a:r>
              <a:rPr lang="uk-UA" sz="2400" dirty="0" smtClean="0"/>
              <a:t>У </a:t>
            </a:r>
            <a:r>
              <a:rPr lang="uk-UA" sz="2400" dirty="0"/>
              <a:t>стоках містяться: </a:t>
            </a:r>
            <a:endParaRPr lang="uk-UA" sz="2400" dirty="0" smtClean="0"/>
          </a:p>
          <a:p>
            <a:r>
              <a:rPr lang="uk-UA" sz="2400" dirty="0" smtClean="0"/>
              <a:t>• </a:t>
            </a:r>
            <a:r>
              <a:rPr lang="uk-UA" sz="2400" dirty="0"/>
              <a:t>волокна деревини; </a:t>
            </a:r>
            <a:endParaRPr lang="uk-UA" sz="2400" dirty="0" smtClean="0"/>
          </a:p>
          <a:p>
            <a:r>
              <a:rPr lang="uk-UA" sz="2400" dirty="0" smtClean="0"/>
              <a:t>• </a:t>
            </a:r>
            <a:r>
              <a:rPr lang="uk-UA" sz="2400" dirty="0"/>
              <a:t>колоїдні речовини – целюлоза, геміцелюлоза, лігнін; </a:t>
            </a:r>
            <a:endParaRPr lang="uk-UA" sz="2400" dirty="0" smtClean="0"/>
          </a:p>
          <a:p>
            <a:r>
              <a:rPr lang="uk-UA" sz="2400" dirty="0" smtClean="0"/>
              <a:t>• </a:t>
            </a:r>
            <a:r>
              <a:rPr lang="uk-UA" sz="2400" dirty="0"/>
              <a:t>розчинені органічні речовини – </a:t>
            </a:r>
            <a:r>
              <a:rPr lang="uk-UA" sz="2400" dirty="0" err="1"/>
              <a:t>цукри</a:t>
            </a:r>
            <a:r>
              <a:rPr lang="uk-UA" sz="2400" dirty="0"/>
              <a:t>, фурфурол, спирти, альдегіди, кислоти, барвники, дубильні речовини; </a:t>
            </a:r>
            <a:endParaRPr lang="uk-UA" sz="2400" dirty="0" smtClean="0"/>
          </a:p>
          <a:p>
            <a:r>
              <a:rPr lang="uk-UA" sz="2400" dirty="0" smtClean="0"/>
              <a:t>• </a:t>
            </a:r>
            <a:r>
              <a:rPr lang="uk-UA" sz="2400" dirty="0"/>
              <a:t>розчинні та нерозчинні хімікалії – сульфат алюмінію, парафін тощо, що застосовують під час проклеювання деревоволокнистої маси. </a:t>
            </a:r>
          </a:p>
        </p:txBody>
      </p:sp>
    </p:spTree>
    <p:extLst>
      <p:ext uri="{BB962C8B-B14F-4D97-AF65-F5344CB8AC3E}">
        <p14:creationId xmlns:p14="http://schemas.microsoft.com/office/powerpoint/2010/main" val="13072756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5319" y="327896"/>
            <a:ext cx="9199294" cy="1280890"/>
          </a:xfrm>
        </p:spPr>
        <p:txBody>
          <a:bodyPr>
            <a:normAutofit/>
          </a:bodyPr>
          <a:lstStyle/>
          <a:p>
            <a:r>
              <a:rPr lang="ru-RU" sz="2400" b="1" dirty="0"/>
              <a:t>На </a:t>
            </a:r>
            <a:r>
              <a:rPr lang="ru-RU" sz="2400" b="1" dirty="0" err="1"/>
              <a:t>річці</a:t>
            </a:r>
            <a:r>
              <a:rPr lang="ru-RU" sz="2400" b="1" dirty="0"/>
              <a:t> Уж </a:t>
            </a:r>
            <a:r>
              <a:rPr lang="ru-RU" sz="2400" b="1" dirty="0" err="1"/>
              <a:t>поблизу</a:t>
            </a:r>
            <a:r>
              <a:rPr lang="ru-RU" sz="2400" b="1" dirty="0"/>
              <a:t> села </a:t>
            </a:r>
            <a:r>
              <a:rPr lang="ru-RU" sz="2400" b="1" dirty="0" err="1"/>
              <a:t>Воронево</a:t>
            </a:r>
            <a:r>
              <a:rPr lang="ru-RU" sz="2400" b="1" dirty="0"/>
              <a:t> </a:t>
            </a:r>
            <a:r>
              <a:rPr lang="ru-RU" sz="2400" b="1" dirty="0" err="1"/>
              <a:t>загинуло</a:t>
            </a:r>
            <a:r>
              <a:rPr lang="ru-RU" sz="2400" b="1" dirty="0"/>
              <a:t> 8 тонн </a:t>
            </a:r>
            <a:r>
              <a:rPr lang="ru-RU" sz="2400" b="1" dirty="0" err="1"/>
              <a:t>риби</a:t>
            </a:r>
            <a:r>
              <a:rPr lang="ru-RU" sz="2400" b="1" dirty="0"/>
              <a:t>.</a:t>
            </a:r>
            <a:endParaRPr lang="uk-UA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889" y="1142999"/>
            <a:ext cx="7027573" cy="527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30471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9268517" cy="1280890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За концентрацією забруднень стічні води, що утворюються під час виробництва ДВП, поділяють на три групи: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63455" y="2429813"/>
            <a:ext cx="8915400" cy="3777622"/>
          </a:xfrm>
        </p:spPr>
        <p:txBody>
          <a:bodyPr>
            <a:normAutofit/>
          </a:bodyPr>
          <a:lstStyle/>
          <a:p>
            <a:r>
              <a:rPr lang="uk-UA" sz="2400" dirty="0" smtClean="0"/>
              <a:t>1</a:t>
            </a:r>
            <a:r>
              <a:rPr lang="uk-UA" sz="2400" dirty="0"/>
              <a:t>) концентровані, що утворюються під час розмелювання тріски та гарячого пресування деревоволокнистого полотна; </a:t>
            </a:r>
            <a:endParaRPr lang="uk-UA" sz="2400" dirty="0" smtClean="0"/>
          </a:p>
          <a:p>
            <a:r>
              <a:rPr lang="uk-UA" sz="2400" dirty="0" smtClean="0"/>
              <a:t>2</a:t>
            </a:r>
            <a:r>
              <a:rPr lang="uk-UA" sz="2400" dirty="0"/>
              <a:t>) середньої концентрації, що утворюються в басейні оборотної води (основна кількість стоків); </a:t>
            </a:r>
            <a:endParaRPr lang="uk-UA" sz="2400" dirty="0" smtClean="0"/>
          </a:p>
          <a:p>
            <a:r>
              <a:rPr lang="uk-UA" sz="2400" dirty="0" smtClean="0"/>
              <a:t>3</a:t>
            </a:r>
            <a:r>
              <a:rPr lang="uk-UA" sz="2400" dirty="0"/>
              <a:t>) </a:t>
            </a:r>
            <a:r>
              <a:rPr lang="uk-UA" sz="2400" dirty="0" err="1"/>
              <a:t>малоконцентровані</a:t>
            </a:r>
            <a:r>
              <a:rPr lang="uk-UA" sz="2400" dirty="0"/>
              <a:t>, виділені під час промивання сіток, глянсових і транспортних листів, охолодження обладнання, а також  миття виробничих приміщень. </a:t>
            </a:r>
          </a:p>
        </p:txBody>
      </p:sp>
    </p:spTree>
    <p:extLst>
      <p:ext uri="{BB962C8B-B14F-4D97-AF65-F5344CB8AC3E}">
        <p14:creationId xmlns:p14="http://schemas.microsoft.com/office/powerpoint/2010/main" val="20180176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2" t="26410" r="23288" b="9682"/>
          <a:stretch/>
        </p:blipFill>
        <p:spPr bwMode="auto">
          <a:xfrm>
            <a:off x="2492010" y="395319"/>
            <a:ext cx="9330796" cy="614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48483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Вплив на літосферу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02091" y="1680157"/>
            <a:ext cx="8915400" cy="3777622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Кислотні</a:t>
            </a:r>
            <a:r>
              <a:rPr lang="ru-RU" sz="2400" dirty="0" smtClean="0"/>
              <a:t> </a:t>
            </a:r>
            <a:r>
              <a:rPr lang="ru-RU" sz="2400" dirty="0" err="1" smtClean="0"/>
              <a:t>дощі</a:t>
            </a:r>
            <a:r>
              <a:rPr lang="ru-RU" sz="2400" dirty="0" smtClean="0"/>
              <a:t>; </a:t>
            </a:r>
          </a:p>
          <a:p>
            <a:r>
              <a:rPr lang="ru-RU" sz="2400" dirty="0" err="1" smtClean="0"/>
              <a:t>Хімізаація</a:t>
            </a:r>
            <a:r>
              <a:rPr lang="ru-RU" sz="2400" dirty="0" smtClean="0"/>
              <a:t> </a:t>
            </a:r>
            <a:r>
              <a:rPr lang="ru-RU" sz="2400" dirty="0" err="1" smtClean="0"/>
              <a:t>лісового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виробництва</a:t>
            </a:r>
            <a:r>
              <a:rPr lang="ru-RU" sz="2400" dirty="0" smtClean="0"/>
              <a:t>;</a:t>
            </a:r>
          </a:p>
          <a:p>
            <a:r>
              <a:rPr lang="ru-RU" sz="2400" dirty="0" err="1" smtClean="0"/>
              <a:t>Забруднення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шкідливими</a:t>
            </a:r>
            <a:r>
              <a:rPr lang="ru-RU" sz="2400" dirty="0" smtClean="0"/>
              <a:t> </a:t>
            </a:r>
            <a:r>
              <a:rPr lang="ru-RU" sz="2400" dirty="0" err="1" smtClean="0"/>
              <a:t>речовинами</a:t>
            </a:r>
            <a:r>
              <a:rPr lang="ru-RU" sz="2400" dirty="0" smtClean="0"/>
              <a:t>; </a:t>
            </a:r>
          </a:p>
          <a:p>
            <a:r>
              <a:rPr lang="ru-RU" sz="2400" dirty="0" err="1" smtClean="0"/>
              <a:t>Вплив</a:t>
            </a:r>
            <a:r>
              <a:rPr lang="ru-RU" sz="2400" dirty="0" smtClean="0"/>
              <a:t> транспорту;</a:t>
            </a:r>
          </a:p>
          <a:p>
            <a:r>
              <a:rPr lang="ru-RU" sz="2400" dirty="0" err="1" smtClean="0"/>
              <a:t>Ерозії</a:t>
            </a:r>
            <a:r>
              <a:rPr lang="ru-RU" sz="2400" dirty="0" smtClean="0"/>
              <a:t>. </a:t>
            </a:r>
            <a:endParaRPr lang="ru-RU" sz="24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252" y="3239305"/>
            <a:ext cx="424815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81629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0046" y="495321"/>
            <a:ext cx="8911687" cy="1280890"/>
          </a:xfrm>
        </p:spPr>
        <p:txBody>
          <a:bodyPr/>
          <a:lstStyle/>
          <a:p>
            <a:r>
              <a:rPr lang="uk-UA" b="1" dirty="0" smtClean="0"/>
              <a:t>Енергетичне забруднення довкілля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5" t="24121" r="22101" b="29225"/>
          <a:stretch/>
        </p:blipFill>
        <p:spPr bwMode="auto">
          <a:xfrm>
            <a:off x="1752741" y="1545465"/>
            <a:ext cx="10160216" cy="4842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48067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0046" y="315017"/>
            <a:ext cx="8911687" cy="1280890"/>
          </a:xfrm>
        </p:spPr>
        <p:txBody>
          <a:bodyPr/>
          <a:lstStyle/>
          <a:p>
            <a:r>
              <a:rPr lang="uk-UA" b="1" dirty="0" smtClean="0"/>
              <a:t>Вплив целюлозно-паперової промисловості.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76333" y="1708597"/>
            <a:ext cx="8915400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dirty="0" err="1"/>
              <a:t>Целюлозно-паперова</a:t>
            </a:r>
            <a:r>
              <a:rPr lang="ru-RU" sz="2200" dirty="0"/>
              <a:t> </a:t>
            </a:r>
            <a:r>
              <a:rPr lang="ru-RU" sz="2200" dirty="0" err="1"/>
              <a:t>промисловість</a:t>
            </a:r>
            <a:r>
              <a:rPr lang="ru-RU" sz="2200" dirty="0"/>
              <a:t> є </a:t>
            </a:r>
            <a:r>
              <a:rPr lang="ru-RU" sz="2200" dirty="0" err="1"/>
              <a:t>однією</a:t>
            </a:r>
            <a:r>
              <a:rPr lang="ru-RU" sz="2200" dirty="0"/>
              <a:t> </a:t>
            </a:r>
            <a:r>
              <a:rPr lang="ru-RU" sz="2200" dirty="0" err="1"/>
              <a:t>із</a:t>
            </a:r>
            <a:r>
              <a:rPr lang="ru-RU" sz="2200" dirty="0"/>
              <a:t> </a:t>
            </a:r>
            <a:r>
              <a:rPr lang="ru-RU" sz="2200" dirty="0" err="1"/>
              <a:t>найбільш</a:t>
            </a:r>
            <a:r>
              <a:rPr lang="ru-RU" sz="2200" dirty="0"/>
              <a:t> </a:t>
            </a:r>
            <a:r>
              <a:rPr lang="ru-RU" sz="2200" dirty="0" err="1"/>
              <a:t>водоспоживних</a:t>
            </a:r>
            <a:r>
              <a:rPr lang="ru-RU" sz="2200" dirty="0"/>
              <a:t> </a:t>
            </a:r>
            <a:r>
              <a:rPr lang="ru-RU" sz="2200" dirty="0" err="1"/>
              <a:t>галузей</a:t>
            </a:r>
            <a:r>
              <a:rPr lang="ru-RU" sz="2200" dirty="0"/>
              <a:t> народного </a:t>
            </a:r>
            <a:r>
              <a:rPr lang="ru-RU" sz="2200" dirty="0" err="1" smtClean="0"/>
              <a:t>господарства</a:t>
            </a:r>
            <a:r>
              <a:rPr lang="ru-RU" sz="2200" dirty="0" smtClean="0"/>
              <a:t>.</a:t>
            </a:r>
          </a:p>
          <a:p>
            <a:pPr marL="0" indent="0">
              <a:buNone/>
            </a:pPr>
            <a:r>
              <a:rPr lang="ru-RU" sz="2200" dirty="0" err="1"/>
              <a:t>Щорічне</a:t>
            </a:r>
            <a:r>
              <a:rPr lang="ru-RU" sz="2200" dirty="0"/>
              <a:t> </a:t>
            </a:r>
            <a:r>
              <a:rPr lang="ru-RU" sz="2200" dirty="0" err="1"/>
              <a:t>споживання</a:t>
            </a:r>
            <a:r>
              <a:rPr lang="ru-RU" sz="2200" dirty="0"/>
              <a:t> </a:t>
            </a:r>
            <a:r>
              <a:rPr lang="ru-RU" sz="2200" dirty="0" err="1"/>
              <a:t>свіжої</a:t>
            </a:r>
            <a:r>
              <a:rPr lang="ru-RU" sz="2200" dirty="0"/>
              <a:t> води в </a:t>
            </a:r>
            <a:r>
              <a:rPr lang="ru-RU" sz="2200" dirty="0" err="1"/>
              <a:t>галузі</a:t>
            </a:r>
            <a:r>
              <a:rPr lang="ru-RU" sz="2200" dirty="0"/>
              <a:t> становить </a:t>
            </a:r>
            <a:r>
              <a:rPr lang="ru-RU" sz="2200" dirty="0" err="1"/>
              <a:t>близько</a:t>
            </a:r>
            <a:r>
              <a:rPr lang="ru-RU" sz="2200" dirty="0"/>
              <a:t>  2 млрд м3, </a:t>
            </a:r>
            <a:r>
              <a:rPr lang="ru-RU" sz="2200" dirty="0" err="1"/>
              <a:t>майже</a:t>
            </a:r>
            <a:r>
              <a:rPr lang="ru-RU" sz="2200" dirty="0"/>
              <a:t> 4,5-4,7% </a:t>
            </a:r>
            <a:r>
              <a:rPr lang="ru-RU" sz="2200" dirty="0" err="1"/>
              <a:t>загального</a:t>
            </a:r>
            <a:r>
              <a:rPr lang="ru-RU" sz="2200" dirty="0"/>
              <a:t> </a:t>
            </a:r>
            <a:r>
              <a:rPr lang="ru-RU" sz="2200" dirty="0" err="1"/>
              <a:t>водокористування</a:t>
            </a:r>
            <a:r>
              <a:rPr lang="ru-RU" sz="2200" dirty="0"/>
              <a:t>. </a:t>
            </a:r>
            <a:endParaRPr lang="ru-RU" sz="2200" dirty="0" smtClean="0"/>
          </a:p>
          <a:p>
            <a:pPr marL="0" indent="0">
              <a:buNone/>
            </a:pPr>
            <a:r>
              <a:rPr lang="uk-UA" sz="2200" dirty="0"/>
              <a:t>Забруднені стічні води підприємств галузі характеризуються наявністю в них таких шкідливих речовин, як сульфати, хлориди, нафтопродукти, феноли, формальдегіди, метанол, фурфурол, </a:t>
            </a:r>
            <a:r>
              <a:rPr lang="uk-UA" sz="2200" dirty="0" err="1"/>
              <a:t>диметилсульфід</a:t>
            </a:r>
            <a:r>
              <a:rPr lang="uk-UA" sz="2200" dirty="0"/>
              <a:t>, </a:t>
            </a:r>
            <a:r>
              <a:rPr lang="uk-UA" sz="2200" dirty="0" err="1"/>
              <a:t>диметилдисульфід</a:t>
            </a:r>
            <a:r>
              <a:rPr lang="uk-UA" sz="2200" dirty="0" smtClean="0"/>
              <a:t>.</a:t>
            </a:r>
          </a:p>
          <a:p>
            <a:pPr marL="0" indent="0">
              <a:buNone/>
            </a:pPr>
            <a:r>
              <a:rPr lang="ru-RU" sz="2200" dirty="0" err="1"/>
              <a:t>Основна</a:t>
            </a:r>
            <a:r>
              <a:rPr lang="ru-RU" sz="2200" dirty="0"/>
              <a:t> причина негативного </a:t>
            </a:r>
            <a:r>
              <a:rPr lang="ru-RU" sz="2200" dirty="0" err="1"/>
              <a:t>впливу</a:t>
            </a:r>
            <a:r>
              <a:rPr lang="ru-RU" sz="2200" dirty="0"/>
              <a:t> на </a:t>
            </a:r>
            <a:r>
              <a:rPr lang="ru-RU" sz="2200" dirty="0" err="1"/>
              <a:t>навколишнє</a:t>
            </a:r>
            <a:r>
              <a:rPr lang="ru-RU" sz="2200" dirty="0"/>
              <a:t> </a:t>
            </a:r>
            <a:r>
              <a:rPr lang="ru-RU" sz="2200" dirty="0" err="1"/>
              <a:t>середовище</a:t>
            </a:r>
            <a:r>
              <a:rPr lang="ru-RU" sz="2200" dirty="0"/>
              <a:t> </a:t>
            </a:r>
            <a:r>
              <a:rPr lang="ru-RU" sz="2200" dirty="0" err="1"/>
              <a:t>підприємств</a:t>
            </a:r>
            <a:r>
              <a:rPr lang="ru-RU" sz="2200" dirty="0"/>
              <a:t> </a:t>
            </a:r>
            <a:r>
              <a:rPr lang="ru-RU" sz="2200" dirty="0" err="1"/>
              <a:t>галузі</a:t>
            </a:r>
            <a:r>
              <a:rPr lang="ru-RU" sz="2200" dirty="0"/>
              <a:t> – </a:t>
            </a:r>
            <a:r>
              <a:rPr lang="ru-RU" sz="2200" dirty="0" err="1"/>
              <a:t>використання</a:t>
            </a:r>
            <a:r>
              <a:rPr lang="ru-RU" sz="2200" dirty="0"/>
              <a:t> </a:t>
            </a:r>
            <a:r>
              <a:rPr lang="ru-RU" sz="2200" dirty="0" err="1"/>
              <a:t>старих</a:t>
            </a:r>
            <a:r>
              <a:rPr lang="ru-RU" sz="2200" dirty="0"/>
              <a:t> </a:t>
            </a:r>
            <a:r>
              <a:rPr lang="ru-RU" sz="2200" dirty="0" err="1"/>
              <a:t>технологій</a:t>
            </a:r>
            <a:r>
              <a:rPr lang="ru-RU" sz="2200" dirty="0"/>
              <a:t> та </a:t>
            </a:r>
            <a:r>
              <a:rPr lang="ru-RU" sz="2200" dirty="0" err="1"/>
              <a:t>обладнання</a:t>
            </a:r>
            <a:r>
              <a:rPr lang="ru-RU" sz="2200" dirty="0"/>
              <a:t>.</a:t>
            </a:r>
            <a:endParaRPr lang="uk-UA" sz="2200" dirty="0"/>
          </a:p>
        </p:txBody>
      </p:sp>
    </p:spTree>
    <p:extLst>
      <p:ext uri="{BB962C8B-B14F-4D97-AF65-F5344CB8AC3E}">
        <p14:creationId xmlns:p14="http://schemas.microsoft.com/office/powerpoint/2010/main" val="3194895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4" t="56338" r="23881" b="17253"/>
          <a:stretch/>
        </p:blipFill>
        <p:spPr bwMode="auto">
          <a:xfrm>
            <a:off x="2265651" y="650382"/>
            <a:ext cx="9235181" cy="2537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643" y="3560364"/>
            <a:ext cx="2948189" cy="29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02579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913" y="2605310"/>
            <a:ext cx="5469987" cy="1280890"/>
          </a:xfrm>
        </p:spPr>
        <p:txBody>
          <a:bodyPr>
            <a:normAutofit/>
          </a:bodyPr>
          <a:lstStyle/>
          <a:p>
            <a:r>
              <a:rPr lang="uk-UA" sz="4800" b="1" dirty="0" smtClean="0"/>
              <a:t>Дякую за увагу!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1081208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804414"/>
            <a:ext cx="8911687" cy="1938785"/>
          </a:xfrm>
        </p:spPr>
        <p:txBody>
          <a:bodyPr>
            <a:normAutofit fontScale="90000"/>
          </a:bodyPr>
          <a:lstStyle/>
          <a:p>
            <a:r>
              <a:rPr lang="ru-RU" b="1" dirty="0" err="1"/>
              <a:t>Більша</a:t>
            </a:r>
            <a:r>
              <a:rPr lang="ru-RU" b="1" dirty="0"/>
              <a:t> </a:t>
            </a:r>
            <a:r>
              <a:rPr lang="ru-RU" b="1" dirty="0" err="1"/>
              <a:t>частина</a:t>
            </a:r>
            <a:r>
              <a:rPr lang="ru-RU" b="1" dirty="0"/>
              <a:t> </a:t>
            </a:r>
            <a:r>
              <a:rPr lang="ru-RU" b="1" dirty="0" err="1"/>
              <a:t>лісів</a:t>
            </a:r>
            <a:r>
              <a:rPr lang="ru-RU" b="1" dirty="0"/>
              <a:t> </a:t>
            </a:r>
            <a:r>
              <a:rPr lang="ru-RU" b="1" dirty="0" err="1"/>
              <a:t>сконцентрована</a:t>
            </a:r>
            <a:r>
              <a:rPr lang="ru-RU" b="1" dirty="0"/>
              <a:t> у Карпатах (40,2% </a:t>
            </a:r>
            <a:r>
              <a:rPr lang="ru-RU" b="1" dirty="0" err="1"/>
              <a:t>території</a:t>
            </a:r>
            <a:r>
              <a:rPr lang="ru-RU" b="1" dirty="0"/>
              <a:t> </a:t>
            </a:r>
            <a:r>
              <a:rPr lang="ru-RU" b="1" dirty="0" err="1"/>
              <a:t>цього</a:t>
            </a:r>
            <a:r>
              <a:rPr lang="ru-RU" b="1" dirty="0"/>
              <a:t> району) та на </a:t>
            </a:r>
            <a:r>
              <a:rPr lang="ru-RU" b="1" dirty="0" err="1"/>
              <a:t>Поліссі</a:t>
            </a:r>
            <a:r>
              <a:rPr lang="ru-RU" b="1" dirty="0"/>
              <a:t> (25,5%).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378" y="2493806"/>
            <a:ext cx="6619875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1825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3" t="12385" b="2635"/>
          <a:stretch/>
        </p:blipFill>
        <p:spPr bwMode="auto">
          <a:xfrm>
            <a:off x="2215167" y="218941"/>
            <a:ext cx="9620250" cy="6362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3304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747" y="309092"/>
            <a:ext cx="8369470" cy="6193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7970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318" y="296214"/>
            <a:ext cx="8525487" cy="6278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258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1" t="20774" r="31899" b="6251"/>
          <a:stretch/>
        </p:blipFill>
        <p:spPr bwMode="auto">
          <a:xfrm>
            <a:off x="2112135" y="247842"/>
            <a:ext cx="5357612" cy="635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298" y="247841"/>
            <a:ext cx="4340629" cy="6359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759072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7873</TotalTime>
  <Words>1028</Words>
  <Application>Microsoft Office PowerPoint</Application>
  <PresentationFormat>Широкоэкранный</PresentationFormat>
  <Paragraphs>117</Paragraphs>
  <Slides>48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2" baseType="lpstr">
      <vt:lpstr>Arial</vt:lpstr>
      <vt:lpstr>Century Gothic</vt:lpstr>
      <vt:lpstr>Wingdings 3</vt:lpstr>
      <vt:lpstr>Легкий дым</vt:lpstr>
      <vt:lpstr>ЛІСОПРОМИСЛОВИЙ КОМПЛЕКС</vt:lpstr>
      <vt:lpstr> Лісові екосистеми займають майже третину території Землі.  Ліси дають половину первинної продукції її біосфери.   Із загальної рослинної маси, сконцентрованої на суші та акваторії, понад 90% зосереджено в лісах. </vt:lpstr>
      <vt:lpstr>Презентация PowerPoint</vt:lpstr>
      <vt:lpstr>Презентация PowerPoint</vt:lpstr>
      <vt:lpstr>Більша частина лісів сконцентрована у Карпатах (40,2% території цього району) та на Поліссі (25,5%). </vt:lpstr>
      <vt:lpstr>Презентация PowerPoint</vt:lpstr>
      <vt:lpstr>Презентация PowerPoint</vt:lpstr>
      <vt:lpstr>Презентация PowerPoint</vt:lpstr>
      <vt:lpstr>Презентация PowerPoint</vt:lpstr>
      <vt:lpstr>Споживання деревини у світі за останні 30 років збільшилось удвічі і становить на сьогодні 4,5 млрд м3. </vt:lpstr>
      <vt:lpstr>Презентация PowerPoint</vt:lpstr>
      <vt:lpstr>Склад ЛПК:</vt:lpstr>
      <vt:lpstr>Лісове господарство.   Головна функція лісового господарства полягає у  найбільш повному задоволенні потреб народного господарства і населення у деревині та інших продуктах лісу за умови одночасного використання лісу як природного фактора. </vt:lpstr>
      <vt:lpstr>Лісове господарство займається:</vt:lpstr>
      <vt:lpstr>Презентация PowerPoint</vt:lpstr>
      <vt:lpstr>Деревообробна  промисловість. </vt:lpstr>
      <vt:lpstr>Целюлозно-паперова промисловість. </vt:lpstr>
      <vt:lpstr>Презентация PowerPoint</vt:lpstr>
      <vt:lpstr>Презентация PowerPoint</vt:lpstr>
      <vt:lpstr>Лісохімічна промисловість. </vt:lpstr>
      <vt:lpstr>На зовнішньому ринку Україна є значним імпортером деревини і окремих видів готової продукції (папір, шпалери, меблі тощо).   </vt:lpstr>
      <vt:lpstr>Деревообробна промисловість:</vt:lpstr>
      <vt:lpstr>Презентация PowerPoint</vt:lpstr>
      <vt:lpstr>Деревообробна промисловість:</vt:lpstr>
      <vt:lpstr>Презентация PowerPoint</vt:lpstr>
      <vt:lpstr>Варіння целюлози:</vt:lpstr>
      <vt:lpstr>Презентация PowerPoint</vt:lpstr>
      <vt:lpstr>За вмістом у них не-  целюлозних матеріалів технічні целюлози поділяють на:   • напівцелюлозу;  • целюлозу високого виходу;  • небілену целюлозу. </vt:lpstr>
      <vt:lpstr> Технічні целюлози використовують для виробництва картону, паперових мішків, обгорткового паперу тощо.  </vt:lpstr>
      <vt:lpstr>Відбілювання здійснюється у декілька етапів послідовною дією на дисперговану у воді целюлозну масу різних окисників: газоподібного хлору, хлорної води, гіпохлоритів, оксидів хлору, пероксиду водню, кисню у лужному середовищі.   Відбілену целюлозу використовують для виробництва друкарського паперу, паперу для зошитів тощо</vt:lpstr>
      <vt:lpstr> Облагородження відбіленої целюлози здійснюють обробкою її розчином гідроксиду натрію – 0,5-2% розчином за температури 95-135 оС або 4-10% розчином за температури 15-25 оС.   Облагороджена целюлоза використовується для одержання хімічних волокон, плівок, лаків, пластичних мас, бездимного пороху тощо. </vt:lpstr>
      <vt:lpstr>Після очищення целюлози майже 50% маси хімічних компонентів деревини стають водорозчинними і переходять у варильні розчини.   На виробництво однієї тонни відбіленої целюлози – 200-300 м3, а на одну тонну облагородженої целюлози –  285-500 м3. Стічні води містять від 100 до 500 кг у разі виробництва однієї тонни целюлози .  Їх очищення вимагає значних капіталовкладень, які становлять 15-40% від вартості виробництва.</vt:lpstr>
      <vt:lpstr>Способи варіння целюлози:</vt:lpstr>
      <vt:lpstr>Лужне варіння целюлози</vt:lpstr>
      <vt:lpstr>Сульфатне варіння целюлози</vt:lpstr>
      <vt:lpstr>Сульфітне варіння целюлози</vt:lpstr>
      <vt:lpstr>Виробництво паперу</vt:lpstr>
      <vt:lpstr>Вплив лісопромислового комплексу на довкілля:</vt:lpstr>
      <vt:lpstr>Вплив деревообробної промисловості</vt:lpstr>
      <vt:lpstr>Вплив деревообробної промисловості</vt:lpstr>
      <vt:lpstr>На річці Уж поблизу села Воронево загинуло 8 тонн риби.</vt:lpstr>
      <vt:lpstr>За концентрацією забруднень стічні води, що утворюються під час виробництва ДВП, поділяють на три групи: </vt:lpstr>
      <vt:lpstr>Презентация PowerPoint</vt:lpstr>
      <vt:lpstr>Вплив на літосферу</vt:lpstr>
      <vt:lpstr>Енергетичне забруднення довкілля</vt:lpstr>
      <vt:lpstr>Вплив целюлозно-паперової промисловості.</vt:lpstr>
      <vt:lpstr>Презентация PowerPoint</vt:lpstr>
      <vt:lpstr>Дякую за увагу!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АГРОПРОМИСЛОВИЙ КОМПЛЕКС</dc:title>
  <dc:creator>40yearsold</dc:creator>
  <cp:lastModifiedBy>Home</cp:lastModifiedBy>
  <cp:revision>36</cp:revision>
  <dcterms:created xsi:type="dcterms:W3CDTF">2018-09-25T17:37:01Z</dcterms:created>
  <dcterms:modified xsi:type="dcterms:W3CDTF">2020-09-03T19:23:27Z</dcterms:modified>
</cp:coreProperties>
</file>