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6" r:id="rId5"/>
    <p:sldId id="289" r:id="rId6"/>
    <p:sldId id="290" r:id="rId7"/>
    <p:sldId id="294" r:id="rId8"/>
    <p:sldId id="260" r:id="rId9"/>
    <p:sldId id="259" r:id="rId10"/>
    <p:sldId id="267" r:id="rId11"/>
    <p:sldId id="268" r:id="rId12"/>
    <p:sldId id="278" r:id="rId13"/>
    <p:sldId id="279" r:id="rId14"/>
    <p:sldId id="269" r:id="rId15"/>
    <p:sldId id="270" r:id="rId16"/>
    <p:sldId id="273" r:id="rId17"/>
    <p:sldId id="264" r:id="rId18"/>
    <p:sldId id="261" r:id="rId19"/>
    <p:sldId id="263" r:id="rId20"/>
    <p:sldId id="262" r:id="rId21"/>
    <p:sldId id="280" r:id="rId22"/>
    <p:sldId id="296" r:id="rId23"/>
    <p:sldId id="297" r:id="rId24"/>
    <p:sldId id="281" r:id="rId25"/>
    <p:sldId id="293" r:id="rId26"/>
    <p:sldId id="287" r:id="rId27"/>
    <p:sldId id="288" r:id="rId28"/>
    <p:sldId id="291" r:id="rId29"/>
    <p:sldId id="272" r:id="rId30"/>
    <p:sldId id="277" r:id="rId31"/>
    <p:sldId id="274" r:id="rId32"/>
    <p:sldId id="275" r:id="rId33"/>
    <p:sldId id="276" r:id="rId34"/>
    <p:sldId id="282" r:id="rId35"/>
    <p:sldId id="283" r:id="rId36"/>
    <p:sldId id="284" r:id="rId37"/>
    <p:sldId id="292" r:id="rId38"/>
    <p:sldId id="286" r:id="rId39"/>
    <p:sldId id="298" r:id="rId40"/>
    <p:sldId id="299" r:id="rId41"/>
    <p:sldId id="300" r:id="rId42"/>
    <p:sldId id="301" r:id="rId43"/>
    <p:sldId id="302" r:id="rId44"/>
    <p:sldId id="271" r:id="rId45"/>
    <p:sldId id="26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9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6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857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2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9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3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46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7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6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9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5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1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0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9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9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4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ux.pub/varhal/dobirka-biezkoshtovnikh-ukrayinskikh-shriftiv-vid-ukrayinskikh-dizainieriv-3g7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.pravda.com.ua/society/2018/06/8/231466/" TargetMode="External"/><Relationship Id="rId2" Type="http://schemas.openxmlformats.org/officeDocument/2006/relationships/hyperlink" Target="https://presium.pro/blog/best_templates#rec11247260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higher.org/course-presentations#!/tab/51471667-1" TargetMode="External"/><Relationship Id="rId4" Type="http://schemas.openxmlformats.org/officeDocument/2006/relationships/hyperlink" Target="https://nachasi.com/creative/2018/06/15/stvorennya-prezentatsiyi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841910"/>
          </a:xfrm>
        </p:spPr>
        <p:txBody>
          <a:bodyPr/>
          <a:lstStyle/>
          <a:p>
            <a:r>
              <a:rPr lang="uk-UA" dirty="0"/>
              <a:t>Презентації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3309152"/>
            <a:ext cx="8689976" cy="1371599"/>
          </a:xfrm>
        </p:spPr>
        <p:txBody>
          <a:bodyPr>
            <a:normAutofit fontScale="77500" lnSpcReduction="20000"/>
          </a:bodyPr>
          <a:lstStyle/>
          <a:p>
            <a:r>
              <a:rPr lang="en-US" sz="4000" cap="none" dirty="0">
                <a:solidFill>
                  <a:srgbClr val="7030A0"/>
                </a:solidFill>
                <a:latin typeface="+mj-lt"/>
              </a:rPr>
              <a:t>Power Point </a:t>
            </a:r>
          </a:p>
          <a:p>
            <a:pPr algn="r"/>
            <a:r>
              <a:rPr lang="uk-UA" b="1" cap="none" dirty="0">
                <a:solidFill>
                  <a:schemeClr val="tx1"/>
                </a:solidFill>
              </a:rPr>
              <a:t>«Дайте мені точку опори і я зрушу світ»</a:t>
            </a:r>
            <a:r>
              <a:rPr lang="uk-UA" cap="none" dirty="0"/>
              <a:t> </a:t>
            </a:r>
          </a:p>
          <a:p>
            <a:pPr algn="r"/>
            <a:r>
              <a:rPr lang="uk-UA" cap="none" dirty="0">
                <a:solidFill>
                  <a:schemeClr val="tx1"/>
                </a:solidFill>
              </a:rPr>
              <a:t> Архімед. </a:t>
            </a:r>
            <a:endParaRPr lang="uk-UA" sz="4000" cap="none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757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62213"/>
          </a:xfrm>
        </p:spPr>
        <p:txBody>
          <a:bodyPr>
            <a:normAutofit/>
          </a:bodyPr>
          <a:lstStyle/>
          <a:p>
            <a:r>
              <a:rPr lang="uk-UA" sz="2800" cap="none" dirty="0"/>
              <a:t>Елементи дизайну презентації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9890" y="1340528"/>
            <a:ext cx="11319656" cy="5113537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sz="2100" cap="none" dirty="0">
                <a:latin typeface="+mj-lt"/>
              </a:rPr>
              <a:t>Під час створення презентації особливу увагу слід приділити дизайну та стильовому оформленню слайдів. Саме вони надають презентації індивідуальності та покращують її візуальне сприйняття.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100" cap="none" dirty="0">
                <a:latin typeface="+mj-lt"/>
              </a:rPr>
              <a:t>У ході роботи над презентацією можна налаштувати параметри сторінки, колірної схеми, шрифтів, ефектів для фігур і тла. Всі засоби, які дозволяють це зробити, містяться на вкладці Дизайн.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100" cap="none" dirty="0">
                <a:latin typeface="+mj-lt"/>
              </a:rPr>
              <a:t>Розробляючи дизайн слайда, слід добирати таке взаємне розташування об’єктів та колірну схему, яке дозволяє правильно розставити смислові акценти на слайді.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100" cap="none" dirty="0">
                <a:latin typeface="+mj-lt"/>
              </a:rPr>
              <a:t>Для оформлення презентації не варто використовувати багато кольорів (достатньо трьох). Їх гармонійне поєднання сприяє кращому сприйманню матеріалу аудиторією. Зокрема, текст легше сприймається, коли літери і тло відрізняються за тоном і яскравістю.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100" cap="none" dirty="0">
                <a:latin typeface="+mj-lt"/>
              </a:rPr>
              <a:t>Підбираючи шрифти, потрібно пам’ятати, що не всі вони однаково добре </a:t>
            </a:r>
            <a:r>
              <a:rPr lang="uk-UA" sz="2100" cap="none" dirty="0" err="1">
                <a:latin typeface="+mj-lt"/>
              </a:rPr>
              <a:t>читаються</a:t>
            </a:r>
            <a:r>
              <a:rPr lang="uk-UA" sz="2100" cap="none" dirty="0">
                <a:latin typeface="+mj-lt"/>
              </a:rPr>
              <a:t>, особливо з екрану. Не слід використовувати декоративні шрифти зі складною формою літер (вони будуть доречними, наприклад, у </a:t>
            </a:r>
            <a:r>
              <a:rPr lang="uk-UA" sz="2100" cap="none" dirty="0" err="1">
                <a:latin typeface="+mj-lt"/>
              </a:rPr>
              <a:t>презента</a:t>
            </a:r>
            <a:r>
              <a:rPr lang="uk-UA" sz="2100" cap="none" dirty="0">
                <a:latin typeface="+mj-lt"/>
              </a:rPr>
              <a:t>-</a:t>
            </a:r>
            <a:r>
              <a:rPr lang="uk-UA" sz="2100" cap="none" dirty="0" err="1">
                <a:latin typeface="+mj-lt"/>
              </a:rPr>
              <a:t>ції</a:t>
            </a:r>
            <a:r>
              <a:rPr lang="uk-UA" sz="2100" cap="none" dirty="0">
                <a:latin typeface="+mj-lt"/>
              </a:rPr>
              <a:t>-фотоальбомі).</a:t>
            </a:r>
          </a:p>
          <a:p>
            <a:endParaRPr lang="uk-UA" cap="none" dirty="0"/>
          </a:p>
        </p:txBody>
      </p:sp>
    </p:spTree>
    <p:extLst>
      <p:ext uri="{BB962C8B-B14F-4D97-AF65-F5344CB8AC3E}">
        <p14:creationId xmlns:p14="http://schemas.microsoft.com/office/powerpoint/2010/main" val="251619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cap="none" dirty="0"/>
              <a:t>Критерії оцінювання презентацій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9631"/>
          <a:stretch/>
        </p:blipFill>
        <p:spPr>
          <a:xfrm>
            <a:off x="1257669" y="1685240"/>
            <a:ext cx="9676661" cy="45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8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976544"/>
            <a:ext cx="10363826" cy="481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cap="none" dirty="0">
                <a:latin typeface="+mj-lt"/>
              </a:rPr>
              <a:t>Дайте мені точку опори і я зрушу світ. </a:t>
            </a:r>
          </a:p>
          <a:p>
            <a:pPr marL="0" indent="0" algn="r">
              <a:buNone/>
            </a:pPr>
            <a:r>
              <a:rPr lang="uk-UA" sz="3600" cap="none" dirty="0">
                <a:latin typeface="+mj-lt"/>
              </a:rPr>
              <a:t>Архімед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2294276"/>
            <a:ext cx="3019034" cy="3973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19" y="2834313"/>
            <a:ext cx="3421677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62213"/>
          </a:xfrm>
        </p:spPr>
        <p:txBody>
          <a:bodyPr>
            <a:normAutofit fontScale="90000"/>
          </a:bodyPr>
          <a:lstStyle/>
          <a:p>
            <a:r>
              <a:rPr lang="uk-UA" dirty="0"/>
              <a:t>Мета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1550347"/>
            <a:ext cx="10363826" cy="3424107"/>
          </a:xfrm>
        </p:spPr>
        <p:txBody>
          <a:bodyPr/>
          <a:lstStyle/>
          <a:p>
            <a:r>
              <a:rPr lang="uk-UA" dirty="0"/>
              <a:t>Аудиторія</a:t>
            </a:r>
          </a:p>
          <a:p>
            <a:r>
              <a:rPr lang="uk-UA" dirty="0"/>
              <a:t>Заради чого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dirty="0"/>
              <a:t>Звернути увагу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dirty="0"/>
              <a:t>зацікавити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dirty="0"/>
              <a:t>Викликати реакцію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dirty="0"/>
              <a:t>Навчити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uk-UA" dirty="0"/>
              <a:t>пояснити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41" y="1318407"/>
            <a:ext cx="6301759" cy="3264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388" y="3895727"/>
            <a:ext cx="17621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68745"/>
          </a:xfrm>
        </p:spPr>
        <p:txBody>
          <a:bodyPr>
            <a:normAutofit fontScale="90000"/>
          </a:bodyPr>
          <a:lstStyle/>
          <a:p>
            <a:r>
              <a:rPr lang="uk-UA" cap="none" dirty="0"/>
              <a:t>Чек-лист для підготовки до презентації за допомогою </a:t>
            </a:r>
            <a:r>
              <a:rPr lang="uk-UA" cap="none" dirty="0" err="1"/>
              <a:t>сторіборду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1713390"/>
            <a:ext cx="10363826" cy="47406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cap="none" dirty="0"/>
              <a:t>Використовуйте "Правило композиції". </a:t>
            </a:r>
            <a:r>
              <a:rPr lang="uk-UA" cap="none" dirty="0"/>
              <a:t>Пам'ятайте, у школі нас вчили, що будь-який твір, історія має експозицію, зав'язку, кульмінацію, розв'язку, кінцівку. Застосовуйте це правило до презентації. Саме з урахуванням правила композиції формується каркас презентації. Тоді і вам, і слухачам буде зрозуміла логіка викладу, і думка буде структурована. </a:t>
            </a:r>
          </a:p>
          <a:p>
            <a:pPr marL="0" indent="0">
              <a:buNone/>
            </a:pPr>
            <a:r>
              <a:rPr lang="uk-UA" b="1" cap="none" dirty="0"/>
              <a:t>Запишіть на стікерах </a:t>
            </a:r>
            <a:r>
              <a:rPr lang="uk-UA" b="1" cap="none" dirty="0" err="1"/>
              <a:t>тезово</a:t>
            </a:r>
            <a:r>
              <a:rPr lang="uk-UA" b="1" cap="none" dirty="0"/>
              <a:t> про що ви говоритимете в кожній частині свого виступу.</a:t>
            </a:r>
            <a:r>
              <a:rPr lang="uk-UA" cap="none" dirty="0"/>
              <a:t> Якщо у голові занадто багато ідеї, варіантів, про що ви хочете розповісти публіці, запишіть їх усі на стікери. Запам'ятайте правило: 1 стікер – 3-5 ключових коротких фраз із умовного абзацу мови. </a:t>
            </a:r>
          </a:p>
          <a:p>
            <a:pPr marL="0" indent="0">
              <a:buNone/>
            </a:pPr>
            <a:r>
              <a:rPr lang="uk-UA" b="1" cap="none" dirty="0"/>
              <a:t>Починайте працювати над планом із основної частини</a:t>
            </a:r>
            <a:r>
              <a:rPr lang="uk-UA" cap="none" dirty="0"/>
              <a:t>. Це головне у вашій презентації, і саме в цьому блоці розкривається головна думка всього виступу. Не читайте текст із листочка, коли виступаєте. Все це не тільки виглядає непрофесійно, а й відбиває у глядачів бажання слухати, розсіює їхню увагу. Краще витратите трохи часу та вивчіть промову. Коли ви говорите, а не читаєте з листа, мова виходить живою, природною. При читанні з папірця це виглядає як суха монотонна доповідь. Утримати увагу аудиторії у такому разі вкрай складно. </a:t>
            </a:r>
          </a:p>
          <a:p>
            <a:pPr marL="0" indent="0">
              <a:buNone/>
            </a:pPr>
            <a:r>
              <a:rPr lang="uk-UA" b="1" i="1" cap="none" dirty="0"/>
              <a:t>І пам'ятайте, ретельна підготовка та планування на 90% забезпечують успіх проведення презентації.</a:t>
            </a:r>
          </a:p>
        </p:txBody>
      </p:sp>
    </p:spTree>
    <p:extLst>
      <p:ext uri="{BB962C8B-B14F-4D97-AF65-F5344CB8AC3E}">
        <p14:creationId xmlns:p14="http://schemas.microsoft.com/office/powerpoint/2010/main" val="102982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7698"/>
            <a:ext cx="10364451" cy="846299"/>
          </a:xfrm>
        </p:spPr>
        <p:txBody>
          <a:bodyPr/>
          <a:lstStyle/>
          <a:p>
            <a:r>
              <a:rPr lang="uk-UA" dirty="0" err="1"/>
              <a:t>Сторіборд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03177" y="1168606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uk-UA" b="1" cap="none" dirty="0" err="1"/>
              <a:t>Сторіборд</a:t>
            </a:r>
            <a:r>
              <a:rPr lang="uk-UA" b="1" cap="none" dirty="0"/>
              <a:t> </a:t>
            </a:r>
            <a:r>
              <a:rPr lang="uk-UA" cap="none" dirty="0"/>
              <a:t>(від </a:t>
            </a:r>
            <a:r>
              <a:rPr lang="uk-UA" cap="none" dirty="0" err="1"/>
              <a:t>англ</a:t>
            </a:r>
            <a:r>
              <a:rPr lang="uk-UA" cap="none" dirty="0"/>
              <a:t>. </a:t>
            </a:r>
            <a:r>
              <a:rPr lang="en-US" cap="none" dirty="0"/>
              <a:t>storyboard) – </a:t>
            </a:r>
            <a:r>
              <a:rPr lang="uk-UA" cap="none" dirty="0"/>
              <a:t>це серія з 15-17 ілюстрацій, які створюються для попередньої візуалізації майбутнього рекламного ролика, мультиплікаційного фільму або кіно.</a:t>
            </a:r>
          </a:p>
          <a:p>
            <a:pPr marL="0" indent="0">
              <a:buNone/>
            </a:pPr>
            <a:r>
              <a:rPr lang="ru-RU" b="1" cap="none" dirty="0" err="1"/>
              <a:t>Сторіборд</a:t>
            </a:r>
            <a:r>
              <a:rPr lang="ru-RU" cap="none" dirty="0"/>
              <a:t> — </a:t>
            </a:r>
            <a:r>
              <a:rPr lang="ru-RU" cap="none" dirty="0" err="1"/>
              <a:t>замальовка</a:t>
            </a:r>
            <a:r>
              <a:rPr lang="ru-RU" cap="none" dirty="0"/>
              <a:t> </a:t>
            </a:r>
            <a:r>
              <a:rPr lang="ru-RU" cap="none" dirty="0" err="1"/>
              <a:t>слайдів</a:t>
            </a:r>
            <a:r>
              <a:rPr lang="ru-RU" cap="none" dirty="0"/>
              <a:t> </a:t>
            </a:r>
            <a:r>
              <a:rPr lang="ru-RU" cap="none" dirty="0" err="1"/>
              <a:t>від</a:t>
            </a:r>
            <a:r>
              <a:rPr lang="ru-RU" cap="none" dirty="0"/>
              <a:t> руки на </a:t>
            </a:r>
            <a:r>
              <a:rPr lang="ru-RU" cap="none" dirty="0" err="1"/>
              <a:t>папері</a:t>
            </a:r>
            <a:r>
              <a:rPr lang="ru-RU" cap="none" dirty="0"/>
              <a:t>.</a:t>
            </a:r>
            <a:endParaRPr lang="uk-UA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88" y="3090477"/>
            <a:ext cx="4610100" cy="3181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489" y="2957127"/>
            <a:ext cx="3133725" cy="1724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983" y="3858393"/>
            <a:ext cx="45148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32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3" y="199748"/>
            <a:ext cx="11487706" cy="66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7" y="152298"/>
            <a:ext cx="11764985" cy="64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9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026" b="4140"/>
          <a:stretch/>
        </p:blipFill>
        <p:spPr>
          <a:xfrm>
            <a:off x="390618" y="177553"/>
            <a:ext cx="11567604" cy="65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84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88" y="0"/>
            <a:ext cx="11005023" cy="64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4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cap="none" dirty="0"/>
              <a:t>З чого почати?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855434"/>
            <a:ext cx="10363826" cy="4696286"/>
          </a:xfrm>
        </p:spPr>
        <p:txBody>
          <a:bodyPr>
            <a:normAutofit/>
          </a:bodyPr>
          <a:lstStyle/>
          <a:p>
            <a:pPr marL="0" indent="457200">
              <a:spcBef>
                <a:spcPts val="0"/>
              </a:spcBef>
              <a:buNone/>
            </a:pPr>
            <a:r>
              <a:rPr lang="uk-UA" cap="none" dirty="0"/>
              <a:t>Буде великою помилкою розпочати з обговорення дизайну та анімації слайдів майбутньої презентації. </a:t>
            </a:r>
            <a:r>
              <a:rPr lang="uk-UA" b="1" i="1" cap="none" dirty="0"/>
              <a:t>Першочергове завдання, яке треба вирішити - створення контенту. </a:t>
            </a:r>
            <a:r>
              <a:rPr lang="uk-UA" cap="none" dirty="0"/>
              <a:t>Перш ніж відкрити </a:t>
            </a:r>
            <a:r>
              <a:rPr lang="en-US" cap="none" dirty="0"/>
              <a:t>PowerPoint, </a:t>
            </a:r>
            <a:r>
              <a:rPr lang="uk-UA" cap="none" dirty="0"/>
              <a:t>необхідно написати  свій виступ.</a:t>
            </a:r>
            <a:endParaRPr lang="en-US" cap="none" dirty="0"/>
          </a:p>
          <a:p>
            <a:pPr marL="0" indent="457200">
              <a:spcBef>
                <a:spcPts val="0"/>
              </a:spcBef>
              <a:buNone/>
            </a:pPr>
            <a:r>
              <a:rPr lang="uk-UA" cap="none" dirty="0"/>
              <a:t>Пам'ятайте два простих моменти, коли почнете писати текст:</a:t>
            </a:r>
            <a:endParaRPr lang="en-US" cap="none" dirty="0"/>
          </a:p>
          <a:p>
            <a:r>
              <a:rPr lang="uk-UA" b="1" i="1" cap="none" dirty="0"/>
              <a:t>Погано</a:t>
            </a:r>
            <a:r>
              <a:rPr lang="uk-UA" cap="none" dirty="0"/>
              <a:t> - Ви починаєте створювати презентацію </a:t>
            </a:r>
            <a:r>
              <a:rPr lang="en-US" cap="none" dirty="0"/>
              <a:t>PowerPoint </a:t>
            </a:r>
            <a:r>
              <a:rPr lang="uk-UA" cap="none" dirty="0"/>
              <a:t>з вибору красивої теми та улюблених кольорів.</a:t>
            </a:r>
            <a:endParaRPr lang="en-US" cap="none" dirty="0"/>
          </a:p>
          <a:p>
            <a:r>
              <a:rPr lang="uk-UA" b="1" i="1" cap="none" dirty="0"/>
              <a:t>Добре</a:t>
            </a:r>
            <a:r>
              <a:rPr lang="uk-UA" cap="none" dirty="0"/>
              <a:t> – </a:t>
            </a:r>
            <a:r>
              <a:rPr lang="uk-UA" cap="none" dirty="0" err="1"/>
              <a:t>ставте</a:t>
            </a:r>
            <a:r>
              <a:rPr lang="uk-UA" cap="none" dirty="0"/>
              <a:t> себе на місце слухачів та вирішуйте, що вони дізналися та відчули наприкінці презентації.</a:t>
            </a:r>
          </a:p>
        </p:txBody>
      </p:sp>
    </p:spTree>
    <p:extLst>
      <p:ext uri="{BB962C8B-B14F-4D97-AF65-F5344CB8AC3E}">
        <p14:creationId xmlns:p14="http://schemas.microsoft.com/office/powerpoint/2010/main" val="302146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49" y="0"/>
            <a:ext cx="11444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5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79968"/>
          </a:xfrm>
        </p:spPr>
        <p:txBody>
          <a:bodyPr>
            <a:normAutofit/>
          </a:bodyPr>
          <a:lstStyle/>
          <a:p>
            <a:r>
              <a:rPr lang="uk-UA" sz="3200" cap="none" dirty="0" err="1"/>
              <a:t>Типографіка</a:t>
            </a:r>
            <a:r>
              <a:rPr lang="uk-UA" sz="3200" cap="none" dirty="0"/>
              <a:t> тексту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09204" y="1571348"/>
            <a:ext cx="9768396" cy="4802819"/>
          </a:xfrm>
        </p:spPr>
        <p:txBody>
          <a:bodyPr>
            <a:normAutofit/>
          </a:bodyPr>
          <a:lstStyle/>
          <a:p>
            <a:r>
              <a:rPr lang="uk-UA" sz="4000" cap="none" dirty="0">
                <a:latin typeface="+mj-lt"/>
              </a:rPr>
              <a:t>Букви це картинки </a:t>
            </a:r>
            <a:r>
              <a:rPr lang="uk-UA" sz="1600" cap="none" dirty="0">
                <a:latin typeface="+mj-lt"/>
              </a:rPr>
              <a:t>(дотримання просторових пауз)</a:t>
            </a:r>
          </a:p>
          <a:p>
            <a:r>
              <a:rPr lang="uk-UA" sz="4000" cap="none" dirty="0">
                <a:latin typeface="+mj-lt"/>
              </a:rPr>
              <a:t>Дотримання ієрархії </a:t>
            </a:r>
            <a:r>
              <a:rPr lang="uk-UA" sz="1800" cap="none" dirty="0">
                <a:latin typeface="+mj-lt"/>
              </a:rPr>
              <a:t>(порядок має значення)</a:t>
            </a:r>
          </a:p>
          <a:p>
            <a:r>
              <a:rPr lang="uk-UA" sz="4000" cap="none" dirty="0">
                <a:latin typeface="+mj-lt"/>
              </a:rPr>
              <a:t>Розмір має значення </a:t>
            </a:r>
            <a:r>
              <a:rPr lang="uk-UA" sz="1600" cap="none" dirty="0">
                <a:latin typeface="+mj-lt"/>
              </a:rPr>
              <a:t>(фокус уваги)</a:t>
            </a:r>
          </a:p>
        </p:txBody>
      </p:sp>
    </p:spTree>
    <p:extLst>
      <p:ext uri="{BB962C8B-B14F-4D97-AF65-F5344CB8AC3E}">
        <p14:creationId xmlns:p14="http://schemas.microsoft.com/office/powerpoint/2010/main" val="295586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9FD62A4-6EC5-44B5-8FCB-5E614E9BF2D4}"/>
              </a:ext>
            </a:extLst>
          </p:cNvPr>
          <p:cNvSpPr/>
          <p:nvPr/>
        </p:nvSpPr>
        <p:spPr>
          <a:xfrm>
            <a:off x="794326" y="382396"/>
            <a:ext cx="10945091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 Вибираючи шрифти, слід керуватися такими відомостями:</a:t>
            </a:r>
          </a:p>
          <a:p>
            <a:endParaRPr lang="uk-UA" dirty="0"/>
          </a:p>
          <a:p>
            <a:pPr>
              <a:spcAft>
                <a:spcPts val="600"/>
              </a:spcAft>
            </a:pPr>
            <a:r>
              <a:rPr lang="uk-UA" dirty="0"/>
              <a:t>    • Вибраний шрифт визначає вплив повідомлення на слухачів. Для консервативної аудиторії та серйозних повідомлень обирайте класичний шрифт (наприклад, </a:t>
            </a:r>
            <a:r>
              <a:rPr lang="en-US" dirty="0"/>
              <a:t>Times New Roman; </a:t>
            </a:r>
            <a:r>
              <a:rPr lang="uk-UA" dirty="0"/>
              <a:t>для радісних повідомлень - “веселий” шрифт (наприклад, </a:t>
            </a:r>
            <a:r>
              <a:rPr lang="en-US" dirty="0"/>
              <a:t>Comic Sans MS).</a:t>
            </a:r>
          </a:p>
          <a:p>
            <a:pPr>
              <a:spcAft>
                <a:spcPts val="600"/>
              </a:spcAft>
            </a:pPr>
            <a:r>
              <a:rPr lang="en-US" dirty="0"/>
              <a:t>    </a:t>
            </a:r>
            <a:r>
              <a:rPr lang="en-US" dirty="0">
                <a:latin typeface="+mj-lt"/>
              </a:rPr>
              <a:t>• </a:t>
            </a:r>
            <a:r>
              <a:rPr lang="uk-UA" dirty="0">
                <a:latin typeface="+mj-lt"/>
              </a:rPr>
              <a:t>Шрифти з зарубками (</a:t>
            </a:r>
            <a:r>
              <a:rPr lang="en-US" dirty="0">
                <a:latin typeface="+mj-lt"/>
              </a:rPr>
              <a:t>Times New Roman </a:t>
            </a:r>
            <a:r>
              <a:rPr lang="uk-UA" dirty="0">
                <a:latin typeface="+mj-lt"/>
              </a:rPr>
              <a:t>і </a:t>
            </a:r>
            <a:r>
              <a:rPr lang="en-US" dirty="0">
                <a:latin typeface="+mj-lt"/>
              </a:rPr>
              <a:t>Bookman) </a:t>
            </a:r>
            <a:r>
              <a:rPr lang="uk-UA" dirty="0">
                <a:latin typeface="+mj-lt"/>
              </a:rPr>
              <a:t>легко </a:t>
            </a:r>
            <a:r>
              <a:rPr lang="uk-UA" dirty="0" err="1">
                <a:latin typeface="+mj-lt"/>
              </a:rPr>
              <a:t>читаються</a:t>
            </a:r>
            <a:r>
              <a:rPr lang="uk-UA" dirty="0">
                <a:latin typeface="+mj-lt"/>
              </a:rPr>
              <a:t>, тому їх використовують для друку великих обсягів тексту. Шрифти без зарубок (</a:t>
            </a:r>
            <a:r>
              <a:rPr lang="en-US" dirty="0">
                <a:latin typeface="+mj-lt"/>
              </a:rPr>
              <a:t>Arial </a:t>
            </a:r>
            <a:r>
              <a:rPr lang="uk-UA" dirty="0">
                <a:latin typeface="+mj-lt"/>
              </a:rPr>
              <a:t>і </a:t>
            </a:r>
            <a:r>
              <a:rPr lang="en-US" dirty="0">
                <a:latin typeface="+mj-lt"/>
              </a:rPr>
              <a:t>Verdana) </a:t>
            </a:r>
            <a:r>
              <a:rPr lang="uk-UA" dirty="0">
                <a:latin typeface="+mj-lt"/>
              </a:rPr>
              <a:t>простіші, тому вони краще виглядають у заголовках та колонтитулах.</a:t>
            </a:r>
          </a:p>
          <a:p>
            <a:pPr>
              <a:spcAft>
                <a:spcPts val="600"/>
              </a:spcAft>
            </a:pPr>
            <a:r>
              <a:rPr lang="uk-UA" dirty="0"/>
              <a:t>   • </a:t>
            </a:r>
            <a:r>
              <a:rPr lang="uk-UA" dirty="0">
                <a:latin typeface="Bahnschrift SemiBold" panose="020B0502040204020203" pitchFamily="34" charset="0"/>
              </a:rPr>
              <a:t>Створюючи презентації для перегляду в електронному вигляді або показу слайдів, використовуйте шрифти, які гарно виглядають на екрані.</a:t>
            </a:r>
          </a:p>
          <a:p>
            <a:pPr>
              <a:spcAft>
                <a:spcPts val="600"/>
              </a:spcAft>
            </a:pPr>
            <a:r>
              <a:rPr lang="uk-UA" dirty="0"/>
              <a:t>Шрифти </a:t>
            </a:r>
            <a:r>
              <a:rPr lang="en-US" i="1" dirty="0"/>
              <a:t>Verdana, Tahoma </a:t>
            </a:r>
            <a:r>
              <a:rPr lang="uk-UA" i="1" dirty="0"/>
              <a:t>та </a:t>
            </a:r>
            <a:r>
              <a:rPr lang="en-US" i="1" dirty="0"/>
              <a:t>Bookman </a:t>
            </a:r>
            <a:r>
              <a:rPr lang="uk-UA" dirty="0"/>
              <a:t>розроблені спеціально для використання на веб-сторінках. Також можна використовувати для цього шрифти </a:t>
            </a:r>
            <a:r>
              <a:rPr lang="en-US" dirty="0"/>
              <a:t>Arial, Times New Roman.</a:t>
            </a:r>
          </a:p>
          <a:p>
            <a:pPr>
              <a:spcAft>
                <a:spcPts val="600"/>
              </a:spcAft>
            </a:pPr>
            <a:r>
              <a:rPr lang="en-US" dirty="0"/>
              <a:t>   •  </a:t>
            </a:r>
            <a:r>
              <a:rPr lang="uk-UA" dirty="0">
                <a:latin typeface="Book Antiqua" panose="02040602050305030304" pitchFamily="18" charset="0"/>
              </a:rPr>
              <a:t>Щоб забезпечити легкість читання, колір тексту потрібно зробити контрастним відносно кольору фону. Напівжирний шрифт і курсив використовується лише для виділення - часте використання послаблює їх ефективність.</a:t>
            </a:r>
          </a:p>
          <a:p>
            <a:pPr>
              <a:spcAft>
                <a:spcPts val="600"/>
              </a:spcAft>
            </a:pPr>
            <a:r>
              <a:rPr lang="uk-UA" dirty="0"/>
              <a:t>  </a:t>
            </a:r>
            <a:r>
              <a:rPr lang="uk-UA" dirty="0">
                <a:latin typeface="Comic Sans MS" panose="030F0702030302020204" pitchFamily="66" charset="0"/>
              </a:rPr>
              <a:t>• Кожний шрифт несе в собі певну індивідуальність, тому дуже важливо дотримуватися узгодженості. Якщо часто змінювати шрифт, повідомлення може виявитися неузгодженим. У презентації рекомендується використовувати не більше 3-4 різних шрифтів.</a:t>
            </a:r>
          </a:p>
        </p:txBody>
      </p:sp>
    </p:spTree>
    <p:extLst>
      <p:ext uri="{BB962C8B-B14F-4D97-AF65-F5344CB8AC3E}">
        <p14:creationId xmlns:p14="http://schemas.microsoft.com/office/powerpoint/2010/main" val="62365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5B0ACBA-9386-420F-A7CE-23A55C771404}"/>
              </a:ext>
            </a:extLst>
          </p:cNvPr>
          <p:cNvSpPr/>
          <p:nvPr/>
        </p:nvSpPr>
        <p:spPr>
          <a:xfrm>
            <a:off x="895927" y="280689"/>
            <a:ext cx="108527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https://ux.pub/varhal/dobirka-biezkoshtovnikh-ukrayinskikh-shriftiv-vid-ukrayinskikh-dizainieriv-3g7j</a:t>
            </a:r>
            <a:endParaRPr lang="uk-UA" dirty="0"/>
          </a:p>
          <a:p>
            <a:r>
              <a:rPr lang="uk-UA" b="1" dirty="0"/>
              <a:t>Добірка безкоштовних українських шрифтів від українських дизайнерів</a:t>
            </a:r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B617F-1699-4D0F-8560-42B56CF2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4" y="1125278"/>
            <a:ext cx="6278527" cy="38567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A909A-E748-41E6-AC51-93F7EDD43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81" y="1161426"/>
            <a:ext cx="5338619" cy="2832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59621-39DF-4234-9B7E-3E3A7487F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752" y="3746534"/>
            <a:ext cx="5104532" cy="24709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B3926E-7A5D-4D0B-BADE-C66003B86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24" y="3612850"/>
            <a:ext cx="5994403" cy="31107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872019-8B0A-4D87-8C98-210A2FC8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045" y="4397802"/>
            <a:ext cx="4191363" cy="21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39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776" y="317118"/>
            <a:ext cx="10364451" cy="526702"/>
          </a:xfrm>
        </p:spPr>
        <p:txBody>
          <a:bodyPr>
            <a:normAutofit fontScale="90000"/>
          </a:bodyPr>
          <a:lstStyle/>
          <a:p>
            <a:r>
              <a:rPr lang="uk-UA" dirty="0"/>
              <a:t>Текст в картинках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27344" y="1603483"/>
            <a:ext cx="2646171" cy="2569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16" y="1323311"/>
            <a:ext cx="4856963" cy="2849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80" y="4630889"/>
            <a:ext cx="2885336" cy="1730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467" y="4172626"/>
            <a:ext cx="4921936" cy="2945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692" y="1272856"/>
            <a:ext cx="2914650" cy="2266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1467" y="4275245"/>
            <a:ext cx="27051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F81B8-F66C-43B1-BC13-57724E06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0" y="161027"/>
            <a:ext cx="3581710" cy="341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71F5F-D6D9-421E-8049-E42B4133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549" y="3070532"/>
            <a:ext cx="8207451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55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31B41-2A2D-41C1-849E-390AFD1A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5" y="175491"/>
            <a:ext cx="11018982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93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FDF84B-1EA1-4328-8121-FB6977A2B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378691"/>
            <a:ext cx="10926618" cy="62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6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12A7B0-A73C-4E97-9CEF-35A4E1A5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4" y="979056"/>
            <a:ext cx="10141527" cy="53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1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32"/>
            <a:ext cx="12064753" cy="67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08947"/>
          </a:xfrm>
        </p:spPr>
        <p:txBody>
          <a:bodyPr>
            <a:normAutofit fontScale="90000"/>
          </a:bodyPr>
          <a:lstStyle/>
          <a:p>
            <a:r>
              <a:rPr lang="uk-UA" cap="none" dirty="0"/>
              <a:t>Етапи підготовки до створення презентацій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07364"/>
            <a:ext cx="10363826" cy="45838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ru-RU" cap="none" dirty="0" err="1"/>
              <a:t>Дуже</a:t>
            </a:r>
            <a:r>
              <a:rPr lang="ru-RU" cap="none" dirty="0"/>
              <a:t> </a:t>
            </a:r>
            <a:r>
              <a:rPr lang="ru-RU" cap="none" dirty="0" err="1"/>
              <a:t>важливо</a:t>
            </a:r>
            <a:r>
              <a:rPr lang="ru-RU" cap="none" dirty="0"/>
              <a:t> знати мету </a:t>
            </a:r>
            <a:r>
              <a:rPr lang="ru-RU" cap="none" dirty="0" err="1"/>
              <a:t>презентації</a:t>
            </a:r>
            <a:r>
              <a:rPr lang="ru-RU" cap="none" dirty="0"/>
              <a:t>, перш </a:t>
            </a:r>
            <a:r>
              <a:rPr lang="ru-RU" cap="none" dirty="0" err="1"/>
              <a:t>ніж</a:t>
            </a:r>
            <a:r>
              <a:rPr lang="ru-RU" cap="none" dirty="0"/>
              <a:t> </a:t>
            </a:r>
            <a:r>
              <a:rPr lang="ru-RU" cap="none" dirty="0" err="1"/>
              <a:t>розпочати</a:t>
            </a:r>
            <a:r>
              <a:rPr lang="ru-RU" cap="none" dirty="0"/>
              <a:t> </a:t>
            </a:r>
            <a:r>
              <a:rPr lang="ru-RU" cap="none" dirty="0" err="1"/>
              <a:t>її</a:t>
            </a:r>
            <a:r>
              <a:rPr lang="ru-RU" cap="none" dirty="0"/>
              <a:t> </a:t>
            </a:r>
            <a:r>
              <a:rPr lang="ru-RU" cap="none" dirty="0" err="1"/>
              <a:t>створення</a:t>
            </a:r>
            <a:r>
              <a:rPr lang="ru-RU" cap="none" dirty="0"/>
              <a:t> в </a:t>
            </a:r>
            <a:r>
              <a:rPr lang="ru-RU" cap="none" dirty="0" err="1"/>
              <a:t>PowerPoint</a:t>
            </a:r>
            <a:r>
              <a:rPr lang="ru-RU" cap="none" dirty="0"/>
              <a:t>. (</a:t>
            </a:r>
            <a:r>
              <a:rPr lang="ru-RU" cap="none" dirty="0" err="1"/>
              <a:t>Навчити</a:t>
            </a:r>
            <a:r>
              <a:rPr lang="ru-RU" cap="none" dirty="0"/>
              <a:t>, </a:t>
            </a:r>
            <a:r>
              <a:rPr lang="ru-RU" cap="none" dirty="0" err="1"/>
              <a:t>ознайомити</a:t>
            </a:r>
            <a:r>
              <a:rPr lang="ru-RU" cap="none" dirty="0"/>
              <a:t>, </a:t>
            </a:r>
            <a:r>
              <a:rPr lang="ru-RU" cap="none" dirty="0" err="1"/>
              <a:t>переконати</a:t>
            </a:r>
            <a:r>
              <a:rPr lang="ru-RU" cap="none" dirty="0"/>
              <a:t> …)</a:t>
            </a:r>
          </a:p>
          <a:p>
            <a:pPr marL="457200" indent="-457200">
              <a:buAutoNum type="arabicPeriod"/>
            </a:pPr>
            <a:r>
              <a:rPr lang="ru-RU" cap="none" dirty="0" err="1"/>
              <a:t>Визначте</a:t>
            </a:r>
            <a:r>
              <a:rPr lang="ru-RU" cap="none" dirty="0"/>
              <a:t> склад </a:t>
            </a:r>
            <a:r>
              <a:rPr lang="ru-RU" cap="none" dirty="0" err="1"/>
              <a:t>слухачів</a:t>
            </a:r>
            <a:r>
              <a:rPr lang="ru-RU" cap="none" dirty="0"/>
              <a:t>. </a:t>
            </a:r>
            <a:r>
              <a:rPr lang="ru-RU" cap="none" dirty="0" err="1"/>
              <a:t>Бажано</a:t>
            </a:r>
            <a:r>
              <a:rPr lang="ru-RU" cap="none" dirty="0"/>
              <a:t> </a:t>
            </a:r>
            <a:r>
              <a:rPr lang="ru-RU" cap="none" dirty="0" err="1"/>
              <a:t>визначити</a:t>
            </a:r>
            <a:r>
              <a:rPr lang="ru-RU" cap="none" dirty="0"/>
              <a:t> </a:t>
            </a:r>
            <a:r>
              <a:rPr lang="ru-RU" cap="none" dirty="0" err="1"/>
              <a:t>рівень</a:t>
            </a:r>
            <a:r>
              <a:rPr lang="ru-RU" cap="none" dirty="0"/>
              <a:t> </a:t>
            </a:r>
            <a:r>
              <a:rPr lang="ru-RU" cap="none" dirty="0" err="1"/>
              <a:t>знайомства</a:t>
            </a:r>
            <a:r>
              <a:rPr lang="ru-RU" cap="none" dirty="0"/>
              <a:t> </a:t>
            </a:r>
            <a:r>
              <a:rPr lang="ru-RU" cap="none" dirty="0" err="1"/>
              <a:t>слухачів</a:t>
            </a:r>
            <a:r>
              <a:rPr lang="ru-RU" cap="none" dirty="0"/>
              <a:t> з темою.</a:t>
            </a:r>
          </a:p>
          <a:p>
            <a:pPr marL="457200" indent="-457200">
              <a:buAutoNum type="arabicPeriod"/>
            </a:pPr>
            <a:r>
              <a:rPr lang="uk-UA" cap="none" dirty="0"/>
              <a:t>Визначте ключові точки презентації. (</a:t>
            </a:r>
            <a:r>
              <a:rPr lang="ru-RU" cap="none" dirty="0"/>
              <a:t>Все </a:t>
            </a:r>
            <a:r>
              <a:rPr lang="ru-RU" cap="none" dirty="0" err="1"/>
              <a:t>написане</a:t>
            </a:r>
            <a:r>
              <a:rPr lang="ru-RU" cap="none" dirty="0"/>
              <a:t> і </a:t>
            </a:r>
            <a:r>
              <a:rPr lang="ru-RU" cap="none" dirty="0" err="1"/>
              <a:t>сказане</a:t>
            </a:r>
            <a:r>
              <a:rPr lang="ru-RU" cap="none" dirty="0"/>
              <a:t> </a:t>
            </a:r>
            <a:r>
              <a:rPr lang="ru-RU" cap="none" dirty="0" err="1"/>
              <a:t>має</a:t>
            </a:r>
            <a:r>
              <a:rPr lang="ru-RU" cap="none" dirty="0"/>
              <a:t> бути </a:t>
            </a:r>
            <a:r>
              <a:rPr lang="ru-RU" cap="none" dirty="0" err="1"/>
              <a:t>пов'язане</a:t>
            </a:r>
            <a:r>
              <a:rPr lang="ru-RU" cap="none" dirty="0"/>
              <a:t> </a:t>
            </a:r>
            <a:r>
              <a:rPr lang="ru-RU" cap="none" dirty="0" err="1"/>
              <a:t>із</a:t>
            </a:r>
            <a:r>
              <a:rPr lang="ru-RU" cap="none" dirty="0"/>
              <a:t> </a:t>
            </a:r>
            <a:r>
              <a:rPr lang="ru-RU" cap="none" dirty="0" err="1"/>
              <a:t>зазначеною</a:t>
            </a:r>
            <a:r>
              <a:rPr lang="ru-RU" cap="none" dirty="0"/>
              <a:t> метою.</a:t>
            </a:r>
            <a:r>
              <a:rPr lang="uk-UA" cap="none" dirty="0"/>
              <a:t>)</a:t>
            </a:r>
          </a:p>
          <a:p>
            <a:pPr marL="0" indent="0">
              <a:buNone/>
            </a:pPr>
            <a:r>
              <a:rPr lang="uk-UA" cap="none" dirty="0"/>
              <a:t>	В результаті  має бути чотири записані тези виступу, їх потрібно взяти за основу. </a:t>
            </a:r>
          </a:p>
          <a:p>
            <a:pPr marL="0" indent="0">
              <a:buNone/>
            </a:pPr>
            <a:r>
              <a:rPr lang="uk-UA" b="1" i="1" cap="none" dirty="0"/>
              <a:t>Мета презентації </a:t>
            </a:r>
            <a:r>
              <a:rPr lang="uk-UA" cap="none" dirty="0"/>
              <a:t>– рушійна сила та привід, то заради чого ви збираєте слухачів.</a:t>
            </a:r>
          </a:p>
          <a:p>
            <a:pPr marL="0" indent="0">
              <a:buNone/>
            </a:pPr>
            <a:r>
              <a:rPr lang="uk-UA" b="1" i="1" cap="none" dirty="0"/>
              <a:t>Аудиторія </a:t>
            </a:r>
            <a:r>
              <a:rPr lang="uk-UA" cap="none" dirty="0"/>
              <a:t>– хто збереться? Що вони знають на тему виступу?</a:t>
            </a:r>
          </a:p>
          <a:p>
            <a:pPr marL="0" indent="0">
              <a:buNone/>
            </a:pPr>
            <a:r>
              <a:rPr lang="uk-UA" b="1" i="1" cap="none" dirty="0"/>
              <a:t>Конспект</a:t>
            </a:r>
            <a:r>
              <a:rPr lang="uk-UA" cap="none" dirty="0"/>
              <a:t> - маршрут вашої презентації, якого ви дотримуватиметеся протягом усієї мови.</a:t>
            </a:r>
          </a:p>
          <a:p>
            <a:pPr marL="1339850" indent="-1339850">
              <a:buNone/>
            </a:pPr>
            <a:r>
              <a:rPr lang="uk-UA" b="1" i="1" cap="none" dirty="0"/>
              <a:t>Підтримка</a:t>
            </a:r>
            <a:r>
              <a:rPr lang="uk-UA" cap="none" dirty="0"/>
              <a:t> - окремі факти, думки та дані, те, чим ви поділіться зі своєю </a:t>
            </a:r>
            <a:r>
              <a:rPr lang="uk-UA" cap="none" dirty="0" err="1"/>
              <a:t>аудиторією.З</a:t>
            </a:r>
            <a:r>
              <a:rPr lang="uk-UA" cap="none" dirty="0"/>
              <a:t> цим багажем можна переходити до </a:t>
            </a:r>
            <a:r>
              <a:rPr lang="en-US" cap="none" dirty="0"/>
              <a:t>PowerPoint </a:t>
            </a:r>
            <a:r>
              <a:rPr lang="uk-UA" cap="none" dirty="0"/>
              <a:t>до побудови презентації. Відкриємо програму і почнемо роботу.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0457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7825"/>
          </a:xfrm>
        </p:spPr>
        <p:txBody>
          <a:bodyPr>
            <a:normAutofit/>
          </a:bodyPr>
          <a:lstStyle/>
          <a:p>
            <a:r>
              <a:rPr lang="uk-UA" sz="2400" cap="none" dirty="0"/>
              <a:t>Правила створення презентацій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1429305"/>
            <a:ext cx="10363826" cy="514904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uk-UA" cap="none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Текстове наповнення має бути простим, лаконічним, особливо якщо презентацію передбачається демонструвати на екрані для великої кількості людей. Їхня увага повинна концентруватися на доповідачі.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Якщо в доповіді наводяться числові дані, то для унаочнення до слайдів бажано додавати діаграми, схеми тощо.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Вміст презентації (текстові, графічні, мультимедійні об’єкти слайда) краще структурувати за принципом «один слайд — одна ідея». При цьому потрібно враховувати відповідність змісту й оформлення, що допомагає унаочнити матеріал.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Використовуючи інформаційні матеріали (зображення, текст, звук, відео тощо) з Інтернету та інших джерел, слід пам’ятати про авторське право, робити посилання на автора і джерело.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Доцільний дизайн (колірна схема, розташування і розміри об’єктів, вибір шрифтів тощо) надає презентації цілісності. Тло слайдів (однорідне, візерунчасте, малюнок чи фотографія), розташування основних елементів (заголовка, текстових блоків, зображень) не повинні помітно відрізнятися в межах презентації.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Великі текстові фрагменти (від 15 слів) відвертають увагу, а дрібний шрифт (менший за 20 пт) при читанні вимагає додаткових зусиль.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Стильове оформлення слайдів покращує загальне сприйняття презентації аудиторією. Для всіх слайдів зазвичай використовують однакову тему оформлення. Особливе оформлення можуть мати титульний та кінцевий слайди, а також слайди із заголовками окремих розділів.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Щоб привернути увагу до важливої інформації, до окремих слайдів також можна застосувати особливе оформлення.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Анімаційні та звукові ефекти додають динамічності та яскравості. Застосування анімації обумовлено призначенням презентації.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cap="none" dirty="0"/>
              <a:t>Найчастіше анімацію й звукові ефекти застосовують у презентаціях рекламного або розважального характеру. Для презентацій навчальної або ділової спрямованості достатньо, щоб анімаційні ефекти підкреслювали найважливіші факти; від звукових ефектів при цьому можна відмовитися.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21278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3774" y="210145"/>
            <a:ext cx="10364451" cy="473436"/>
          </a:xfrm>
        </p:spPr>
        <p:txBody>
          <a:bodyPr>
            <a:normAutofit fontScale="90000"/>
          </a:bodyPr>
          <a:lstStyle/>
          <a:p>
            <a:r>
              <a:rPr lang="uk-UA" cap="none" dirty="0"/>
              <a:t>Правила створення презентацій</a:t>
            </a:r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426128" y="923278"/>
            <a:ext cx="5433133" cy="5610687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rgbClr val="7030A0"/>
              </a:buClr>
              <a:buSzPct val="120000"/>
              <a:buFont typeface="+mj-lt"/>
              <a:buAutoNum type="arabicPeriod"/>
            </a:pPr>
            <a:r>
              <a:rPr lang="uk-UA" i="1" cap="none" dirty="0">
                <a:solidFill>
                  <a:srgbClr val="7030A0"/>
                </a:solidFill>
              </a:rPr>
              <a:t>Текстове наповнення має бути простим, лаконічним</a:t>
            </a:r>
            <a:r>
              <a:rPr lang="uk-UA" cap="none" dirty="0"/>
              <a:t>, особливо якщо презентацію передбачається демонструвати на екрані для великої кількості людей. Їхня увага повинна концентруватися на доповідачі.</a:t>
            </a:r>
          </a:p>
          <a:p>
            <a:pPr marL="457200" indent="-457200">
              <a:spcBef>
                <a:spcPts val="1200"/>
              </a:spcBef>
              <a:buClr>
                <a:srgbClr val="7030A0"/>
              </a:buClr>
              <a:buSzPct val="120000"/>
              <a:buFont typeface="+mj-lt"/>
              <a:buAutoNum type="arabicPeriod"/>
            </a:pPr>
            <a:r>
              <a:rPr lang="uk-UA" cap="none" dirty="0"/>
              <a:t>Вміст презентації (текстові, графічні, мультимедійні об’єкти слайда) краще структурувати за принципом </a:t>
            </a:r>
            <a:r>
              <a:rPr lang="uk-UA" i="1" cap="none" dirty="0">
                <a:solidFill>
                  <a:srgbClr val="7030A0"/>
                </a:solidFill>
              </a:rPr>
              <a:t>«один слайд — одна ідея». </a:t>
            </a:r>
          </a:p>
          <a:p>
            <a:pPr marL="457200" indent="-457200">
              <a:spcBef>
                <a:spcPts val="1200"/>
              </a:spcBef>
              <a:buClr>
                <a:srgbClr val="7030A0"/>
              </a:buClr>
              <a:buSzPct val="120000"/>
              <a:buFont typeface="+mj-lt"/>
              <a:buAutoNum type="arabicPeriod"/>
            </a:pPr>
            <a:r>
              <a:rPr lang="uk-UA" i="1" cap="none" dirty="0">
                <a:solidFill>
                  <a:srgbClr val="7030A0"/>
                </a:solidFill>
              </a:rPr>
              <a:t>Доцільний дизайн </a:t>
            </a:r>
            <a:r>
              <a:rPr lang="uk-UA" cap="none" dirty="0"/>
              <a:t>(колірна схема, розташування і розміри об’єктів, вибір шрифтів тощо) надає презентації цілісності. 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655077" y="1029810"/>
            <a:ext cx="6312022" cy="58281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Якщо в доповіді наводяться числові дані, то для унаочнення до слайдів бажано додавати діаграми, схеми тощо.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Використовуючи інформаційні матеріали (зображення, текст, звук, відео тощо) з Інтернету та інших джерел, слід пам’ятати про авторське право, робити посилання на автора і джерело.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Великі текстові фрагменти (від 15 слів) відвертають увагу, а дрібний шрифт (менший за 20 пт) при читанні вимагає додаткових зусиль.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Стильове оформлення слайдів покращує загальне сприйняття презентації аудиторією. Для всіх слайдів зазвичай використовують однакову тему оформлення. Особливе оформлення можуть мати титульний та кінцевий слайди, а також слайди із заголовками окремих розділів.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Щоб привернути увагу до важливої інформації, до окремих слайдів також можна застосувати особливе оформлення.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Анімаційні та звукові ефекти додають динамічності та яскравості. Застосування анімації обумовлено призначенням презентації.</a:t>
            </a:r>
          </a:p>
          <a:p>
            <a:pPr>
              <a:spcBef>
                <a:spcPts val="0"/>
              </a:spcBef>
              <a:buClr>
                <a:schemeClr val="accent6">
                  <a:lumMod val="50000"/>
                </a:schemeClr>
              </a:buClr>
              <a:buFont typeface="+mj-lt"/>
              <a:buAutoNum type="arabicPeriod" startAt="4"/>
            </a:pPr>
            <a:r>
              <a:rPr lang="uk-UA" sz="1500" cap="none" dirty="0"/>
              <a:t>Найчастіше анімацію й звукові ефекти застосовують у презентаціях рекламного або розважального характеру. Для презентацій навчальної або ділової спрямованості достатньо, щоб анімаційні ефекти підкреслювали найважливіші факти.</a:t>
            </a:r>
          </a:p>
          <a:p>
            <a:pPr marL="0" indent="0">
              <a:buNone/>
            </a:pP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1130185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838200" y="470517"/>
            <a:ext cx="5181600" cy="570644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теми й мети презентації. Слід чітко сформулювати тему й мету презентації, що дозволить визначити цільову аудиторію, зміст і форму подання матеріалу.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Добір матеріалу та розподіл за слайдами. Слід розробити сценарій презентації, визначити кількість і структуру слайдів, підготувати потрібні тексти, малюнки, анімацію, відео, звук тощо.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 робота продовжується в середовищі редактора презентацій.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 стильового оформлення слайдів. Залежно від теми та мети презентації можна використати теми оформлення з колекції </a:t>
            </a:r>
            <a:r>
              <a:rPr lang="en-US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 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розробити власне оформлення.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 матеріалів на слайдах. Залежно від виду та обсягу інформаційних матеріалів для кожного слайда можна вибрати готову розмітку або налаштувати власну.</a:t>
            </a:r>
          </a:p>
          <a:p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978311" y="1"/>
            <a:ext cx="52136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519524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172200" y="665825"/>
            <a:ext cx="5181600" cy="551113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Додавання анімаційних і/або звукових ефектів. Для надання презентації динамічності та підкреслення ключових моментів змісту можна застосувати звукові та анімаційні ефекти (рух або видозміни об'єктів на екрані, </a:t>
            </a:r>
            <a:r>
              <a:rPr lang="uk-UA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анімована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зміна слайдів).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Попередній перегляд презентації. Під час попереднього перегляду презентації слід звернути увагу на оформлення слайдів та їх послідовність, завантаженість текстом, налаштувати </a:t>
            </a:r>
            <a:r>
              <a:rPr lang="uk-UA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анімовану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зміну слайдів тощо та доопрацювати презентацію у разі потреби.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Збереження презентації. Якщо роботу не завершено, для її збереження потрібно вибрати формат </a:t>
            </a:r>
            <a:r>
              <a:rPr lang="uk-UA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файла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Презентація </a:t>
            </a:r>
            <a:r>
              <a:rPr lang="en-US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 (*.</a:t>
            </a:r>
            <a:r>
              <a:rPr lang="en-US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pptx</a:t>
            </a:r>
            <a:r>
              <a:rPr lang="en-US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Завершену роботу доцільно зберегти у форматі Демонстрація </a:t>
            </a:r>
            <a:r>
              <a:rPr lang="en-US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 (*.</a:t>
            </a:r>
            <a:r>
              <a:rPr lang="en-US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ppsx</a:t>
            </a:r>
            <a:r>
              <a:rPr lang="en-US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 файли відкриваються відразу в режимі перегляду.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Демонстрація презентації.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07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8BA62D-77F9-410A-B1A3-717293AC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424874"/>
            <a:ext cx="11102109" cy="60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572198-6EBC-457B-9E23-6EAE8713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452581"/>
            <a:ext cx="11111345" cy="61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028138-5F72-4331-A4A2-066A1B16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5" y="443345"/>
            <a:ext cx="11065162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7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0A3EA-E3C1-4E87-ABB8-F941A803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74" y="586493"/>
            <a:ext cx="9830652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39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45E509-4655-4600-A441-E3EE94463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921802"/>
            <a:ext cx="11453090" cy="57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E29D8-B698-4E7A-AF16-8A254F05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02" y="239827"/>
            <a:ext cx="10364451" cy="674574"/>
          </a:xfrm>
        </p:spPr>
        <p:txBody>
          <a:bodyPr>
            <a:normAutofit/>
          </a:bodyPr>
          <a:lstStyle/>
          <a:p>
            <a:r>
              <a:rPr lang="uk-UA" sz="2400" dirty="0"/>
              <a:t>Як закінчити презентацію?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5832C3-1D99-4A0F-BA48-E3153ECD11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1424983"/>
            <a:ext cx="10363826" cy="47079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cap="none" dirty="0" err="1"/>
              <a:t>Ефективне</a:t>
            </a:r>
            <a:r>
              <a:rPr lang="ru-RU" cap="none" dirty="0"/>
              <a:t> </a:t>
            </a:r>
            <a:r>
              <a:rPr lang="ru-RU" cap="none" dirty="0" err="1"/>
              <a:t>завершення</a:t>
            </a:r>
            <a:r>
              <a:rPr lang="ru-RU" cap="none" dirty="0"/>
              <a:t> </a:t>
            </a:r>
            <a:r>
              <a:rPr lang="ru-RU" cap="none" dirty="0" err="1"/>
              <a:t>презентації</a:t>
            </a:r>
            <a:r>
              <a:rPr lang="ru-RU" cap="none" dirty="0"/>
              <a:t> </a:t>
            </a:r>
            <a:r>
              <a:rPr lang="ru-RU" cap="none" dirty="0" err="1"/>
              <a:t>має</a:t>
            </a:r>
            <a:r>
              <a:rPr lang="ru-RU" cap="none" dirty="0"/>
              <a:t> </a:t>
            </a:r>
            <a:r>
              <a:rPr lang="ru-RU" cap="none" dirty="0" err="1"/>
              <a:t>важливе</a:t>
            </a:r>
            <a:r>
              <a:rPr lang="ru-RU" cap="none" dirty="0"/>
              <a:t> </a:t>
            </a:r>
            <a:r>
              <a:rPr lang="ru-RU" cap="none" dirty="0" err="1"/>
              <a:t>значення</a:t>
            </a:r>
            <a:r>
              <a:rPr lang="ru-RU" cap="none" dirty="0"/>
              <a:t> для того, </a:t>
            </a:r>
            <a:r>
              <a:rPr lang="ru-RU" cap="none" dirty="0" err="1"/>
              <a:t>щоб</a:t>
            </a:r>
            <a:r>
              <a:rPr lang="ru-RU" cap="none" dirty="0"/>
              <a:t> </a:t>
            </a:r>
            <a:r>
              <a:rPr lang="ru-RU" cap="none" dirty="0" err="1"/>
              <a:t>залишити</a:t>
            </a:r>
            <a:r>
              <a:rPr lang="ru-RU" cap="none" dirty="0"/>
              <a:t> </a:t>
            </a:r>
            <a:r>
              <a:rPr lang="ru-RU" cap="none" dirty="0" err="1"/>
              <a:t>незабутнє</a:t>
            </a:r>
            <a:r>
              <a:rPr lang="ru-RU" cap="none" dirty="0"/>
              <a:t> </a:t>
            </a:r>
            <a:r>
              <a:rPr lang="ru-RU" cap="none" dirty="0" err="1"/>
              <a:t>враження</a:t>
            </a:r>
            <a:r>
              <a:rPr lang="ru-RU" cap="none" dirty="0"/>
              <a:t> на </a:t>
            </a:r>
            <a:r>
              <a:rPr lang="ru-RU" cap="none" dirty="0" err="1"/>
              <a:t>аудиторію</a:t>
            </a:r>
            <a:r>
              <a:rPr lang="ru-RU" cap="none" dirty="0"/>
              <a:t> та донести ваше </a:t>
            </a:r>
            <a:r>
              <a:rPr lang="ru-RU" cap="none" dirty="0" err="1"/>
              <a:t>повідомлення</a:t>
            </a:r>
            <a:r>
              <a:rPr lang="ru-RU" cap="none" dirty="0"/>
              <a:t>. </a:t>
            </a:r>
          </a:p>
          <a:p>
            <a:pPr marL="0" indent="0">
              <a:buNone/>
            </a:pPr>
            <a:r>
              <a:rPr lang="uk-UA" b="1" cap="none" dirty="0"/>
              <a:t>Повторення ключових моментів (</a:t>
            </a:r>
            <a:r>
              <a:rPr lang="uk-UA" cap="none" dirty="0"/>
              <a:t>Наприклад: </a:t>
            </a:r>
            <a:r>
              <a:rPr lang="ru-RU" cap="none" dirty="0"/>
              <a:t>Перш </a:t>
            </a:r>
            <a:r>
              <a:rPr lang="ru-RU" cap="none" dirty="0" err="1"/>
              <a:t>ніж</a:t>
            </a:r>
            <a:r>
              <a:rPr lang="ru-RU" cap="none" dirty="0"/>
              <a:t> </a:t>
            </a:r>
            <a:r>
              <a:rPr lang="ru-RU" cap="none" dirty="0" err="1"/>
              <a:t>завершити</a:t>
            </a:r>
            <a:r>
              <a:rPr lang="ru-RU" cap="none" dirty="0"/>
              <a:t>, давайте </a:t>
            </a:r>
            <a:r>
              <a:rPr lang="ru-RU" cap="none" dirty="0" err="1"/>
              <a:t>повернемося</a:t>
            </a:r>
            <a:r>
              <a:rPr lang="ru-RU" cap="none" dirty="0"/>
              <a:t> до </a:t>
            </a:r>
            <a:r>
              <a:rPr lang="ru-RU" cap="none" dirty="0" err="1"/>
              <a:t>нашої</a:t>
            </a:r>
            <a:r>
              <a:rPr lang="ru-RU" cap="none" dirty="0"/>
              <a:t> </a:t>
            </a:r>
            <a:r>
              <a:rPr lang="ru-RU" cap="none" dirty="0" err="1"/>
              <a:t>сьогоднішньої</a:t>
            </a:r>
            <a:r>
              <a:rPr lang="ru-RU" cap="none" dirty="0"/>
              <a:t> </a:t>
            </a:r>
            <a:r>
              <a:rPr lang="ru-RU" cap="none" dirty="0" err="1"/>
              <a:t>основної</a:t>
            </a:r>
            <a:r>
              <a:rPr lang="ru-RU" cap="none" dirty="0"/>
              <a:t> теми…, </a:t>
            </a:r>
            <a:r>
              <a:rPr lang="uk-UA" cap="none" dirty="0"/>
              <a:t>Ми дослідили фактори, які …)</a:t>
            </a:r>
            <a:endParaRPr lang="uk-UA" b="1" cap="none" dirty="0"/>
          </a:p>
          <a:p>
            <a:r>
              <a:rPr lang="ru-RU" b="1" cap="none" dirty="0" err="1"/>
              <a:t>Включення</a:t>
            </a:r>
            <a:r>
              <a:rPr lang="ru-RU" b="1" cap="none" dirty="0"/>
              <a:t> </a:t>
            </a:r>
            <a:r>
              <a:rPr lang="ru-RU" b="1" cap="none" dirty="0" err="1"/>
              <a:t>заклику</a:t>
            </a:r>
            <a:r>
              <a:rPr lang="ru-RU" b="1" cap="none" dirty="0"/>
              <a:t> до </a:t>
            </a:r>
            <a:r>
              <a:rPr lang="ru-RU" b="1" cap="none" dirty="0" err="1"/>
              <a:t>дії</a:t>
            </a:r>
            <a:r>
              <a:rPr lang="ru-RU" b="1" cap="none" dirty="0"/>
              <a:t>.</a:t>
            </a:r>
          </a:p>
          <a:p>
            <a:r>
              <a:rPr lang="uk-UA" b="1" cap="none" dirty="0"/>
              <a:t>Закінчення потужною цитатою.</a:t>
            </a:r>
          </a:p>
          <a:p>
            <a:r>
              <a:rPr lang="ru-RU" b="1" cap="none" dirty="0" err="1"/>
              <a:t>Запитання</a:t>
            </a:r>
            <a:r>
              <a:rPr lang="ru-RU" b="1" cap="none" dirty="0"/>
              <a:t>, </a:t>
            </a:r>
            <a:r>
              <a:rPr lang="ru-RU" b="1" cap="none" dirty="0" err="1"/>
              <a:t>що</a:t>
            </a:r>
            <a:r>
              <a:rPr lang="ru-RU" b="1" cap="none" dirty="0"/>
              <a:t> </a:t>
            </a:r>
            <a:r>
              <a:rPr lang="ru-RU" b="1" cap="none" dirty="0" err="1"/>
              <a:t>спонукає</a:t>
            </a:r>
            <a:r>
              <a:rPr lang="ru-RU" b="1" cap="none" dirty="0"/>
              <a:t> до </a:t>
            </a:r>
            <a:r>
              <a:rPr lang="ru-RU" b="1" cap="none" dirty="0" err="1"/>
              <a:t>роздумів</a:t>
            </a:r>
            <a:r>
              <a:rPr lang="ru-RU" b="1" cap="none" dirty="0"/>
              <a:t>.</a:t>
            </a:r>
          </a:p>
          <a:p>
            <a:r>
              <a:rPr lang="uk-UA" b="1" cap="none" dirty="0"/>
              <a:t>Заключні думки.</a:t>
            </a:r>
          </a:p>
          <a:p>
            <a:pPr marL="0" indent="0" fontAlgn="base">
              <a:buNone/>
            </a:pPr>
            <a:r>
              <a:rPr lang="uk-UA" cap="none" dirty="0"/>
              <a:t>На фінальному слайді можна показувати:</a:t>
            </a:r>
          </a:p>
          <a:p>
            <a:pPr marL="1081088" indent="0" fontAlgn="base">
              <a:buNone/>
            </a:pPr>
            <a:r>
              <a:rPr lang="uk-UA" cap="none" dirty="0"/>
              <a:t>вашу контактну інформацію;</a:t>
            </a:r>
          </a:p>
          <a:p>
            <a:pPr marL="1081088" indent="0" fontAlgn="base">
              <a:buNone/>
            </a:pPr>
            <a:r>
              <a:rPr lang="uk-UA" cap="none" dirty="0"/>
              <a:t>куди піти далі (сайт, стаття або </a:t>
            </a:r>
            <a:r>
              <a:rPr lang="uk-UA" cap="none" dirty="0" err="1"/>
              <a:t>ін.ресурси</a:t>
            </a:r>
            <a:r>
              <a:rPr lang="uk-UA" cap="none" dirty="0"/>
              <a:t>);</a:t>
            </a:r>
          </a:p>
          <a:p>
            <a:pPr marL="1081088" indent="0" fontAlgn="base">
              <a:buNone/>
            </a:pPr>
            <a:r>
              <a:rPr lang="uk-UA" cap="none" dirty="0"/>
              <a:t>логотип компанії;</a:t>
            </a:r>
          </a:p>
          <a:p>
            <a:pPr marL="1081088" indent="0" fontAlgn="base">
              <a:buNone/>
            </a:pPr>
            <a:r>
              <a:rPr lang="uk-UA" cap="none" dirty="0"/>
              <a:t>цитата, що підходить по контексту;</a:t>
            </a:r>
          </a:p>
          <a:p>
            <a:pPr marL="1081088" indent="0" fontAlgn="base">
              <a:buNone/>
            </a:pPr>
            <a:r>
              <a:rPr lang="uk-UA" cap="none" dirty="0"/>
              <a:t>вражаюче фото, яке відповідає суті.</a:t>
            </a:r>
          </a:p>
          <a:p>
            <a:endParaRPr lang="uk-UA" b="1" cap="none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uk-UA" cap="none" dirty="0"/>
          </a:p>
        </p:txBody>
      </p:sp>
    </p:spTree>
    <p:extLst>
      <p:ext uri="{BB962C8B-B14F-4D97-AF65-F5344CB8AC3E}">
        <p14:creationId xmlns:p14="http://schemas.microsoft.com/office/powerpoint/2010/main" val="58708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91192"/>
          </a:xfrm>
        </p:spPr>
        <p:txBody>
          <a:bodyPr>
            <a:normAutofit fontScale="90000"/>
          </a:bodyPr>
          <a:lstStyle/>
          <a:p>
            <a:r>
              <a:rPr lang="uk-UA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 розробки презентації</a:t>
            </a:r>
            <a:br>
              <a:rPr lang="uk-UA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2660" y="1384917"/>
            <a:ext cx="11274640" cy="568170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теми й мети презентації.</a:t>
            </a: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Добір матеріалу та розподіл за слайдами.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 розробити сценарій презентації, визначити кількість і структуру слайдів, підготувати потрібні тексти, малюнки, анімацію, відео, звук тощо.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 робота продовжується в середовищі редактора презентацій.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 стильового оформлення слайдів</a:t>
            </a: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теми та мети презентації можна використати теми оформлення з колекції </a:t>
            </a:r>
            <a:r>
              <a:rPr lang="en-US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 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розробити власне оформлення.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 матеріалів на слайдах</a:t>
            </a: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виду та обсягу інформаційних матеріалів для кожного слайда можна вибрати готову розмітку або налаштувати власну.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 анімаційних і/або звукових ефектів.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надання презентації динамічності та підкреслення ключових моментів змісту можна застосувати звукові та анімаційні ефекти (рух або видозміни об'єктів на екрані, </a:t>
            </a:r>
            <a:r>
              <a:rPr lang="uk-UA" sz="1400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анімована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зміна слайдів).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Попередній перегляд презентації.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попереднього перегляду презентації слід звернути увагу на оформлення слайдів та їх послідовність, завантаженість текстом, налаштувати </a:t>
            </a:r>
            <a:r>
              <a:rPr lang="uk-UA" sz="1400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анімовану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зміну слайдів тощо.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презентації. 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роботу не завершено, для її збереження потрібно вибрати формат </a:t>
            </a:r>
            <a:r>
              <a:rPr lang="uk-UA" sz="1400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файла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Презентація </a:t>
            </a:r>
            <a:r>
              <a:rPr lang="en-US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 (*.</a:t>
            </a:r>
            <a:r>
              <a:rPr lang="en-US" sz="1400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pptx</a:t>
            </a:r>
            <a:r>
              <a:rPr lang="en-US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  <a:r>
              <a:rPr lang="uk-UA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Завершену роботу доцільно зберегти у форматі Демонстрація </a:t>
            </a:r>
            <a:r>
              <a:rPr lang="en-US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 (*.</a:t>
            </a:r>
            <a:r>
              <a:rPr lang="en-US" sz="1400" cap="none" dirty="0" err="1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ppsx</a:t>
            </a:r>
            <a:r>
              <a:rPr lang="en-US" sz="14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uk-UA" sz="1400" cap="none" dirty="0">
              <a:solidFill>
                <a:srgbClr val="1B1F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18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Демонстрація презентації</a:t>
            </a:r>
            <a:r>
              <a:rPr lang="uk-UA" sz="1500" b="1" cap="none" dirty="0">
                <a:solidFill>
                  <a:srgbClr val="1B1F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763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2596B-E991-4AD8-B53B-DA00DF9C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341745"/>
            <a:ext cx="11065163" cy="6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0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B22334-90F5-4AA9-A59E-92E9055A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90" y="397526"/>
            <a:ext cx="10898909" cy="62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60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6F077A-0C59-4FD2-A5D2-10F3C531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2" y="489526"/>
            <a:ext cx="11568495" cy="60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91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2B13EE-8A41-4C55-8F60-ADF51CF0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0" y="332509"/>
            <a:ext cx="10755979" cy="65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0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80" y="97654"/>
            <a:ext cx="10946167" cy="65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01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97724"/>
          </a:xfrm>
        </p:spPr>
        <p:txBody>
          <a:bodyPr/>
          <a:lstStyle/>
          <a:p>
            <a:r>
              <a:rPr lang="uk-UA" cap="none" dirty="0"/>
              <a:t>Використані джерела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438184"/>
            <a:ext cx="10363826" cy="43530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cap="none" dirty="0">
                <a:hlinkClick r:id="rId2"/>
              </a:rPr>
              <a:t>https://presium.pro/blog/best_templates#rec112472602</a:t>
            </a:r>
            <a:r>
              <a:rPr lang="uk-UA" cap="none" dirty="0"/>
              <a:t> – кращі сайти з наборами шаблонів презентацій</a:t>
            </a:r>
          </a:p>
          <a:p>
            <a:pPr marL="457200" indent="-457200">
              <a:buFont typeface="+mj-lt"/>
              <a:buAutoNum type="arabicPeriod"/>
            </a:pPr>
            <a:r>
              <a:rPr lang="en-US" cap="none" dirty="0">
                <a:hlinkClick r:id="rId3"/>
              </a:rPr>
              <a:t>https://life.pravda.com.ua/society/2018/06/8/231466/</a:t>
            </a:r>
            <a:r>
              <a:rPr lang="uk-UA" cap="none" dirty="0"/>
              <a:t> - правила створення презентації</a:t>
            </a:r>
          </a:p>
          <a:p>
            <a:pPr marL="457200" indent="-457200">
              <a:buFont typeface="+mj-lt"/>
              <a:buAutoNum type="arabicPeriod"/>
            </a:pPr>
            <a:r>
              <a:rPr lang="en-US" cap="none" dirty="0">
                <a:hlinkClick r:id="rId4"/>
              </a:rPr>
              <a:t>https://nachasi.com/creative/2018/06/15/stvorennya-prezentatsiyi/</a:t>
            </a:r>
            <a:r>
              <a:rPr lang="uk-UA" cap="none" dirty="0"/>
              <a:t> - 10 кроків ефективної презентації.</a:t>
            </a:r>
          </a:p>
          <a:p>
            <a:pPr marL="457200" indent="-457200">
              <a:buFont typeface="+mj-lt"/>
              <a:buAutoNum type="arabicPeriod"/>
            </a:pPr>
            <a:r>
              <a:rPr lang="en-US" cap="none" dirty="0">
                <a:hlinkClick r:id="rId5"/>
              </a:rPr>
              <a:t>http://www.gohigher.org/course-presentations#!/tab/51471667-1</a:t>
            </a:r>
            <a:r>
              <a:rPr lang="uk-UA" cap="none" dirty="0"/>
              <a:t> -  ефективні презентації</a:t>
            </a:r>
          </a:p>
          <a:p>
            <a:pPr marL="457200" indent="-457200">
              <a:buFont typeface="+mj-lt"/>
              <a:buAutoNum type="arabicPeriod"/>
            </a:pPr>
            <a:r>
              <a:rPr lang="en-US" cap="none" dirty="0">
                <a:hlinkClick r:id="rId3"/>
              </a:rPr>
              <a:t>https://life.pravda.com.ua/society/2018/06/8/231466/</a:t>
            </a:r>
            <a:r>
              <a:rPr lang="uk-UA" cap="none" dirty="0"/>
              <a:t>  будь як Стівен Джобс</a:t>
            </a:r>
          </a:p>
        </p:txBody>
      </p:sp>
    </p:spTree>
    <p:extLst>
      <p:ext uri="{BB962C8B-B14F-4D97-AF65-F5344CB8AC3E}">
        <p14:creationId xmlns:p14="http://schemas.microsoft.com/office/powerpoint/2010/main" val="204328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BF4472-E93A-4BFB-83BC-323C7217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988291"/>
            <a:ext cx="11009745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6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9A3102-468C-4B82-9544-EB4FCDED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360218"/>
            <a:ext cx="11120581" cy="59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4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FB0B68-8F98-438D-9AC5-26A9207B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00069"/>
          </a:xfrm>
        </p:spPr>
        <p:txBody>
          <a:bodyPr>
            <a:normAutofit fontScale="90000"/>
          </a:bodyPr>
          <a:lstStyle/>
          <a:p>
            <a:r>
              <a:rPr lang="uk-UA" cap="none" dirty="0"/>
              <a:t>Структура презентації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33996"/>
            <a:ext cx="10363826" cy="4557203"/>
          </a:xfrm>
        </p:spPr>
        <p:txBody>
          <a:bodyPr>
            <a:normAutofit/>
          </a:bodyPr>
          <a:lstStyle/>
          <a:p>
            <a:pPr marL="0" indent="457200">
              <a:spcBef>
                <a:spcPts val="600"/>
              </a:spcBef>
              <a:buNone/>
            </a:pPr>
            <a:r>
              <a:rPr lang="uk-UA" cap="none" dirty="0">
                <a:latin typeface="+mj-lt"/>
              </a:rPr>
              <a:t>Розробка структури презентації полягає у визначенні загальної кількості слайдів та орієнтовного наповнення кожного слайда. Слід пам’ятати, що слайди не мають бути перевантажені інформацією — ані текстовою, ані графічною. Для донесення змісту виступу тривалістю </a:t>
            </a:r>
            <a:r>
              <a:rPr lang="uk-UA" b="1" cap="none" dirty="0">
                <a:latin typeface="+mj-lt"/>
              </a:rPr>
              <a:t>10-15 хвилин </a:t>
            </a:r>
            <a:r>
              <a:rPr lang="uk-UA" cap="none" dirty="0">
                <a:latin typeface="+mj-lt"/>
              </a:rPr>
              <a:t>та збереження уваги аудиторії достатньо створити </a:t>
            </a:r>
            <a:r>
              <a:rPr lang="uk-UA" b="1" cap="none" dirty="0">
                <a:latin typeface="+mj-lt"/>
              </a:rPr>
              <a:t>10-15 слайдів</a:t>
            </a:r>
            <a:r>
              <a:rPr lang="uk-UA" cap="none" dirty="0">
                <a:latin typeface="+mj-lt"/>
              </a:rPr>
              <a:t>.</a:t>
            </a:r>
          </a:p>
          <a:p>
            <a:pPr marL="0" indent="457200">
              <a:spcBef>
                <a:spcPts val="600"/>
              </a:spcBef>
              <a:buNone/>
            </a:pPr>
            <a:r>
              <a:rPr lang="uk-UA" cap="none" dirty="0">
                <a:latin typeface="+mj-lt"/>
              </a:rPr>
              <a:t>Кількість слайдів слід звести до мінімальної: наприклад, слайд 1 — титульний (назва, дані про виконавця); слайди 2-8 — власне презентація; слайд 9 — заключний (висновки); слайд 10 — подяка за увагу, посилання, реквізити.</a:t>
            </a:r>
          </a:p>
          <a:p>
            <a:pPr marL="0" indent="457200">
              <a:spcBef>
                <a:spcPts val="600"/>
              </a:spcBef>
              <a:buNone/>
            </a:pPr>
            <a:r>
              <a:rPr lang="uk-UA" b="1" i="1" cap="none" dirty="0">
                <a:latin typeface="+mj-lt"/>
              </a:rPr>
              <a:t>На одному слайді розміщують не більше 3-5 об</a:t>
            </a:r>
            <a:r>
              <a:rPr lang="en-US" b="1" i="1" cap="none" dirty="0">
                <a:latin typeface="+mj-lt"/>
              </a:rPr>
              <a:t>’</a:t>
            </a:r>
            <a:r>
              <a:rPr lang="uk-UA" b="1" i="1" cap="none" dirty="0" err="1">
                <a:latin typeface="+mj-lt"/>
              </a:rPr>
              <a:t>єктів</a:t>
            </a:r>
            <a:r>
              <a:rPr lang="uk-UA" b="1" i="1" cap="none" dirty="0">
                <a:latin typeface="+mj-lt"/>
              </a:rPr>
              <a:t>. (найкраще 3 об</a:t>
            </a:r>
            <a:r>
              <a:rPr lang="en-US" b="1" i="1" cap="none" dirty="0">
                <a:latin typeface="+mj-lt"/>
              </a:rPr>
              <a:t>’</a:t>
            </a:r>
            <a:r>
              <a:rPr lang="uk-UA" b="1" i="1" cap="none" dirty="0" err="1">
                <a:latin typeface="+mj-lt"/>
              </a:rPr>
              <a:t>єкти</a:t>
            </a:r>
            <a:r>
              <a:rPr lang="uk-UA" b="1" i="1" cap="none" dirty="0"/>
              <a:t>)</a:t>
            </a:r>
            <a:endParaRPr lang="uk-UA" b="1" i="1" cap="none" dirty="0">
              <a:latin typeface="+mj-lt"/>
            </a:endParaRPr>
          </a:p>
          <a:p>
            <a:pPr marL="0" indent="457200">
              <a:spcBef>
                <a:spcPts val="600"/>
              </a:spcBef>
              <a:buNone/>
            </a:pPr>
            <a:endParaRPr lang="uk-UA" cap="none" dirty="0"/>
          </a:p>
        </p:txBody>
      </p:sp>
    </p:spTree>
    <p:extLst>
      <p:ext uri="{BB962C8B-B14F-4D97-AF65-F5344CB8AC3E}">
        <p14:creationId xmlns:p14="http://schemas.microsoft.com/office/powerpoint/2010/main" val="184736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732" y="192389"/>
            <a:ext cx="10364451" cy="508947"/>
          </a:xfrm>
        </p:spPr>
        <p:txBody>
          <a:bodyPr>
            <a:normAutofit/>
          </a:bodyPr>
          <a:lstStyle/>
          <a:p>
            <a:r>
              <a:rPr lang="uk-UA" sz="2400" cap="none" dirty="0"/>
              <a:t>Правила створення презентацій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701337"/>
            <a:ext cx="12191999" cy="595691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Текстове наповнення має бути простим, лаконічним, особливо якщо презентацію передбачається демонструвати на екрані для великої кількості людей. Їхня увага повинна концентруватися на доповідачі.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Якщо в доповіді наводяться числові дані, то для унаочнення до слайдів бажано додавати діаграми, схеми тощо.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Вміст презентації (текстові, графічні, мультимедійні об’єкти слайда) краще структурувати за принципом «один слайд — одна ідея». При цьому потрібно враховувати відповідність змісту й оформлення, що допомагає унаочнити матеріал.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Використовуючи інформаційні матеріали (зображення, текст, звук, відео тощо) з Інтернету та інших джерел, слід пам’ятати про авторське право, робити посилання на автора і джерело.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Доцільний дизайн (колірна схема, розташування і розміри об’єктів, вибір шрифтів тощо) надає презентації цілісності. Тло слайдів (однорідне, візерунчасте, малюнок чи фотографія), розташування основних елементів (заголовка, текстових блоків, зображень) не повинні помітно відрізнятися в межах презентації.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Великі текстові фрагменти (від 15 слів) відвертають увагу, а дрібний шрифт (менший за 20 пт) при читанні вимагає додаткових зусиль.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Стильове оформлення слайдів покращує загальне сприйняття презентації аудиторією. Для всіх слайдів зазвичай використовують однакову тему оформлення. Особливе оформлення можуть мати титульний та кінцевий слайди, а також слайди із заголовками окремих розділів.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Щоб привернути увагу до важливої інформації, до окремих слайдів також можна застосувати особливе оформлення.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Анімаційні та звукові ефекти додають динамічності та яскравості. Застосування анімації обумовлено призначенням презентації.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uk-UA" sz="1600" cap="none" dirty="0">
                <a:latin typeface="+mj-lt"/>
              </a:rPr>
              <a:t>Найчастіше анімацію й звукові ефекти застосовують у презентаціях рекламного або розважального характеру. Для презентацій навчальної або ділової спрямованості достатньо, щоб анімаційні ефекти підкреслювали найважливіші факти.  </a:t>
            </a:r>
          </a:p>
        </p:txBody>
      </p:sp>
    </p:spTree>
    <p:extLst>
      <p:ext uri="{BB962C8B-B14F-4D97-AF65-F5344CB8AC3E}">
        <p14:creationId xmlns:p14="http://schemas.microsoft.com/office/powerpoint/2010/main" val="300453232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1628</TotalTime>
  <Words>2522</Words>
  <Application>Microsoft Office PowerPoint</Application>
  <PresentationFormat>Широкий екран</PresentationFormat>
  <Paragraphs>150</Paragraphs>
  <Slides>45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45</vt:i4>
      </vt:variant>
    </vt:vector>
  </HeadingPairs>
  <TitlesOfParts>
    <vt:vector size="53" baseType="lpstr">
      <vt:lpstr>Arial</vt:lpstr>
      <vt:lpstr>Bahnschrift SemiBold</vt:lpstr>
      <vt:lpstr>Book Antiqua</vt:lpstr>
      <vt:lpstr>Comic Sans MS</vt:lpstr>
      <vt:lpstr>Monotype Corsiva</vt:lpstr>
      <vt:lpstr>Times New Roman</vt:lpstr>
      <vt:lpstr>Wingdings</vt:lpstr>
      <vt:lpstr>Капля</vt:lpstr>
      <vt:lpstr>Презентації </vt:lpstr>
      <vt:lpstr>З чого почати?</vt:lpstr>
      <vt:lpstr>Етапи підготовки до створення презентацій</vt:lpstr>
      <vt:lpstr>Етапи розробки презентації </vt:lpstr>
      <vt:lpstr>Презентація PowerPoint</vt:lpstr>
      <vt:lpstr>Презентація PowerPoint</vt:lpstr>
      <vt:lpstr>Презентація PowerPoint</vt:lpstr>
      <vt:lpstr>Структура презентації</vt:lpstr>
      <vt:lpstr>Правила створення презентацій</vt:lpstr>
      <vt:lpstr>Елементи дизайну презентації</vt:lpstr>
      <vt:lpstr>Критерії оцінювання презентацій</vt:lpstr>
      <vt:lpstr>Презентація PowerPoint</vt:lpstr>
      <vt:lpstr>Мета</vt:lpstr>
      <vt:lpstr>Чек-лист для підготовки до презентації за допомогою сторіборду</vt:lpstr>
      <vt:lpstr>Сторіборд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Типографіка тексту</vt:lpstr>
      <vt:lpstr>Презентація PowerPoint</vt:lpstr>
      <vt:lpstr>Презентація PowerPoint</vt:lpstr>
      <vt:lpstr>Текст в картинках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Правила створення презентацій</vt:lpstr>
      <vt:lpstr>Правила створення презентацій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Як закінчити презентацію?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Використані джерела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Презентації</dc:title>
  <dc:creator>Admin</dc:creator>
  <cp:lastModifiedBy>Оксана</cp:lastModifiedBy>
  <cp:revision>52</cp:revision>
  <dcterms:created xsi:type="dcterms:W3CDTF">2022-05-17T09:31:09Z</dcterms:created>
  <dcterms:modified xsi:type="dcterms:W3CDTF">2024-12-02T17:39:11Z</dcterms:modified>
</cp:coreProperties>
</file>