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5" r:id="rId6"/>
    <p:sldId id="266" r:id="rId7"/>
    <p:sldId id="268" r:id="rId8"/>
    <p:sldId id="269" r:id="rId9"/>
    <p:sldId id="270" r:id="rId10"/>
    <p:sldId id="271" r:id="rId11"/>
    <p:sldId id="272" r:id="rId12"/>
    <p:sldId id="260" r:id="rId13"/>
    <p:sldId id="261" r:id="rId14"/>
    <p:sldId id="262" r:id="rId15"/>
    <p:sldId id="263" r:id="rId16"/>
    <p:sldId id="264"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43" autoAdjust="0"/>
  </p:normalViewPr>
  <p:slideViewPr>
    <p:cSldViewPr snapToGrid="0">
      <p:cViewPr varScale="1">
        <p:scale>
          <a:sx n="45" d="100"/>
          <a:sy n="45" d="100"/>
        </p:scale>
        <p:origin x="58" y="3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6AEB21-FC9A-4988-AEEF-BEF8A268449F}"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uk-UA"/>
        </a:p>
      </dgm:t>
    </dgm:pt>
    <dgm:pt modelId="{8185CEF5-31E9-477E-AE66-9EB9FE279411}">
      <dgm:prSet phldrT="[Текст]"/>
      <dgm:spPr/>
      <dgm:t>
        <a:bodyPr/>
        <a:lstStyle/>
        <a:p>
          <a:r>
            <a:rPr lang="uk-UA" dirty="0"/>
            <a:t>Міжнародні та європейські норми, які містять рекомендації стосовно забезпечення незалежності суддів, практика ЄСПЛ </a:t>
          </a:r>
        </a:p>
      </dgm:t>
    </dgm:pt>
    <dgm:pt modelId="{E1542140-83CE-4739-8F24-911E3EF362F4}" type="parTrans" cxnId="{827F7656-A399-4DE7-93F6-B29C91701689}">
      <dgm:prSet/>
      <dgm:spPr/>
      <dgm:t>
        <a:bodyPr/>
        <a:lstStyle/>
        <a:p>
          <a:endParaRPr lang="uk-UA"/>
        </a:p>
      </dgm:t>
    </dgm:pt>
    <dgm:pt modelId="{1E56E891-A1D4-4C75-9A02-CE37FE796311}" type="sibTrans" cxnId="{827F7656-A399-4DE7-93F6-B29C91701689}">
      <dgm:prSet/>
      <dgm:spPr/>
      <dgm:t>
        <a:bodyPr/>
        <a:lstStyle/>
        <a:p>
          <a:endParaRPr lang="uk-UA"/>
        </a:p>
      </dgm:t>
    </dgm:pt>
    <dgm:pt modelId="{7EF323B8-E807-4EF2-AE32-A0B163EB21AD}">
      <dgm:prSet/>
      <dgm:spPr/>
      <dgm:t>
        <a:bodyPr/>
        <a:lstStyle/>
        <a:p>
          <a:r>
            <a:rPr lang="uk-UA"/>
            <a:t>Верховенство права </a:t>
          </a:r>
          <a:endParaRPr lang="uk-UA" dirty="0"/>
        </a:p>
      </dgm:t>
    </dgm:pt>
    <dgm:pt modelId="{06B806A8-1237-48B6-8214-946EDEBDA5EF}" type="parTrans" cxnId="{DDB169F6-3345-4267-96FB-9BBFDBF55339}">
      <dgm:prSet/>
      <dgm:spPr/>
      <dgm:t>
        <a:bodyPr/>
        <a:lstStyle/>
        <a:p>
          <a:endParaRPr lang="uk-UA"/>
        </a:p>
      </dgm:t>
    </dgm:pt>
    <dgm:pt modelId="{8560654F-B085-44C5-8534-23AB98F78931}" type="sibTrans" cxnId="{DDB169F6-3345-4267-96FB-9BBFDBF55339}">
      <dgm:prSet/>
      <dgm:spPr/>
      <dgm:t>
        <a:bodyPr/>
        <a:lstStyle/>
        <a:p>
          <a:endParaRPr lang="uk-UA"/>
        </a:p>
      </dgm:t>
    </dgm:pt>
    <dgm:pt modelId="{60470300-91A2-4F1A-B0BD-8BB0C5CF596F}">
      <dgm:prSet/>
      <dgm:spPr/>
      <dgm:t>
        <a:bodyPr/>
        <a:lstStyle/>
        <a:p>
          <a:r>
            <a:rPr lang="uk-UA"/>
            <a:t>Спеціалізація суддів щодо розгляду воєнних злочинів </a:t>
          </a:r>
          <a:endParaRPr lang="uk-UA" dirty="0"/>
        </a:p>
      </dgm:t>
    </dgm:pt>
    <dgm:pt modelId="{B91576D3-80EC-4FC4-B8A2-3AF1BB5A8590}" type="parTrans" cxnId="{A248D2F3-DDFF-432C-A04C-F89F84D41B48}">
      <dgm:prSet/>
      <dgm:spPr/>
      <dgm:t>
        <a:bodyPr/>
        <a:lstStyle/>
        <a:p>
          <a:endParaRPr lang="uk-UA"/>
        </a:p>
      </dgm:t>
    </dgm:pt>
    <dgm:pt modelId="{4384B436-7FB3-4E3C-A605-BE88F348F329}" type="sibTrans" cxnId="{A248D2F3-DDFF-432C-A04C-F89F84D41B48}">
      <dgm:prSet/>
      <dgm:spPr/>
      <dgm:t>
        <a:bodyPr/>
        <a:lstStyle/>
        <a:p>
          <a:endParaRPr lang="uk-UA"/>
        </a:p>
      </dgm:t>
    </dgm:pt>
    <dgm:pt modelId="{F9A6B0E3-7021-4311-B1C3-3C5621FB23F9}">
      <dgm:prSet/>
      <dgm:spPr/>
      <dgm:t>
        <a:bodyPr/>
        <a:lstStyle/>
        <a:p>
          <a:r>
            <a:rPr lang="uk-UA"/>
            <a:t>Викладення судового рішення</a:t>
          </a:r>
          <a:endParaRPr lang="uk-UA" dirty="0"/>
        </a:p>
      </dgm:t>
    </dgm:pt>
    <dgm:pt modelId="{1F001B8C-C758-4542-B208-2D4196E5A72E}" type="parTrans" cxnId="{D733776A-CBC0-40CE-AA52-7156961AA2B5}">
      <dgm:prSet/>
      <dgm:spPr/>
      <dgm:t>
        <a:bodyPr/>
        <a:lstStyle/>
        <a:p>
          <a:endParaRPr lang="uk-UA"/>
        </a:p>
      </dgm:t>
    </dgm:pt>
    <dgm:pt modelId="{743A1B23-4B97-4F4F-A248-1913C032A5F7}" type="sibTrans" cxnId="{D733776A-CBC0-40CE-AA52-7156961AA2B5}">
      <dgm:prSet/>
      <dgm:spPr/>
      <dgm:t>
        <a:bodyPr/>
        <a:lstStyle/>
        <a:p>
          <a:endParaRPr lang="uk-UA"/>
        </a:p>
      </dgm:t>
    </dgm:pt>
    <dgm:pt modelId="{E638E0BE-440A-456A-ACDC-B42DAD6838B7}" type="pres">
      <dgm:prSet presAssocID="{AD6AEB21-FC9A-4988-AEEF-BEF8A268449F}" presName="diagram" presStyleCnt="0">
        <dgm:presLayoutVars>
          <dgm:dir/>
          <dgm:resizeHandles val="exact"/>
        </dgm:presLayoutVars>
      </dgm:prSet>
      <dgm:spPr/>
    </dgm:pt>
    <dgm:pt modelId="{1E54494A-E01A-4D85-A973-8931EE4D757A}" type="pres">
      <dgm:prSet presAssocID="{8185CEF5-31E9-477E-AE66-9EB9FE279411}" presName="node" presStyleLbl="node1" presStyleIdx="0" presStyleCnt="4">
        <dgm:presLayoutVars>
          <dgm:bulletEnabled val="1"/>
        </dgm:presLayoutVars>
      </dgm:prSet>
      <dgm:spPr/>
    </dgm:pt>
    <dgm:pt modelId="{DA9B3181-50DA-4531-A529-306D329C6987}" type="pres">
      <dgm:prSet presAssocID="{1E56E891-A1D4-4C75-9A02-CE37FE796311}" presName="sibTrans" presStyleCnt="0"/>
      <dgm:spPr/>
    </dgm:pt>
    <dgm:pt modelId="{BF651F54-429C-4AF1-BB52-E55EAA295EA7}" type="pres">
      <dgm:prSet presAssocID="{7EF323B8-E807-4EF2-AE32-A0B163EB21AD}" presName="node" presStyleLbl="node1" presStyleIdx="1" presStyleCnt="4">
        <dgm:presLayoutVars>
          <dgm:bulletEnabled val="1"/>
        </dgm:presLayoutVars>
      </dgm:prSet>
      <dgm:spPr/>
    </dgm:pt>
    <dgm:pt modelId="{73D9D7B9-766E-4B21-9898-614DED1C90DA}" type="pres">
      <dgm:prSet presAssocID="{8560654F-B085-44C5-8534-23AB98F78931}" presName="sibTrans" presStyleCnt="0"/>
      <dgm:spPr/>
    </dgm:pt>
    <dgm:pt modelId="{4B354D91-C915-465E-8450-E085DD7B0145}" type="pres">
      <dgm:prSet presAssocID="{60470300-91A2-4F1A-B0BD-8BB0C5CF596F}" presName="node" presStyleLbl="node1" presStyleIdx="2" presStyleCnt="4">
        <dgm:presLayoutVars>
          <dgm:bulletEnabled val="1"/>
        </dgm:presLayoutVars>
      </dgm:prSet>
      <dgm:spPr/>
    </dgm:pt>
    <dgm:pt modelId="{7A8F896B-C44B-4ECE-9767-1F58E761532B}" type="pres">
      <dgm:prSet presAssocID="{4384B436-7FB3-4E3C-A605-BE88F348F329}" presName="sibTrans" presStyleCnt="0"/>
      <dgm:spPr/>
    </dgm:pt>
    <dgm:pt modelId="{0C7C499D-FB63-4FE9-B9CD-0E386994613F}" type="pres">
      <dgm:prSet presAssocID="{F9A6B0E3-7021-4311-B1C3-3C5621FB23F9}" presName="node" presStyleLbl="node1" presStyleIdx="3" presStyleCnt="4">
        <dgm:presLayoutVars>
          <dgm:bulletEnabled val="1"/>
        </dgm:presLayoutVars>
      </dgm:prSet>
      <dgm:spPr/>
    </dgm:pt>
  </dgm:ptLst>
  <dgm:cxnLst>
    <dgm:cxn modelId="{D733776A-CBC0-40CE-AA52-7156961AA2B5}" srcId="{AD6AEB21-FC9A-4988-AEEF-BEF8A268449F}" destId="{F9A6B0E3-7021-4311-B1C3-3C5621FB23F9}" srcOrd="3" destOrd="0" parTransId="{1F001B8C-C758-4542-B208-2D4196E5A72E}" sibTransId="{743A1B23-4B97-4F4F-A248-1913C032A5F7}"/>
    <dgm:cxn modelId="{36309D6A-687F-4F44-AFD4-F4EDD87F41FF}" type="presOf" srcId="{7EF323B8-E807-4EF2-AE32-A0B163EB21AD}" destId="{BF651F54-429C-4AF1-BB52-E55EAA295EA7}" srcOrd="0" destOrd="0" presId="urn:microsoft.com/office/officeart/2005/8/layout/default"/>
    <dgm:cxn modelId="{827F7656-A399-4DE7-93F6-B29C91701689}" srcId="{AD6AEB21-FC9A-4988-AEEF-BEF8A268449F}" destId="{8185CEF5-31E9-477E-AE66-9EB9FE279411}" srcOrd="0" destOrd="0" parTransId="{E1542140-83CE-4739-8F24-911E3EF362F4}" sibTransId="{1E56E891-A1D4-4C75-9A02-CE37FE796311}"/>
    <dgm:cxn modelId="{C9A93E7E-505D-40CB-AE29-0F6A88996B15}" type="presOf" srcId="{60470300-91A2-4F1A-B0BD-8BB0C5CF596F}" destId="{4B354D91-C915-465E-8450-E085DD7B0145}" srcOrd="0" destOrd="0" presId="urn:microsoft.com/office/officeart/2005/8/layout/default"/>
    <dgm:cxn modelId="{2C161DA5-FBE9-4D35-8D68-C4B6146884FA}" type="presOf" srcId="{F9A6B0E3-7021-4311-B1C3-3C5621FB23F9}" destId="{0C7C499D-FB63-4FE9-B9CD-0E386994613F}" srcOrd="0" destOrd="0" presId="urn:microsoft.com/office/officeart/2005/8/layout/default"/>
    <dgm:cxn modelId="{60AE43B4-C36D-40A4-8222-2906E1235D48}" type="presOf" srcId="{8185CEF5-31E9-477E-AE66-9EB9FE279411}" destId="{1E54494A-E01A-4D85-A973-8931EE4D757A}" srcOrd="0" destOrd="0" presId="urn:microsoft.com/office/officeart/2005/8/layout/default"/>
    <dgm:cxn modelId="{A248D2F3-DDFF-432C-A04C-F89F84D41B48}" srcId="{AD6AEB21-FC9A-4988-AEEF-BEF8A268449F}" destId="{60470300-91A2-4F1A-B0BD-8BB0C5CF596F}" srcOrd="2" destOrd="0" parTransId="{B91576D3-80EC-4FC4-B8A2-3AF1BB5A8590}" sibTransId="{4384B436-7FB3-4E3C-A605-BE88F348F329}"/>
    <dgm:cxn modelId="{DDB169F6-3345-4267-96FB-9BBFDBF55339}" srcId="{AD6AEB21-FC9A-4988-AEEF-BEF8A268449F}" destId="{7EF323B8-E807-4EF2-AE32-A0B163EB21AD}" srcOrd="1" destOrd="0" parTransId="{06B806A8-1237-48B6-8214-946EDEBDA5EF}" sibTransId="{8560654F-B085-44C5-8534-23AB98F78931}"/>
    <dgm:cxn modelId="{9D5288FC-D4CB-4773-ADEB-5AAB2850E1BC}" type="presOf" srcId="{AD6AEB21-FC9A-4988-AEEF-BEF8A268449F}" destId="{E638E0BE-440A-456A-ACDC-B42DAD6838B7}" srcOrd="0" destOrd="0" presId="urn:microsoft.com/office/officeart/2005/8/layout/default"/>
    <dgm:cxn modelId="{AFE2C76C-6123-41BF-873A-E92C3A488984}" type="presParOf" srcId="{E638E0BE-440A-456A-ACDC-B42DAD6838B7}" destId="{1E54494A-E01A-4D85-A973-8931EE4D757A}" srcOrd="0" destOrd="0" presId="urn:microsoft.com/office/officeart/2005/8/layout/default"/>
    <dgm:cxn modelId="{6B2476B1-7A5C-4C95-B135-FBD3A6B1FBBC}" type="presParOf" srcId="{E638E0BE-440A-456A-ACDC-B42DAD6838B7}" destId="{DA9B3181-50DA-4531-A529-306D329C6987}" srcOrd="1" destOrd="0" presId="urn:microsoft.com/office/officeart/2005/8/layout/default"/>
    <dgm:cxn modelId="{A39BBD32-E942-49BA-AB2C-5FB90870178A}" type="presParOf" srcId="{E638E0BE-440A-456A-ACDC-B42DAD6838B7}" destId="{BF651F54-429C-4AF1-BB52-E55EAA295EA7}" srcOrd="2" destOrd="0" presId="urn:microsoft.com/office/officeart/2005/8/layout/default"/>
    <dgm:cxn modelId="{51037352-9445-4F6C-AE28-5E51C08A78B1}" type="presParOf" srcId="{E638E0BE-440A-456A-ACDC-B42DAD6838B7}" destId="{73D9D7B9-766E-4B21-9898-614DED1C90DA}" srcOrd="3" destOrd="0" presId="urn:microsoft.com/office/officeart/2005/8/layout/default"/>
    <dgm:cxn modelId="{F51FFEAE-85B0-411C-8798-B72BC631B913}" type="presParOf" srcId="{E638E0BE-440A-456A-ACDC-B42DAD6838B7}" destId="{4B354D91-C915-465E-8450-E085DD7B0145}" srcOrd="4" destOrd="0" presId="urn:microsoft.com/office/officeart/2005/8/layout/default"/>
    <dgm:cxn modelId="{B995BD6C-0F94-4F4A-BF30-EA1C5FD5246A}" type="presParOf" srcId="{E638E0BE-440A-456A-ACDC-B42DAD6838B7}" destId="{7A8F896B-C44B-4ECE-9767-1F58E761532B}" srcOrd="5" destOrd="0" presId="urn:microsoft.com/office/officeart/2005/8/layout/default"/>
    <dgm:cxn modelId="{52E1B769-332E-4109-9C9B-AC983A29AD7B}" type="presParOf" srcId="{E638E0BE-440A-456A-ACDC-B42DAD6838B7}" destId="{0C7C499D-FB63-4FE9-B9CD-0E386994613F}"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6BCA17-A270-490D-84B8-72E33A41AA3E}"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endParaRPr lang="uk-UA"/>
        </a:p>
      </dgm:t>
    </dgm:pt>
    <dgm:pt modelId="{D3905247-8914-4DAE-96F7-E31B59289405}">
      <dgm:prSet phldrT="[Текст]"/>
      <dgm:spPr/>
      <dgm:t>
        <a:bodyPr/>
        <a:lstStyle/>
        <a:p>
          <a:r>
            <a:rPr lang="ru-RU" dirty="0"/>
            <a:t>Суди </a:t>
          </a:r>
          <a:r>
            <a:rPr lang="ru-RU" dirty="0" err="1"/>
            <a:t>потребують</a:t>
          </a:r>
          <a:r>
            <a:rPr lang="ru-RU" dirty="0"/>
            <a:t> </a:t>
          </a:r>
          <a:r>
            <a:rPr lang="ru-RU" dirty="0" err="1"/>
            <a:t>ґрунтовного</a:t>
          </a:r>
          <a:r>
            <a:rPr lang="ru-RU" dirty="0"/>
            <a:t> і систематичного </a:t>
          </a:r>
          <a:r>
            <a:rPr lang="ru-RU" dirty="0" err="1"/>
            <a:t>професійного</a:t>
          </a:r>
          <a:r>
            <a:rPr lang="ru-RU" dirty="0"/>
            <a:t> </a:t>
          </a:r>
          <a:r>
            <a:rPr lang="ru-RU" dirty="0" err="1"/>
            <a:t>навчання</a:t>
          </a:r>
          <a:r>
            <a:rPr lang="ru-RU" dirty="0"/>
            <a:t> </a:t>
          </a:r>
          <a:r>
            <a:rPr lang="ru-RU" dirty="0" err="1"/>
            <a:t>міжнародному</a:t>
          </a:r>
          <a:r>
            <a:rPr lang="ru-RU" dirty="0"/>
            <a:t> </a:t>
          </a:r>
          <a:r>
            <a:rPr lang="ru-RU" dirty="0" err="1"/>
            <a:t>гуманітарному</a:t>
          </a:r>
          <a:r>
            <a:rPr lang="ru-RU" dirty="0"/>
            <a:t> праву та </a:t>
          </a:r>
          <a:r>
            <a:rPr lang="ru-RU" dirty="0" err="1"/>
            <a:t>міжнародному</a:t>
          </a:r>
          <a:r>
            <a:rPr lang="ru-RU" dirty="0"/>
            <a:t> </a:t>
          </a:r>
          <a:r>
            <a:rPr lang="ru-RU" dirty="0" err="1"/>
            <a:t>кримінальному</a:t>
          </a:r>
          <a:r>
            <a:rPr lang="ru-RU" dirty="0"/>
            <a:t> праву </a:t>
          </a:r>
          <a:endParaRPr lang="uk-UA" dirty="0"/>
        </a:p>
      </dgm:t>
    </dgm:pt>
    <dgm:pt modelId="{A073D520-AB2B-4ADB-A464-864E0E221A00}" type="parTrans" cxnId="{36E6067B-DA5E-4CB5-8ACF-49994519D318}">
      <dgm:prSet/>
      <dgm:spPr/>
      <dgm:t>
        <a:bodyPr/>
        <a:lstStyle/>
        <a:p>
          <a:endParaRPr lang="uk-UA"/>
        </a:p>
      </dgm:t>
    </dgm:pt>
    <dgm:pt modelId="{F0862B1E-578C-40AE-B399-01343934A875}" type="sibTrans" cxnId="{36E6067B-DA5E-4CB5-8ACF-49994519D318}">
      <dgm:prSet/>
      <dgm:spPr/>
      <dgm:t>
        <a:bodyPr/>
        <a:lstStyle/>
        <a:p>
          <a:endParaRPr lang="uk-UA"/>
        </a:p>
      </dgm:t>
    </dgm:pt>
    <dgm:pt modelId="{13CC024D-80B7-4213-A726-89139A36A8F7}">
      <dgm:prSet/>
      <dgm:spPr/>
      <dgm:t>
        <a:bodyPr/>
        <a:lstStyle/>
        <a:p>
          <a:r>
            <a:rPr lang="ru-RU"/>
            <a:t>З огляду на величезну кількість справ, що надійдуть в суди для розгляду, ця підготовка має бути розпочата і проведена швидко </a:t>
          </a:r>
          <a:endParaRPr lang="ru-RU" dirty="0"/>
        </a:p>
      </dgm:t>
    </dgm:pt>
    <dgm:pt modelId="{E8A40800-755D-45F1-84C4-C678F3ED44ED}" type="parTrans" cxnId="{01B8ABB2-A1BA-4A17-8D9D-8E3EB9099916}">
      <dgm:prSet/>
      <dgm:spPr/>
      <dgm:t>
        <a:bodyPr/>
        <a:lstStyle/>
        <a:p>
          <a:endParaRPr lang="uk-UA"/>
        </a:p>
      </dgm:t>
    </dgm:pt>
    <dgm:pt modelId="{DEDEFBDB-FC8D-41C6-A2F8-30CDABE74F1A}" type="sibTrans" cxnId="{01B8ABB2-A1BA-4A17-8D9D-8E3EB9099916}">
      <dgm:prSet/>
      <dgm:spPr/>
      <dgm:t>
        <a:bodyPr/>
        <a:lstStyle/>
        <a:p>
          <a:endParaRPr lang="uk-UA"/>
        </a:p>
      </dgm:t>
    </dgm:pt>
    <dgm:pt modelId="{EC5210A1-3DE4-4332-999B-F36A7D498CEB}">
      <dgm:prSet/>
      <dgm:spPr/>
      <dgm:t>
        <a:bodyPr/>
        <a:lstStyle/>
        <a:p>
          <a:r>
            <a:rPr lang="ru-RU"/>
            <a:t>Використовувати можливостей міжнародної допомоги та експертів, які готові долучитися до навчання </a:t>
          </a:r>
          <a:endParaRPr lang="ru-RU" dirty="0"/>
        </a:p>
      </dgm:t>
    </dgm:pt>
    <dgm:pt modelId="{EB99004D-2A63-442D-8BD4-2FEA5F0DFACB}" type="parTrans" cxnId="{88613C4B-1961-4416-94CC-2A901B283BAA}">
      <dgm:prSet/>
      <dgm:spPr/>
      <dgm:t>
        <a:bodyPr/>
        <a:lstStyle/>
        <a:p>
          <a:endParaRPr lang="uk-UA"/>
        </a:p>
      </dgm:t>
    </dgm:pt>
    <dgm:pt modelId="{B94A654B-75BC-47DA-911A-47C64A837DA6}" type="sibTrans" cxnId="{88613C4B-1961-4416-94CC-2A901B283BAA}">
      <dgm:prSet/>
      <dgm:spPr/>
      <dgm:t>
        <a:bodyPr/>
        <a:lstStyle/>
        <a:p>
          <a:endParaRPr lang="uk-UA"/>
        </a:p>
      </dgm:t>
    </dgm:pt>
    <dgm:pt modelId="{81D402DC-E837-4A31-8900-28815FC5BCCA}">
      <dgm:prSet/>
      <dgm:spPr/>
      <dgm:t>
        <a:bodyPr/>
        <a:lstStyle/>
        <a:p>
          <a:r>
            <a:rPr lang="ru-RU" dirty="0"/>
            <a:t>Знати </a:t>
          </a:r>
          <a:r>
            <a:rPr lang="ru-RU" dirty="0" err="1"/>
            <a:t>судову</a:t>
          </a:r>
          <a:r>
            <a:rPr lang="ru-RU" dirty="0"/>
            <a:t> практики </a:t>
          </a:r>
          <a:r>
            <a:rPr lang="ru-RU" dirty="0" err="1"/>
            <a:t>країн</a:t>
          </a:r>
          <a:r>
            <a:rPr lang="ru-RU" dirty="0"/>
            <a:t>, де </a:t>
          </a:r>
          <a:r>
            <a:rPr lang="ru-RU" dirty="0" err="1"/>
            <a:t>відбувався</a:t>
          </a:r>
          <a:r>
            <a:rPr lang="ru-RU" dirty="0"/>
            <a:t> </a:t>
          </a:r>
          <a:r>
            <a:rPr lang="ru-RU" dirty="0" err="1"/>
            <a:t>міжнародний</a:t>
          </a:r>
          <a:r>
            <a:rPr lang="ru-RU" dirty="0"/>
            <a:t> </a:t>
          </a:r>
          <a:r>
            <a:rPr lang="ru-RU" dirty="0" err="1"/>
            <a:t>збройний</a:t>
          </a:r>
          <a:r>
            <a:rPr lang="ru-RU" dirty="0"/>
            <a:t> </a:t>
          </a:r>
          <a:r>
            <a:rPr lang="ru-RU" dirty="0" err="1"/>
            <a:t>конфлікт</a:t>
          </a:r>
          <a:r>
            <a:rPr lang="ru-RU" dirty="0"/>
            <a:t> та практику МКС</a:t>
          </a:r>
          <a:endParaRPr lang="uk-UA" dirty="0"/>
        </a:p>
      </dgm:t>
    </dgm:pt>
    <dgm:pt modelId="{741696EA-656B-45A2-9698-053FE20DE3AC}" type="parTrans" cxnId="{9FAC4A3C-85C1-4496-A9B7-CFC0829942F9}">
      <dgm:prSet/>
      <dgm:spPr/>
      <dgm:t>
        <a:bodyPr/>
        <a:lstStyle/>
        <a:p>
          <a:endParaRPr lang="uk-UA"/>
        </a:p>
      </dgm:t>
    </dgm:pt>
    <dgm:pt modelId="{29B45B88-B9CD-46E2-9E45-A0F649B08D21}" type="sibTrans" cxnId="{9FAC4A3C-85C1-4496-A9B7-CFC0829942F9}">
      <dgm:prSet/>
      <dgm:spPr/>
      <dgm:t>
        <a:bodyPr/>
        <a:lstStyle/>
        <a:p>
          <a:endParaRPr lang="uk-UA"/>
        </a:p>
      </dgm:t>
    </dgm:pt>
    <dgm:pt modelId="{420C842B-0BAB-4E72-AC18-53854DEE1DD8}" type="pres">
      <dgm:prSet presAssocID="{116BCA17-A270-490D-84B8-72E33A41AA3E}" presName="Name0" presStyleCnt="0">
        <dgm:presLayoutVars>
          <dgm:chMax val="7"/>
          <dgm:chPref val="7"/>
          <dgm:dir/>
        </dgm:presLayoutVars>
      </dgm:prSet>
      <dgm:spPr/>
    </dgm:pt>
    <dgm:pt modelId="{BA2C595B-7980-4952-B1C3-B1AF19897127}" type="pres">
      <dgm:prSet presAssocID="{116BCA17-A270-490D-84B8-72E33A41AA3E}" presName="Name1" presStyleCnt="0"/>
      <dgm:spPr/>
    </dgm:pt>
    <dgm:pt modelId="{EEEA3D9F-5376-49C5-8B08-BEF20859CDB5}" type="pres">
      <dgm:prSet presAssocID="{116BCA17-A270-490D-84B8-72E33A41AA3E}" presName="cycle" presStyleCnt="0"/>
      <dgm:spPr/>
    </dgm:pt>
    <dgm:pt modelId="{DBE0AB37-92F4-4C7C-B686-DD300FDE6BDE}" type="pres">
      <dgm:prSet presAssocID="{116BCA17-A270-490D-84B8-72E33A41AA3E}" presName="srcNode" presStyleLbl="node1" presStyleIdx="0" presStyleCnt="4"/>
      <dgm:spPr/>
    </dgm:pt>
    <dgm:pt modelId="{0734E0FE-7103-478A-915E-BF18C663370C}" type="pres">
      <dgm:prSet presAssocID="{116BCA17-A270-490D-84B8-72E33A41AA3E}" presName="conn" presStyleLbl="parChTrans1D2" presStyleIdx="0" presStyleCnt="1"/>
      <dgm:spPr/>
    </dgm:pt>
    <dgm:pt modelId="{DBA39ABF-3CE4-480C-85BB-A786D2E8E5CD}" type="pres">
      <dgm:prSet presAssocID="{116BCA17-A270-490D-84B8-72E33A41AA3E}" presName="extraNode" presStyleLbl="node1" presStyleIdx="0" presStyleCnt="4"/>
      <dgm:spPr/>
    </dgm:pt>
    <dgm:pt modelId="{316E4E69-3549-4805-8F27-2D65E163EBE6}" type="pres">
      <dgm:prSet presAssocID="{116BCA17-A270-490D-84B8-72E33A41AA3E}" presName="dstNode" presStyleLbl="node1" presStyleIdx="0" presStyleCnt="4"/>
      <dgm:spPr/>
    </dgm:pt>
    <dgm:pt modelId="{62C29684-CD85-4B23-AD86-70EC40C51694}" type="pres">
      <dgm:prSet presAssocID="{D3905247-8914-4DAE-96F7-E31B59289405}" presName="text_1" presStyleLbl="node1" presStyleIdx="0" presStyleCnt="4">
        <dgm:presLayoutVars>
          <dgm:bulletEnabled val="1"/>
        </dgm:presLayoutVars>
      </dgm:prSet>
      <dgm:spPr/>
    </dgm:pt>
    <dgm:pt modelId="{AB0174FC-9094-4369-8385-6CFEDA9D9B54}" type="pres">
      <dgm:prSet presAssocID="{D3905247-8914-4DAE-96F7-E31B59289405}" presName="accent_1" presStyleCnt="0"/>
      <dgm:spPr/>
    </dgm:pt>
    <dgm:pt modelId="{87B3E7FE-D47B-4B0C-8374-29ABB6C8E836}" type="pres">
      <dgm:prSet presAssocID="{D3905247-8914-4DAE-96F7-E31B59289405}" presName="accentRepeatNode" presStyleLbl="solidFgAcc1" presStyleIdx="0" presStyleCnt="4"/>
      <dgm:spPr/>
    </dgm:pt>
    <dgm:pt modelId="{EA194C4D-5251-45E1-8AF8-EE7714B79EE4}" type="pres">
      <dgm:prSet presAssocID="{13CC024D-80B7-4213-A726-89139A36A8F7}" presName="text_2" presStyleLbl="node1" presStyleIdx="1" presStyleCnt="4">
        <dgm:presLayoutVars>
          <dgm:bulletEnabled val="1"/>
        </dgm:presLayoutVars>
      </dgm:prSet>
      <dgm:spPr/>
    </dgm:pt>
    <dgm:pt modelId="{BFD0C0A5-6E6D-4A28-835E-7E2080365543}" type="pres">
      <dgm:prSet presAssocID="{13CC024D-80B7-4213-A726-89139A36A8F7}" presName="accent_2" presStyleCnt="0"/>
      <dgm:spPr/>
    </dgm:pt>
    <dgm:pt modelId="{054AE4BF-157F-4FD7-BD21-A62EA1EB2DBF}" type="pres">
      <dgm:prSet presAssocID="{13CC024D-80B7-4213-A726-89139A36A8F7}" presName="accentRepeatNode" presStyleLbl="solidFgAcc1" presStyleIdx="1" presStyleCnt="4"/>
      <dgm:spPr/>
    </dgm:pt>
    <dgm:pt modelId="{B042AED0-3229-41A8-9DF5-BB4B724CA996}" type="pres">
      <dgm:prSet presAssocID="{EC5210A1-3DE4-4332-999B-F36A7D498CEB}" presName="text_3" presStyleLbl="node1" presStyleIdx="2" presStyleCnt="4">
        <dgm:presLayoutVars>
          <dgm:bulletEnabled val="1"/>
        </dgm:presLayoutVars>
      </dgm:prSet>
      <dgm:spPr/>
    </dgm:pt>
    <dgm:pt modelId="{F89C2F2D-BC15-43DC-A8DD-8ACEC17DDE78}" type="pres">
      <dgm:prSet presAssocID="{EC5210A1-3DE4-4332-999B-F36A7D498CEB}" presName="accent_3" presStyleCnt="0"/>
      <dgm:spPr/>
    </dgm:pt>
    <dgm:pt modelId="{13498925-EF04-4ED5-A2FA-63A9650F5D61}" type="pres">
      <dgm:prSet presAssocID="{EC5210A1-3DE4-4332-999B-F36A7D498CEB}" presName="accentRepeatNode" presStyleLbl="solidFgAcc1" presStyleIdx="2" presStyleCnt="4"/>
      <dgm:spPr/>
    </dgm:pt>
    <dgm:pt modelId="{C290E478-7EFA-438A-AB8F-F5A55507389F}" type="pres">
      <dgm:prSet presAssocID="{81D402DC-E837-4A31-8900-28815FC5BCCA}" presName="text_4" presStyleLbl="node1" presStyleIdx="3" presStyleCnt="4">
        <dgm:presLayoutVars>
          <dgm:bulletEnabled val="1"/>
        </dgm:presLayoutVars>
      </dgm:prSet>
      <dgm:spPr/>
    </dgm:pt>
    <dgm:pt modelId="{92C4A8E7-CA83-4A1A-9C03-9C46193D7FFF}" type="pres">
      <dgm:prSet presAssocID="{81D402DC-E837-4A31-8900-28815FC5BCCA}" presName="accent_4" presStyleCnt="0"/>
      <dgm:spPr/>
    </dgm:pt>
    <dgm:pt modelId="{03E9669B-5CFF-4C85-80CD-1A727151EE25}" type="pres">
      <dgm:prSet presAssocID="{81D402DC-E837-4A31-8900-28815FC5BCCA}" presName="accentRepeatNode" presStyleLbl="solidFgAcc1" presStyleIdx="3" presStyleCnt="4"/>
      <dgm:spPr/>
    </dgm:pt>
  </dgm:ptLst>
  <dgm:cxnLst>
    <dgm:cxn modelId="{4E447E17-A435-4400-A809-F2B2C9EC5EFA}" type="presOf" srcId="{EC5210A1-3DE4-4332-999B-F36A7D498CEB}" destId="{B042AED0-3229-41A8-9DF5-BB4B724CA996}" srcOrd="0" destOrd="0" presId="urn:microsoft.com/office/officeart/2008/layout/VerticalCurvedList"/>
    <dgm:cxn modelId="{86E50719-A2F1-4CBE-BFFD-CAA126C6C147}" type="presOf" srcId="{116BCA17-A270-490D-84B8-72E33A41AA3E}" destId="{420C842B-0BAB-4E72-AC18-53854DEE1DD8}" srcOrd="0" destOrd="0" presId="urn:microsoft.com/office/officeart/2008/layout/VerticalCurvedList"/>
    <dgm:cxn modelId="{9FAC4A3C-85C1-4496-A9B7-CFC0829942F9}" srcId="{116BCA17-A270-490D-84B8-72E33A41AA3E}" destId="{81D402DC-E837-4A31-8900-28815FC5BCCA}" srcOrd="3" destOrd="0" parTransId="{741696EA-656B-45A2-9698-053FE20DE3AC}" sibTransId="{29B45B88-B9CD-46E2-9E45-A0F649B08D21}"/>
    <dgm:cxn modelId="{CC7B935F-CF10-4A9A-A860-0ECD5B0693CF}" type="presOf" srcId="{F0862B1E-578C-40AE-B399-01343934A875}" destId="{0734E0FE-7103-478A-915E-BF18C663370C}" srcOrd="0" destOrd="0" presId="urn:microsoft.com/office/officeart/2008/layout/VerticalCurvedList"/>
    <dgm:cxn modelId="{45237C4A-FA24-4C8D-B5CE-A6662389BFC5}" type="presOf" srcId="{D3905247-8914-4DAE-96F7-E31B59289405}" destId="{62C29684-CD85-4B23-AD86-70EC40C51694}" srcOrd="0" destOrd="0" presId="urn:microsoft.com/office/officeart/2008/layout/VerticalCurvedList"/>
    <dgm:cxn modelId="{88613C4B-1961-4416-94CC-2A901B283BAA}" srcId="{116BCA17-A270-490D-84B8-72E33A41AA3E}" destId="{EC5210A1-3DE4-4332-999B-F36A7D498CEB}" srcOrd="2" destOrd="0" parTransId="{EB99004D-2A63-442D-8BD4-2FEA5F0DFACB}" sibTransId="{B94A654B-75BC-47DA-911A-47C64A837DA6}"/>
    <dgm:cxn modelId="{36E6067B-DA5E-4CB5-8ACF-49994519D318}" srcId="{116BCA17-A270-490D-84B8-72E33A41AA3E}" destId="{D3905247-8914-4DAE-96F7-E31B59289405}" srcOrd="0" destOrd="0" parTransId="{A073D520-AB2B-4ADB-A464-864E0E221A00}" sibTransId="{F0862B1E-578C-40AE-B399-01343934A875}"/>
    <dgm:cxn modelId="{EFECFC96-7F5E-4026-B978-08C4123170E5}" type="presOf" srcId="{13CC024D-80B7-4213-A726-89139A36A8F7}" destId="{EA194C4D-5251-45E1-8AF8-EE7714B79EE4}" srcOrd="0" destOrd="0" presId="urn:microsoft.com/office/officeart/2008/layout/VerticalCurvedList"/>
    <dgm:cxn modelId="{01B8ABB2-A1BA-4A17-8D9D-8E3EB9099916}" srcId="{116BCA17-A270-490D-84B8-72E33A41AA3E}" destId="{13CC024D-80B7-4213-A726-89139A36A8F7}" srcOrd="1" destOrd="0" parTransId="{E8A40800-755D-45F1-84C4-C678F3ED44ED}" sibTransId="{DEDEFBDB-FC8D-41C6-A2F8-30CDABE74F1A}"/>
    <dgm:cxn modelId="{7C95EAF7-737B-4A2D-97EE-17626EBF5B05}" type="presOf" srcId="{81D402DC-E837-4A31-8900-28815FC5BCCA}" destId="{C290E478-7EFA-438A-AB8F-F5A55507389F}" srcOrd="0" destOrd="0" presId="urn:microsoft.com/office/officeart/2008/layout/VerticalCurvedList"/>
    <dgm:cxn modelId="{9F214E2B-F90B-4787-A8B5-7BB985E7D808}" type="presParOf" srcId="{420C842B-0BAB-4E72-AC18-53854DEE1DD8}" destId="{BA2C595B-7980-4952-B1C3-B1AF19897127}" srcOrd="0" destOrd="0" presId="urn:microsoft.com/office/officeart/2008/layout/VerticalCurvedList"/>
    <dgm:cxn modelId="{DF6B3130-DB19-4027-AE76-78062CF6DAF7}" type="presParOf" srcId="{BA2C595B-7980-4952-B1C3-B1AF19897127}" destId="{EEEA3D9F-5376-49C5-8B08-BEF20859CDB5}" srcOrd="0" destOrd="0" presId="urn:microsoft.com/office/officeart/2008/layout/VerticalCurvedList"/>
    <dgm:cxn modelId="{23598CD7-A6FD-4A05-923B-9D8228F8579C}" type="presParOf" srcId="{EEEA3D9F-5376-49C5-8B08-BEF20859CDB5}" destId="{DBE0AB37-92F4-4C7C-B686-DD300FDE6BDE}" srcOrd="0" destOrd="0" presId="urn:microsoft.com/office/officeart/2008/layout/VerticalCurvedList"/>
    <dgm:cxn modelId="{79A55800-364B-45FC-96EE-0FCF3FF33E28}" type="presParOf" srcId="{EEEA3D9F-5376-49C5-8B08-BEF20859CDB5}" destId="{0734E0FE-7103-478A-915E-BF18C663370C}" srcOrd="1" destOrd="0" presId="urn:microsoft.com/office/officeart/2008/layout/VerticalCurvedList"/>
    <dgm:cxn modelId="{02BBD8E9-8C4E-416E-8F61-F4DED611D932}" type="presParOf" srcId="{EEEA3D9F-5376-49C5-8B08-BEF20859CDB5}" destId="{DBA39ABF-3CE4-480C-85BB-A786D2E8E5CD}" srcOrd="2" destOrd="0" presId="urn:microsoft.com/office/officeart/2008/layout/VerticalCurvedList"/>
    <dgm:cxn modelId="{7DCD33EE-5EAE-4312-A484-E3486FE04751}" type="presParOf" srcId="{EEEA3D9F-5376-49C5-8B08-BEF20859CDB5}" destId="{316E4E69-3549-4805-8F27-2D65E163EBE6}" srcOrd="3" destOrd="0" presId="urn:microsoft.com/office/officeart/2008/layout/VerticalCurvedList"/>
    <dgm:cxn modelId="{406457B8-B0D5-40E4-B070-0563ED3EB373}" type="presParOf" srcId="{BA2C595B-7980-4952-B1C3-B1AF19897127}" destId="{62C29684-CD85-4B23-AD86-70EC40C51694}" srcOrd="1" destOrd="0" presId="urn:microsoft.com/office/officeart/2008/layout/VerticalCurvedList"/>
    <dgm:cxn modelId="{C5CABA17-38FA-4FCC-B703-006952A17E9B}" type="presParOf" srcId="{BA2C595B-7980-4952-B1C3-B1AF19897127}" destId="{AB0174FC-9094-4369-8385-6CFEDA9D9B54}" srcOrd="2" destOrd="0" presId="urn:microsoft.com/office/officeart/2008/layout/VerticalCurvedList"/>
    <dgm:cxn modelId="{DB5369E0-050A-4798-9021-A16EF2C19379}" type="presParOf" srcId="{AB0174FC-9094-4369-8385-6CFEDA9D9B54}" destId="{87B3E7FE-D47B-4B0C-8374-29ABB6C8E836}" srcOrd="0" destOrd="0" presId="urn:microsoft.com/office/officeart/2008/layout/VerticalCurvedList"/>
    <dgm:cxn modelId="{1C469F7A-2196-4475-915A-ACDACDC4E1CB}" type="presParOf" srcId="{BA2C595B-7980-4952-B1C3-B1AF19897127}" destId="{EA194C4D-5251-45E1-8AF8-EE7714B79EE4}" srcOrd="3" destOrd="0" presId="urn:microsoft.com/office/officeart/2008/layout/VerticalCurvedList"/>
    <dgm:cxn modelId="{91EFD4D5-B458-442B-B1B8-FAC759B10848}" type="presParOf" srcId="{BA2C595B-7980-4952-B1C3-B1AF19897127}" destId="{BFD0C0A5-6E6D-4A28-835E-7E2080365543}" srcOrd="4" destOrd="0" presId="urn:microsoft.com/office/officeart/2008/layout/VerticalCurvedList"/>
    <dgm:cxn modelId="{4FDF342C-044E-4C65-AC59-8286B53B7FAC}" type="presParOf" srcId="{BFD0C0A5-6E6D-4A28-835E-7E2080365543}" destId="{054AE4BF-157F-4FD7-BD21-A62EA1EB2DBF}" srcOrd="0" destOrd="0" presId="urn:microsoft.com/office/officeart/2008/layout/VerticalCurvedList"/>
    <dgm:cxn modelId="{FDC8499F-3F61-4B14-90F2-E0C7F2EFB870}" type="presParOf" srcId="{BA2C595B-7980-4952-B1C3-B1AF19897127}" destId="{B042AED0-3229-41A8-9DF5-BB4B724CA996}" srcOrd="5" destOrd="0" presId="urn:microsoft.com/office/officeart/2008/layout/VerticalCurvedList"/>
    <dgm:cxn modelId="{CD51D0E8-507C-405F-BE0B-43A47162D794}" type="presParOf" srcId="{BA2C595B-7980-4952-B1C3-B1AF19897127}" destId="{F89C2F2D-BC15-43DC-A8DD-8ACEC17DDE78}" srcOrd="6" destOrd="0" presId="urn:microsoft.com/office/officeart/2008/layout/VerticalCurvedList"/>
    <dgm:cxn modelId="{F2E4C7B7-4039-416C-B523-C50E870F6014}" type="presParOf" srcId="{F89C2F2D-BC15-43DC-A8DD-8ACEC17DDE78}" destId="{13498925-EF04-4ED5-A2FA-63A9650F5D61}" srcOrd="0" destOrd="0" presId="urn:microsoft.com/office/officeart/2008/layout/VerticalCurvedList"/>
    <dgm:cxn modelId="{BFDC61C9-F63F-4BAD-9C31-245932154AC4}" type="presParOf" srcId="{BA2C595B-7980-4952-B1C3-B1AF19897127}" destId="{C290E478-7EFA-438A-AB8F-F5A55507389F}" srcOrd="7" destOrd="0" presId="urn:microsoft.com/office/officeart/2008/layout/VerticalCurvedList"/>
    <dgm:cxn modelId="{B5AA5639-147A-4108-8DE3-96CF3DBC601F}" type="presParOf" srcId="{BA2C595B-7980-4952-B1C3-B1AF19897127}" destId="{92C4A8E7-CA83-4A1A-9C03-9C46193D7FFF}" srcOrd="8" destOrd="0" presId="urn:microsoft.com/office/officeart/2008/layout/VerticalCurvedList"/>
    <dgm:cxn modelId="{799C78E9-C3EE-4989-A465-53A620B618DF}" type="presParOf" srcId="{92C4A8E7-CA83-4A1A-9C03-9C46193D7FFF}" destId="{03E9669B-5CFF-4C85-80CD-1A727151EE2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9DA4BD-CC69-4E14-8394-17EBBD56AD19}" type="doc">
      <dgm:prSet loTypeId="urn:microsoft.com/office/officeart/2005/8/layout/hProcess9" loCatId="process" qsTypeId="urn:microsoft.com/office/officeart/2005/8/quickstyle/simple1" qsCatId="simple" csTypeId="urn:microsoft.com/office/officeart/2005/8/colors/colorful2" csCatId="colorful" phldr="1"/>
      <dgm:spPr/>
    </dgm:pt>
    <dgm:pt modelId="{E6D8CC51-2572-422F-B034-650B2397BD1D}">
      <dgm:prSet phldrT="[Текст]"/>
      <dgm:spPr/>
      <dgm:t>
        <a:bodyPr/>
        <a:lstStyle/>
        <a:p>
          <a:r>
            <a:rPr lang="uk-UA" dirty="0"/>
            <a:t>геноцид (</a:t>
          </a:r>
          <a:r>
            <a:rPr lang="en-US" dirty="0"/>
            <a:t>genocide)</a:t>
          </a:r>
          <a:endParaRPr lang="uk-UA" dirty="0"/>
        </a:p>
      </dgm:t>
    </dgm:pt>
    <dgm:pt modelId="{027D6083-F162-44DF-AE8E-25CB5D774390}" type="parTrans" cxnId="{E95C8E65-936F-4C98-95DC-0E0893225F28}">
      <dgm:prSet/>
      <dgm:spPr/>
      <dgm:t>
        <a:bodyPr/>
        <a:lstStyle/>
        <a:p>
          <a:endParaRPr lang="uk-UA"/>
        </a:p>
      </dgm:t>
    </dgm:pt>
    <dgm:pt modelId="{3C31995E-A163-409D-9464-6DC68E6778CD}" type="sibTrans" cxnId="{E95C8E65-936F-4C98-95DC-0E0893225F28}">
      <dgm:prSet/>
      <dgm:spPr/>
      <dgm:t>
        <a:bodyPr/>
        <a:lstStyle/>
        <a:p>
          <a:endParaRPr lang="uk-UA"/>
        </a:p>
      </dgm:t>
    </dgm:pt>
    <dgm:pt modelId="{5D7520CA-8F9E-4751-A84B-8BB4EF763F8D}">
      <dgm:prSet/>
      <dgm:spPr/>
      <dgm:t>
        <a:bodyPr/>
        <a:lstStyle/>
        <a:p>
          <a:r>
            <a:rPr lang="uk-UA"/>
            <a:t>злочини проти людяності (</a:t>
          </a:r>
          <a:r>
            <a:rPr lang="en-US"/>
            <a:t>crimes against humanity) </a:t>
          </a:r>
          <a:endParaRPr lang="uk-UA" dirty="0"/>
        </a:p>
      </dgm:t>
    </dgm:pt>
    <dgm:pt modelId="{36375D0A-95B6-4F02-94DF-F8EF8340E49A}" type="parTrans" cxnId="{DBA1086C-3A3F-4D2C-910F-1F63496DB623}">
      <dgm:prSet/>
      <dgm:spPr/>
      <dgm:t>
        <a:bodyPr/>
        <a:lstStyle/>
        <a:p>
          <a:endParaRPr lang="uk-UA"/>
        </a:p>
      </dgm:t>
    </dgm:pt>
    <dgm:pt modelId="{E829CAE5-8F36-4D43-80E5-785C1848E408}" type="sibTrans" cxnId="{DBA1086C-3A3F-4D2C-910F-1F63496DB623}">
      <dgm:prSet/>
      <dgm:spPr/>
      <dgm:t>
        <a:bodyPr/>
        <a:lstStyle/>
        <a:p>
          <a:endParaRPr lang="uk-UA"/>
        </a:p>
      </dgm:t>
    </dgm:pt>
    <dgm:pt modelId="{D87533BF-117D-4FC8-86D1-4B505500AE05}">
      <dgm:prSet/>
      <dgm:spPr/>
      <dgm:t>
        <a:bodyPr/>
        <a:lstStyle/>
        <a:p>
          <a:r>
            <a:rPr lang="uk-UA"/>
            <a:t>воєнні злочини (</a:t>
          </a:r>
          <a:r>
            <a:rPr lang="en-US"/>
            <a:t>war crimes)</a:t>
          </a:r>
          <a:endParaRPr lang="uk-UA" dirty="0"/>
        </a:p>
      </dgm:t>
    </dgm:pt>
    <dgm:pt modelId="{ED3FEF57-AFEE-49D3-A0AD-1068C29A0BFB}" type="parTrans" cxnId="{20DBD3FE-46E9-4225-84BF-F6AD36285067}">
      <dgm:prSet/>
      <dgm:spPr/>
      <dgm:t>
        <a:bodyPr/>
        <a:lstStyle/>
        <a:p>
          <a:endParaRPr lang="uk-UA"/>
        </a:p>
      </dgm:t>
    </dgm:pt>
    <dgm:pt modelId="{71FB596D-128C-4E74-AC5A-02DB95E083F3}" type="sibTrans" cxnId="{20DBD3FE-46E9-4225-84BF-F6AD36285067}">
      <dgm:prSet/>
      <dgm:spPr/>
      <dgm:t>
        <a:bodyPr/>
        <a:lstStyle/>
        <a:p>
          <a:endParaRPr lang="uk-UA"/>
        </a:p>
      </dgm:t>
    </dgm:pt>
    <dgm:pt modelId="{3745A14C-5298-4959-8908-F52E024D57BD}">
      <dgm:prSet/>
      <dgm:spPr/>
      <dgm:t>
        <a:bodyPr/>
        <a:lstStyle/>
        <a:p>
          <a:r>
            <a:rPr lang="uk-UA"/>
            <a:t>злочин агресії (</a:t>
          </a:r>
          <a:r>
            <a:rPr lang="en-US"/>
            <a:t>crime of aggression)</a:t>
          </a:r>
          <a:endParaRPr lang="uk-UA" dirty="0"/>
        </a:p>
      </dgm:t>
    </dgm:pt>
    <dgm:pt modelId="{D0327C29-C28E-495E-9A89-D9F2611E53B3}" type="parTrans" cxnId="{5948F3A1-93CA-4388-AEDA-1F62419EE3FF}">
      <dgm:prSet/>
      <dgm:spPr/>
      <dgm:t>
        <a:bodyPr/>
        <a:lstStyle/>
        <a:p>
          <a:endParaRPr lang="uk-UA"/>
        </a:p>
      </dgm:t>
    </dgm:pt>
    <dgm:pt modelId="{BAA5480C-388A-4A19-A501-F6BD720C9A5E}" type="sibTrans" cxnId="{5948F3A1-93CA-4388-AEDA-1F62419EE3FF}">
      <dgm:prSet/>
      <dgm:spPr/>
      <dgm:t>
        <a:bodyPr/>
        <a:lstStyle/>
        <a:p>
          <a:endParaRPr lang="uk-UA"/>
        </a:p>
      </dgm:t>
    </dgm:pt>
    <dgm:pt modelId="{AC196DBC-FD16-4D12-AFA4-C36A7B2821D1}" type="pres">
      <dgm:prSet presAssocID="{729DA4BD-CC69-4E14-8394-17EBBD56AD19}" presName="CompostProcess" presStyleCnt="0">
        <dgm:presLayoutVars>
          <dgm:dir/>
          <dgm:resizeHandles val="exact"/>
        </dgm:presLayoutVars>
      </dgm:prSet>
      <dgm:spPr/>
    </dgm:pt>
    <dgm:pt modelId="{5DED7164-9696-490B-8DEC-EE8FDDD17B3E}" type="pres">
      <dgm:prSet presAssocID="{729DA4BD-CC69-4E14-8394-17EBBD56AD19}" presName="arrow" presStyleLbl="bgShp" presStyleIdx="0" presStyleCnt="1"/>
      <dgm:spPr/>
    </dgm:pt>
    <dgm:pt modelId="{4C5FE0AA-A916-471F-9745-BE1A5403135C}" type="pres">
      <dgm:prSet presAssocID="{729DA4BD-CC69-4E14-8394-17EBBD56AD19}" presName="linearProcess" presStyleCnt="0"/>
      <dgm:spPr/>
    </dgm:pt>
    <dgm:pt modelId="{93B2E082-A36F-4CB0-8FB5-E0398F4912AD}" type="pres">
      <dgm:prSet presAssocID="{E6D8CC51-2572-422F-B034-650B2397BD1D}" presName="textNode" presStyleLbl="node1" presStyleIdx="0" presStyleCnt="4">
        <dgm:presLayoutVars>
          <dgm:bulletEnabled val="1"/>
        </dgm:presLayoutVars>
      </dgm:prSet>
      <dgm:spPr/>
    </dgm:pt>
    <dgm:pt modelId="{E828E077-CF99-4366-B4D0-E9077F761E27}" type="pres">
      <dgm:prSet presAssocID="{3C31995E-A163-409D-9464-6DC68E6778CD}" presName="sibTrans" presStyleCnt="0"/>
      <dgm:spPr/>
    </dgm:pt>
    <dgm:pt modelId="{48B880B2-B5C7-4712-A104-EA755D0C1865}" type="pres">
      <dgm:prSet presAssocID="{5D7520CA-8F9E-4751-A84B-8BB4EF763F8D}" presName="textNode" presStyleLbl="node1" presStyleIdx="1" presStyleCnt="4">
        <dgm:presLayoutVars>
          <dgm:bulletEnabled val="1"/>
        </dgm:presLayoutVars>
      </dgm:prSet>
      <dgm:spPr/>
    </dgm:pt>
    <dgm:pt modelId="{64544EED-B2CD-480F-9AE0-E29049E67C28}" type="pres">
      <dgm:prSet presAssocID="{E829CAE5-8F36-4D43-80E5-785C1848E408}" presName="sibTrans" presStyleCnt="0"/>
      <dgm:spPr/>
    </dgm:pt>
    <dgm:pt modelId="{0A3E2D53-458A-4E10-BF33-67C76B1DA80A}" type="pres">
      <dgm:prSet presAssocID="{D87533BF-117D-4FC8-86D1-4B505500AE05}" presName="textNode" presStyleLbl="node1" presStyleIdx="2" presStyleCnt="4">
        <dgm:presLayoutVars>
          <dgm:bulletEnabled val="1"/>
        </dgm:presLayoutVars>
      </dgm:prSet>
      <dgm:spPr/>
    </dgm:pt>
    <dgm:pt modelId="{BF39A576-C1CF-415F-8FC8-D4A70242A0B5}" type="pres">
      <dgm:prSet presAssocID="{71FB596D-128C-4E74-AC5A-02DB95E083F3}" presName="sibTrans" presStyleCnt="0"/>
      <dgm:spPr/>
    </dgm:pt>
    <dgm:pt modelId="{99A625E0-8700-48FC-994C-5C2415AA1439}" type="pres">
      <dgm:prSet presAssocID="{3745A14C-5298-4959-8908-F52E024D57BD}" presName="textNode" presStyleLbl="node1" presStyleIdx="3" presStyleCnt="4">
        <dgm:presLayoutVars>
          <dgm:bulletEnabled val="1"/>
        </dgm:presLayoutVars>
      </dgm:prSet>
      <dgm:spPr/>
    </dgm:pt>
  </dgm:ptLst>
  <dgm:cxnLst>
    <dgm:cxn modelId="{1C287A16-E0F5-4624-AC50-53EBDC1ABB47}" type="presOf" srcId="{E6D8CC51-2572-422F-B034-650B2397BD1D}" destId="{93B2E082-A36F-4CB0-8FB5-E0398F4912AD}" srcOrd="0" destOrd="0" presId="urn:microsoft.com/office/officeart/2005/8/layout/hProcess9"/>
    <dgm:cxn modelId="{E95C8E65-936F-4C98-95DC-0E0893225F28}" srcId="{729DA4BD-CC69-4E14-8394-17EBBD56AD19}" destId="{E6D8CC51-2572-422F-B034-650B2397BD1D}" srcOrd="0" destOrd="0" parTransId="{027D6083-F162-44DF-AE8E-25CB5D774390}" sibTransId="{3C31995E-A163-409D-9464-6DC68E6778CD}"/>
    <dgm:cxn modelId="{DBA1086C-3A3F-4D2C-910F-1F63496DB623}" srcId="{729DA4BD-CC69-4E14-8394-17EBBD56AD19}" destId="{5D7520CA-8F9E-4751-A84B-8BB4EF763F8D}" srcOrd="1" destOrd="0" parTransId="{36375D0A-95B6-4F02-94DF-F8EF8340E49A}" sibTransId="{E829CAE5-8F36-4D43-80E5-785C1848E408}"/>
    <dgm:cxn modelId="{FC809E8E-D356-4A29-8297-7BC6846F9357}" type="presOf" srcId="{D87533BF-117D-4FC8-86D1-4B505500AE05}" destId="{0A3E2D53-458A-4E10-BF33-67C76B1DA80A}" srcOrd="0" destOrd="0" presId="urn:microsoft.com/office/officeart/2005/8/layout/hProcess9"/>
    <dgm:cxn modelId="{55791698-0572-4224-A487-0E5FF1848E50}" type="presOf" srcId="{3745A14C-5298-4959-8908-F52E024D57BD}" destId="{99A625E0-8700-48FC-994C-5C2415AA1439}" srcOrd="0" destOrd="0" presId="urn:microsoft.com/office/officeart/2005/8/layout/hProcess9"/>
    <dgm:cxn modelId="{5948F3A1-93CA-4388-AEDA-1F62419EE3FF}" srcId="{729DA4BD-CC69-4E14-8394-17EBBD56AD19}" destId="{3745A14C-5298-4959-8908-F52E024D57BD}" srcOrd="3" destOrd="0" parTransId="{D0327C29-C28E-495E-9A89-D9F2611E53B3}" sibTransId="{BAA5480C-388A-4A19-A501-F6BD720C9A5E}"/>
    <dgm:cxn modelId="{F742B6D7-EEBC-470C-86F7-CFC1BF26B3EB}" type="presOf" srcId="{5D7520CA-8F9E-4751-A84B-8BB4EF763F8D}" destId="{48B880B2-B5C7-4712-A104-EA755D0C1865}" srcOrd="0" destOrd="0" presId="urn:microsoft.com/office/officeart/2005/8/layout/hProcess9"/>
    <dgm:cxn modelId="{EE2802EC-8746-4684-8C7A-9499C2399E4A}" type="presOf" srcId="{729DA4BD-CC69-4E14-8394-17EBBD56AD19}" destId="{AC196DBC-FD16-4D12-AFA4-C36A7B2821D1}" srcOrd="0" destOrd="0" presId="urn:microsoft.com/office/officeart/2005/8/layout/hProcess9"/>
    <dgm:cxn modelId="{20DBD3FE-46E9-4225-84BF-F6AD36285067}" srcId="{729DA4BD-CC69-4E14-8394-17EBBD56AD19}" destId="{D87533BF-117D-4FC8-86D1-4B505500AE05}" srcOrd="2" destOrd="0" parTransId="{ED3FEF57-AFEE-49D3-A0AD-1068C29A0BFB}" sibTransId="{71FB596D-128C-4E74-AC5A-02DB95E083F3}"/>
    <dgm:cxn modelId="{5EBB3194-0008-481B-8FE4-3AA8EE59AFF5}" type="presParOf" srcId="{AC196DBC-FD16-4D12-AFA4-C36A7B2821D1}" destId="{5DED7164-9696-490B-8DEC-EE8FDDD17B3E}" srcOrd="0" destOrd="0" presId="urn:microsoft.com/office/officeart/2005/8/layout/hProcess9"/>
    <dgm:cxn modelId="{349CC1B0-AD20-4960-8428-8DFB3FB63D58}" type="presParOf" srcId="{AC196DBC-FD16-4D12-AFA4-C36A7B2821D1}" destId="{4C5FE0AA-A916-471F-9745-BE1A5403135C}" srcOrd="1" destOrd="0" presId="urn:microsoft.com/office/officeart/2005/8/layout/hProcess9"/>
    <dgm:cxn modelId="{D021F264-5F58-4824-AF71-7A79CDA293E8}" type="presParOf" srcId="{4C5FE0AA-A916-471F-9745-BE1A5403135C}" destId="{93B2E082-A36F-4CB0-8FB5-E0398F4912AD}" srcOrd="0" destOrd="0" presId="urn:microsoft.com/office/officeart/2005/8/layout/hProcess9"/>
    <dgm:cxn modelId="{3DE28B15-64D6-4202-A211-AFA38952244C}" type="presParOf" srcId="{4C5FE0AA-A916-471F-9745-BE1A5403135C}" destId="{E828E077-CF99-4366-B4D0-E9077F761E27}" srcOrd="1" destOrd="0" presId="urn:microsoft.com/office/officeart/2005/8/layout/hProcess9"/>
    <dgm:cxn modelId="{530FC637-DE15-413D-B486-AAD2EC0181F5}" type="presParOf" srcId="{4C5FE0AA-A916-471F-9745-BE1A5403135C}" destId="{48B880B2-B5C7-4712-A104-EA755D0C1865}" srcOrd="2" destOrd="0" presId="urn:microsoft.com/office/officeart/2005/8/layout/hProcess9"/>
    <dgm:cxn modelId="{7754C00E-7F6A-4A61-A9AC-2B0F0842B14F}" type="presParOf" srcId="{4C5FE0AA-A916-471F-9745-BE1A5403135C}" destId="{64544EED-B2CD-480F-9AE0-E29049E67C28}" srcOrd="3" destOrd="0" presId="urn:microsoft.com/office/officeart/2005/8/layout/hProcess9"/>
    <dgm:cxn modelId="{5CAA3CA4-629F-4B1A-8F53-F8FFB76C03C9}" type="presParOf" srcId="{4C5FE0AA-A916-471F-9745-BE1A5403135C}" destId="{0A3E2D53-458A-4E10-BF33-67C76B1DA80A}" srcOrd="4" destOrd="0" presId="urn:microsoft.com/office/officeart/2005/8/layout/hProcess9"/>
    <dgm:cxn modelId="{F3B28789-15FC-4ED4-9340-5E95F73C1B07}" type="presParOf" srcId="{4C5FE0AA-A916-471F-9745-BE1A5403135C}" destId="{BF39A576-C1CF-415F-8FC8-D4A70242A0B5}" srcOrd="5" destOrd="0" presId="urn:microsoft.com/office/officeart/2005/8/layout/hProcess9"/>
    <dgm:cxn modelId="{F9674CB9-FBAA-4CB4-A44D-A07ABDE82D5C}" type="presParOf" srcId="{4C5FE0AA-A916-471F-9745-BE1A5403135C}" destId="{99A625E0-8700-48FC-994C-5C2415AA1439}"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54494A-E01A-4D85-A973-8931EE4D757A}">
      <dsp:nvSpPr>
        <dsp:cNvPr id="0" name=""/>
        <dsp:cNvSpPr/>
      </dsp:nvSpPr>
      <dsp:spPr>
        <a:xfrm>
          <a:off x="785401" y="1598"/>
          <a:ext cx="3344724" cy="2006834"/>
        </a:xfrm>
        <a:prstGeom prst="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dirty="0"/>
            <a:t>Міжнародні та європейські норми, які містять рекомендації стосовно забезпечення незалежності суддів, практика ЄСПЛ </a:t>
          </a:r>
        </a:p>
      </dsp:txBody>
      <dsp:txXfrm>
        <a:off x="785401" y="1598"/>
        <a:ext cx="3344724" cy="2006834"/>
      </dsp:txXfrm>
    </dsp:sp>
    <dsp:sp modelId="{BF651F54-429C-4AF1-BB52-E55EAA295EA7}">
      <dsp:nvSpPr>
        <dsp:cNvPr id="0" name=""/>
        <dsp:cNvSpPr/>
      </dsp:nvSpPr>
      <dsp:spPr>
        <a:xfrm>
          <a:off x="4464598" y="1598"/>
          <a:ext cx="3344724" cy="2006834"/>
        </a:xfrm>
        <a:prstGeom prst="rect">
          <a:avLst/>
        </a:prstGeom>
        <a:solidFill>
          <a:schemeClr val="accent3">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Верховенство права </a:t>
          </a:r>
          <a:endParaRPr lang="uk-UA" sz="2200" kern="1200" dirty="0"/>
        </a:p>
      </dsp:txBody>
      <dsp:txXfrm>
        <a:off x="4464598" y="1598"/>
        <a:ext cx="3344724" cy="2006834"/>
      </dsp:txXfrm>
    </dsp:sp>
    <dsp:sp modelId="{4B354D91-C915-465E-8450-E085DD7B0145}">
      <dsp:nvSpPr>
        <dsp:cNvPr id="0" name=""/>
        <dsp:cNvSpPr/>
      </dsp:nvSpPr>
      <dsp:spPr>
        <a:xfrm>
          <a:off x="785401" y="2342905"/>
          <a:ext cx="3344724" cy="2006834"/>
        </a:xfrm>
        <a:prstGeom prst="rect">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Спеціалізація суддів щодо розгляду воєнних злочинів </a:t>
          </a:r>
          <a:endParaRPr lang="uk-UA" sz="2200" kern="1200" dirty="0"/>
        </a:p>
      </dsp:txBody>
      <dsp:txXfrm>
        <a:off x="785401" y="2342905"/>
        <a:ext cx="3344724" cy="2006834"/>
      </dsp:txXfrm>
    </dsp:sp>
    <dsp:sp modelId="{0C7C499D-FB63-4FE9-B9CD-0E386994613F}">
      <dsp:nvSpPr>
        <dsp:cNvPr id="0" name=""/>
        <dsp:cNvSpPr/>
      </dsp:nvSpPr>
      <dsp:spPr>
        <a:xfrm>
          <a:off x="4464598" y="2342905"/>
          <a:ext cx="3344724" cy="2006834"/>
        </a:xfrm>
        <a:prstGeom prst="rect">
          <a:avLst/>
        </a:prstGeom>
        <a:solidFill>
          <a:schemeClr val="accent5">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Викладення судового рішення</a:t>
          </a:r>
          <a:endParaRPr lang="uk-UA" sz="2200" kern="1200" dirty="0"/>
        </a:p>
      </dsp:txBody>
      <dsp:txXfrm>
        <a:off x="4464598" y="2342905"/>
        <a:ext cx="3344724" cy="2006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34E0FE-7103-478A-915E-BF18C663370C}">
      <dsp:nvSpPr>
        <dsp:cNvPr id="0" name=""/>
        <dsp:cNvSpPr/>
      </dsp:nvSpPr>
      <dsp:spPr>
        <a:xfrm>
          <a:off x="-5099447" y="-781198"/>
          <a:ext cx="6072852" cy="6072852"/>
        </a:xfrm>
        <a:prstGeom prst="blockArc">
          <a:avLst>
            <a:gd name="adj1" fmla="val 18900000"/>
            <a:gd name="adj2" fmla="val 2700000"/>
            <a:gd name="adj3" fmla="val 356"/>
          </a:avLst>
        </a:prstGeom>
        <a:noFill/>
        <a:ln w="1397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C29684-CD85-4B23-AD86-70EC40C51694}">
      <dsp:nvSpPr>
        <dsp:cNvPr id="0" name=""/>
        <dsp:cNvSpPr/>
      </dsp:nvSpPr>
      <dsp:spPr>
        <a:xfrm>
          <a:off x="509687" y="346763"/>
          <a:ext cx="10399519" cy="693888"/>
        </a:xfrm>
        <a:prstGeom prst="rect">
          <a:avLst/>
        </a:prstGeom>
        <a:solidFill>
          <a:schemeClr val="accent4">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774" tIns="50800" rIns="50800" bIns="50800" numCol="1" spcCol="1270" anchor="ctr" anchorCtr="0">
          <a:noAutofit/>
        </a:bodyPr>
        <a:lstStyle/>
        <a:p>
          <a:pPr marL="0" lvl="0" indent="0" algn="l" defTabSz="889000">
            <a:lnSpc>
              <a:spcPct val="90000"/>
            </a:lnSpc>
            <a:spcBef>
              <a:spcPct val="0"/>
            </a:spcBef>
            <a:spcAft>
              <a:spcPct val="35000"/>
            </a:spcAft>
            <a:buNone/>
          </a:pPr>
          <a:r>
            <a:rPr lang="ru-RU" sz="2000" kern="1200" dirty="0"/>
            <a:t>Суди </a:t>
          </a:r>
          <a:r>
            <a:rPr lang="ru-RU" sz="2000" kern="1200" dirty="0" err="1"/>
            <a:t>потребують</a:t>
          </a:r>
          <a:r>
            <a:rPr lang="ru-RU" sz="2000" kern="1200" dirty="0"/>
            <a:t> </a:t>
          </a:r>
          <a:r>
            <a:rPr lang="ru-RU" sz="2000" kern="1200" dirty="0" err="1"/>
            <a:t>ґрунтовного</a:t>
          </a:r>
          <a:r>
            <a:rPr lang="ru-RU" sz="2000" kern="1200" dirty="0"/>
            <a:t> і систематичного </a:t>
          </a:r>
          <a:r>
            <a:rPr lang="ru-RU" sz="2000" kern="1200" dirty="0" err="1"/>
            <a:t>професійного</a:t>
          </a:r>
          <a:r>
            <a:rPr lang="ru-RU" sz="2000" kern="1200" dirty="0"/>
            <a:t> </a:t>
          </a:r>
          <a:r>
            <a:rPr lang="ru-RU" sz="2000" kern="1200" dirty="0" err="1"/>
            <a:t>навчання</a:t>
          </a:r>
          <a:r>
            <a:rPr lang="ru-RU" sz="2000" kern="1200" dirty="0"/>
            <a:t> </a:t>
          </a:r>
          <a:r>
            <a:rPr lang="ru-RU" sz="2000" kern="1200" dirty="0" err="1"/>
            <a:t>міжнародному</a:t>
          </a:r>
          <a:r>
            <a:rPr lang="ru-RU" sz="2000" kern="1200" dirty="0"/>
            <a:t> </a:t>
          </a:r>
          <a:r>
            <a:rPr lang="ru-RU" sz="2000" kern="1200" dirty="0" err="1"/>
            <a:t>гуманітарному</a:t>
          </a:r>
          <a:r>
            <a:rPr lang="ru-RU" sz="2000" kern="1200" dirty="0"/>
            <a:t> праву та </a:t>
          </a:r>
          <a:r>
            <a:rPr lang="ru-RU" sz="2000" kern="1200" dirty="0" err="1"/>
            <a:t>міжнародному</a:t>
          </a:r>
          <a:r>
            <a:rPr lang="ru-RU" sz="2000" kern="1200" dirty="0"/>
            <a:t> </a:t>
          </a:r>
          <a:r>
            <a:rPr lang="ru-RU" sz="2000" kern="1200" dirty="0" err="1"/>
            <a:t>кримінальному</a:t>
          </a:r>
          <a:r>
            <a:rPr lang="ru-RU" sz="2000" kern="1200" dirty="0"/>
            <a:t> праву </a:t>
          </a:r>
          <a:endParaRPr lang="uk-UA" sz="2000" kern="1200" dirty="0"/>
        </a:p>
      </dsp:txBody>
      <dsp:txXfrm>
        <a:off x="509687" y="346763"/>
        <a:ext cx="10399519" cy="693888"/>
      </dsp:txXfrm>
    </dsp:sp>
    <dsp:sp modelId="{87B3E7FE-D47B-4B0C-8374-29ABB6C8E836}">
      <dsp:nvSpPr>
        <dsp:cNvPr id="0" name=""/>
        <dsp:cNvSpPr/>
      </dsp:nvSpPr>
      <dsp:spPr>
        <a:xfrm>
          <a:off x="76007" y="260027"/>
          <a:ext cx="867360" cy="867360"/>
        </a:xfrm>
        <a:prstGeom prst="ellipse">
          <a:avLst/>
        </a:prstGeom>
        <a:solidFill>
          <a:schemeClr val="lt1">
            <a:hueOff val="0"/>
            <a:satOff val="0"/>
            <a:lumOff val="0"/>
            <a:alphaOff val="0"/>
          </a:schemeClr>
        </a:solidFill>
        <a:ln w="1397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194C4D-5251-45E1-8AF8-EE7714B79EE4}">
      <dsp:nvSpPr>
        <dsp:cNvPr id="0" name=""/>
        <dsp:cNvSpPr/>
      </dsp:nvSpPr>
      <dsp:spPr>
        <a:xfrm>
          <a:off x="907510" y="1387777"/>
          <a:ext cx="10001696" cy="693888"/>
        </a:xfrm>
        <a:prstGeom prst="rect">
          <a:avLst/>
        </a:prstGeom>
        <a:solidFill>
          <a:schemeClr val="accent4">
            <a:hueOff val="6039257"/>
            <a:satOff val="-2677"/>
            <a:lumOff val="-535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774" tIns="50800" rIns="50800" bIns="50800" numCol="1" spcCol="1270" anchor="ctr" anchorCtr="0">
          <a:noAutofit/>
        </a:bodyPr>
        <a:lstStyle/>
        <a:p>
          <a:pPr marL="0" lvl="0" indent="0" algn="l" defTabSz="889000">
            <a:lnSpc>
              <a:spcPct val="90000"/>
            </a:lnSpc>
            <a:spcBef>
              <a:spcPct val="0"/>
            </a:spcBef>
            <a:spcAft>
              <a:spcPct val="35000"/>
            </a:spcAft>
            <a:buNone/>
          </a:pPr>
          <a:r>
            <a:rPr lang="ru-RU" sz="2000" kern="1200"/>
            <a:t>З огляду на величезну кількість справ, що надійдуть в суди для розгляду, ця підготовка має бути розпочата і проведена швидко </a:t>
          </a:r>
          <a:endParaRPr lang="ru-RU" sz="2000" kern="1200" dirty="0"/>
        </a:p>
      </dsp:txBody>
      <dsp:txXfrm>
        <a:off x="907510" y="1387777"/>
        <a:ext cx="10001696" cy="693888"/>
      </dsp:txXfrm>
    </dsp:sp>
    <dsp:sp modelId="{054AE4BF-157F-4FD7-BD21-A62EA1EB2DBF}">
      <dsp:nvSpPr>
        <dsp:cNvPr id="0" name=""/>
        <dsp:cNvSpPr/>
      </dsp:nvSpPr>
      <dsp:spPr>
        <a:xfrm>
          <a:off x="473829" y="1301041"/>
          <a:ext cx="867360" cy="867360"/>
        </a:xfrm>
        <a:prstGeom prst="ellipse">
          <a:avLst/>
        </a:prstGeom>
        <a:solidFill>
          <a:schemeClr val="lt1">
            <a:hueOff val="0"/>
            <a:satOff val="0"/>
            <a:lumOff val="0"/>
            <a:alphaOff val="0"/>
          </a:schemeClr>
        </a:solidFill>
        <a:ln w="13970" cap="flat" cmpd="sng" algn="ctr">
          <a:solidFill>
            <a:schemeClr val="accent4">
              <a:hueOff val="6039257"/>
              <a:satOff val="-2677"/>
              <a:lumOff val="-5359"/>
              <a:alphaOff val="0"/>
            </a:schemeClr>
          </a:solidFill>
          <a:prstDash val="solid"/>
        </a:ln>
        <a:effectLst/>
      </dsp:spPr>
      <dsp:style>
        <a:lnRef idx="2">
          <a:scrgbClr r="0" g="0" b="0"/>
        </a:lnRef>
        <a:fillRef idx="1">
          <a:scrgbClr r="0" g="0" b="0"/>
        </a:fillRef>
        <a:effectRef idx="0">
          <a:scrgbClr r="0" g="0" b="0"/>
        </a:effectRef>
        <a:fontRef idx="minor"/>
      </dsp:style>
    </dsp:sp>
    <dsp:sp modelId="{B042AED0-3229-41A8-9DF5-BB4B724CA996}">
      <dsp:nvSpPr>
        <dsp:cNvPr id="0" name=""/>
        <dsp:cNvSpPr/>
      </dsp:nvSpPr>
      <dsp:spPr>
        <a:xfrm>
          <a:off x="907510" y="2428790"/>
          <a:ext cx="10001696" cy="693888"/>
        </a:xfrm>
        <a:prstGeom prst="rect">
          <a:avLst/>
        </a:prstGeom>
        <a:solidFill>
          <a:schemeClr val="accent4">
            <a:hueOff val="12078514"/>
            <a:satOff val="-5354"/>
            <a:lumOff val="-1071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774" tIns="50800" rIns="50800" bIns="50800" numCol="1" spcCol="1270" anchor="ctr" anchorCtr="0">
          <a:noAutofit/>
        </a:bodyPr>
        <a:lstStyle/>
        <a:p>
          <a:pPr marL="0" lvl="0" indent="0" algn="l" defTabSz="889000">
            <a:lnSpc>
              <a:spcPct val="90000"/>
            </a:lnSpc>
            <a:spcBef>
              <a:spcPct val="0"/>
            </a:spcBef>
            <a:spcAft>
              <a:spcPct val="35000"/>
            </a:spcAft>
            <a:buNone/>
          </a:pPr>
          <a:r>
            <a:rPr lang="ru-RU" sz="2000" kern="1200"/>
            <a:t>Використовувати можливостей міжнародної допомоги та експертів, які готові долучитися до навчання </a:t>
          </a:r>
          <a:endParaRPr lang="ru-RU" sz="2000" kern="1200" dirty="0"/>
        </a:p>
      </dsp:txBody>
      <dsp:txXfrm>
        <a:off x="907510" y="2428790"/>
        <a:ext cx="10001696" cy="693888"/>
      </dsp:txXfrm>
    </dsp:sp>
    <dsp:sp modelId="{13498925-EF04-4ED5-A2FA-63A9650F5D61}">
      <dsp:nvSpPr>
        <dsp:cNvPr id="0" name=""/>
        <dsp:cNvSpPr/>
      </dsp:nvSpPr>
      <dsp:spPr>
        <a:xfrm>
          <a:off x="473829" y="2342054"/>
          <a:ext cx="867360" cy="867360"/>
        </a:xfrm>
        <a:prstGeom prst="ellipse">
          <a:avLst/>
        </a:prstGeom>
        <a:solidFill>
          <a:schemeClr val="lt1">
            <a:hueOff val="0"/>
            <a:satOff val="0"/>
            <a:lumOff val="0"/>
            <a:alphaOff val="0"/>
          </a:schemeClr>
        </a:solidFill>
        <a:ln w="13970" cap="flat" cmpd="sng" algn="ctr">
          <a:solidFill>
            <a:schemeClr val="accent4">
              <a:hueOff val="12078514"/>
              <a:satOff val="-5354"/>
              <a:lumOff val="-10719"/>
              <a:alphaOff val="0"/>
            </a:schemeClr>
          </a:solidFill>
          <a:prstDash val="solid"/>
        </a:ln>
        <a:effectLst/>
      </dsp:spPr>
      <dsp:style>
        <a:lnRef idx="2">
          <a:scrgbClr r="0" g="0" b="0"/>
        </a:lnRef>
        <a:fillRef idx="1">
          <a:scrgbClr r="0" g="0" b="0"/>
        </a:fillRef>
        <a:effectRef idx="0">
          <a:scrgbClr r="0" g="0" b="0"/>
        </a:effectRef>
        <a:fontRef idx="minor"/>
      </dsp:style>
    </dsp:sp>
    <dsp:sp modelId="{C290E478-7EFA-438A-AB8F-F5A55507389F}">
      <dsp:nvSpPr>
        <dsp:cNvPr id="0" name=""/>
        <dsp:cNvSpPr/>
      </dsp:nvSpPr>
      <dsp:spPr>
        <a:xfrm>
          <a:off x="509687" y="3469803"/>
          <a:ext cx="10399519" cy="693888"/>
        </a:xfrm>
        <a:prstGeom prst="rect">
          <a:avLst/>
        </a:prstGeom>
        <a:solidFill>
          <a:schemeClr val="accent4">
            <a:hueOff val="18117770"/>
            <a:satOff val="-8031"/>
            <a:lumOff val="-1607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774" tIns="50800" rIns="50800" bIns="50800" numCol="1" spcCol="1270" anchor="ctr" anchorCtr="0">
          <a:noAutofit/>
        </a:bodyPr>
        <a:lstStyle/>
        <a:p>
          <a:pPr marL="0" lvl="0" indent="0" algn="l" defTabSz="889000">
            <a:lnSpc>
              <a:spcPct val="90000"/>
            </a:lnSpc>
            <a:spcBef>
              <a:spcPct val="0"/>
            </a:spcBef>
            <a:spcAft>
              <a:spcPct val="35000"/>
            </a:spcAft>
            <a:buNone/>
          </a:pPr>
          <a:r>
            <a:rPr lang="ru-RU" sz="2000" kern="1200" dirty="0"/>
            <a:t>Знати </a:t>
          </a:r>
          <a:r>
            <a:rPr lang="ru-RU" sz="2000" kern="1200" dirty="0" err="1"/>
            <a:t>судову</a:t>
          </a:r>
          <a:r>
            <a:rPr lang="ru-RU" sz="2000" kern="1200" dirty="0"/>
            <a:t> практики </a:t>
          </a:r>
          <a:r>
            <a:rPr lang="ru-RU" sz="2000" kern="1200" dirty="0" err="1"/>
            <a:t>країн</a:t>
          </a:r>
          <a:r>
            <a:rPr lang="ru-RU" sz="2000" kern="1200" dirty="0"/>
            <a:t>, де </a:t>
          </a:r>
          <a:r>
            <a:rPr lang="ru-RU" sz="2000" kern="1200" dirty="0" err="1"/>
            <a:t>відбувався</a:t>
          </a:r>
          <a:r>
            <a:rPr lang="ru-RU" sz="2000" kern="1200" dirty="0"/>
            <a:t> </a:t>
          </a:r>
          <a:r>
            <a:rPr lang="ru-RU" sz="2000" kern="1200" dirty="0" err="1"/>
            <a:t>міжнародний</a:t>
          </a:r>
          <a:r>
            <a:rPr lang="ru-RU" sz="2000" kern="1200" dirty="0"/>
            <a:t> </a:t>
          </a:r>
          <a:r>
            <a:rPr lang="ru-RU" sz="2000" kern="1200" dirty="0" err="1"/>
            <a:t>збройний</a:t>
          </a:r>
          <a:r>
            <a:rPr lang="ru-RU" sz="2000" kern="1200" dirty="0"/>
            <a:t> </a:t>
          </a:r>
          <a:r>
            <a:rPr lang="ru-RU" sz="2000" kern="1200" dirty="0" err="1"/>
            <a:t>конфлікт</a:t>
          </a:r>
          <a:r>
            <a:rPr lang="ru-RU" sz="2000" kern="1200" dirty="0"/>
            <a:t> та практику МКС</a:t>
          </a:r>
          <a:endParaRPr lang="uk-UA" sz="2000" kern="1200" dirty="0"/>
        </a:p>
      </dsp:txBody>
      <dsp:txXfrm>
        <a:off x="509687" y="3469803"/>
        <a:ext cx="10399519" cy="693888"/>
      </dsp:txXfrm>
    </dsp:sp>
    <dsp:sp modelId="{03E9669B-5CFF-4C85-80CD-1A727151EE25}">
      <dsp:nvSpPr>
        <dsp:cNvPr id="0" name=""/>
        <dsp:cNvSpPr/>
      </dsp:nvSpPr>
      <dsp:spPr>
        <a:xfrm>
          <a:off x="76007" y="3383067"/>
          <a:ext cx="867360" cy="867360"/>
        </a:xfrm>
        <a:prstGeom prst="ellipse">
          <a:avLst/>
        </a:prstGeom>
        <a:solidFill>
          <a:schemeClr val="lt1">
            <a:hueOff val="0"/>
            <a:satOff val="0"/>
            <a:lumOff val="0"/>
            <a:alphaOff val="0"/>
          </a:schemeClr>
        </a:solidFill>
        <a:ln w="13970" cap="flat" cmpd="sng" algn="ctr">
          <a:solidFill>
            <a:schemeClr val="accent4">
              <a:hueOff val="18117770"/>
              <a:satOff val="-8031"/>
              <a:lumOff val="-1607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ED7164-9696-490B-8DEC-EE8FDDD17B3E}">
      <dsp:nvSpPr>
        <dsp:cNvPr id="0" name=""/>
        <dsp:cNvSpPr/>
      </dsp:nvSpPr>
      <dsp:spPr>
        <a:xfrm>
          <a:off x="726933" y="0"/>
          <a:ext cx="8238581" cy="4454013"/>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B2E082-A36F-4CB0-8FB5-E0398F4912AD}">
      <dsp:nvSpPr>
        <dsp:cNvPr id="0" name=""/>
        <dsp:cNvSpPr/>
      </dsp:nvSpPr>
      <dsp:spPr>
        <a:xfrm>
          <a:off x="4850" y="1336203"/>
          <a:ext cx="2333192" cy="1781605"/>
        </a:xfrm>
        <a:prstGeom prst="roundRect">
          <a:avLst/>
        </a:prstGeom>
        <a:solidFill>
          <a:schemeClr val="accent2">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dirty="0"/>
            <a:t>геноцид (</a:t>
          </a:r>
          <a:r>
            <a:rPr lang="en-US" sz="2200" kern="1200" dirty="0"/>
            <a:t>genocide)</a:t>
          </a:r>
          <a:endParaRPr lang="uk-UA" sz="2200" kern="1200" dirty="0"/>
        </a:p>
      </dsp:txBody>
      <dsp:txXfrm>
        <a:off x="91821" y="1423174"/>
        <a:ext cx="2159250" cy="1607663"/>
      </dsp:txXfrm>
    </dsp:sp>
    <dsp:sp modelId="{48B880B2-B5C7-4712-A104-EA755D0C1865}">
      <dsp:nvSpPr>
        <dsp:cNvPr id="0" name=""/>
        <dsp:cNvSpPr/>
      </dsp:nvSpPr>
      <dsp:spPr>
        <a:xfrm>
          <a:off x="2454702" y="1336203"/>
          <a:ext cx="2333192" cy="1781605"/>
        </a:xfrm>
        <a:prstGeom prst="roundRect">
          <a:avLst/>
        </a:prstGeom>
        <a:solidFill>
          <a:schemeClr val="accent2">
            <a:hueOff val="-2474889"/>
            <a:satOff val="807"/>
            <a:lumOff val="-719"/>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злочини проти людяності (</a:t>
          </a:r>
          <a:r>
            <a:rPr lang="en-US" sz="2200" kern="1200"/>
            <a:t>crimes against humanity) </a:t>
          </a:r>
          <a:endParaRPr lang="uk-UA" sz="2200" kern="1200" dirty="0"/>
        </a:p>
      </dsp:txBody>
      <dsp:txXfrm>
        <a:off x="2541673" y="1423174"/>
        <a:ext cx="2159250" cy="1607663"/>
      </dsp:txXfrm>
    </dsp:sp>
    <dsp:sp modelId="{0A3E2D53-458A-4E10-BF33-67C76B1DA80A}">
      <dsp:nvSpPr>
        <dsp:cNvPr id="0" name=""/>
        <dsp:cNvSpPr/>
      </dsp:nvSpPr>
      <dsp:spPr>
        <a:xfrm>
          <a:off x="4904554" y="1336203"/>
          <a:ext cx="2333192" cy="1781605"/>
        </a:xfrm>
        <a:prstGeom prst="roundRect">
          <a:avLst/>
        </a:prstGeom>
        <a:solidFill>
          <a:schemeClr val="accent2">
            <a:hueOff val="-4949778"/>
            <a:satOff val="1615"/>
            <a:lumOff val="-1438"/>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воєнні злочини (</a:t>
          </a:r>
          <a:r>
            <a:rPr lang="en-US" sz="2200" kern="1200"/>
            <a:t>war crimes)</a:t>
          </a:r>
          <a:endParaRPr lang="uk-UA" sz="2200" kern="1200" dirty="0"/>
        </a:p>
      </dsp:txBody>
      <dsp:txXfrm>
        <a:off x="4991525" y="1423174"/>
        <a:ext cx="2159250" cy="1607663"/>
      </dsp:txXfrm>
    </dsp:sp>
    <dsp:sp modelId="{99A625E0-8700-48FC-994C-5C2415AA1439}">
      <dsp:nvSpPr>
        <dsp:cNvPr id="0" name=""/>
        <dsp:cNvSpPr/>
      </dsp:nvSpPr>
      <dsp:spPr>
        <a:xfrm>
          <a:off x="7354405" y="1336203"/>
          <a:ext cx="2333192" cy="1781605"/>
        </a:xfrm>
        <a:prstGeom prst="roundRect">
          <a:avLst/>
        </a:prstGeom>
        <a:solidFill>
          <a:schemeClr val="accent2">
            <a:hueOff val="-7424668"/>
            <a:satOff val="2422"/>
            <a:lumOff val="-2157"/>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uk-UA" sz="2200" kern="1200"/>
            <a:t>злочин агресії (</a:t>
          </a:r>
          <a:r>
            <a:rPr lang="en-US" sz="2200" kern="1200"/>
            <a:t>crime of aggression)</a:t>
          </a:r>
          <a:endParaRPr lang="uk-UA" sz="2200" kern="1200" dirty="0"/>
        </a:p>
      </dsp:txBody>
      <dsp:txXfrm>
        <a:off x="7441376" y="1423174"/>
        <a:ext cx="2159250" cy="16076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26731-09A0-4A83-8B9A-F012465A3A64}" type="datetimeFigureOut">
              <a:rPr lang="uk-UA" smtClean="0"/>
              <a:t>04.03.2025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F499B9-4A6A-49A7-A470-08B13C64C2B5}" type="slidenum">
              <a:rPr lang="uk-UA" smtClean="0"/>
              <a:t>‹№›</a:t>
            </a:fld>
            <a:endParaRPr lang="uk-UA"/>
          </a:p>
        </p:txBody>
      </p:sp>
    </p:spTree>
    <p:extLst>
      <p:ext uri="{BB962C8B-B14F-4D97-AF65-F5344CB8AC3E}">
        <p14:creationId xmlns:p14="http://schemas.microsoft.com/office/powerpoint/2010/main" val="209467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7</a:t>
            </a:fld>
            <a:endParaRPr lang="uk-UA"/>
          </a:p>
        </p:txBody>
      </p:sp>
    </p:spTree>
    <p:extLst>
      <p:ext uri="{BB962C8B-B14F-4D97-AF65-F5344CB8AC3E}">
        <p14:creationId xmlns:p14="http://schemas.microsoft.com/office/powerpoint/2010/main" val="206464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8</a:t>
            </a:fld>
            <a:endParaRPr lang="uk-UA"/>
          </a:p>
        </p:txBody>
      </p:sp>
    </p:spTree>
    <p:extLst>
      <p:ext uri="{BB962C8B-B14F-4D97-AF65-F5344CB8AC3E}">
        <p14:creationId xmlns:p14="http://schemas.microsoft.com/office/powerpoint/2010/main" val="2903301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9</a:t>
            </a:fld>
            <a:endParaRPr lang="uk-UA"/>
          </a:p>
        </p:txBody>
      </p:sp>
    </p:spTree>
    <p:extLst>
      <p:ext uri="{BB962C8B-B14F-4D97-AF65-F5344CB8AC3E}">
        <p14:creationId xmlns:p14="http://schemas.microsoft.com/office/powerpoint/2010/main" val="434675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10</a:t>
            </a:fld>
            <a:endParaRPr lang="uk-UA"/>
          </a:p>
        </p:txBody>
      </p:sp>
    </p:spTree>
    <p:extLst>
      <p:ext uri="{BB962C8B-B14F-4D97-AF65-F5344CB8AC3E}">
        <p14:creationId xmlns:p14="http://schemas.microsoft.com/office/powerpoint/2010/main" val="3363838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91F499B9-4A6A-49A7-A470-08B13C64C2B5}" type="slidenum">
              <a:rPr lang="uk-UA" smtClean="0"/>
              <a:t>11</a:t>
            </a:fld>
            <a:endParaRPr lang="uk-UA"/>
          </a:p>
        </p:txBody>
      </p:sp>
    </p:spTree>
    <p:extLst>
      <p:ext uri="{BB962C8B-B14F-4D97-AF65-F5344CB8AC3E}">
        <p14:creationId xmlns:p14="http://schemas.microsoft.com/office/powerpoint/2010/main" val="4057940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uk-UA"/>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02060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44872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425820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3611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0BCC1CB1-2109-432D-9225-951DF44C5852}" type="datetimeFigureOut">
              <a:rPr lang="uk-UA" smtClean="0"/>
              <a:t>04.03.2025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E23F8DA-F33A-4D3A-A4A2-2A408D630FF2}" type="slidenum">
              <a:rPr lang="uk-UA" smtClean="0"/>
              <a:t>‹№›</a:t>
            </a:fld>
            <a:endParaRPr lang="uk-UA"/>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7432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1224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uk-UA"/>
              <a:t>Клацніть, щоб відредагувати стилі зразків тексту</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0BCC1CB1-2109-432D-9225-951DF44C5852}" type="datetimeFigureOut">
              <a:rPr lang="uk-UA" smtClean="0"/>
              <a:t>04.03.2025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382840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0BCC1CB1-2109-432D-9225-951DF44C5852}" type="datetimeFigureOut">
              <a:rPr lang="uk-UA" smtClean="0"/>
              <a:t>04.03.2025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16286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CC1CB1-2109-432D-9225-951DF44C5852}" type="datetimeFigureOut">
              <a:rPr lang="uk-UA" smtClean="0"/>
              <a:t>04.03.2025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229358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51589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0BCC1CB1-2109-432D-9225-951DF44C5852}" type="datetimeFigureOut">
              <a:rPr lang="uk-UA" smtClean="0"/>
              <a:t>04.03.2025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E23F8DA-F33A-4D3A-A4A2-2A408D630FF2}" type="slidenum">
              <a:rPr lang="uk-UA" smtClean="0"/>
              <a:t>‹№›</a:t>
            </a:fld>
            <a:endParaRPr lang="uk-UA"/>
          </a:p>
        </p:txBody>
      </p:sp>
    </p:spTree>
    <p:extLst>
      <p:ext uri="{BB962C8B-B14F-4D97-AF65-F5344CB8AC3E}">
        <p14:creationId xmlns:p14="http://schemas.microsoft.com/office/powerpoint/2010/main" val="1688579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BCC1CB1-2109-432D-9225-951DF44C5852}" type="datetimeFigureOut">
              <a:rPr lang="uk-UA" smtClean="0"/>
              <a:t>04.03.2025</a:t>
            </a:fld>
            <a:endParaRPr lang="uk-UA"/>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uk-UA"/>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CE23F8DA-F33A-4D3A-A4A2-2A408D630FF2}" type="slidenum">
              <a:rPr lang="uk-UA" smtClean="0"/>
              <a:t>‹№›</a:t>
            </a:fld>
            <a:endParaRPr lang="uk-UA"/>
          </a:p>
        </p:txBody>
      </p:sp>
    </p:spTree>
    <p:extLst>
      <p:ext uri="{BB962C8B-B14F-4D97-AF65-F5344CB8AC3E}">
        <p14:creationId xmlns:p14="http://schemas.microsoft.com/office/powerpoint/2010/main" val="3420671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0450D-2DE5-419E-9CDA-17F8694BC569}"/>
              </a:ext>
            </a:extLst>
          </p:cNvPr>
          <p:cNvSpPr>
            <a:spLocks noGrp="1"/>
          </p:cNvSpPr>
          <p:nvPr>
            <p:ph type="ctrTitle"/>
          </p:nvPr>
        </p:nvSpPr>
        <p:spPr>
          <a:xfrm>
            <a:off x="1460655" y="1408176"/>
            <a:ext cx="9418320" cy="4041648"/>
          </a:xfrm>
        </p:spPr>
        <p:txBody>
          <a:bodyPr>
            <a:normAutofit/>
          </a:bodyPr>
          <a:lstStyle/>
          <a:p>
            <a:pPr algn="ctr"/>
            <a:r>
              <a:rPr lang="ru-RU" dirty="0">
                <a:solidFill>
                  <a:srgbClr val="FF0000"/>
                </a:solidFill>
              </a:rPr>
              <a:t>Тема 5. </a:t>
            </a:r>
            <a:r>
              <a:rPr lang="ru-RU" dirty="0" err="1"/>
              <a:t>Римський</a:t>
            </a:r>
            <a:r>
              <a:rPr lang="ru-RU" dirty="0"/>
              <a:t> статут та </a:t>
            </a:r>
            <a:r>
              <a:rPr lang="ru-RU" dirty="0" err="1"/>
              <a:t>воєнні</a:t>
            </a:r>
            <a:r>
              <a:rPr lang="ru-RU" dirty="0"/>
              <a:t> </a:t>
            </a:r>
            <a:r>
              <a:rPr lang="ru-RU" dirty="0" err="1"/>
              <a:t>злочини</a:t>
            </a:r>
            <a:r>
              <a:rPr lang="ru-RU" dirty="0"/>
              <a:t> </a:t>
            </a:r>
            <a:br>
              <a:rPr lang="ru-RU" dirty="0"/>
            </a:br>
            <a:endParaRPr lang="uk-UA" dirty="0"/>
          </a:p>
        </p:txBody>
      </p:sp>
    </p:spTree>
    <p:extLst>
      <p:ext uri="{BB962C8B-B14F-4D97-AF65-F5344CB8AC3E}">
        <p14:creationId xmlns:p14="http://schemas.microsoft.com/office/powerpoint/2010/main" val="1000255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9FACE5-01E8-4CC4-965F-C23660ED89FC}"/>
              </a:ext>
            </a:extLst>
          </p:cNvPr>
          <p:cNvSpPr>
            <a:spLocks noGrp="1"/>
          </p:cNvSpPr>
          <p:nvPr>
            <p:ph type="title"/>
          </p:nvPr>
        </p:nvSpPr>
        <p:spPr>
          <a:xfrm>
            <a:off x="1249680" y="0"/>
            <a:ext cx="9692640" cy="1325562"/>
          </a:xfrm>
        </p:spPr>
        <p:txBody>
          <a:bodyPr/>
          <a:lstStyle/>
          <a:p>
            <a:r>
              <a:rPr lang="ru-RU" dirty="0" err="1">
                <a:solidFill>
                  <a:srgbClr val="FF0000"/>
                </a:solidFill>
              </a:rPr>
              <a:t>Римський</a:t>
            </a:r>
            <a:r>
              <a:rPr lang="ru-RU" dirty="0">
                <a:solidFill>
                  <a:srgbClr val="FF0000"/>
                </a:solidFill>
              </a:rPr>
              <a:t> статут</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4515B6DC-FB4D-495D-8199-674706FBCEE7}"/>
              </a:ext>
            </a:extLst>
          </p:cNvPr>
          <p:cNvSpPr>
            <a:spLocks noGrp="1"/>
          </p:cNvSpPr>
          <p:nvPr>
            <p:ph idx="1"/>
          </p:nvPr>
        </p:nvSpPr>
        <p:spPr>
          <a:xfrm>
            <a:off x="406399" y="1574800"/>
            <a:ext cx="10535921" cy="4917440"/>
          </a:xfrm>
        </p:spPr>
        <p:txBody>
          <a:bodyPr>
            <a:normAutofit lnSpcReduction="10000"/>
          </a:bodyPr>
          <a:lstStyle/>
          <a:p>
            <a:pPr algn="just"/>
            <a:r>
              <a:rPr lang="ru-RU" dirty="0" err="1"/>
              <a:t>Воєнними</a:t>
            </a:r>
            <a:r>
              <a:rPr lang="ru-RU" dirty="0"/>
              <a:t> </a:t>
            </a:r>
            <a:r>
              <a:rPr lang="ru-RU" dirty="0" err="1"/>
              <a:t>злочинами</a:t>
            </a:r>
            <a:r>
              <a:rPr lang="ru-RU" dirty="0"/>
              <a:t> є: </a:t>
            </a:r>
          </a:p>
          <a:p>
            <a:pPr marL="0" indent="0" algn="just">
              <a:buNone/>
            </a:pPr>
            <a:r>
              <a:rPr lang="uk-UA" b="1" dirty="0"/>
              <a:t>2. Інші серйозні порушення законів та звичаїв війни, що застосовуються до міжнародних збройних конфліктів [стаття 8 (2) (</a:t>
            </a:r>
            <a:r>
              <a:rPr lang="en-US" b="1" dirty="0"/>
              <a:t>b) </a:t>
            </a:r>
            <a:r>
              <a:rPr lang="uk-UA" b="1" dirty="0"/>
              <a:t>Римського статуту]:</a:t>
            </a:r>
          </a:p>
          <a:p>
            <a:pPr algn="just"/>
            <a:r>
              <a:rPr lang="uk-UA" dirty="0"/>
              <a:t>умисний цілеспрямований напад на цивільне населення чи окремих цивільних осіб, які не беруть безпосередньої участі у воєнних діях; </a:t>
            </a:r>
          </a:p>
          <a:p>
            <a:pPr algn="just"/>
            <a:r>
              <a:rPr lang="uk-UA" dirty="0"/>
              <a:t>умисний напад на цивільні об’єкти, тобто об’єкти, які не є воєнними цілями; </a:t>
            </a:r>
          </a:p>
          <a:p>
            <a:pPr algn="just"/>
            <a:r>
              <a:rPr lang="uk-UA" dirty="0"/>
              <a:t>цілеспрямоване завдавання ударів по персоналу, об’єктам, матеріалам, підрозділам чи транспортним засобам, задіяним у наданні гуманітарної допомоги чи місії по підтриманню миру відповідно до Статуту ООН, поки вони мають право на захист, яким користуються цивільні особи чи цивільні об’єкти за міжнародним правом збройних конфліктів; </a:t>
            </a:r>
          </a:p>
          <a:p>
            <a:pPr algn="just"/>
            <a:r>
              <a:rPr lang="uk-UA" dirty="0"/>
              <a:t>умисне здійснення нападу, коли відомо, що такий напад стане причиною випадкової загибелі чи травмування цивільних осіб чи завдаватиме шкоди їх майну, цивільним об’єктам чи спричинить загальну, довготривалу та серйозну шкоду навколишньому середовищу, що не можна буде пояснити конкретною чи очікуваною воєнною перевагою внаслідок таких дій в цілому;</a:t>
            </a:r>
            <a:endParaRPr lang="uk-UA" b="1" dirty="0"/>
          </a:p>
        </p:txBody>
      </p:sp>
    </p:spTree>
    <p:extLst>
      <p:ext uri="{BB962C8B-B14F-4D97-AF65-F5344CB8AC3E}">
        <p14:creationId xmlns:p14="http://schemas.microsoft.com/office/powerpoint/2010/main" val="1505040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9FACE5-01E8-4CC4-965F-C23660ED89FC}"/>
              </a:ext>
            </a:extLst>
          </p:cNvPr>
          <p:cNvSpPr>
            <a:spLocks noGrp="1"/>
          </p:cNvSpPr>
          <p:nvPr>
            <p:ph type="title"/>
          </p:nvPr>
        </p:nvSpPr>
        <p:spPr>
          <a:xfrm>
            <a:off x="1249680" y="0"/>
            <a:ext cx="9692640" cy="1325562"/>
          </a:xfrm>
        </p:spPr>
        <p:txBody>
          <a:bodyPr/>
          <a:lstStyle/>
          <a:p>
            <a:r>
              <a:rPr lang="ru-RU" dirty="0" err="1">
                <a:solidFill>
                  <a:srgbClr val="FF0000"/>
                </a:solidFill>
              </a:rPr>
              <a:t>Римський</a:t>
            </a:r>
            <a:r>
              <a:rPr lang="ru-RU" dirty="0">
                <a:solidFill>
                  <a:srgbClr val="FF0000"/>
                </a:solidFill>
              </a:rPr>
              <a:t> статут</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4515B6DC-FB4D-495D-8199-674706FBCEE7}"/>
              </a:ext>
            </a:extLst>
          </p:cNvPr>
          <p:cNvSpPr>
            <a:spLocks noGrp="1"/>
          </p:cNvSpPr>
          <p:nvPr>
            <p:ph idx="1"/>
          </p:nvPr>
        </p:nvSpPr>
        <p:spPr>
          <a:xfrm>
            <a:off x="406399" y="1574800"/>
            <a:ext cx="10535921" cy="4917440"/>
          </a:xfrm>
        </p:spPr>
        <p:txBody>
          <a:bodyPr>
            <a:normAutofit/>
          </a:bodyPr>
          <a:lstStyle/>
          <a:p>
            <a:pPr algn="just"/>
            <a:r>
              <a:rPr lang="uk-UA" sz="2000" dirty="0"/>
              <a:t>напад на незахищені та такі, що не є воєнними цілями, міста, села, жилі приміщення чи будівлі чи їх обстріл із застосування будь-яких засобів; </a:t>
            </a:r>
          </a:p>
          <a:p>
            <a:pPr algn="just"/>
            <a:r>
              <a:rPr lang="uk-UA" sz="2000" dirty="0"/>
              <a:t>вбивство чи поранення комбатанта, який склавши зброю чи не маючи більше засобів захисту, здався у полон; </a:t>
            </a:r>
          </a:p>
          <a:p>
            <a:pPr algn="just"/>
            <a:r>
              <a:rPr lang="uk-UA" sz="2000" dirty="0"/>
              <a:t>неналежне використання прапору тимчасового перемир'я або переговорів (білого прапору), національного прапору чи військових відзнак та форми ворожої сторони чи ООН, а також емблем, передбачених Женевськими конвенціями, що призвело до загибелі людей чи завдання їм тяжких тілесних ушкоджень; </a:t>
            </a:r>
          </a:p>
          <a:p>
            <a:pPr algn="just"/>
            <a:r>
              <a:rPr lang="uk-UA" sz="2000" dirty="0"/>
              <a:t>пряме або непряме переміщення окупаційною державою частини її власного цивільного населення на окуповану нею територію, чи депортація або переміщення частини чи всього населення окупованої території як в межах відповідної території, так і за її межі;</a:t>
            </a:r>
            <a:endParaRPr lang="uk-UA" sz="2000" b="1" dirty="0"/>
          </a:p>
        </p:txBody>
      </p:sp>
    </p:spTree>
    <p:extLst>
      <p:ext uri="{BB962C8B-B14F-4D97-AF65-F5344CB8AC3E}">
        <p14:creationId xmlns:p14="http://schemas.microsoft.com/office/powerpoint/2010/main" val="3457081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7BDD9AA-AFD2-464A-914A-6FB7B2BB5CC4}"/>
              </a:ext>
            </a:extLst>
          </p:cNvPr>
          <p:cNvSpPr>
            <a:spLocks noGrp="1"/>
          </p:cNvSpPr>
          <p:nvPr>
            <p:ph idx="1"/>
          </p:nvPr>
        </p:nvSpPr>
        <p:spPr>
          <a:xfrm>
            <a:off x="313604" y="558800"/>
            <a:ext cx="10642261" cy="5740400"/>
          </a:xfrm>
        </p:spPr>
        <p:txBody>
          <a:bodyPr>
            <a:normAutofit/>
          </a:bodyPr>
          <a:lstStyle/>
          <a:p>
            <a:pPr algn="just"/>
            <a:r>
              <a:rPr lang="uk-UA" sz="2000" dirty="0"/>
              <a:t>Україна підписала Римський статут ще 20 січня 2000-го. Утім, його ратифікація затягнулася на 24 роки. Це було насамперед пов'язано з тим, що 11 липня 2001 року Конституційний Суд України ухвалив негативний висновок щодо Римського статуту та визнав його таким, що не відповідає Конституції України. Зокрема, у частині положень </a:t>
            </a:r>
            <a:r>
              <a:rPr lang="uk-UA" sz="2000" dirty="0" err="1"/>
              <a:t>абз</a:t>
            </a:r>
            <a:r>
              <a:rPr lang="uk-UA" sz="2000" dirty="0"/>
              <a:t>. 10 преамбули та ст. 1. КСУ обґрунтовував це тим, що «Міжнародний кримінальний суд ... доповнює національні органи кримінальної юстиції». Це унеможливило подальшу ратифікацію Римського статуту без внесення змін до Конституції України аж до 2016 року, коли були внесені відповідні зміни до Конституції України.</a:t>
            </a:r>
          </a:p>
          <a:p>
            <a:pPr algn="just"/>
            <a:endParaRPr lang="uk-UA" sz="2000" dirty="0"/>
          </a:p>
          <a:p>
            <a:pPr algn="just"/>
            <a:r>
              <a:rPr lang="uk-UA" sz="2000" dirty="0"/>
              <a:t>Лише після початку російської агресії український парламент ухвалив 25 лютого 2014 року та 4 лютого 2015 року заяви про визнання юрисдикції МКС. </a:t>
            </a:r>
          </a:p>
          <a:p>
            <a:pPr algn="just"/>
            <a:endParaRPr lang="uk-UA" sz="2000" dirty="0"/>
          </a:p>
          <a:p>
            <a:pPr algn="just"/>
            <a:r>
              <a:rPr lang="uk-UA" sz="2000" dirty="0"/>
              <a:t>Також Україна взяла на себе зобов'язання ратифікувати Римський статут за Угодою про Асоціацію (ст. 8) між Україною та Європейським Союзом, підписаною 21 березня 2014 року.</a:t>
            </a:r>
          </a:p>
        </p:txBody>
      </p:sp>
    </p:spTree>
    <p:extLst>
      <p:ext uri="{BB962C8B-B14F-4D97-AF65-F5344CB8AC3E}">
        <p14:creationId xmlns:p14="http://schemas.microsoft.com/office/powerpoint/2010/main" val="2470735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CC8DDB4-030B-4EB6-B7D6-72AC88A7BCF2}"/>
              </a:ext>
            </a:extLst>
          </p:cNvPr>
          <p:cNvSpPr>
            <a:spLocks noGrp="1"/>
          </p:cNvSpPr>
          <p:nvPr>
            <p:ph idx="1"/>
          </p:nvPr>
        </p:nvSpPr>
        <p:spPr>
          <a:xfrm>
            <a:off x="398270" y="812800"/>
            <a:ext cx="10489861" cy="4351337"/>
          </a:xfrm>
        </p:spPr>
        <p:txBody>
          <a:bodyPr>
            <a:noAutofit/>
          </a:bodyPr>
          <a:lstStyle/>
          <a:p>
            <a:pPr algn="just"/>
            <a:r>
              <a:rPr lang="uk-UA" sz="2400" dirty="0"/>
              <a:t>Докорінно ситуація змінилася, як вже зазначалося, зі змінами до Конституції України 2 червня 2016 року. Тоді було змінено редакцію ст. 124 Конституції України, зокрема доповнено ч. 6, яка отримала такий зміст: «Україна може визнати юрисдикцію Міжнародного кримінального суду на умовах, визначених Римським статутом Міжнародного кримінального суду». Утім, передбачалося, що ця конституційна норма набуває чинності з 30 червня 2019 року.</a:t>
            </a:r>
          </a:p>
          <a:p>
            <a:pPr algn="just"/>
            <a:r>
              <a:rPr lang="uk-UA" sz="2400" dirty="0"/>
              <a:t>Також з ухваленням 3 травня 2022 року Закону України «Про внесення змін до Кримінального процесуального кодексу України та інших законодавчих актів України щодо співробітництва з Міжнародним кримінальним судом» парламентом було запроваджено механізм співпраці національних компетентних органів України з МКС.</a:t>
            </a:r>
          </a:p>
        </p:txBody>
      </p:sp>
    </p:spTree>
    <p:extLst>
      <p:ext uri="{BB962C8B-B14F-4D97-AF65-F5344CB8AC3E}">
        <p14:creationId xmlns:p14="http://schemas.microsoft.com/office/powerpoint/2010/main" val="883606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59EAD23-8531-44CE-BF55-E8F8E01CE051}"/>
              </a:ext>
            </a:extLst>
          </p:cNvPr>
          <p:cNvSpPr>
            <a:spLocks noGrp="1"/>
          </p:cNvSpPr>
          <p:nvPr>
            <p:ph idx="1"/>
          </p:nvPr>
        </p:nvSpPr>
        <p:spPr>
          <a:xfrm>
            <a:off x="389466" y="694267"/>
            <a:ext cx="10397067" cy="6163733"/>
          </a:xfrm>
        </p:spPr>
        <p:txBody>
          <a:bodyPr>
            <a:normAutofit/>
          </a:bodyPr>
          <a:lstStyle/>
          <a:p>
            <a:pPr algn="just"/>
            <a:r>
              <a:rPr lang="uk-UA" sz="2200" dirty="0"/>
              <a:t>Варто зазначити, що лише з початком повномасштабної російської агресії 24 лютого 2022 року розпочалися реальні розслідування міжнародних злочинів (хоча юрисдикція МКС поширюється на міжнародні злочини, вчинені на території України за період, починаючи з 21 листопада 2013 року), у зв'язку з чим знову актуалізувалася ця тема. </a:t>
            </a:r>
          </a:p>
          <a:p>
            <a:pPr algn="just"/>
            <a:r>
              <a:rPr lang="uk-UA" sz="2200" dirty="0"/>
              <a:t>2 березня 2022 року на підставі звернення від країн-учасниць Римського статуту Офіс Прокурора Міжнародного кримінального суду оголосив про початок розслідування ситуації в Україні щодо скоєння на території України воєнних злочинів, злочинів проти людяності та геноциду. Утім, серед цих міжнародних злочинів відсутній злочин агресії. Прокурор Карім Хан це пояснював тим, що МКС не володіє юрисдикцією в частині розслідування злочину агресії Росії проти України, оскільки ні Україна, ні Російська Федерація не ратифікували Римський статут,  ч. 5 ст. 15-</a:t>
            </a:r>
            <a:r>
              <a:rPr lang="en-US" sz="2200" dirty="0"/>
              <a:t>bis </a:t>
            </a:r>
            <a:r>
              <a:rPr lang="uk-UA" sz="2200" dirty="0"/>
              <a:t>якого передбачає, що стосовно держави, яка не є учасницею Римського статуту, Суд не здійснюватиме своєї юрисдикції щодо злочину агресії, який вчинили громадяни цієї держави або на її території. </a:t>
            </a:r>
          </a:p>
        </p:txBody>
      </p:sp>
    </p:spTree>
    <p:extLst>
      <p:ext uri="{BB962C8B-B14F-4D97-AF65-F5344CB8AC3E}">
        <p14:creationId xmlns:p14="http://schemas.microsoft.com/office/powerpoint/2010/main" val="2992924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7E4CA1-D27C-4682-B2ED-68E487783731}"/>
              </a:ext>
            </a:extLst>
          </p:cNvPr>
          <p:cNvSpPr>
            <a:spLocks noGrp="1"/>
          </p:cNvSpPr>
          <p:nvPr>
            <p:ph type="title"/>
          </p:nvPr>
        </p:nvSpPr>
        <p:spPr/>
        <p:txBody>
          <a:bodyPr/>
          <a:lstStyle/>
          <a:p>
            <a:r>
              <a:rPr lang="ru-RU" dirty="0">
                <a:solidFill>
                  <a:srgbClr val="FF0000"/>
                </a:solidFill>
              </a:rPr>
              <a:t>ЩО ЗМІНИТЬ РАТИФІКАЦІЯ РИМСЬКОГО СТАТУТУ?</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E27E36EE-EEC4-45EA-AFD9-0FEE2F2C549C}"/>
              </a:ext>
            </a:extLst>
          </p:cNvPr>
          <p:cNvSpPr>
            <a:spLocks noGrp="1"/>
          </p:cNvSpPr>
          <p:nvPr>
            <p:ph idx="1"/>
          </p:nvPr>
        </p:nvSpPr>
        <p:spPr>
          <a:xfrm>
            <a:off x="1261872" y="1828800"/>
            <a:ext cx="9050528" cy="4351337"/>
          </a:xfrm>
        </p:spPr>
        <p:txBody>
          <a:bodyPr>
            <a:normAutofit lnSpcReduction="10000"/>
          </a:bodyPr>
          <a:lstStyle/>
          <a:p>
            <a:pPr marL="0" indent="0" algn="just">
              <a:buNone/>
            </a:pPr>
            <a:r>
              <a:rPr lang="uk-UA" sz="2400" dirty="0"/>
              <a:t>Р</a:t>
            </a:r>
            <a:r>
              <a:rPr lang="uk-UA" sz="2400" b="0" i="0" dirty="0">
                <a:solidFill>
                  <a:srgbClr val="333333"/>
                </a:solidFill>
                <a:effectLst/>
              </a:rPr>
              <a:t>атифікація Україною Римського статуту дасть змогу набути повноправного членства в Міжнародному кримінальному суді, що дасть можливість: </a:t>
            </a:r>
          </a:p>
          <a:p>
            <a:pPr algn="just"/>
            <a:r>
              <a:rPr lang="uk-UA" sz="2400" b="0" i="0" dirty="0">
                <a:solidFill>
                  <a:srgbClr val="333333"/>
                </a:solidFill>
                <a:effectLst/>
              </a:rPr>
              <a:t>висувати свого кандидата на посаду судді та прокурора МКС; </a:t>
            </a:r>
          </a:p>
          <a:p>
            <a:pPr algn="just"/>
            <a:r>
              <a:rPr lang="uk-UA" sz="2400" b="0" i="0" dirty="0">
                <a:solidFill>
                  <a:srgbClr val="333333"/>
                </a:solidFill>
                <a:effectLst/>
              </a:rPr>
              <a:t>брати участь у виборах суддів та інших виборних осіб; ефективно співпрацювати з МКС; </a:t>
            </a:r>
          </a:p>
          <a:p>
            <a:pPr algn="just"/>
            <a:r>
              <a:rPr lang="uk-UA" sz="2400" b="0" i="0" dirty="0">
                <a:solidFill>
                  <a:srgbClr val="333333"/>
                </a:solidFill>
                <a:effectLst/>
              </a:rPr>
              <a:t>притягнути до відповідальності російських злочинців; </a:t>
            </a:r>
          </a:p>
          <a:p>
            <a:pPr algn="just"/>
            <a:r>
              <a:rPr lang="uk-UA" sz="2400" b="0" i="0" dirty="0">
                <a:solidFill>
                  <a:srgbClr val="333333"/>
                </a:solidFill>
                <a:effectLst/>
              </a:rPr>
              <a:t>дотримуватися курсу євроінтеграції; </a:t>
            </a:r>
          </a:p>
          <a:p>
            <a:pPr algn="just"/>
            <a:r>
              <a:rPr lang="uk-UA" sz="2400" b="0" i="0" dirty="0">
                <a:solidFill>
                  <a:srgbClr val="333333"/>
                </a:solidFill>
                <a:effectLst/>
              </a:rPr>
              <a:t>захистити наших військових.</a:t>
            </a:r>
            <a:endParaRPr lang="uk-UA" sz="2400" dirty="0"/>
          </a:p>
        </p:txBody>
      </p:sp>
    </p:spTree>
    <p:extLst>
      <p:ext uri="{BB962C8B-B14F-4D97-AF65-F5344CB8AC3E}">
        <p14:creationId xmlns:p14="http://schemas.microsoft.com/office/powerpoint/2010/main" val="638853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F592B78-D1AE-4EAD-A261-416F3C595D02}"/>
              </a:ext>
            </a:extLst>
          </p:cNvPr>
          <p:cNvSpPr>
            <a:spLocks noGrp="1"/>
          </p:cNvSpPr>
          <p:nvPr>
            <p:ph idx="1"/>
          </p:nvPr>
        </p:nvSpPr>
        <p:spPr>
          <a:xfrm>
            <a:off x="512049" y="298174"/>
            <a:ext cx="10210800" cy="6400799"/>
          </a:xfrm>
        </p:spPr>
        <p:txBody>
          <a:bodyPr>
            <a:normAutofit lnSpcReduction="10000"/>
          </a:bodyPr>
          <a:lstStyle/>
          <a:p>
            <a:pPr algn="just"/>
            <a:r>
              <a:rPr lang="uk-UA" sz="2400" dirty="0"/>
              <a:t>Насправді знімаються ризики притягнення до відповідальності військових ЗСУ, оскільки Україна ратифікує Римський статут із заявою за ст.124 Римського статуту, згідно з якою МКС не буде мати юрисдикції за ст. 8 (воєнні злочини) щодо громадян України протягом 7 років після ратифікації.</a:t>
            </a:r>
          </a:p>
          <a:p>
            <a:pPr algn="just"/>
            <a:r>
              <a:rPr lang="ru-RU" sz="2400" dirty="0"/>
              <a:t>Варто </a:t>
            </a:r>
            <a:r>
              <a:rPr lang="ru-RU" sz="2400" dirty="0" err="1"/>
              <a:t>звернути</a:t>
            </a:r>
            <a:r>
              <a:rPr lang="ru-RU" sz="2400" dirty="0"/>
              <a:t> </a:t>
            </a:r>
            <a:r>
              <a:rPr lang="ru-RU" sz="2400" dirty="0" err="1"/>
              <a:t>увагу</a:t>
            </a:r>
            <a:r>
              <a:rPr lang="ru-RU" sz="2400" dirty="0"/>
              <a:t>, </a:t>
            </a:r>
            <a:r>
              <a:rPr lang="ru-RU" sz="2400" dirty="0" err="1"/>
              <a:t>що</a:t>
            </a:r>
            <a:r>
              <a:rPr lang="ru-RU" sz="2400" dirty="0"/>
              <a:t> закон про </a:t>
            </a:r>
            <a:r>
              <a:rPr lang="ru-RU" sz="2400" dirty="0" err="1"/>
              <a:t>ратифікацію</a:t>
            </a:r>
            <a:r>
              <a:rPr lang="ru-RU" sz="2400" dirty="0"/>
              <a:t> </a:t>
            </a:r>
            <a:r>
              <a:rPr lang="ru-RU" sz="2400" dirty="0" err="1"/>
              <a:t>Римського</a:t>
            </a:r>
            <a:r>
              <a:rPr lang="ru-RU" sz="2400" dirty="0"/>
              <a:t> статуту </a:t>
            </a:r>
            <a:r>
              <a:rPr lang="ru-RU" sz="2400" dirty="0" err="1"/>
              <a:t>Міжнародного</a:t>
            </a:r>
            <a:r>
              <a:rPr lang="ru-RU" sz="2400" dirty="0"/>
              <a:t> </a:t>
            </a:r>
            <a:r>
              <a:rPr lang="ru-RU" sz="2400" dirty="0" err="1"/>
              <a:t>кримінального</a:t>
            </a:r>
            <a:r>
              <a:rPr lang="ru-RU" sz="2400" dirty="0"/>
              <a:t> суду та поправок до </a:t>
            </a:r>
            <a:r>
              <a:rPr lang="ru-RU" sz="2400" dirty="0" err="1"/>
              <a:t>нього</a:t>
            </a:r>
            <a:r>
              <a:rPr lang="ru-RU" sz="2400" dirty="0"/>
              <a:t> </a:t>
            </a:r>
            <a:r>
              <a:rPr lang="ru-RU" sz="2400" dirty="0" err="1"/>
              <a:t>набуде</a:t>
            </a:r>
            <a:r>
              <a:rPr lang="ru-RU" sz="2400" dirty="0"/>
              <a:t> </a:t>
            </a:r>
            <a:r>
              <a:rPr lang="ru-RU" sz="2400" dirty="0" err="1"/>
              <a:t>чинності</a:t>
            </a:r>
            <a:r>
              <a:rPr lang="ru-RU" sz="2400" dirty="0"/>
              <a:t> </a:t>
            </a:r>
            <a:r>
              <a:rPr lang="ru-RU" sz="2400" dirty="0" err="1"/>
              <a:t>лише</a:t>
            </a:r>
            <a:r>
              <a:rPr lang="ru-RU" sz="2400" dirty="0"/>
              <a:t> </a:t>
            </a:r>
            <a:r>
              <a:rPr lang="ru-RU" sz="2400" dirty="0" err="1"/>
              <a:t>одночасно</a:t>
            </a:r>
            <a:r>
              <a:rPr lang="ru-RU" sz="2400" dirty="0"/>
              <a:t> </a:t>
            </a:r>
            <a:r>
              <a:rPr lang="ru-RU" sz="2400" dirty="0" err="1"/>
              <a:t>із</a:t>
            </a:r>
            <a:r>
              <a:rPr lang="ru-RU" sz="2400" dirty="0"/>
              <a:t> </a:t>
            </a:r>
            <a:r>
              <a:rPr lang="ru-RU" sz="2400" dirty="0" err="1"/>
              <a:t>внесеним</a:t>
            </a:r>
            <a:r>
              <a:rPr lang="ru-RU" sz="2400" dirty="0"/>
              <a:t> 15 </a:t>
            </a:r>
            <a:r>
              <a:rPr lang="ru-RU" sz="2400" dirty="0" err="1"/>
              <a:t>серпня</a:t>
            </a:r>
            <a:r>
              <a:rPr lang="ru-RU" sz="2400" dirty="0"/>
              <a:t> Президентом </a:t>
            </a:r>
            <a:r>
              <a:rPr lang="ru-RU" sz="2400" dirty="0" err="1"/>
              <a:t>законопроєкту</a:t>
            </a:r>
            <a:r>
              <a:rPr lang="ru-RU" sz="2400" dirty="0"/>
              <a:t> про </a:t>
            </a:r>
            <a:r>
              <a:rPr lang="ru-RU" sz="2400" dirty="0" err="1"/>
              <a:t>внесення</a:t>
            </a:r>
            <a:r>
              <a:rPr lang="ru-RU" sz="2400" dirty="0"/>
              <a:t> </a:t>
            </a:r>
            <a:r>
              <a:rPr lang="ru-RU" sz="2400" dirty="0" err="1"/>
              <a:t>змін</a:t>
            </a:r>
            <a:r>
              <a:rPr lang="ru-RU" sz="2400" dirty="0"/>
              <a:t> до </a:t>
            </a:r>
            <a:r>
              <a:rPr lang="ru-RU" sz="2400" dirty="0" err="1"/>
              <a:t>Кримінального</a:t>
            </a:r>
            <a:r>
              <a:rPr lang="ru-RU" sz="2400" dirty="0"/>
              <a:t> та </a:t>
            </a:r>
            <a:r>
              <a:rPr lang="ru-RU" sz="2400" dirty="0" err="1"/>
              <a:t>Кримінального</a:t>
            </a:r>
            <a:r>
              <a:rPr lang="ru-RU" sz="2400" dirty="0"/>
              <a:t> </a:t>
            </a:r>
            <a:r>
              <a:rPr lang="ru-RU" sz="2400" dirty="0" err="1"/>
              <a:t>процесуального</a:t>
            </a:r>
            <a:r>
              <a:rPr lang="ru-RU" sz="2400" dirty="0"/>
              <a:t> </a:t>
            </a:r>
            <a:r>
              <a:rPr lang="ru-RU" sz="2400" dirty="0" err="1"/>
              <a:t>кодексів</a:t>
            </a:r>
            <a:r>
              <a:rPr lang="ru-RU" sz="2400" dirty="0"/>
              <a:t> </a:t>
            </a:r>
            <a:r>
              <a:rPr lang="ru-RU" sz="2400" dirty="0" err="1"/>
              <a:t>України</a:t>
            </a:r>
            <a:r>
              <a:rPr lang="ru-RU" sz="2400" dirty="0"/>
              <a:t> у </a:t>
            </a:r>
            <a:r>
              <a:rPr lang="ru-RU" sz="2400" dirty="0" err="1"/>
              <a:t>зв'язку</a:t>
            </a:r>
            <a:r>
              <a:rPr lang="ru-RU" sz="2400" dirty="0"/>
              <a:t> з </a:t>
            </a:r>
            <a:r>
              <a:rPr lang="ru-RU" sz="2400" dirty="0" err="1"/>
              <a:t>ратифікацією</a:t>
            </a:r>
            <a:r>
              <a:rPr lang="ru-RU" sz="2400" dirty="0"/>
              <a:t> </a:t>
            </a:r>
            <a:r>
              <a:rPr lang="ru-RU" sz="2400" dirty="0" err="1"/>
              <a:t>Римського</a:t>
            </a:r>
            <a:r>
              <a:rPr lang="ru-RU" sz="2400" dirty="0"/>
              <a:t> статуту </a:t>
            </a:r>
            <a:r>
              <a:rPr lang="ru-RU" sz="2400" dirty="0" err="1"/>
              <a:t>Міжнародного</a:t>
            </a:r>
            <a:r>
              <a:rPr lang="ru-RU" sz="2400" dirty="0"/>
              <a:t> </a:t>
            </a:r>
            <a:r>
              <a:rPr lang="ru-RU" sz="2400" dirty="0" err="1"/>
              <a:t>кримінального</a:t>
            </a:r>
            <a:r>
              <a:rPr lang="ru-RU" sz="2400" dirty="0"/>
              <a:t> суду та поправок до </a:t>
            </a:r>
            <a:r>
              <a:rPr lang="ru-RU" sz="2400" dirty="0" err="1"/>
              <a:t>нього</a:t>
            </a:r>
            <a:r>
              <a:rPr lang="ru-RU" sz="2400" dirty="0"/>
              <a:t> за </a:t>
            </a:r>
            <a:r>
              <a:rPr lang="ru-RU" sz="2400" dirty="0" err="1"/>
              <a:t>реєстр</a:t>
            </a:r>
            <a:r>
              <a:rPr lang="ru-RU" sz="2400" dirty="0"/>
              <a:t>. №11484 </a:t>
            </a:r>
            <a:r>
              <a:rPr lang="ru-RU" sz="2400" dirty="0" err="1"/>
              <a:t>від</a:t>
            </a:r>
            <a:r>
              <a:rPr lang="ru-RU" sz="2400" dirty="0"/>
              <a:t> 15.08.2024. </a:t>
            </a:r>
            <a:r>
              <a:rPr lang="ru-RU" sz="2400" dirty="0" err="1"/>
              <a:t>Останній</a:t>
            </a:r>
            <a:r>
              <a:rPr lang="ru-RU" sz="2400" dirty="0"/>
              <a:t> є </a:t>
            </a:r>
            <a:r>
              <a:rPr lang="ru-RU" sz="2400" dirty="0" err="1"/>
              <a:t>важливим</a:t>
            </a:r>
            <a:r>
              <a:rPr lang="ru-RU" sz="2400" dirty="0"/>
              <a:t> </a:t>
            </a:r>
            <a:r>
              <a:rPr lang="ru-RU" sz="2400" dirty="0" err="1"/>
              <a:t>імплементаційним</a:t>
            </a:r>
            <a:r>
              <a:rPr lang="ru-RU" sz="2400" dirty="0"/>
              <a:t> законом, </a:t>
            </a:r>
            <a:r>
              <a:rPr lang="ru-RU" sz="2400" dirty="0" err="1"/>
              <a:t>від</a:t>
            </a:r>
            <a:r>
              <a:rPr lang="ru-RU" sz="2400" dirty="0"/>
              <a:t> </a:t>
            </a:r>
            <a:r>
              <a:rPr lang="ru-RU" sz="2400" dirty="0" err="1"/>
              <a:t>ухвалення</a:t>
            </a:r>
            <a:r>
              <a:rPr lang="ru-RU" sz="2400" dirty="0"/>
              <a:t> </a:t>
            </a:r>
            <a:r>
              <a:rPr lang="ru-RU" sz="2400" dirty="0" err="1"/>
              <a:t>якого</a:t>
            </a:r>
            <a:r>
              <a:rPr lang="ru-RU" sz="2400" dirty="0"/>
              <a:t> </a:t>
            </a:r>
            <a:r>
              <a:rPr lang="ru-RU" sz="2400" dirty="0" err="1"/>
              <a:t>залежить</a:t>
            </a:r>
            <a:r>
              <a:rPr lang="ru-RU" sz="2400" dirty="0"/>
              <a:t> не </a:t>
            </a:r>
            <a:r>
              <a:rPr lang="ru-RU" sz="2400" dirty="0" err="1"/>
              <a:t>тільки</a:t>
            </a:r>
            <a:r>
              <a:rPr lang="ru-RU" sz="2400" dirty="0"/>
              <a:t> </a:t>
            </a:r>
            <a:r>
              <a:rPr lang="ru-RU" sz="2400" dirty="0" err="1"/>
              <a:t>набуття</a:t>
            </a:r>
            <a:r>
              <a:rPr lang="ru-RU" sz="2400" dirty="0"/>
              <a:t> </a:t>
            </a:r>
            <a:r>
              <a:rPr lang="ru-RU" sz="2400" dirty="0" err="1"/>
              <a:t>чинності</a:t>
            </a:r>
            <a:r>
              <a:rPr lang="ru-RU" sz="2400" dirty="0"/>
              <a:t> </a:t>
            </a:r>
            <a:r>
              <a:rPr lang="ru-RU" sz="2400" dirty="0" err="1"/>
              <a:t>ратифікаційного</a:t>
            </a:r>
            <a:r>
              <a:rPr lang="ru-RU" sz="2400" dirty="0"/>
              <a:t> закону, але і </a:t>
            </a:r>
            <a:r>
              <a:rPr lang="ru-RU" sz="2400" dirty="0" err="1"/>
              <a:t>передбачає</a:t>
            </a:r>
            <a:r>
              <a:rPr lang="ru-RU" sz="2400" dirty="0"/>
              <a:t> низку </a:t>
            </a:r>
            <a:r>
              <a:rPr lang="ru-RU" sz="2400" dirty="0" err="1"/>
              <a:t>важливих</a:t>
            </a:r>
            <a:r>
              <a:rPr lang="ru-RU" sz="2400" dirty="0"/>
              <a:t> </a:t>
            </a:r>
            <a:r>
              <a:rPr lang="ru-RU" sz="2400" dirty="0" err="1"/>
              <a:t>положень</a:t>
            </a:r>
            <a:r>
              <a:rPr lang="ru-RU" sz="2400" dirty="0"/>
              <a:t>, </a:t>
            </a:r>
            <a:r>
              <a:rPr lang="ru-RU" sz="2400" dirty="0" err="1"/>
              <a:t>серед</a:t>
            </a:r>
            <a:r>
              <a:rPr lang="ru-RU" sz="2400" dirty="0"/>
              <a:t> </a:t>
            </a:r>
            <a:r>
              <a:rPr lang="ru-RU" sz="2400" dirty="0" err="1"/>
              <a:t>яких</a:t>
            </a:r>
            <a:r>
              <a:rPr lang="ru-RU" sz="2400" dirty="0"/>
              <a:t> – </a:t>
            </a:r>
            <a:r>
              <a:rPr lang="ru-RU" sz="2400" dirty="0" err="1"/>
              <a:t>відповідальність</a:t>
            </a:r>
            <a:r>
              <a:rPr lang="ru-RU" sz="2400" dirty="0"/>
              <a:t> </a:t>
            </a:r>
            <a:r>
              <a:rPr lang="ru-RU" sz="2400" dirty="0" err="1"/>
              <a:t>командирів</a:t>
            </a:r>
            <a:r>
              <a:rPr lang="ru-RU" sz="2400" dirty="0"/>
              <a:t> і </a:t>
            </a:r>
            <a:r>
              <a:rPr lang="ru-RU" sz="2400" dirty="0" err="1"/>
              <a:t>злочини</a:t>
            </a:r>
            <a:r>
              <a:rPr lang="ru-RU" sz="2400" dirty="0"/>
              <a:t> </a:t>
            </a:r>
            <a:r>
              <a:rPr lang="ru-RU" sz="2400" dirty="0" err="1"/>
              <a:t>проти</a:t>
            </a:r>
            <a:r>
              <a:rPr lang="ru-RU" sz="2400" dirty="0"/>
              <a:t> </a:t>
            </a:r>
            <a:r>
              <a:rPr lang="ru-RU" sz="2400" dirty="0" err="1"/>
              <a:t>людяності</a:t>
            </a:r>
            <a:r>
              <a:rPr lang="ru-RU" sz="2400" dirty="0"/>
              <a:t>. Попри </a:t>
            </a:r>
            <a:r>
              <a:rPr lang="ru-RU" sz="2400" dirty="0" err="1"/>
              <a:t>це</a:t>
            </a:r>
            <a:r>
              <a:rPr lang="ru-RU" sz="2400" dirty="0"/>
              <a:t>, </a:t>
            </a:r>
            <a:r>
              <a:rPr lang="ru-RU" sz="2400" dirty="0" err="1"/>
              <a:t>він</a:t>
            </a:r>
            <a:r>
              <a:rPr lang="ru-RU" sz="2400" dirty="0"/>
              <a:t> не </a:t>
            </a:r>
            <a:r>
              <a:rPr lang="ru-RU" sz="2400" dirty="0" err="1"/>
              <a:t>вирішує</a:t>
            </a:r>
            <a:r>
              <a:rPr lang="ru-RU" sz="2400" dirty="0"/>
              <a:t> </a:t>
            </a:r>
            <a:r>
              <a:rPr lang="ru-RU" sz="2400" dirty="0" err="1"/>
              <a:t>усіх</a:t>
            </a:r>
            <a:r>
              <a:rPr lang="ru-RU" sz="2400" dirty="0"/>
              <a:t> </a:t>
            </a:r>
            <a:r>
              <a:rPr lang="ru-RU" sz="2400" dirty="0" err="1"/>
              <a:t>імплементаційних</a:t>
            </a:r>
            <a:r>
              <a:rPr lang="ru-RU" sz="2400" dirty="0"/>
              <a:t> </a:t>
            </a:r>
            <a:r>
              <a:rPr lang="ru-RU" sz="2400" dirty="0" err="1"/>
              <a:t>питань</a:t>
            </a:r>
            <a:r>
              <a:rPr lang="ru-RU" sz="2400" dirty="0"/>
              <a:t>, </a:t>
            </a:r>
            <a:r>
              <a:rPr lang="ru-RU" sz="2400" dirty="0" err="1"/>
              <a:t>повʼязаних</a:t>
            </a:r>
            <a:r>
              <a:rPr lang="ru-RU" sz="2400" dirty="0"/>
              <a:t> з </a:t>
            </a:r>
            <a:r>
              <a:rPr lang="ru-RU" sz="2400" dirty="0" err="1"/>
              <a:t>ратифікацією</a:t>
            </a:r>
            <a:r>
              <a:rPr lang="ru-RU" sz="2400" dirty="0"/>
              <a:t> </a:t>
            </a:r>
            <a:r>
              <a:rPr lang="ru-RU" sz="2400" dirty="0" err="1"/>
              <a:t>Римського</a:t>
            </a:r>
            <a:r>
              <a:rPr lang="ru-RU" sz="2400" dirty="0"/>
              <a:t> статуту. </a:t>
            </a:r>
            <a:r>
              <a:rPr lang="ru-RU" sz="2400" dirty="0" err="1"/>
              <a:t>Наразі</a:t>
            </a:r>
            <a:r>
              <a:rPr lang="ru-RU" sz="2400" dirty="0"/>
              <a:t> </a:t>
            </a:r>
            <a:r>
              <a:rPr lang="ru-RU" sz="2400" dirty="0" err="1"/>
              <a:t>цей</a:t>
            </a:r>
            <a:r>
              <a:rPr lang="ru-RU" sz="2400" dirty="0"/>
              <a:t> </a:t>
            </a:r>
            <a:r>
              <a:rPr lang="ru-RU" sz="2400" dirty="0" err="1"/>
              <a:t>законопроєкт</a:t>
            </a:r>
            <a:r>
              <a:rPr lang="ru-RU" sz="2400" dirty="0"/>
              <a:t> </a:t>
            </a:r>
            <a:r>
              <a:rPr lang="ru-RU" sz="2400" dirty="0" err="1"/>
              <a:t>перебуває</a:t>
            </a:r>
            <a:r>
              <a:rPr lang="ru-RU" sz="2400" dirty="0"/>
              <a:t> на </a:t>
            </a:r>
            <a:r>
              <a:rPr lang="ru-RU" sz="2400" dirty="0" err="1"/>
              <a:t>опрацюванні</a:t>
            </a:r>
            <a:r>
              <a:rPr lang="ru-RU" sz="2400" dirty="0"/>
              <a:t> у </a:t>
            </a:r>
            <a:r>
              <a:rPr lang="ru-RU" sz="2400" dirty="0" err="1"/>
              <a:t>профільному</a:t>
            </a:r>
            <a:r>
              <a:rPr lang="ru-RU" sz="2400" dirty="0"/>
              <a:t> </a:t>
            </a:r>
            <a:r>
              <a:rPr lang="ru-RU" sz="2400" dirty="0" err="1"/>
              <a:t>комітеті</a:t>
            </a:r>
            <a:r>
              <a:rPr lang="ru-RU" sz="2400" dirty="0"/>
              <a:t>.</a:t>
            </a:r>
            <a:endParaRPr lang="uk-UA" sz="2400" dirty="0"/>
          </a:p>
        </p:txBody>
      </p:sp>
    </p:spTree>
    <p:extLst>
      <p:ext uri="{BB962C8B-B14F-4D97-AF65-F5344CB8AC3E}">
        <p14:creationId xmlns:p14="http://schemas.microsoft.com/office/powerpoint/2010/main" val="1719186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B4E08708-04F4-416B-AFAD-A2B28BD312E7}"/>
              </a:ext>
            </a:extLst>
          </p:cNvPr>
          <p:cNvSpPr>
            <a:spLocks noGrp="1"/>
          </p:cNvSpPr>
          <p:nvPr>
            <p:ph type="ctrTitle"/>
          </p:nvPr>
        </p:nvSpPr>
        <p:spPr>
          <a:xfrm>
            <a:off x="1386840" y="-406400"/>
            <a:ext cx="9418320" cy="4041648"/>
          </a:xfrm>
        </p:spPr>
        <p:txBody>
          <a:bodyPr/>
          <a:lstStyle/>
          <a:p>
            <a:pPr algn="ctr"/>
            <a:r>
              <a:rPr lang="uk-UA" dirty="0">
                <a:solidFill>
                  <a:srgbClr val="FF0000"/>
                </a:solidFill>
              </a:rPr>
              <a:t>Дякую за увагу!</a:t>
            </a:r>
          </a:p>
        </p:txBody>
      </p:sp>
    </p:spTree>
    <p:extLst>
      <p:ext uri="{BB962C8B-B14F-4D97-AF65-F5344CB8AC3E}">
        <p14:creationId xmlns:p14="http://schemas.microsoft.com/office/powerpoint/2010/main" val="34760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7A7A89-69A3-4472-9A09-E082D7BBBADB}"/>
              </a:ext>
            </a:extLst>
          </p:cNvPr>
          <p:cNvSpPr>
            <a:spLocks noGrp="1"/>
          </p:cNvSpPr>
          <p:nvPr>
            <p:ph type="title"/>
          </p:nvPr>
        </p:nvSpPr>
        <p:spPr/>
        <p:txBody>
          <a:bodyPr/>
          <a:lstStyle/>
          <a:p>
            <a:r>
              <a:rPr lang="uk-UA" dirty="0">
                <a:solidFill>
                  <a:srgbClr val="FF0000"/>
                </a:solidFill>
              </a:rPr>
              <a:t>План</a:t>
            </a:r>
          </a:p>
        </p:txBody>
      </p:sp>
      <p:sp>
        <p:nvSpPr>
          <p:cNvPr id="3" name="Місце для вмісту 2">
            <a:extLst>
              <a:ext uri="{FF2B5EF4-FFF2-40B4-BE49-F238E27FC236}">
                <a16:creationId xmlns:a16="http://schemas.microsoft.com/office/drawing/2014/main" id="{3C965C64-72C8-4CAD-8FD2-B4F1BB1265C0}"/>
              </a:ext>
            </a:extLst>
          </p:cNvPr>
          <p:cNvSpPr>
            <a:spLocks noGrp="1"/>
          </p:cNvSpPr>
          <p:nvPr>
            <p:ph idx="1"/>
          </p:nvPr>
        </p:nvSpPr>
        <p:spPr/>
        <p:txBody>
          <a:bodyPr>
            <a:normAutofit/>
          </a:bodyPr>
          <a:lstStyle/>
          <a:p>
            <a:pPr marL="0" indent="0" algn="just">
              <a:buNone/>
              <a:tabLst>
                <a:tab pos="268288" algn="l"/>
              </a:tabLst>
            </a:pPr>
            <a:r>
              <a:rPr lang="ru-RU" sz="3200" dirty="0"/>
              <a:t>1.	</a:t>
            </a:r>
            <a:r>
              <a:rPr lang="ru-RU" sz="3200" dirty="0" err="1"/>
              <a:t>Ризики</a:t>
            </a:r>
            <a:r>
              <a:rPr lang="ru-RU" sz="3200" dirty="0"/>
              <a:t> та </a:t>
            </a:r>
            <a:r>
              <a:rPr lang="ru-RU" sz="3200" dirty="0" err="1"/>
              <a:t>загрози</a:t>
            </a:r>
            <a:r>
              <a:rPr lang="ru-RU" sz="3200" dirty="0"/>
              <a:t> </a:t>
            </a:r>
            <a:r>
              <a:rPr lang="ru-RU" sz="3200" dirty="0" err="1"/>
              <a:t>ратифікації</a:t>
            </a:r>
            <a:r>
              <a:rPr lang="ru-RU" sz="3200" dirty="0"/>
              <a:t> </a:t>
            </a:r>
            <a:r>
              <a:rPr lang="ru-RU" sz="3200" dirty="0" err="1"/>
              <a:t>римського</a:t>
            </a:r>
            <a:r>
              <a:rPr lang="ru-RU" sz="3200" dirty="0"/>
              <a:t> статуту</a:t>
            </a:r>
            <a:br>
              <a:rPr lang="ru-RU" sz="3200" dirty="0"/>
            </a:br>
            <a:r>
              <a:rPr lang="ru-RU" sz="3200" dirty="0"/>
              <a:t>2.	</a:t>
            </a:r>
            <a:r>
              <a:rPr lang="ru-RU" sz="3200" dirty="0" err="1"/>
              <a:t>Верифікація</a:t>
            </a:r>
            <a:r>
              <a:rPr lang="ru-RU" sz="3200" dirty="0"/>
              <a:t> </a:t>
            </a:r>
            <a:r>
              <a:rPr lang="ru-RU" sz="3200" dirty="0" err="1"/>
              <a:t>Римського</a:t>
            </a:r>
            <a:r>
              <a:rPr lang="ru-RU" sz="3200" dirty="0"/>
              <a:t> статуту в </a:t>
            </a:r>
            <a:r>
              <a:rPr lang="ru-RU" sz="3200" dirty="0" err="1"/>
              <a:t>Україні</a:t>
            </a:r>
            <a:endParaRPr lang="uk-UA" sz="3200" dirty="0"/>
          </a:p>
        </p:txBody>
      </p:sp>
    </p:spTree>
    <p:extLst>
      <p:ext uri="{BB962C8B-B14F-4D97-AF65-F5344CB8AC3E}">
        <p14:creationId xmlns:p14="http://schemas.microsoft.com/office/powerpoint/2010/main" val="3092791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F1A15A0-D8F9-4C9E-ADBD-BD747B1524D4}"/>
              </a:ext>
            </a:extLst>
          </p:cNvPr>
          <p:cNvSpPr>
            <a:spLocks noGrp="1"/>
          </p:cNvSpPr>
          <p:nvPr>
            <p:ph idx="1"/>
          </p:nvPr>
        </p:nvSpPr>
        <p:spPr>
          <a:xfrm>
            <a:off x="703071" y="1032934"/>
            <a:ext cx="9829462" cy="5367867"/>
          </a:xfrm>
        </p:spPr>
        <p:txBody>
          <a:bodyPr>
            <a:normAutofit/>
          </a:bodyPr>
          <a:lstStyle/>
          <a:p>
            <a:pPr marL="0" indent="0" algn="just">
              <a:buNone/>
            </a:pPr>
            <a:r>
              <a:rPr lang="uk-UA" sz="3600" b="1" dirty="0">
                <a:solidFill>
                  <a:srgbClr val="FF0000"/>
                </a:solidFill>
              </a:rPr>
              <a:t>Римський статут Міжнародного кримінального суду </a:t>
            </a:r>
            <a:r>
              <a:rPr lang="uk-UA" sz="3200" dirty="0"/>
              <a:t>– це міжнародний договір, що заснував Міжнародний кримінальний суд (МКС). Він визначає порядок роботи суду, а також визначає злочини, які підпадають під його юрисдикцію (злочин агресії, злочини геноциду, злочини проти людяності та воєнні злочини).</a:t>
            </a:r>
          </a:p>
        </p:txBody>
      </p:sp>
    </p:spTree>
    <p:extLst>
      <p:ext uri="{BB962C8B-B14F-4D97-AF65-F5344CB8AC3E}">
        <p14:creationId xmlns:p14="http://schemas.microsoft.com/office/powerpoint/2010/main" val="529409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Римський статут – навіщо він Україні? — Донбас SOS">
            <a:extLst>
              <a:ext uri="{FF2B5EF4-FFF2-40B4-BE49-F238E27FC236}">
                <a16:creationId xmlns:a16="http://schemas.microsoft.com/office/drawing/2014/main" id="{016F6CAA-B298-462E-99EA-56147D04E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132" y="0"/>
            <a:ext cx="9263865" cy="6870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840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BF529B-300C-4B13-BD0A-7EC53ED535B2}"/>
              </a:ext>
            </a:extLst>
          </p:cNvPr>
          <p:cNvSpPr>
            <a:spLocks noGrp="1"/>
          </p:cNvSpPr>
          <p:nvPr>
            <p:ph type="title"/>
          </p:nvPr>
        </p:nvSpPr>
        <p:spPr>
          <a:xfrm>
            <a:off x="713232" y="677863"/>
            <a:ext cx="9692640" cy="1325562"/>
          </a:xfrm>
        </p:spPr>
        <p:txBody>
          <a:bodyPr>
            <a:normAutofit fontScale="90000"/>
          </a:bodyPr>
          <a:lstStyle/>
          <a:p>
            <a:pPr algn="ctr"/>
            <a:r>
              <a:rPr lang="ru-RU" dirty="0" err="1">
                <a:solidFill>
                  <a:srgbClr val="FF0000"/>
                </a:solidFill>
              </a:rPr>
              <a:t>Основні</a:t>
            </a:r>
            <a:r>
              <a:rPr lang="ru-RU" dirty="0">
                <a:solidFill>
                  <a:srgbClr val="FF0000"/>
                </a:solidFill>
              </a:rPr>
              <a:t> </a:t>
            </a:r>
            <a:r>
              <a:rPr lang="ru-RU" dirty="0" err="1">
                <a:solidFill>
                  <a:srgbClr val="FF0000"/>
                </a:solidFill>
              </a:rPr>
              <a:t>проблеми</a:t>
            </a:r>
            <a:r>
              <a:rPr lang="ru-RU" dirty="0">
                <a:solidFill>
                  <a:srgbClr val="FF0000"/>
                </a:solidFill>
              </a:rPr>
              <a:t> </a:t>
            </a:r>
            <a:r>
              <a:rPr lang="ru-RU" dirty="0" err="1">
                <a:solidFill>
                  <a:srgbClr val="FF0000"/>
                </a:solidFill>
              </a:rPr>
              <a:t>щодо</a:t>
            </a:r>
            <a:r>
              <a:rPr lang="ru-RU" dirty="0">
                <a:solidFill>
                  <a:srgbClr val="FF0000"/>
                </a:solidFill>
              </a:rPr>
              <a:t> </a:t>
            </a:r>
            <a:r>
              <a:rPr lang="ru-RU" dirty="0" err="1">
                <a:solidFill>
                  <a:srgbClr val="FF0000"/>
                </a:solidFill>
              </a:rPr>
              <a:t>застосування</a:t>
            </a:r>
            <a:r>
              <a:rPr lang="ru-RU" dirty="0">
                <a:solidFill>
                  <a:srgbClr val="FF0000"/>
                </a:solidFill>
              </a:rPr>
              <a:t> норм </a:t>
            </a:r>
            <a:r>
              <a:rPr lang="ru-RU" dirty="0" err="1">
                <a:solidFill>
                  <a:srgbClr val="FF0000"/>
                </a:solidFill>
              </a:rPr>
              <a:t>кримінального</a:t>
            </a:r>
            <a:r>
              <a:rPr lang="ru-RU" dirty="0">
                <a:solidFill>
                  <a:srgbClr val="FF0000"/>
                </a:solidFill>
              </a:rPr>
              <a:t> </a:t>
            </a:r>
            <a:r>
              <a:rPr lang="ru-RU" dirty="0" err="1">
                <a:solidFill>
                  <a:srgbClr val="FF0000"/>
                </a:solidFill>
              </a:rPr>
              <a:t>процесуального</a:t>
            </a:r>
            <a:r>
              <a:rPr lang="ru-RU" dirty="0">
                <a:solidFill>
                  <a:srgbClr val="FF0000"/>
                </a:solidFill>
              </a:rPr>
              <a:t> права</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89AA5555-CD84-4488-9C9F-654950178BED}"/>
              </a:ext>
            </a:extLst>
          </p:cNvPr>
          <p:cNvSpPr>
            <a:spLocks noGrp="1"/>
          </p:cNvSpPr>
          <p:nvPr>
            <p:ph idx="1"/>
          </p:nvPr>
        </p:nvSpPr>
        <p:spPr>
          <a:xfrm>
            <a:off x="911352" y="2201333"/>
            <a:ext cx="9296400" cy="4351337"/>
          </a:xfrm>
        </p:spPr>
        <p:txBody>
          <a:bodyPr>
            <a:normAutofit/>
          </a:bodyPr>
          <a:lstStyle/>
          <a:p>
            <a:pPr algn="just"/>
            <a:r>
              <a:rPr lang="uk-UA" sz="2000" dirty="0"/>
              <a:t>Забезпечення дотримання процесуальних прав учасників судового провадження: обвинувачених, потерпілих, захисників, свідків </a:t>
            </a:r>
          </a:p>
          <a:p>
            <a:pPr algn="just"/>
            <a:r>
              <a:rPr lang="uk-UA" sz="2000" dirty="0"/>
              <a:t>Застосування прийнятих під час воєнного стану норм КПК України під час розгляду кримінальних проваджень по суті та визначення їх підсудності </a:t>
            </a:r>
          </a:p>
          <a:p>
            <a:pPr algn="just"/>
            <a:r>
              <a:rPr lang="uk-UA" sz="2000" dirty="0"/>
              <a:t>Розгляд справ за відсутності обвинувачених (заочне засудження) </a:t>
            </a:r>
          </a:p>
          <a:p>
            <a:pPr algn="just"/>
            <a:r>
              <a:rPr lang="uk-UA" sz="2000" dirty="0"/>
              <a:t>Дослідження доказів (відеозаписи допитів), питання допустимості доказів, отриманих з відкритих джерел </a:t>
            </a:r>
          </a:p>
          <a:p>
            <a:pPr algn="just"/>
            <a:r>
              <a:rPr lang="uk-UA" sz="2000" dirty="0"/>
              <a:t>Принцип гласності і відкритості судового провадження</a:t>
            </a:r>
          </a:p>
        </p:txBody>
      </p:sp>
    </p:spTree>
    <p:extLst>
      <p:ext uri="{BB962C8B-B14F-4D97-AF65-F5344CB8AC3E}">
        <p14:creationId xmlns:p14="http://schemas.microsoft.com/office/powerpoint/2010/main" val="697682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D99D38-FA6D-43F8-A941-674B1704230B}"/>
              </a:ext>
            </a:extLst>
          </p:cNvPr>
          <p:cNvSpPr>
            <a:spLocks noGrp="1"/>
          </p:cNvSpPr>
          <p:nvPr>
            <p:ph type="title"/>
          </p:nvPr>
        </p:nvSpPr>
        <p:spPr>
          <a:xfrm>
            <a:off x="234696" y="382694"/>
            <a:ext cx="10954512" cy="1325562"/>
          </a:xfrm>
        </p:spPr>
        <p:txBody>
          <a:bodyPr>
            <a:normAutofit fontScale="90000"/>
          </a:bodyPr>
          <a:lstStyle/>
          <a:p>
            <a:pPr algn="ctr"/>
            <a:r>
              <a:rPr lang="ru-RU" dirty="0" err="1">
                <a:solidFill>
                  <a:srgbClr val="FF0000"/>
                </a:solidFill>
              </a:rPr>
              <a:t>Дотримання</a:t>
            </a:r>
            <a:r>
              <a:rPr lang="ru-RU" dirty="0">
                <a:solidFill>
                  <a:srgbClr val="FF0000"/>
                </a:solidFill>
              </a:rPr>
              <a:t> </a:t>
            </a:r>
            <a:r>
              <a:rPr lang="ru-RU" dirty="0" err="1">
                <a:solidFill>
                  <a:srgbClr val="FF0000"/>
                </a:solidFill>
              </a:rPr>
              <a:t>міжнародних</a:t>
            </a:r>
            <a:r>
              <a:rPr lang="ru-RU" dirty="0">
                <a:solidFill>
                  <a:srgbClr val="FF0000"/>
                </a:solidFill>
              </a:rPr>
              <a:t> та </a:t>
            </a:r>
            <a:r>
              <a:rPr lang="ru-RU" dirty="0" err="1">
                <a:solidFill>
                  <a:srgbClr val="FF0000"/>
                </a:solidFill>
              </a:rPr>
              <a:t>національних</a:t>
            </a:r>
            <a:br>
              <a:rPr lang="ru-RU" dirty="0">
                <a:solidFill>
                  <a:srgbClr val="FF0000"/>
                </a:solidFill>
              </a:rPr>
            </a:br>
            <a:r>
              <a:rPr lang="ru-RU" dirty="0" err="1">
                <a:solidFill>
                  <a:srgbClr val="FF0000"/>
                </a:solidFill>
              </a:rPr>
              <a:t>стандартів</a:t>
            </a:r>
            <a:r>
              <a:rPr lang="ru-RU" dirty="0">
                <a:solidFill>
                  <a:srgbClr val="FF0000"/>
                </a:solidFill>
              </a:rPr>
              <a:t> </a:t>
            </a:r>
            <a:r>
              <a:rPr lang="ru-RU" dirty="0" err="1">
                <a:solidFill>
                  <a:srgbClr val="FF0000"/>
                </a:solidFill>
              </a:rPr>
              <a:t>щодо</a:t>
            </a:r>
            <a:r>
              <a:rPr lang="ru-RU" dirty="0">
                <a:solidFill>
                  <a:srgbClr val="FF0000"/>
                </a:solidFill>
              </a:rPr>
              <a:t> </a:t>
            </a:r>
            <a:r>
              <a:rPr lang="ru-RU" dirty="0" err="1">
                <a:solidFill>
                  <a:srgbClr val="FF0000"/>
                </a:solidFill>
              </a:rPr>
              <a:t>незалежності</a:t>
            </a:r>
            <a:r>
              <a:rPr lang="ru-RU" dirty="0">
                <a:solidFill>
                  <a:srgbClr val="FF0000"/>
                </a:solidFill>
              </a:rPr>
              <a:t> </a:t>
            </a:r>
            <a:r>
              <a:rPr lang="ru-RU" dirty="0" err="1">
                <a:solidFill>
                  <a:srgbClr val="FF0000"/>
                </a:solidFill>
              </a:rPr>
              <a:t>суддів</a:t>
            </a:r>
            <a:endParaRPr lang="uk-UA" dirty="0">
              <a:solidFill>
                <a:srgbClr val="FF0000"/>
              </a:solidFill>
            </a:endParaRPr>
          </a:p>
        </p:txBody>
      </p:sp>
      <p:graphicFrame>
        <p:nvGraphicFramePr>
          <p:cNvPr id="4" name="Місце для вмісту 3">
            <a:extLst>
              <a:ext uri="{FF2B5EF4-FFF2-40B4-BE49-F238E27FC236}">
                <a16:creationId xmlns:a16="http://schemas.microsoft.com/office/drawing/2014/main" id="{9BE7449C-57EB-4703-B041-ADC1F1100685}"/>
              </a:ext>
            </a:extLst>
          </p:cNvPr>
          <p:cNvGraphicFramePr>
            <a:graphicFrameLocks noGrp="1"/>
          </p:cNvGraphicFramePr>
          <p:nvPr>
            <p:ph idx="1"/>
            <p:extLst>
              <p:ext uri="{D42A27DB-BD31-4B8C-83A1-F6EECF244321}">
                <p14:modId xmlns:p14="http://schemas.microsoft.com/office/powerpoint/2010/main" val="3514631782"/>
              </p:ext>
            </p:extLst>
          </p:nvPr>
        </p:nvGraphicFramePr>
        <p:xfrm>
          <a:off x="1252124" y="1977886"/>
          <a:ext cx="85947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4490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EDE58F-14C0-4DB3-88F5-5274F533DE9A}"/>
              </a:ext>
            </a:extLst>
          </p:cNvPr>
          <p:cNvSpPr>
            <a:spLocks noGrp="1"/>
          </p:cNvSpPr>
          <p:nvPr>
            <p:ph type="title"/>
          </p:nvPr>
        </p:nvSpPr>
        <p:spPr>
          <a:xfrm>
            <a:off x="147658" y="1144693"/>
            <a:ext cx="10823787" cy="1325562"/>
          </a:xfrm>
        </p:spPr>
        <p:txBody>
          <a:bodyPr>
            <a:normAutofit fontScale="90000"/>
          </a:bodyPr>
          <a:lstStyle/>
          <a:p>
            <a:pPr algn="ctr"/>
            <a:r>
              <a:rPr lang="ru-RU" dirty="0" err="1">
                <a:solidFill>
                  <a:srgbClr val="FF0000"/>
                </a:solidFill>
              </a:rPr>
              <a:t>Підготовка</a:t>
            </a:r>
            <a:r>
              <a:rPr lang="ru-RU" dirty="0">
                <a:solidFill>
                  <a:srgbClr val="FF0000"/>
                </a:solidFill>
              </a:rPr>
              <a:t> </a:t>
            </a:r>
            <a:r>
              <a:rPr lang="ru-RU" dirty="0" err="1">
                <a:solidFill>
                  <a:srgbClr val="FF0000"/>
                </a:solidFill>
              </a:rPr>
              <a:t>суддів</a:t>
            </a:r>
            <a:r>
              <a:rPr lang="ru-RU" dirty="0">
                <a:solidFill>
                  <a:srgbClr val="FF0000"/>
                </a:solidFill>
              </a:rPr>
              <a:t> </a:t>
            </a:r>
            <a:r>
              <a:rPr lang="ru-RU" dirty="0" err="1">
                <a:solidFill>
                  <a:srgbClr val="FF0000"/>
                </a:solidFill>
              </a:rPr>
              <a:t>щодо</a:t>
            </a:r>
            <a:r>
              <a:rPr lang="ru-RU" dirty="0">
                <a:solidFill>
                  <a:srgbClr val="FF0000"/>
                </a:solidFill>
              </a:rPr>
              <a:t> практики </a:t>
            </a:r>
            <a:r>
              <a:rPr lang="ru-RU" dirty="0" err="1">
                <a:solidFill>
                  <a:srgbClr val="FF0000"/>
                </a:solidFill>
              </a:rPr>
              <a:t>застосування</a:t>
            </a:r>
            <a:r>
              <a:rPr lang="ru-RU" dirty="0">
                <a:solidFill>
                  <a:srgbClr val="FF0000"/>
                </a:solidFill>
              </a:rPr>
              <a:t> норм </a:t>
            </a:r>
            <a:r>
              <a:rPr lang="ru-RU" dirty="0" err="1">
                <a:solidFill>
                  <a:srgbClr val="FF0000"/>
                </a:solidFill>
              </a:rPr>
              <a:t>міжнародного</a:t>
            </a:r>
            <a:r>
              <a:rPr lang="ru-RU" dirty="0">
                <a:solidFill>
                  <a:srgbClr val="FF0000"/>
                </a:solidFill>
              </a:rPr>
              <a:t> </a:t>
            </a:r>
            <a:r>
              <a:rPr lang="ru-RU" dirty="0" err="1">
                <a:solidFill>
                  <a:srgbClr val="FF0000"/>
                </a:solidFill>
              </a:rPr>
              <a:t>гуманітарного</a:t>
            </a:r>
            <a:r>
              <a:rPr lang="ru-RU" dirty="0">
                <a:solidFill>
                  <a:srgbClr val="FF0000"/>
                </a:solidFill>
              </a:rPr>
              <a:t> права та </a:t>
            </a:r>
            <a:r>
              <a:rPr lang="ru-RU" dirty="0" err="1">
                <a:solidFill>
                  <a:srgbClr val="FF0000"/>
                </a:solidFill>
              </a:rPr>
              <a:t>співвідношення</a:t>
            </a:r>
            <a:r>
              <a:rPr lang="ru-RU" dirty="0">
                <a:solidFill>
                  <a:srgbClr val="FF0000"/>
                </a:solidFill>
              </a:rPr>
              <a:t> з </a:t>
            </a:r>
            <a:r>
              <a:rPr lang="ru-RU" dirty="0" err="1">
                <a:solidFill>
                  <a:srgbClr val="FF0000"/>
                </a:solidFill>
              </a:rPr>
              <a:t>національним</a:t>
            </a:r>
            <a:endParaRPr lang="uk-UA" dirty="0">
              <a:solidFill>
                <a:srgbClr val="FF0000"/>
              </a:solidFill>
            </a:endParaRPr>
          </a:p>
        </p:txBody>
      </p:sp>
      <p:graphicFrame>
        <p:nvGraphicFramePr>
          <p:cNvPr id="4" name="Місце для вмісту 3">
            <a:extLst>
              <a:ext uri="{FF2B5EF4-FFF2-40B4-BE49-F238E27FC236}">
                <a16:creationId xmlns:a16="http://schemas.microsoft.com/office/drawing/2014/main" id="{E505AB1F-0766-4C9A-BB3D-890BD04F8CAD}"/>
              </a:ext>
            </a:extLst>
          </p:cNvPr>
          <p:cNvGraphicFramePr>
            <a:graphicFrameLocks noGrp="1"/>
          </p:cNvGraphicFramePr>
          <p:nvPr>
            <p:ph idx="1"/>
            <p:extLst>
              <p:ext uri="{D42A27DB-BD31-4B8C-83A1-F6EECF244321}">
                <p14:modId xmlns:p14="http://schemas.microsoft.com/office/powerpoint/2010/main" val="1465171148"/>
              </p:ext>
            </p:extLst>
          </p:nvPr>
        </p:nvGraphicFramePr>
        <p:xfrm>
          <a:off x="0" y="2212077"/>
          <a:ext cx="10971445" cy="4510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6398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A46D0B-2ECB-487F-A7B5-DFBD25F46ED2}"/>
              </a:ext>
            </a:extLst>
          </p:cNvPr>
          <p:cNvSpPr>
            <a:spLocks noGrp="1"/>
          </p:cNvSpPr>
          <p:nvPr>
            <p:ph type="title"/>
          </p:nvPr>
        </p:nvSpPr>
        <p:spPr>
          <a:xfrm>
            <a:off x="760427" y="292018"/>
            <a:ext cx="9692640" cy="1325562"/>
          </a:xfrm>
        </p:spPr>
        <p:txBody>
          <a:bodyPr/>
          <a:lstStyle/>
          <a:p>
            <a:pPr algn="ctr"/>
            <a:r>
              <a:rPr lang="uk-UA" dirty="0">
                <a:solidFill>
                  <a:srgbClr val="FF0000"/>
                </a:solidFill>
              </a:rPr>
              <a:t>Види міжнародних злочинів</a:t>
            </a:r>
          </a:p>
        </p:txBody>
      </p:sp>
      <p:graphicFrame>
        <p:nvGraphicFramePr>
          <p:cNvPr id="4" name="Місце для вмісту 3">
            <a:extLst>
              <a:ext uri="{FF2B5EF4-FFF2-40B4-BE49-F238E27FC236}">
                <a16:creationId xmlns:a16="http://schemas.microsoft.com/office/drawing/2014/main" id="{09824EE5-7460-4D0E-900B-89C6F7269686}"/>
              </a:ext>
            </a:extLst>
          </p:cNvPr>
          <p:cNvGraphicFramePr>
            <a:graphicFrameLocks noGrp="1"/>
          </p:cNvGraphicFramePr>
          <p:nvPr>
            <p:ph idx="1"/>
            <p:extLst>
              <p:ext uri="{D42A27DB-BD31-4B8C-83A1-F6EECF244321}">
                <p14:modId xmlns:p14="http://schemas.microsoft.com/office/powerpoint/2010/main" val="2638078926"/>
              </p:ext>
            </p:extLst>
          </p:nvPr>
        </p:nvGraphicFramePr>
        <p:xfrm>
          <a:off x="760618" y="1843547"/>
          <a:ext cx="9692449" cy="4454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7044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9FACE5-01E8-4CC4-965F-C23660ED89FC}"/>
              </a:ext>
            </a:extLst>
          </p:cNvPr>
          <p:cNvSpPr>
            <a:spLocks noGrp="1"/>
          </p:cNvSpPr>
          <p:nvPr>
            <p:ph type="title"/>
          </p:nvPr>
        </p:nvSpPr>
        <p:spPr>
          <a:xfrm>
            <a:off x="1249680" y="0"/>
            <a:ext cx="9692640" cy="1325562"/>
          </a:xfrm>
        </p:spPr>
        <p:txBody>
          <a:bodyPr/>
          <a:lstStyle/>
          <a:p>
            <a:r>
              <a:rPr lang="ru-RU" dirty="0" err="1">
                <a:solidFill>
                  <a:srgbClr val="FF0000"/>
                </a:solidFill>
              </a:rPr>
              <a:t>Римський</a:t>
            </a:r>
            <a:r>
              <a:rPr lang="ru-RU" dirty="0">
                <a:solidFill>
                  <a:srgbClr val="FF0000"/>
                </a:solidFill>
              </a:rPr>
              <a:t> статут</a:t>
            </a:r>
            <a:endParaRPr lang="uk-UA" dirty="0">
              <a:solidFill>
                <a:srgbClr val="FF0000"/>
              </a:solidFill>
            </a:endParaRPr>
          </a:p>
        </p:txBody>
      </p:sp>
      <p:sp>
        <p:nvSpPr>
          <p:cNvPr id="3" name="Місце для вмісту 2">
            <a:extLst>
              <a:ext uri="{FF2B5EF4-FFF2-40B4-BE49-F238E27FC236}">
                <a16:creationId xmlns:a16="http://schemas.microsoft.com/office/drawing/2014/main" id="{4515B6DC-FB4D-495D-8199-674706FBCEE7}"/>
              </a:ext>
            </a:extLst>
          </p:cNvPr>
          <p:cNvSpPr>
            <a:spLocks noGrp="1"/>
          </p:cNvSpPr>
          <p:nvPr>
            <p:ph idx="1"/>
          </p:nvPr>
        </p:nvSpPr>
        <p:spPr>
          <a:xfrm>
            <a:off x="406399" y="1574800"/>
            <a:ext cx="11006667" cy="4917440"/>
          </a:xfrm>
        </p:spPr>
        <p:txBody>
          <a:bodyPr>
            <a:normAutofit fontScale="92500" lnSpcReduction="20000"/>
          </a:bodyPr>
          <a:lstStyle/>
          <a:p>
            <a:r>
              <a:rPr lang="ru-RU" dirty="0" err="1"/>
              <a:t>Воєнними</a:t>
            </a:r>
            <a:r>
              <a:rPr lang="ru-RU" dirty="0"/>
              <a:t> </a:t>
            </a:r>
            <a:r>
              <a:rPr lang="ru-RU" dirty="0" err="1"/>
              <a:t>злочинами</a:t>
            </a:r>
            <a:r>
              <a:rPr lang="ru-RU" dirty="0"/>
              <a:t> є: </a:t>
            </a:r>
          </a:p>
          <a:p>
            <a:pPr marL="342900" indent="-342900">
              <a:buAutoNum type="arabicPeriod"/>
            </a:pPr>
            <a:r>
              <a:rPr lang="ru-RU" b="1" dirty="0" err="1"/>
              <a:t>Грубі</a:t>
            </a:r>
            <a:r>
              <a:rPr lang="ru-RU" b="1" dirty="0"/>
              <a:t> </a:t>
            </a:r>
            <a:r>
              <a:rPr lang="ru-RU" b="1" dirty="0" err="1"/>
              <a:t>порушення</a:t>
            </a:r>
            <a:r>
              <a:rPr lang="ru-RU" b="1" dirty="0"/>
              <a:t> </a:t>
            </a:r>
            <a:r>
              <a:rPr lang="ru-RU" b="1" dirty="0" err="1"/>
              <a:t>Женевських</a:t>
            </a:r>
            <a:r>
              <a:rPr lang="ru-RU" b="1" dirty="0"/>
              <a:t> </a:t>
            </a:r>
            <a:r>
              <a:rPr lang="ru-RU" b="1" dirty="0" err="1"/>
              <a:t>конвенцій</a:t>
            </a:r>
            <a:r>
              <a:rPr lang="ru-RU" b="1" dirty="0"/>
              <a:t> </a:t>
            </a:r>
            <a:r>
              <a:rPr lang="ru-RU" b="1" dirty="0" err="1"/>
              <a:t>від</a:t>
            </a:r>
            <a:r>
              <a:rPr lang="ru-RU" b="1" dirty="0"/>
              <a:t> 12 </a:t>
            </a:r>
            <a:r>
              <a:rPr lang="ru-RU" b="1" dirty="0" err="1"/>
              <a:t>серпня</a:t>
            </a:r>
            <a:r>
              <a:rPr lang="ru-RU" b="1" dirty="0"/>
              <a:t> 1949 року, а </a:t>
            </a:r>
            <a:r>
              <a:rPr lang="ru-RU" b="1" dirty="0" err="1"/>
              <a:t>саме</a:t>
            </a:r>
            <a:r>
              <a:rPr lang="ru-RU" b="1" dirty="0"/>
              <a:t> будь-</a:t>
            </a:r>
            <a:r>
              <a:rPr lang="ru-RU" b="1" dirty="0" err="1"/>
              <a:t>які</a:t>
            </a:r>
            <a:r>
              <a:rPr lang="ru-RU" b="1" dirty="0"/>
              <a:t> </a:t>
            </a:r>
            <a:r>
              <a:rPr lang="ru-RU" b="1" dirty="0" err="1"/>
              <a:t>із</a:t>
            </a:r>
            <a:r>
              <a:rPr lang="ru-RU" b="1" dirty="0"/>
              <a:t> </a:t>
            </a:r>
            <a:r>
              <a:rPr lang="ru-RU" b="1" dirty="0" err="1"/>
              <a:t>діянь</a:t>
            </a:r>
            <a:r>
              <a:rPr lang="ru-RU" b="1" dirty="0"/>
              <a:t> </a:t>
            </a:r>
            <a:r>
              <a:rPr lang="ru-RU" b="1" dirty="0" err="1"/>
              <a:t>проти</a:t>
            </a:r>
            <a:r>
              <a:rPr lang="ru-RU" b="1" dirty="0"/>
              <a:t> </a:t>
            </a:r>
            <a:r>
              <a:rPr lang="ru-RU" b="1" dirty="0" err="1"/>
              <a:t>осіб</a:t>
            </a:r>
            <a:r>
              <a:rPr lang="ru-RU" b="1" dirty="0"/>
              <a:t> </a:t>
            </a:r>
            <a:r>
              <a:rPr lang="ru-RU" b="1" dirty="0" err="1"/>
              <a:t>чи</a:t>
            </a:r>
            <a:r>
              <a:rPr lang="ru-RU" b="1" dirty="0"/>
              <a:t> майна, </a:t>
            </a:r>
            <a:r>
              <a:rPr lang="ru-RU" b="1" dirty="0" err="1"/>
              <a:t>що</a:t>
            </a:r>
            <a:r>
              <a:rPr lang="ru-RU" b="1" dirty="0"/>
              <a:t> </a:t>
            </a:r>
            <a:r>
              <a:rPr lang="ru-RU" b="1" dirty="0" err="1"/>
              <a:t>користуються</a:t>
            </a:r>
            <a:r>
              <a:rPr lang="ru-RU" b="1" dirty="0"/>
              <a:t> </a:t>
            </a:r>
            <a:r>
              <a:rPr lang="ru-RU" b="1" dirty="0" err="1"/>
              <a:t>міжнародним</a:t>
            </a:r>
            <a:r>
              <a:rPr lang="ru-RU" b="1" dirty="0"/>
              <a:t> </a:t>
            </a:r>
            <a:r>
              <a:rPr lang="ru-RU" b="1" dirty="0" err="1"/>
              <a:t>захистом</a:t>
            </a:r>
            <a:r>
              <a:rPr lang="ru-RU" b="1" dirty="0"/>
              <a:t>, </a:t>
            </a:r>
            <a:r>
              <a:rPr lang="ru-RU" b="1" dirty="0" err="1"/>
              <a:t>які</a:t>
            </a:r>
            <a:r>
              <a:rPr lang="ru-RU" b="1" dirty="0"/>
              <a:t> </a:t>
            </a:r>
            <a:r>
              <a:rPr lang="ru-RU" b="1" dirty="0" err="1"/>
              <a:t>застосовуються</a:t>
            </a:r>
            <a:r>
              <a:rPr lang="ru-RU" b="1" dirty="0"/>
              <a:t> до </a:t>
            </a:r>
            <a:r>
              <a:rPr lang="ru-RU" b="1" dirty="0" err="1"/>
              <a:t>міжнародних</a:t>
            </a:r>
            <a:r>
              <a:rPr lang="ru-RU" b="1" dirty="0"/>
              <a:t> </a:t>
            </a:r>
            <a:r>
              <a:rPr lang="ru-RU" b="1" dirty="0" err="1"/>
              <a:t>збройних</a:t>
            </a:r>
            <a:r>
              <a:rPr lang="ru-RU" b="1" dirty="0"/>
              <a:t> </a:t>
            </a:r>
            <a:r>
              <a:rPr lang="ru-RU" b="1" dirty="0" err="1"/>
              <a:t>конфліктів</a:t>
            </a:r>
            <a:r>
              <a:rPr lang="ru-RU" b="1" dirty="0"/>
              <a:t> [</a:t>
            </a:r>
            <a:r>
              <a:rPr lang="ru-RU" b="1" dirty="0" err="1"/>
              <a:t>стаття</a:t>
            </a:r>
            <a:r>
              <a:rPr lang="ru-RU" b="1" dirty="0"/>
              <a:t> 8 (2) (a) </a:t>
            </a:r>
            <a:r>
              <a:rPr lang="ru-RU" b="1" dirty="0" err="1"/>
              <a:t>Римського</a:t>
            </a:r>
            <a:r>
              <a:rPr lang="ru-RU" b="1" dirty="0"/>
              <a:t> статуту]: </a:t>
            </a:r>
          </a:p>
          <a:p>
            <a:pPr marL="0" indent="0">
              <a:buNone/>
            </a:pPr>
            <a:r>
              <a:rPr lang="ru-RU" dirty="0"/>
              <a:t>• </a:t>
            </a:r>
            <a:r>
              <a:rPr lang="ru-RU" dirty="0" err="1"/>
              <a:t>умисне</a:t>
            </a:r>
            <a:r>
              <a:rPr lang="ru-RU" dirty="0"/>
              <a:t> </a:t>
            </a:r>
            <a:r>
              <a:rPr lang="ru-RU" dirty="0" err="1"/>
              <a:t>вбивство</a:t>
            </a:r>
            <a:r>
              <a:rPr lang="ru-RU" dirty="0"/>
              <a:t>; </a:t>
            </a:r>
          </a:p>
          <a:p>
            <a:pPr marL="0" indent="0">
              <a:buNone/>
            </a:pPr>
            <a:r>
              <a:rPr lang="ru-RU" dirty="0"/>
              <a:t>• </a:t>
            </a:r>
            <a:r>
              <a:rPr lang="ru-RU" dirty="0" err="1"/>
              <a:t>тортури</a:t>
            </a:r>
            <a:r>
              <a:rPr lang="ru-RU" dirty="0"/>
              <a:t> </a:t>
            </a:r>
            <a:r>
              <a:rPr lang="ru-RU" dirty="0" err="1"/>
              <a:t>чи</a:t>
            </a:r>
            <a:r>
              <a:rPr lang="ru-RU" dirty="0"/>
              <a:t> </a:t>
            </a:r>
            <a:r>
              <a:rPr lang="ru-RU" dirty="0" err="1"/>
              <a:t>нелюдське</a:t>
            </a:r>
            <a:r>
              <a:rPr lang="ru-RU" dirty="0"/>
              <a:t> </a:t>
            </a:r>
            <a:r>
              <a:rPr lang="ru-RU" dirty="0" err="1"/>
              <a:t>поводження</a:t>
            </a:r>
            <a:r>
              <a:rPr lang="ru-RU" dirty="0"/>
              <a:t>, </a:t>
            </a:r>
            <a:r>
              <a:rPr lang="ru-RU" dirty="0" err="1"/>
              <a:t>включаючи</a:t>
            </a:r>
            <a:r>
              <a:rPr lang="ru-RU" dirty="0"/>
              <a:t> </a:t>
            </a:r>
            <a:r>
              <a:rPr lang="ru-RU" dirty="0" err="1"/>
              <a:t>біологічні</a:t>
            </a:r>
            <a:r>
              <a:rPr lang="ru-RU" dirty="0"/>
              <a:t> </a:t>
            </a:r>
            <a:r>
              <a:rPr lang="ru-RU" dirty="0" err="1"/>
              <a:t>експерименти</a:t>
            </a:r>
            <a:r>
              <a:rPr lang="ru-RU" dirty="0"/>
              <a:t>; • </a:t>
            </a:r>
            <a:r>
              <a:rPr lang="ru-RU" dirty="0" err="1"/>
              <a:t>умисне</a:t>
            </a:r>
            <a:r>
              <a:rPr lang="ru-RU" dirty="0"/>
              <a:t> </a:t>
            </a:r>
            <a:r>
              <a:rPr lang="ru-RU" dirty="0" err="1"/>
              <a:t>завдання</a:t>
            </a:r>
            <a:r>
              <a:rPr lang="ru-RU" dirty="0"/>
              <a:t> </a:t>
            </a:r>
            <a:r>
              <a:rPr lang="ru-RU" dirty="0" err="1"/>
              <a:t>сильних</a:t>
            </a:r>
            <a:r>
              <a:rPr lang="ru-RU" dirty="0"/>
              <a:t> </a:t>
            </a:r>
            <a:r>
              <a:rPr lang="ru-RU" dirty="0" err="1"/>
              <a:t>страждань</a:t>
            </a:r>
            <a:r>
              <a:rPr lang="ru-RU" dirty="0"/>
              <a:t> </a:t>
            </a:r>
            <a:r>
              <a:rPr lang="ru-RU" dirty="0" err="1"/>
              <a:t>чи</a:t>
            </a:r>
            <a:r>
              <a:rPr lang="ru-RU" dirty="0"/>
              <a:t> </a:t>
            </a:r>
            <a:r>
              <a:rPr lang="ru-RU" dirty="0" err="1"/>
              <a:t>заподіяння</a:t>
            </a:r>
            <a:r>
              <a:rPr lang="ru-RU" dirty="0"/>
              <a:t> </a:t>
            </a:r>
            <a:r>
              <a:rPr lang="ru-RU" dirty="0" err="1"/>
              <a:t>важких</a:t>
            </a:r>
            <a:r>
              <a:rPr lang="ru-RU" dirty="0"/>
              <a:t> </a:t>
            </a:r>
            <a:r>
              <a:rPr lang="ru-RU" dirty="0" err="1"/>
              <a:t>тілесних</a:t>
            </a:r>
            <a:r>
              <a:rPr lang="ru-RU" dirty="0"/>
              <a:t> </a:t>
            </a:r>
            <a:r>
              <a:rPr lang="ru-RU" dirty="0" err="1"/>
              <a:t>ушкоджень</a:t>
            </a:r>
            <a:r>
              <a:rPr lang="ru-RU" dirty="0"/>
              <a:t>; </a:t>
            </a:r>
          </a:p>
          <a:p>
            <a:pPr marL="0" indent="0">
              <a:buNone/>
            </a:pPr>
            <a:r>
              <a:rPr lang="ru-RU" dirty="0"/>
              <a:t>• </a:t>
            </a:r>
            <a:r>
              <a:rPr lang="ru-RU" dirty="0" err="1"/>
              <a:t>незаконне</a:t>
            </a:r>
            <a:r>
              <a:rPr lang="ru-RU" dirty="0"/>
              <a:t>, </a:t>
            </a:r>
            <a:r>
              <a:rPr lang="ru-RU" dirty="0" err="1"/>
              <a:t>безглузде</a:t>
            </a:r>
            <a:r>
              <a:rPr lang="ru-RU" dirty="0"/>
              <a:t> та </a:t>
            </a:r>
            <a:r>
              <a:rPr lang="ru-RU" dirty="0" err="1"/>
              <a:t>значне</a:t>
            </a:r>
            <a:r>
              <a:rPr lang="ru-RU" dirty="0"/>
              <a:t> за </a:t>
            </a:r>
            <a:r>
              <a:rPr lang="ru-RU" dirty="0" err="1"/>
              <a:t>обсягами</a:t>
            </a:r>
            <a:r>
              <a:rPr lang="ru-RU" dirty="0"/>
              <a:t> </a:t>
            </a:r>
            <a:r>
              <a:rPr lang="ru-RU" dirty="0" err="1"/>
              <a:t>знищення</a:t>
            </a:r>
            <a:r>
              <a:rPr lang="ru-RU" dirty="0"/>
              <a:t> </a:t>
            </a:r>
            <a:r>
              <a:rPr lang="ru-RU" dirty="0" err="1"/>
              <a:t>чи</a:t>
            </a:r>
            <a:r>
              <a:rPr lang="ru-RU" dirty="0"/>
              <a:t> </a:t>
            </a:r>
            <a:r>
              <a:rPr lang="ru-RU" dirty="0" err="1"/>
              <a:t>привласнення</a:t>
            </a:r>
            <a:r>
              <a:rPr lang="ru-RU" dirty="0"/>
              <a:t> майна, </a:t>
            </a:r>
            <a:r>
              <a:rPr lang="ru-RU" dirty="0" err="1"/>
              <a:t>що</a:t>
            </a:r>
            <a:r>
              <a:rPr lang="ru-RU" dirty="0"/>
              <a:t> не </a:t>
            </a:r>
            <a:r>
              <a:rPr lang="ru-RU" dirty="0" err="1"/>
              <a:t>викликане</a:t>
            </a:r>
            <a:r>
              <a:rPr lang="ru-RU" dirty="0"/>
              <a:t> </a:t>
            </a:r>
            <a:r>
              <a:rPr lang="ru-RU" dirty="0" err="1"/>
              <a:t>воєнною</a:t>
            </a:r>
            <a:r>
              <a:rPr lang="ru-RU" dirty="0"/>
              <a:t> </a:t>
            </a:r>
            <a:r>
              <a:rPr lang="ru-RU" dirty="0" err="1"/>
              <a:t>необхідністю</a:t>
            </a:r>
            <a:r>
              <a:rPr lang="ru-RU" dirty="0"/>
              <a:t>; </a:t>
            </a:r>
          </a:p>
          <a:p>
            <a:pPr marL="0" indent="0">
              <a:buNone/>
            </a:pPr>
            <a:r>
              <a:rPr lang="ru-RU" dirty="0"/>
              <a:t>• </a:t>
            </a:r>
            <a:r>
              <a:rPr lang="ru-RU" dirty="0" err="1"/>
              <a:t>примушування</a:t>
            </a:r>
            <a:r>
              <a:rPr lang="ru-RU" dirty="0"/>
              <a:t> </a:t>
            </a:r>
            <a:r>
              <a:rPr lang="ru-RU" dirty="0" err="1"/>
              <a:t>військовополоненого</a:t>
            </a:r>
            <a:r>
              <a:rPr lang="ru-RU" dirty="0"/>
              <a:t> </a:t>
            </a:r>
            <a:r>
              <a:rPr lang="ru-RU" dirty="0" err="1"/>
              <a:t>чи</a:t>
            </a:r>
            <a:r>
              <a:rPr lang="ru-RU" dirty="0"/>
              <a:t> </a:t>
            </a:r>
            <a:r>
              <a:rPr lang="ru-RU" dirty="0" err="1"/>
              <a:t>іншої</a:t>
            </a:r>
            <a:r>
              <a:rPr lang="ru-RU" dirty="0"/>
              <a:t> особи, яка </a:t>
            </a:r>
            <a:r>
              <a:rPr lang="ru-RU" dirty="0" err="1"/>
              <a:t>користується</a:t>
            </a:r>
            <a:r>
              <a:rPr lang="ru-RU" dirty="0"/>
              <a:t> </a:t>
            </a:r>
            <a:r>
              <a:rPr lang="ru-RU" dirty="0" err="1"/>
              <a:t>міжнародним</a:t>
            </a:r>
            <a:r>
              <a:rPr lang="ru-RU" dirty="0"/>
              <a:t> </a:t>
            </a:r>
            <a:r>
              <a:rPr lang="ru-RU" dirty="0" err="1"/>
              <a:t>захистом</a:t>
            </a:r>
            <a:r>
              <a:rPr lang="ru-RU" dirty="0"/>
              <a:t>, </a:t>
            </a:r>
            <a:r>
              <a:rPr lang="ru-RU" dirty="0" err="1"/>
              <a:t>служити</a:t>
            </a:r>
            <a:r>
              <a:rPr lang="ru-RU" dirty="0"/>
              <a:t> у </a:t>
            </a:r>
            <a:r>
              <a:rPr lang="ru-RU" dirty="0" err="1"/>
              <a:t>збройних</a:t>
            </a:r>
            <a:r>
              <a:rPr lang="ru-RU" dirty="0"/>
              <a:t> силах </a:t>
            </a:r>
            <a:r>
              <a:rPr lang="ru-RU" dirty="0" err="1"/>
              <a:t>ворожої</a:t>
            </a:r>
            <a:r>
              <a:rPr lang="ru-RU" dirty="0"/>
              <a:t> </a:t>
            </a:r>
            <a:r>
              <a:rPr lang="ru-RU" dirty="0" err="1"/>
              <a:t>сторони</a:t>
            </a:r>
            <a:r>
              <a:rPr lang="ru-RU" dirty="0"/>
              <a:t>; </a:t>
            </a:r>
          </a:p>
          <a:p>
            <a:pPr marL="0" indent="0">
              <a:buNone/>
            </a:pPr>
            <a:r>
              <a:rPr lang="ru-RU" dirty="0"/>
              <a:t>• </a:t>
            </a:r>
            <a:r>
              <a:rPr lang="ru-RU" dirty="0" err="1"/>
              <a:t>умисне</a:t>
            </a:r>
            <a:r>
              <a:rPr lang="ru-RU" dirty="0"/>
              <a:t> </a:t>
            </a:r>
            <a:r>
              <a:rPr lang="ru-RU" dirty="0" err="1"/>
              <a:t>позбавлення</a:t>
            </a:r>
            <a:r>
              <a:rPr lang="ru-RU" dirty="0"/>
              <a:t> </a:t>
            </a:r>
            <a:r>
              <a:rPr lang="ru-RU" dirty="0" err="1"/>
              <a:t>військовополоненого</a:t>
            </a:r>
            <a:r>
              <a:rPr lang="ru-RU" dirty="0"/>
              <a:t> </a:t>
            </a:r>
            <a:r>
              <a:rPr lang="ru-RU" dirty="0" err="1"/>
              <a:t>чи</a:t>
            </a:r>
            <a:r>
              <a:rPr lang="ru-RU" dirty="0"/>
              <a:t> </a:t>
            </a:r>
            <a:r>
              <a:rPr lang="ru-RU" dirty="0" err="1"/>
              <a:t>іншої</a:t>
            </a:r>
            <a:r>
              <a:rPr lang="ru-RU" dirty="0"/>
              <a:t> особи, яка </a:t>
            </a:r>
            <a:r>
              <a:rPr lang="ru-RU" dirty="0" err="1"/>
              <a:t>користується</a:t>
            </a:r>
            <a:r>
              <a:rPr lang="ru-RU" dirty="0"/>
              <a:t> </a:t>
            </a:r>
            <a:r>
              <a:rPr lang="ru-RU" dirty="0" err="1"/>
              <a:t>міжнародним</a:t>
            </a:r>
            <a:r>
              <a:rPr lang="ru-RU" dirty="0"/>
              <a:t> </a:t>
            </a:r>
            <a:r>
              <a:rPr lang="ru-RU" dirty="0" err="1"/>
              <a:t>захистом</a:t>
            </a:r>
            <a:r>
              <a:rPr lang="ru-RU" dirty="0"/>
              <a:t>, права на </a:t>
            </a:r>
            <a:r>
              <a:rPr lang="ru-RU" dirty="0" err="1"/>
              <a:t>справедливий</a:t>
            </a:r>
            <a:r>
              <a:rPr lang="ru-RU" dirty="0"/>
              <a:t> та </a:t>
            </a:r>
            <a:r>
              <a:rPr lang="ru-RU" dirty="0" err="1"/>
              <a:t>звичайний</a:t>
            </a:r>
            <a:r>
              <a:rPr lang="ru-RU" dirty="0"/>
              <a:t> </a:t>
            </a:r>
            <a:r>
              <a:rPr lang="ru-RU" dirty="0" err="1"/>
              <a:t>судовий</a:t>
            </a:r>
            <a:r>
              <a:rPr lang="ru-RU" dirty="0"/>
              <a:t> </a:t>
            </a:r>
            <a:r>
              <a:rPr lang="ru-RU" dirty="0" err="1"/>
              <a:t>процес</a:t>
            </a:r>
            <a:r>
              <a:rPr lang="ru-RU" dirty="0"/>
              <a:t>; </a:t>
            </a:r>
          </a:p>
          <a:p>
            <a:pPr marL="0" indent="0">
              <a:buNone/>
            </a:pPr>
            <a:r>
              <a:rPr lang="ru-RU" dirty="0"/>
              <a:t>• </a:t>
            </a:r>
            <a:r>
              <a:rPr lang="ru-RU" dirty="0" err="1"/>
              <a:t>незаконне</a:t>
            </a:r>
            <a:r>
              <a:rPr lang="ru-RU" dirty="0"/>
              <a:t> </a:t>
            </a:r>
            <a:r>
              <a:rPr lang="ru-RU" dirty="0" err="1"/>
              <a:t>обмеження</a:t>
            </a:r>
            <a:r>
              <a:rPr lang="ru-RU" dirty="0"/>
              <a:t> </a:t>
            </a:r>
            <a:r>
              <a:rPr lang="ru-RU" dirty="0" err="1"/>
              <a:t>свободи</a:t>
            </a:r>
            <a:r>
              <a:rPr lang="ru-RU" dirty="0"/>
              <a:t>; </a:t>
            </a:r>
          </a:p>
          <a:p>
            <a:pPr marL="0" indent="0">
              <a:buNone/>
            </a:pPr>
            <a:r>
              <a:rPr lang="ru-RU" dirty="0"/>
              <a:t>• </a:t>
            </a:r>
            <a:r>
              <a:rPr lang="ru-RU" dirty="0" err="1"/>
              <a:t>взяття</a:t>
            </a:r>
            <a:r>
              <a:rPr lang="ru-RU" dirty="0"/>
              <a:t> </a:t>
            </a:r>
            <a:r>
              <a:rPr lang="ru-RU" dirty="0" err="1"/>
              <a:t>заручників</a:t>
            </a:r>
            <a:endParaRPr lang="uk-UA" dirty="0"/>
          </a:p>
        </p:txBody>
      </p:sp>
    </p:spTree>
    <p:extLst>
      <p:ext uri="{BB962C8B-B14F-4D97-AF65-F5344CB8AC3E}">
        <p14:creationId xmlns:p14="http://schemas.microsoft.com/office/powerpoint/2010/main" val="4010792870"/>
      </p:ext>
    </p:extLst>
  </p:cSld>
  <p:clrMapOvr>
    <a:masterClrMapping/>
  </p:clrMapOvr>
</p:sld>
</file>

<file path=ppt/theme/theme1.xml><?xml version="1.0" encoding="utf-8"?>
<a:theme xmlns:a="http://schemas.openxmlformats.org/drawingml/2006/main" name="Краєвид">
  <a:themeElements>
    <a:clrScheme name="Краєвид">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Краєвид">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Краєвид">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Краєвид</Template>
  <TotalTime>21</TotalTime>
  <Words>1412</Words>
  <Application>Microsoft Office PowerPoint</Application>
  <PresentationFormat>Широкий екран</PresentationFormat>
  <Paragraphs>71</Paragraphs>
  <Slides>17</Slides>
  <Notes>5</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17</vt:i4>
      </vt:variant>
    </vt:vector>
  </HeadingPairs>
  <TitlesOfParts>
    <vt:vector size="22" baseType="lpstr">
      <vt:lpstr>Arial</vt:lpstr>
      <vt:lpstr>Calibri</vt:lpstr>
      <vt:lpstr>Century Schoolbook</vt:lpstr>
      <vt:lpstr>Wingdings 2</vt:lpstr>
      <vt:lpstr>Краєвид</vt:lpstr>
      <vt:lpstr>Тема 5. Римський статут та воєнні злочини  </vt:lpstr>
      <vt:lpstr>План</vt:lpstr>
      <vt:lpstr>Презентація PowerPoint</vt:lpstr>
      <vt:lpstr>Презентація PowerPoint</vt:lpstr>
      <vt:lpstr>Основні проблеми щодо застосування норм кримінального процесуального права</vt:lpstr>
      <vt:lpstr>Дотримання міжнародних та національних стандартів щодо незалежності суддів</vt:lpstr>
      <vt:lpstr>Підготовка суддів щодо практики застосування норм міжнародного гуманітарного права та співвідношення з національним</vt:lpstr>
      <vt:lpstr>Види міжнародних злочинів</vt:lpstr>
      <vt:lpstr>Римський статут</vt:lpstr>
      <vt:lpstr>Римський статут</vt:lpstr>
      <vt:lpstr>Римський статут</vt:lpstr>
      <vt:lpstr>Презентація PowerPoint</vt:lpstr>
      <vt:lpstr>Презентація PowerPoint</vt:lpstr>
      <vt:lpstr>Презентація PowerPoint</vt:lpstr>
      <vt:lpstr>ЩО ЗМІНИТЬ РАТИФІКАЦІЯ РИМСЬКОГО СТАТУТУ?</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Римський статут та воєнні злочини  </dc:title>
  <dc:creator>Admin</dc:creator>
  <cp:lastModifiedBy>Admin</cp:lastModifiedBy>
  <cp:revision>8</cp:revision>
  <dcterms:created xsi:type="dcterms:W3CDTF">2025-03-04T11:14:56Z</dcterms:created>
  <dcterms:modified xsi:type="dcterms:W3CDTF">2025-03-04T11:36:12Z</dcterms:modified>
</cp:coreProperties>
</file>