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81"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30E751-B573-49A9-AC6D-9186619A6A33}"/>
              </a:ext>
            </a:extLst>
          </p:cNvPr>
          <p:cNvSpPr>
            <a:spLocks noGrp="1"/>
          </p:cNvSpPr>
          <p:nvPr>
            <p:ph type="ctrTitle"/>
          </p:nvPr>
        </p:nvSpPr>
        <p:spPr/>
        <p:txBody>
          <a:bodyPr>
            <a:normAutofit/>
          </a:bodyPr>
          <a:lstStyle/>
          <a:p>
            <a:r>
              <a:rPr lang="ru-RU" dirty="0" err="1"/>
              <a:t>Вплив</a:t>
            </a:r>
            <a:r>
              <a:rPr lang="ru-RU" dirty="0"/>
              <a:t> </a:t>
            </a:r>
            <a:r>
              <a:rPr lang="ru-RU" dirty="0" err="1"/>
              <a:t>засобами</a:t>
            </a:r>
            <a:r>
              <a:rPr lang="ru-RU" dirty="0"/>
              <a:t> </a:t>
            </a:r>
            <a:r>
              <a:rPr lang="ru-RU" dirty="0" err="1"/>
              <a:t>масової</a:t>
            </a:r>
            <a:r>
              <a:rPr lang="ru-RU" dirty="0"/>
              <a:t> </a:t>
            </a:r>
            <a:r>
              <a:rPr lang="ru-RU" dirty="0" err="1"/>
              <a:t>комунікації</a:t>
            </a:r>
            <a:r>
              <a:rPr lang="ru-RU" dirty="0"/>
              <a:t>. Природа </a:t>
            </a:r>
            <a:r>
              <a:rPr lang="ru-RU" dirty="0" err="1"/>
              <a:t>маніпуляцій</a:t>
            </a:r>
            <a:endParaRPr lang="uk-UA" dirty="0"/>
          </a:p>
        </p:txBody>
      </p:sp>
      <p:sp>
        <p:nvSpPr>
          <p:cNvPr id="3" name="Підзаголовок 2">
            <a:extLst>
              <a:ext uri="{FF2B5EF4-FFF2-40B4-BE49-F238E27FC236}">
                <a16:creationId xmlns:a16="http://schemas.microsoft.com/office/drawing/2014/main" id="{DD1AFA58-5F14-4D5E-8331-D1A0DD27095B}"/>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319186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02171D-B9D3-4AC9-ADF6-6604EE8CE086}"/>
              </a:ext>
            </a:extLst>
          </p:cNvPr>
          <p:cNvSpPr>
            <a:spLocks noGrp="1"/>
          </p:cNvSpPr>
          <p:nvPr>
            <p:ph type="title"/>
          </p:nvPr>
        </p:nvSpPr>
        <p:spPr>
          <a:xfrm>
            <a:off x="685800" y="375147"/>
            <a:ext cx="3680885" cy="1371600"/>
          </a:xfrm>
        </p:spPr>
        <p:txBody>
          <a:bodyPr/>
          <a:lstStyle/>
          <a:p>
            <a:pPr algn="ctr"/>
            <a:r>
              <a:rPr lang="uk-UA" dirty="0"/>
              <a:t>Масове зараження</a:t>
            </a:r>
          </a:p>
        </p:txBody>
      </p:sp>
      <p:sp>
        <p:nvSpPr>
          <p:cNvPr id="3" name="Місце для вмісту 2">
            <a:extLst>
              <a:ext uri="{FF2B5EF4-FFF2-40B4-BE49-F238E27FC236}">
                <a16:creationId xmlns:a16="http://schemas.microsoft.com/office/drawing/2014/main" id="{3F00F2D3-4F9B-478E-B69B-F56FBE6386D5}"/>
              </a:ext>
            </a:extLst>
          </p:cNvPr>
          <p:cNvSpPr>
            <a:spLocks noGrp="1"/>
          </p:cNvSpPr>
          <p:nvPr>
            <p:ph idx="1"/>
          </p:nvPr>
        </p:nvSpPr>
        <p:spPr/>
        <p:txBody>
          <a:bodyPr>
            <a:normAutofit/>
          </a:bodyPr>
          <a:lstStyle/>
          <a:p>
            <a:pPr algn="just"/>
            <a:r>
              <a:rPr lang="uk-UA" dirty="0"/>
              <a:t>Під час масової комунікації передача </a:t>
            </a:r>
            <a:r>
              <a:rPr lang="uk-UA" dirty="0" err="1"/>
              <a:t>емоційно</a:t>
            </a:r>
            <a:r>
              <a:rPr lang="uk-UA" dirty="0"/>
              <a:t>-збудливих станів від </a:t>
            </a:r>
            <a:r>
              <a:rPr lang="uk-UA" dirty="0" err="1"/>
              <a:t>комуніканта</a:t>
            </a:r>
            <a:r>
              <a:rPr lang="uk-UA" dirty="0"/>
              <a:t> до членів маси, яка відбувається на психофізіологічному рівні контактів поза поняттєвим впливом або паралельно з ним, називається масовим зараженням (запаленням). </a:t>
            </a:r>
          </a:p>
          <a:p>
            <a:pPr algn="just"/>
            <a:r>
              <a:rPr lang="uk-UA" dirty="0"/>
              <a:t>Члени маси теж можуть запалювати одне одного. </a:t>
            </a:r>
          </a:p>
          <a:p>
            <a:pPr algn="just"/>
            <a:r>
              <a:rPr lang="uk-UA" dirty="0"/>
              <a:t>Зараження має характер неусвідомлюваної, автоматичної імітації, а також може наростати в результаті взаємної емоційної індукції (розпалювання одне одного). Зараження розглядається і як процес впливу, і як його результат. </a:t>
            </a:r>
          </a:p>
          <a:p>
            <a:pPr algn="just"/>
            <a:r>
              <a:rPr lang="uk-UA" dirty="0"/>
              <a:t>Через те воно може супроводжувати й навіювання, маніпуляцію, і наслідування, але ототожнювати їх ні в якому разі не можна. Зараження належить до основних механізмів психології мас. </a:t>
            </a:r>
          </a:p>
        </p:txBody>
      </p:sp>
      <p:sp>
        <p:nvSpPr>
          <p:cNvPr id="4" name="Місце для тексту 3">
            <a:extLst>
              <a:ext uri="{FF2B5EF4-FFF2-40B4-BE49-F238E27FC236}">
                <a16:creationId xmlns:a16="http://schemas.microsoft.com/office/drawing/2014/main" id="{8DA388A1-A1AC-42B8-8349-C17CFB355597}"/>
              </a:ext>
            </a:extLst>
          </p:cNvPr>
          <p:cNvSpPr>
            <a:spLocks noGrp="1"/>
          </p:cNvSpPr>
          <p:nvPr>
            <p:ph type="body" sz="half" idx="2"/>
          </p:nvPr>
        </p:nvSpPr>
        <p:spPr/>
        <p:txBody>
          <a:bodyPr/>
          <a:lstStyle/>
          <a:p>
            <a:endParaRPr lang="uk-UA"/>
          </a:p>
        </p:txBody>
      </p:sp>
      <p:pic>
        <p:nvPicPr>
          <p:cNvPr id="12290" name="Picture 2" descr="Всем, кто боится бендеровцев, посвящается">
            <a:extLst>
              <a:ext uri="{FF2B5EF4-FFF2-40B4-BE49-F238E27FC236}">
                <a16:creationId xmlns:a16="http://schemas.microsoft.com/office/drawing/2014/main" id="{A82B62B2-2CEA-47B4-81F7-39ECB78A6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0" y="2577734"/>
            <a:ext cx="4506261" cy="253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EEE77-565D-40A1-A9B1-EEB5C2C99B6F}"/>
              </a:ext>
            </a:extLst>
          </p:cNvPr>
          <p:cNvSpPr>
            <a:spLocks noGrp="1"/>
          </p:cNvSpPr>
          <p:nvPr>
            <p:ph type="title"/>
          </p:nvPr>
        </p:nvSpPr>
        <p:spPr/>
        <p:txBody>
          <a:bodyPr/>
          <a:lstStyle/>
          <a:p>
            <a:pPr algn="ctr"/>
            <a:r>
              <a:rPr lang="uk-UA" dirty="0"/>
              <a:t>Масова сугестія</a:t>
            </a:r>
          </a:p>
        </p:txBody>
      </p:sp>
      <p:sp>
        <p:nvSpPr>
          <p:cNvPr id="3" name="Місце для вмісту 2">
            <a:extLst>
              <a:ext uri="{FF2B5EF4-FFF2-40B4-BE49-F238E27FC236}">
                <a16:creationId xmlns:a16="http://schemas.microsoft.com/office/drawing/2014/main" id="{B1FCA605-3288-463C-BC88-64FAC9C28BA0}"/>
              </a:ext>
            </a:extLst>
          </p:cNvPr>
          <p:cNvSpPr>
            <a:spLocks noGrp="1"/>
          </p:cNvSpPr>
          <p:nvPr>
            <p:ph idx="1"/>
          </p:nvPr>
        </p:nvSpPr>
        <p:spPr>
          <a:xfrm>
            <a:off x="685801" y="2142067"/>
            <a:ext cx="11307931" cy="4551696"/>
          </a:xfrm>
        </p:spPr>
        <p:txBody>
          <a:bodyPr>
            <a:normAutofit/>
          </a:bodyPr>
          <a:lstStyle/>
          <a:p>
            <a:pPr algn="just"/>
            <a:r>
              <a:rPr lang="uk-UA" sz="2000" dirty="0"/>
              <a:t>Сугестія, або навіювання— це природний процес упливу однієї людини на іншу за допомогою прохання, переконування, доведення, аргументування, наказу і т. п., що має за мету змінити установки, ціннісні орієнтації, поведінку людини. Кожна людина піддатлива сугестії через те, що вона не може бути абсолютно критичною, бо не володіє всім досвідом людства і її досвід не є абсолютно повним щодо природи і життя; у людині бореться свідоме й несвідоме, увага й неуважність, довіра й недовіра, істина й омана і т. д. </a:t>
            </a:r>
          </a:p>
          <a:p>
            <a:pPr algn="just"/>
            <a:r>
              <a:rPr lang="uk-UA" sz="2000" dirty="0"/>
              <a:t>Усвідомлюючи сугестивний вплив на себе, людина не може стовідсотково протидіяти йому, бо їй не завжди вистачає інтелектуальних, розумових та емоційних сил відвернути той вплив; не на користь людини складаються соціально-політичні, </a:t>
            </a:r>
            <a:r>
              <a:rPr lang="uk-UA" sz="2000" dirty="0" err="1"/>
              <a:t>професійно</a:t>
            </a:r>
            <a:r>
              <a:rPr lang="uk-UA" sz="2000" dirty="0"/>
              <a:t>-виробничі, </a:t>
            </a:r>
            <a:r>
              <a:rPr lang="uk-UA" sz="2000" dirty="0" err="1"/>
              <a:t>побутово</a:t>
            </a:r>
            <a:r>
              <a:rPr lang="uk-UA" sz="2000" dirty="0"/>
              <a:t>-особистісні обставини. </a:t>
            </a:r>
          </a:p>
          <a:p>
            <a:pPr algn="just"/>
            <a:r>
              <a:rPr lang="uk-UA" sz="2000" dirty="0"/>
              <a:t>Людина часто чинить так, як вимагають, через інтереси колективу, громади, народу; заради збереження спокою або навіть заради ближнього вона йде на компроміс, визнає конформізм як спосіб спілкування</a:t>
            </a:r>
          </a:p>
        </p:txBody>
      </p:sp>
    </p:spTree>
    <p:extLst>
      <p:ext uri="{BB962C8B-B14F-4D97-AF65-F5344CB8AC3E}">
        <p14:creationId xmlns:p14="http://schemas.microsoft.com/office/powerpoint/2010/main" val="191654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6419E5-54D2-4A24-93FA-E11113F9D7A2}"/>
              </a:ext>
            </a:extLst>
          </p:cNvPr>
          <p:cNvSpPr>
            <a:spLocks noGrp="1"/>
          </p:cNvSpPr>
          <p:nvPr>
            <p:ph type="title"/>
          </p:nvPr>
        </p:nvSpPr>
        <p:spPr/>
        <p:txBody>
          <a:bodyPr/>
          <a:lstStyle/>
          <a:p>
            <a:pPr algn="ctr"/>
            <a:r>
              <a:rPr lang="uk-UA" dirty="0"/>
              <a:t>переконання</a:t>
            </a:r>
          </a:p>
        </p:txBody>
      </p:sp>
      <p:sp>
        <p:nvSpPr>
          <p:cNvPr id="3" name="Місце для вмісту 2">
            <a:extLst>
              <a:ext uri="{FF2B5EF4-FFF2-40B4-BE49-F238E27FC236}">
                <a16:creationId xmlns:a16="http://schemas.microsoft.com/office/drawing/2014/main" id="{6BF3247A-EC3D-4039-8095-9D6C9F8EA39D}"/>
              </a:ext>
            </a:extLst>
          </p:cNvPr>
          <p:cNvSpPr>
            <a:spLocks noGrp="1"/>
          </p:cNvSpPr>
          <p:nvPr>
            <p:ph idx="1"/>
          </p:nvPr>
        </p:nvSpPr>
        <p:spPr>
          <a:xfrm>
            <a:off x="685801" y="2142067"/>
            <a:ext cx="10544451" cy="3921382"/>
          </a:xfrm>
        </p:spPr>
        <p:txBody>
          <a:bodyPr>
            <a:normAutofit/>
          </a:bodyPr>
          <a:lstStyle/>
          <a:p>
            <a:pPr algn="just"/>
            <a:r>
              <a:rPr lang="uk-UA" sz="2000" dirty="0"/>
              <a:t>Різновидом навіювання є переконання. Власне, будь-яке навіювання пов’язане з бажанням поставити людину на свій бік, але переконання є словесно-логічним варіантом навіювання, пов’язане з раціональною аргументацією. </a:t>
            </a:r>
          </a:p>
          <a:p>
            <a:pPr algn="just"/>
            <a:r>
              <a:rPr lang="uk-UA" sz="2000" dirty="0"/>
              <a:t>Навіювання визначають ще як словесне зараження. </a:t>
            </a:r>
          </a:p>
          <a:p>
            <a:pPr algn="just"/>
            <a:r>
              <a:rPr lang="uk-UA" sz="2000" dirty="0"/>
              <a:t>Ефективність навіювання визначається ступенем контакту між </a:t>
            </a:r>
            <a:r>
              <a:rPr lang="uk-UA" sz="2000" dirty="0" err="1"/>
              <a:t>сугестором</a:t>
            </a:r>
            <a:r>
              <a:rPr lang="uk-UA" sz="2000" dirty="0"/>
              <a:t> і членами маси; висока довіра до </a:t>
            </a:r>
            <a:r>
              <a:rPr lang="uk-UA" sz="2000" dirty="0" err="1"/>
              <a:t>комуніканта</a:t>
            </a:r>
            <a:r>
              <a:rPr lang="uk-UA" sz="2000" dirty="0"/>
              <a:t> дозволяє йому не застосовувати складних способів навіювання, впливати більше на емоційному рівні, ніж раціональному. І навпаки, зниження довіри, підвищення психологічної активності </a:t>
            </a:r>
            <a:r>
              <a:rPr lang="uk-UA" sz="2000" dirty="0" err="1"/>
              <a:t>комуніката</a:t>
            </a:r>
            <a:r>
              <a:rPr lang="uk-UA" sz="2000" dirty="0"/>
              <a:t> змушує </a:t>
            </a:r>
            <a:r>
              <a:rPr lang="uk-UA" sz="2000" dirty="0" err="1"/>
              <a:t>сугестора</a:t>
            </a:r>
            <a:r>
              <a:rPr lang="uk-UA" sz="2000" dirty="0"/>
              <a:t> “працювати” більш раціонально, вдаючись до вищої форми навіювання — переконання як словесно-логічного доказу чогось чи на користь когось.</a:t>
            </a:r>
          </a:p>
        </p:txBody>
      </p:sp>
    </p:spTree>
    <p:extLst>
      <p:ext uri="{BB962C8B-B14F-4D97-AF65-F5344CB8AC3E}">
        <p14:creationId xmlns:p14="http://schemas.microsoft.com/office/powerpoint/2010/main" val="320547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34AEE-48EB-479D-A956-64DA90C49464}"/>
              </a:ext>
            </a:extLst>
          </p:cNvPr>
          <p:cNvSpPr>
            <a:spLocks noGrp="1"/>
          </p:cNvSpPr>
          <p:nvPr>
            <p:ph type="title"/>
          </p:nvPr>
        </p:nvSpPr>
        <p:spPr/>
        <p:txBody>
          <a:bodyPr/>
          <a:lstStyle/>
          <a:p>
            <a:pPr algn="ctr"/>
            <a:r>
              <a:rPr lang="uk-UA" dirty="0"/>
              <a:t>Масова маніпуляція </a:t>
            </a:r>
          </a:p>
        </p:txBody>
      </p:sp>
      <p:sp>
        <p:nvSpPr>
          <p:cNvPr id="3" name="Місце для вмісту 2">
            <a:extLst>
              <a:ext uri="{FF2B5EF4-FFF2-40B4-BE49-F238E27FC236}">
                <a16:creationId xmlns:a16="http://schemas.microsoft.com/office/drawing/2014/main" id="{8854C889-0389-4610-8466-B5533FC120EA}"/>
              </a:ext>
            </a:extLst>
          </p:cNvPr>
          <p:cNvSpPr>
            <a:spLocks noGrp="1"/>
          </p:cNvSpPr>
          <p:nvPr>
            <p:ph idx="1"/>
          </p:nvPr>
        </p:nvSpPr>
        <p:spPr/>
        <p:txBody>
          <a:bodyPr>
            <a:normAutofit lnSpcReduction="10000"/>
          </a:bodyPr>
          <a:lstStyle/>
          <a:p>
            <a:pPr algn="just"/>
            <a:r>
              <a:rPr lang="uk-UA" sz="2400" dirty="0"/>
              <a:t>— прихований вербальний, зображальний, </a:t>
            </a:r>
            <a:r>
              <a:rPr lang="uk-UA" sz="2400" dirty="0" err="1"/>
              <a:t>жестово</a:t>
            </a:r>
            <a:r>
              <a:rPr lang="uk-UA" sz="2400" dirty="0"/>
              <a:t>-руховий вплив на членів маси, метою якого є поширення масових настроїв, формування громадської думки, її корекція серед членів маси. Масова маніпуляція також пов’язана з прихованою для членів маси актуалізацією чи зміною їхніх установок, ціннісних орієнтацій або вчинків. Ефективність маніпуляції визначається ступенем або несвідомого наслідування, або рефлексії й саморегуляції членів маси на основі оманливих уявлень про причини й наслідки того, що відбувається. Велике значення для ефективної масової маніпуляції має масове зараження, яке передує маніпуляції або відбувається паралельно з нею. </a:t>
            </a:r>
          </a:p>
        </p:txBody>
      </p:sp>
    </p:spTree>
    <p:extLst>
      <p:ext uri="{BB962C8B-B14F-4D97-AF65-F5344CB8AC3E}">
        <p14:creationId xmlns:p14="http://schemas.microsoft.com/office/powerpoint/2010/main" val="113335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4084F2-B1F8-48B7-B464-2864E58D70A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CE81BEA-B7A2-4BA7-8002-5931FEA6C65C}"/>
              </a:ext>
            </a:extLst>
          </p:cNvPr>
          <p:cNvSpPr>
            <a:spLocks noGrp="1"/>
          </p:cNvSpPr>
          <p:nvPr>
            <p:ph idx="1"/>
          </p:nvPr>
        </p:nvSpPr>
        <p:spPr/>
        <p:txBody>
          <a:bodyPr>
            <a:normAutofit/>
          </a:bodyPr>
          <a:lstStyle/>
          <a:p>
            <a:pPr algn="just"/>
            <a:r>
              <a:rPr lang="uk-UA" sz="2400" dirty="0"/>
              <a:t>Основою, на якій треба відрізняти маніпуляцію від інших видів упливу, є  здатність адресата впливу контролювати або не контролювати цей процес,  усвідомлювати чи не усвідомлювати його. </a:t>
            </a:r>
            <a:r>
              <a:rPr lang="uk-UA" sz="2400" dirty="0" err="1"/>
              <a:t>Маніпуляційний</a:t>
            </a:r>
            <a:r>
              <a:rPr lang="uk-UA" sz="2400" dirty="0"/>
              <a:t> вплив є неконтрольований, неусвідомлюваний, прихований для адресата процес упливу на нього, який відбувається поза його волею та бажанням. Маніпуляція відрізняється від звичайного процесу сугестії, навіювання тим, що маніпуляція має технологічно-професійну основу, планується і контролюється </a:t>
            </a:r>
            <a:r>
              <a:rPr lang="uk-UA" sz="2400" dirty="0" err="1"/>
              <a:t>комунікантом</a:t>
            </a:r>
            <a:r>
              <a:rPr lang="uk-UA" sz="2400" dirty="0"/>
              <a:t>. </a:t>
            </a:r>
          </a:p>
        </p:txBody>
      </p:sp>
    </p:spTree>
    <p:extLst>
      <p:ext uri="{BB962C8B-B14F-4D97-AF65-F5344CB8AC3E}">
        <p14:creationId xmlns:p14="http://schemas.microsoft.com/office/powerpoint/2010/main" val="55810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65705D-7F5E-40D7-8E2C-E68A96BEAD23}"/>
              </a:ext>
            </a:extLst>
          </p:cNvPr>
          <p:cNvSpPr>
            <a:spLocks noGrp="1"/>
          </p:cNvSpPr>
          <p:nvPr>
            <p:ph type="title"/>
          </p:nvPr>
        </p:nvSpPr>
        <p:spPr>
          <a:xfrm>
            <a:off x="685800" y="1026748"/>
            <a:ext cx="3680885" cy="1371600"/>
          </a:xfrm>
        </p:spPr>
        <p:txBody>
          <a:bodyPr/>
          <a:lstStyle/>
          <a:p>
            <a:pPr algn="ctr"/>
            <a:r>
              <a:rPr lang="uk-UA" sz="3600" dirty="0"/>
              <a:t>немасові впливи</a:t>
            </a:r>
            <a:endParaRPr lang="uk-UA" dirty="0"/>
          </a:p>
        </p:txBody>
      </p:sp>
      <p:sp>
        <p:nvSpPr>
          <p:cNvPr id="3" name="Місце для вмісту 2">
            <a:extLst>
              <a:ext uri="{FF2B5EF4-FFF2-40B4-BE49-F238E27FC236}">
                <a16:creationId xmlns:a16="http://schemas.microsoft.com/office/drawing/2014/main" id="{07CEFCB5-6CDB-408B-AB0A-C54EDFA0A5D2}"/>
              </a:ext>
            </a:extLst>
          </p:cNvPr>
          <p:cNvSpPr>
            <a:spLocks noGrp="1"/>
          </p:cNvSpPr>
          <p:nvPr>
            <p:ph idx="1"/>
          </p:nvPr>
        </p:nvSpPr>
        <p:spPr>
          <a:xfrm>
            <a:off x="5504155" y="878889"/>
            <a:ext cx="5313072" cy="4912312"/>
          </a:xfrm>
        </p:spPr>
        <p:txBody>
          <a:bodyPr>
            <a:normAutofit/>
          </a:bodyPr>
          <a:lstStyle/>
          <a:p>
            <a:pPr algn="just"/>
            <a:r>
              <a:rPr lang="uk-UA" sz="2400" dirty="0"/>
              <a:t>Масовим протиставляються немасові впливи у вигляді особистісно зорієнтованих процесів розвитку індивідів — виховання, розвитку творчої особистості, навчання тощо.</a:t>
            </a:r>
          </a:p>
        </p:txBody>
      </p:sp>
      <p:sp>
        <p:nvSpPr>
          <p:cNvPr id="4" name="Місце для тексту 3">
            <a:extLst>
              <a:ext uri="{FF2B5EF4-FFF2-40B4-BE49-F238E27FC236}">
                <a16:creationId xmlns:a16="http://schemas.microsoft.com/office/drawing/2014/main" id="{14D0A162-0A35-4773-BC99-2693DD65B069}"/>
              </a:ext>
            </a:extLst>
          </p:cNvPr>
          <p:cNvSpPr>
            <a:spLocks noGrp="1"/>
          </p:cNvSpPr>
          <p:nvPr>
            <p:ph type="body" sz="half" idx="2"/>
          </p:nvPr>
        </p:nvSpPr>
        <p:spPr/>
        <p:txBody>
          <a:bodyPr/>
          <a:lstStyle/>
          <a:p>
            <a:endParaRPr lang="uk-UA"/>
          </a:p>
        </p:txBody>
      </p:sp>
      <p:pic>
        <p:nvPicPr>
          <p:cNvPr id="13314" name="Picture 2" descr="Петиція до президента: за виховання дитини в Зеленського вимагають  нараховувати по 10 років стажу – Володимирець.Сity">
            <a:extLst>
              <a:ext uri="{FF2B5EF4-FFF2-40B4-BE49-F238E27FC236}">
                <a16:creationId xmlns:a16="http://schemas.microsoft.com/office/drawing/2014/main" id="{CB2C7CDC-9FDB-4956-8CBF-CB7EB859A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97" y="3263664"/>
            <a:ext cx="4252404" cy="23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8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B8927-C306-44B0-8005-F3715B9DCAD0}"/>
              </a:ext>
            </a:extLst>
          </p:cNvPr>
          <p:cNvSpPr>
            <a:spLocks noGrp="1"/>
          </p:cNvSpPr>
          <p:nvPr>
            <p:ph type="title"/>
          </p:nvPr>
        </p:nvSpPr>
        <p:spPr/>
        <p:txBody>
          <a:bodyPr/>
          <a:lstStyle/>
          <a:p>
            <a:pPr algn="ctr"/>
            <a:r>
              <a:rPr lang="uk-UA" sz="3600" dirty="0"/>
              <a:t>Навіювання і маніпуляція</a:t>
            </a:r>
            <a:endParaRPr lang="uk-UA" dirty="0"/>
          </a:p>
        </p:txBody>
      </p:sp>
      <p:sp>
        <p:nvSpPr>
          <p:cNvPr id="3" name="Місце для вмісту 2">
            <a:extLst>
              <a:ext uri="{FF2B5EF4-FFF2-40B4-BE49-F238E27FC236}">
                <a16:creationId xmlns:a16="http://schemas.microsoft.com/office/drawing/2014/main" id="{D9D49752-7462-4097-AD14-5C8B47DFDB3C}"/>
              </a:ext>
            </a:extLst>
          </p:cNvPr>
          <p:cNvSpPr>
            <a:spLocks noGrp="1"/>
          </p:cNvSpPr>
          <p:nvPr>
            <p:ph idx="1"/>
          </p:nvPr>
        </p:nvSpPr>
        <p:spPr/>
        <p:txBody>
          <a:bodyPr>
            <a:normAutofit/>
          </a:bodyPr>
          <a:lstStyle/>
          <a:p>
            <a:r>
              <a:rPr lang="uk-UA" sz="2400" dirty="0"/>
              <a:t>Навіювання і маніпуляція здійснюються за допомогою різних методів. </a:t>
            </a:r>
          </a:p>
          <a:p>
            <a:pPr algn="just"/>
            <a:r>
              <a:rPr lang="uk-UA" sz="2400" dirty="0"/>
              <a:t>Так, навіювання (сугестія) має різні методи — від психологічного тиску до переконування (аргументації) тощо. Маніпуляція теж має різні методи — від прихованого впливу на прийняття рішень до зомбування, тобто такої маніпуляції людиною, коли вона втрачає волю, стає автоматом, яким легко керувати, «заражається» зомбі-програмою, за якою діє всупереч </a:t>
            </a:r>
            <a:r>
              <a:rPr lang="uk-UA" sz="2400" dirty="0" err="1"/>
              <a:t>логіці</a:t>
            </a:r>
            <a:r>
              <a:rPr lang="uk-UA" sz="2400" dirty="0"/>
              <a:t>, волі. Власне, зомбі втрачають здатність </a:t>
            </a:r>
            <a:r>
              <a:rPr lang="uk-UA" sz="2400" dirty="0" err="1"/>
              <a:t>логічно</a:t>
            </a:r>
            <a:r>
              <a:rPr lang="uk-UA" sz="2400" dirty="0"/>
              <a:t> мислити, почувати, приймати рішення. </a:t>
            </a:r>
          </a:p>
        </p:txBody>
      </p:sp>
    </p:spTree>
    <p:extLst>
      <p:ext uri="{BB962C8B-B14F-4D97-AF65-F5344CB8AC3E}">
        <p14:creationId xmlns:p14="http://schemas.microsoft.com/office/powerpoint/2010/main" val="290812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7A051D-B2A0-4294-A594-5EC39D8928AD}"/>
              </a:ext>
            </a:extLst>
          </p:cNvPr>
          <p:cNvSpPr>
            <a:spLocks noGrp="1"/>
          </p:cNvSpPr>
          <p:nvPr>
            <p:ph type="title"/>
          </p:nvPr>
        </p:nvSpPr>
        <p:spPr/>
        <p:txBody>
          <a:bodyPr/>
          <a:lstStyle/>
          <a:p>
            <a:pPr algn="ctr"/>
            <a:r>
              <a:rPr lang="uk-UA" dirty="0" err="1"/>
              <a:t>масовокомунікаційна</a:t>
            </a:r>
            <a:r>
              <a:rPr lang="uk-UA" dirty="0"/>
              <a:t> регуляція</a:t>
            </a:r>
          </a:p>
        </p:txBody>
      </p:sp>
      <p:sp>
        <p:nvSpPr>
          <p:cNvPr id="3" name="Місце для вмісту 2">
            <a:extLst>
              <a:ext uri="{FF2B5EF4-FFF2-40B4-BE49-F238E27FC236}">
                <a16:creationId xmlns:a16="http://schemas.microsoft.com/office/drawing/2014/main" id="{73AC5F10-4518-467E-94EA-5D4F16A0C2EC}"/>
              </a:ext>
            </a:extLst>
          </p:cNvPr>
          <p:cNvSpPr>
            <a:spLocks noGrp="1"/>
          </p:cNvSpPr>
          <p:nvPr>
            <p:ph idx="1"/>
          </p:nvPr>
        </p:nvSpPr>
        <p:spPr/>
        <p:txBody>
          <a:bodyPr>
            <a:normAutofit/>
          </a:bodyPr>
          <a:lstStyle/>
          <a:p>
            <a:pPr algn="just"/>
            <a:r>
              <a:rPr lang="uk-UA" sz="2400" dirty="0"/>
              <a:t>Комунікаційний вплив на людей з метою їх </a:t>
            </a:r>
            <a:r>
              <a:rPr lang="uk-UA" sz="2400" dirty="0" err="1"/>
              <a:t>масифікації</a:t>
            </a:r>
            <a:r>
              <a:rPr lang="uk-UA" sz="2400" dirty="0"/>
              <a:t> та регулювання їхньої поведінки може називатися також </a:t>
            </a:r>
            <a:r>
              <a:rPr lang="uk-UA" sz="2400" b="1" i="1" dirty="0" err="1">
                <a:solidFill>
                  <a:srgbClr val="FFFF00"/>
                </a:solidFill>
              </a:rPr>
              <a:t>масовокомунікаційною</a:t>
            </a:r>
            <a:r>
              <a:rPr lang="uk-UA" sz="2400" b="1" i="1" dirty="0">
                <a:solidFill>
                  <a:srgbClr val="FFFF00"/>
                </a:solidFill>
              </a:rPr>
              <a:t> регуляцією</a:t>
            </a:r>
            <a:r>
              <a:rPr lang="uk-UA" sz="2400" dirty="0"/>
              <a:t>, яка природно здійснюється шляхом зараження, навіювання, маніпуляції. </a:t>
            </a:r>
          </a:p>
          <a:p>
            <a:pPr algn="just"/>
            <a:r>
              <a:rPr lang="uk-UA" sz="2400" dirty="0"/>
              <a:t>Оскільки масова комунікація є формою насамперед соціального регулювання, пов’язаного з дією на особливий соціальний суб’єкт суспільної поведінки — маси, через те </a:t>
            </a:r>
            <a:r>
              <a:rPr lang="uk-UA" sz="2400" dirty="0" err="1"/>
              <a:t>масовокомунікаційне</a:t>
            </a:r>
            <a:r>
              <a:rPr lang="uk-UA" sz="2400" dirty="0"/>
              <a:t> регулювання слід розглядати як форму особливої дії, спрямованої професійним </a:t>
            </a:r>
            <a:r>
              <a:rPr lang="uk-UA" sz="2400" dirty="0" err="1"/>
              <a:t>комунікантом</a:t>
            </a:r>
            <a:r>
              <a:rPr lang="uk-UA" sz="2400" dirty="0"/>
              <a:t> «на народ». </a:t>
            </a:r>
          </a:p>
        </p:txBody>
      </p:sp>
    </p:spTree>
    <p:extLst>
      <p:ext uri="{BB962C8B-B14F-4D97-AF65-F5344CB8AC3E}">
        <p14:creationId xmlns:p14="http://schemas.microsoft.com/office/powerpoint/2010/main" val="21005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778FA-A6A9-4D15-9579-1C3C7A746974}"/>
              </a:ext>
            </a:extLst>
          </p:cNvPr>
          <p:cNvSpPr>
            <a:spLocks noGrp="1"/>
          </p:cNvSpPr>
          <p:nvPr>
            <p:ph type="title"/>
          </p:nvPr>
        </p:nvSpPr>
        <p:spPr/>
        <p:txBody>
          <a:bodyPr/>
          <a:lstStyle/>
          <a:p>
            <a:pPr algn="ctr"/>
            <a:r>
              <a:rPr lang="uk-UA" sz="3600" dirty="0"/>
              <a:t>саморегуляція в масі</a:t>
            </a:r>
            <a:endParaRPr lang="uk-UA" dirty="0"/>
          </a:p>
        </p:txBody>
      </p:sp>
      <p:sp>
        <p:nvSpPr>
          <p:cNvPr id="3" name="Місце для вмісту 2">
            <a:extLst>
              <a:ext uri="{FF2B5EF4-FFF2-40B4-BE49-F238E27FC236}">
                <a16:creationId xmlns:a16="http://schemas.microsoft.com/office/drawing/2014/main" id="{7B9E7114-A624-4FFC-B385-FEC561569C56}"/>
              </a:ext>
            </a:extLst>
          </p:cNvPr>
          <p:cNvSpPr>
            <a:spLocks noGrp="1"/>
          </p:cNvSpPr>
          <p:nvPr>
            <p:ph idx="1"/>
          </p:nvPr>
        </p:nvSpPr>
        <p:spPr/>
        <p:txBody>
          <a:bodyPr>
            <a:normAutofit lnSpcReduction="10000"/>
          </a:bodyPr>
          <a:lstStyle/>
          <a:p>
            <a:pPr algn="just"/>
            <a:r>
              <a:rPr lang="uk-UA" sz="2400" dirty="0"/>
              <a:t>В умовах масового спілкування неадекватна задуму </a:t>
            </a:r>
            <a:r>
              <a:rPr lang="uk-UA" sz="2400" dirty="0" err="1"/>
              <a:t>комуніканта</a:t>
            </a:r>
            <a:r>
              <a:rPr lang="uk-UA" sz="2400" dirty="0"/>
              <a:t> поведінка маси, яка є результатом самокерування, що здійснили індивіди всупереч </a:t>
            </a:r>
            <a:r>
              <a:rPr lang="uk-UA" sz="2400" dirty="0" err="1"/>
              <a:t>масифікації</a:t>
            </a:r>
            <a:r>
              <a:rPr lang="uk-UA" sz="2400" dirty="0"/>
              <a:t> і масовій свідомості на основі сприймання й усвідомлення актів своєї поведінки та власних психічних процесів приводить до масової саморегуляції. Вона сприяє розпаду маси і виходу індивідів з маси. Але саморегуляція в масі може бути і результатом самозараження (зараження одне одного в масі) та самонавіювання (навіювання, яке здійснюють члени маси по відношенню одне до одного в стихійних, неорганізованих масах) та наслідування одне одного. Така саморегуляція властива для неорганізованих, стихійних мас. </a:t>
            </a:r>
          </a:p>
          <a:p>
            <a:endParaRPr lang="uk-UA" dirty="0"/>
          </a:p>
        </p:txBody>
      </p:sp>
    </p:spTree>
    <p:extLst>
      <p:ext uri="{BB962C8B-B14F-4D97-AF65-F5344CB8AC3E}">
        <p14:creationId xmlns:p14="http://schemas.microsoft.com/office/powerpoint/2010/main" val="174447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E17558-3A6D-49C5-8199-ED1A65FE5053}"/>
              </a:ext>
            </a:extLst>
          </p:cNvPr>
          <p:cNvSpPr>
            <a:spLocks noGrp="1"/>
          </p:cNvSpPr>
          <p:nvPr>
            <p:ph type="title"/>
          </p:nvPr>
        </p:nvSpPr>
        <p:spPr/>
        <p:txBody>
          <a:bodyPr/>
          <a:lstStyle/>
          <a:p>
            <a:pPr algn="ctr"/>
            <a:r>
              <a:rPr lang="uk-UA" dirty="0"/>
              <a:t>Масова рефлексія</a:t>
            </a:r>
          </a:p>
        </p:txBody>
      </p:sp>
      <p:sp>
        <p:nvSpPr>
          <p:cNvPr id="3" name="Місце для вмісту 2">
            <a:extLst>
              <a:ext uri="{FF2B5EF4-FFF2-40B4-BE49-F238E27FC236}">
                <a16:creationId xmlns:a16="http://schemas.microsoft.com/office/drawing/2014/main" id="{289317F0-98D4-49C1-B2D0-7202145FA4C5}"/>
              </a:ext>
            </a:extLst>
          </p:cNvPr>
          <p:cNvSpPr>
            <a:spLocks noGrp="1"/>
          </p:cNvSpPr>
          <p:nvPr>
            <p:ph idx="1"/>
          </p:nvPr>
        </p:nvSpPr>
        <p:spPr/>
        <p:txBody>
          <a:bodyPr>
            <a:normAutofit/>
          </a:bodyPr>
          <a:lstStyle/>
          <a:p>
            <a:pPr algn="just"/>
            <a:r>
              <a:rPr lang="uk-UA" sz="2400" dirty="0"/>
              <a:t>Завданням </a:t>
            </a:r>
            <a:r>
              <a:rPr lang="uk-UA" sz="2400" dirty="0" err="1"/>
              <a:t>масифікаторів</a:t>
            </a:r>
            <a:r>
              <a:rPr lang="uk-UA" sz="2400" dirty="0"/>
              <a:t> є гальмування саморегуляції у людини. </a:t>
            </a:r>
          </a:p>
          <a:p>
            <a:pPr algn="just"/>
            <a:r>
              <a:rPr lang="uk-UA" sz="2400" dirty="0"/>
              <a:t>Неадекватну задумові </a:t>
            </a:r>
            <a:r>
              <a:rPr lang="uk-UA" sz="2400" dirty="0" err="1"/>
              <a:t>комуніканта</a:t>
            </a:r>
            <a:r>
              <a:rPr lang="uk-UA" sz="2400" dirty="0"/>
              <a:t> поведінку маси, яка є результатом самоаналізу, що здійснили індивіди всупереч </a:t>
            </a:r>
            <a:r>
              <a:rPr lang="uk-UA" sz="2400" dirty="0" err="1"/>
              <a:t>масифікації</a:t>
            </a:r>
            <a:r>
              <a:rPr lang="uk-UA" sz="2400" dirty="0"/>
              <a:t> і масовій свідомості,  називають ще масовою рефлексією. Вона сприяє розпаду маси і виходу з неї індивідів. Завданням </a:t>
            </a:r>
            <a:r>
              <a:rPr lang="uk-UA" sz="2400" dirty="0" err="1"/>
              <a:t>масифікаторів</a:t>
            </a:r>
            <a:r>
              <a:rPr lang="uk-UA" sz="2400" dirty="0"/>
              <a:t> є гальмування рефлексії у людини.  Власне завдяки рефлексії людина може </a:t>
            </a:r>
            <a:r>
              <a:rPr lang="uk-UA" sz="2400" dirty="0" err="1"/>
              <a:t>саморегулювати</a:t>
            </a:r>
            <a:r>
              <a:rPr lang="uk-UA" sz="2400" dirty="0"/>
              <a:t> свою поведінку. Якщо рефлексія поширюється на всіх членів маси, вона набуває статусу масової. </a:t>
            </a:r>
          </a:p>
        </p:txBody>
      </p:sp>
    </p:spTree>
    <p:extLst>
      <p:ext uri="{BB962C8B-B14F-4D97-AF65-F5344CB8AC3E}">
        <p14:creationId xmlns:p14="http://schemas.microsoft.com/office/powerpoint/2010/main" val="386165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B9A93-B6B1-49B3-A89C-FF8328815F26}"/>
              </a:ext>
            </a:extLst>
          </p:cNvPr>
          <p:cNvSpPr>
            <a:spLocks noGrp="1"/>
          </p:cNvSpPr>
          <p:nvPr>
            <p:ph type="title"/>
          </p:nvPr>
        </p:nvSpPr>
        <p:spPr/>
        <p:txBody>
          <a:bodyPr/>
          <a:lstStyle/>
          <a:p>
            <a:pPr algn="ctr"/>
            <a:r>
              <a:rPr lang="uk-UA" dirty="0" err="1"/>
              <a:t>маніпулофобія</a:t>
            </a:r>
            <a:endParaRPr lang="uk-UA" dirty="0"/>
          </a:p>
        </p:txBody>
      </p:sp>
      <p:sp>
        <p:nvSpPr>
          <p:cNvPr id="3" name="Місце для вмісту 2">
            <a:extLst>
              <a:ext uri="{FF2B5EF4-FFF2-40B4-BE49-F238E27FC236}">
                <a16:creationId xmlns:a16="http://schemas.microsoft.com/office/drawing/2014/main" id="{E7FA06F6-9D10-4FBA-B61D-3CBB5D324480}"/>
              </a:ext>
            </a:extLst>
          </p:cNvPr>
          <p:cNvSpPr>
            <a:spLocks noGrp="1"/>
          </p:cNvSpPr>
          <p:nvPr>
            <p:ph idx="1"/>
          </p:nvPr>
        </p:nvSpPr>
        <p:spPr/>
        <p:txBody>
          <a:bodyPr>
            <a:normAutofit fontScale="92500" lnSpcReduction="10000"/>
          </a:bodyPr>
          <a:lstStyle/>
          <a:p>
            <a:pPr algn="just"/>
            <a:r>
              <a:rPr lang="uk-UA" sz="2400" dirty="0"/>
              <a:t>Питання комунікаційного впливу на маси у наш час є надзвичайно гострим і, можливо, нетерпимим з погляду свободи поведінки людини, демократизації суспільного життя, входження України в </a:t>
            </a:r>
            <a:r>
              <a:rPr lang="uk-UA" sz="2400" dirty="0" err="1"/>
              <a:t>загальноцивілізаційний</a:t>
            </a:r>
            <a:r>
              <a:rPr lang="uk-UA" sz="2400" dirty="0"/>
              <a:t>, переважно європейський, контекст соціально-політичних змін вбік гуманізації, толерування, демократизації стосунків між людьми. З розпадом СРСР і утворенням вільних від російсько-комуністичної </a:t>
            </a:r>
            <a:r>
              <a:rPr lang="uk-UA" sz="2400" dirty="0" err="1"/>
              <a:t>експансїї</a:t>
            </a:r>
            <a:r>
              <a:rPr lang="uk-UA" sz="2400" dirty="0"/>
              <a:t> держав поняття «пропаганда», «агітація», «вплив» отримали негативну конотацію як </a:t>
            </a:r>
            <a:r>
              <a:rPr lang="uk-UA" sz="2400" dirty="0" err="1"/>
              <a:t>зідеологізовані</a:t>
            </a:r>
            <a:r>
              <a:rPr lang="uk-UA" sz="2400" dirty="0"/>
              <a:t>, позначені </a:t>
            </a:r>
            <a:r>
              <a:rPr lang="uk-UA" sz="2400" dirty="0" err="1"/>
              <a:t>маніпулятивністю</a:t>
            </a:r>
            <a:r>
              <a:rPr lang="uk-UA" sz="2400" dirty="0"/>
              <a:t> та комуністичним змістом явища. Під дією цих чинників у нашій країні серед багатьох вчених та фахівців із масової комунікації розвилася хвороба </a:t>
            </a:r>
            <a:r>
              <a:rPr lang="uk-UA" sz="2400" dirty="0" err="1"/>
              <a:t>маніпулофобія</a:t>
            </a:r>
            <a:r>
              <a:rPr lang="uk-UA" sz="2400" dirty="0"/>
              <a:t>. </a:t>
            </a:r>
            <a:r>
              <a:rPr lang="uk-UA" sz="2400" dirty="0" err="1"/>
              <a:t>Затаврування</a:t>
            </a:r>
            <a:r>
              <a:rPr lang="uk-UA" sz="2400" dirty="0"/>
              <a:t> поняття впливу зовсім не означає зникнення його з контексту суспільних явищ</a:t>
            </a:r>
          </a:p>
        </p:txBody>
      </p:sp>
    </p:spTree>
    <p:extLst>
      <p:ext uri="{BB962C8B-B14F-4D97-AF65-F5344CB8AC3E}">
        <p14:creationId xmlns:p14="http://schemas.microsoft.com/office/powerpoint/2010/main" val="273700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2A9C8-6824-4DAF-95F1-B8C3BEE8608A}"/>
              </a:ext>
            </a:extLst>
          </p:cNvPr>
          <p:cNvSpPr>
            <a:spLocks noGrp="1"/>
          </p:cNvSpPr>
          <p:nvPr>
            <p:ph type="title"/>
          </p:nvPr>
        </p:nvSpPr>
        <p:spPr/>
        <p:txBody>
          <a:bodyPr/>
          <a:lstStyle/>
          <a:p>
            <a:pPr algn="ctr"/>
            <a:r>
              <a:rPr lang="uk-UA" dirty="0"/>
              <a:t>Основний механізм поведінки мас</a:t>
            </a:r>
          </a:p>
        </p:txBody>
      </p:sp>
      <p:sp>
        <p:nvSpPr>
          <p:cNvPr id="3" name="Місце для вмісту 2">
            <a:extLst>
              <a:ext uri="{FF2B5EF4-FFF2-40B4-BE49-F238E27FC236}">
                <a16:creationId xmlns:a16="http://schemas.microsoft.com/office/drawing/2014/main" id="{89631788-1328-4D51-8D63-5CA44A9B79EA}"/>
              </a:ext>
            </a:extLst>
          </p:cNvPr>
          <p:cNvSpPr>
            <a:spLocks noGrp="1"/>
          </p:cNvSpPr>
          <p:nvPr>
            <p:ph idx="1"/>
          </p:nvPr>
        </p:nvSpPr>
        <p:spPr/>
        <p:txBody>
          <a:bodyPr>
            <a:normAutofit/>
          </a:bodyPr>
          <a:lstStyle/>
          <a:p>
            <a:pPr algn="just"/>
            <a:r>
              <a:rPr lang="uk-UA" sz="2400" dirty="0"/>
              <a:t>Основним механізмом масової поведінки (робити так, як всі!) є масове наслідування. Це особлива форма поведінки членів маси, пов’язана зі свідомим або несвідомим відтворенням тих дій, стилю, рис характеру, ідеалів, соціальних норм, ритуалів, звичаїв, правил поведінки і т. п., носіями яких є або члени маси, або її творці чи лідери.</a:t>
            </a:r>
          </a:p>
        </p:txBody>
      </p:sp>
    </p:spTree>
    <p:extLst>
      <p:ext uri="{BB962C8B-B14F-4D97-AF65-F5344CB8AC3E}">
        <p14:creationId xmlns:p14="http://schemas.microsoft.com/office/powerpoint/2010/main" val="173728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D2A0F-A842-407D-8744-D2C166BD0782}"/>
              </a:ext>
            </a:extLst>
          </p:cNvPr>
          <p:cNvSpPr>
            <a:spLocks noGrp="1"/>
          </p:cNvSpPr>
          <p:nvPr>
            <p:ph type="title"/>
          </p:nvPr>
        </p:nvSpPr>
        <p:spPr/>
        <p:txBody>
          <a:bodyPr/>
          <a:lstStyle/>
          <a:p>
            <a:pPr algn="ctr"/>
            <a:r>
              <a:rPr lang="uk-UA" dirty="0"/>
              <a:t>Призначення </a:t>
            </a:r>
            <a:r>
              <a:rPr lang="uk-UA" dirty="0" err="1"/>
              <a:t>масифікатора</a:t>
            </a:r>
            <a:endParaRPr lang="uk-UA" dirty="0"/>
          </a:p>
        </p:txBody>
      </p:sp>
      <p:sp>
        <p:nvSpPr>
          <p:cNvPr id="3" name="Місце для вмісту 2">
            <a:extLst>
              <a:ext uri="{FF2B5EF4-FFF2-40B4-BE49-F238E27FC236}">
                <a16:creationId xmlns:a16="http://schemas.microsoft.com/office/drawing/2014/main" id="{B0655D85-845A-4868-920A-5FB174695FFE}"/>
              </a:ext>
            </a:extLst>
          </p:cNvPr>
          <p:cNvSpPr>
            <a:spLocks noGrp="1"/>
          </p:cNvSpPr>
          <p:nvPr>
            <p:ph idx="1"/>
          </p:nvPr>
        </p:nvSpPr>
        <p:spPr/>
        <p:txBody>
          <a:bodyPr>
            <a:normAutofit fontScale="92500" lnSpcReduction="10000"/>
          </a:bodyPr>
          <a:lstStyle/>
          <a:p>
            <a:pPr marL="0" indent="0" algn="just">
              <a:buNone/>
            </a:pPr>
            <a:r>
              <a:rPr lang="uk-UA" sz="2400" dirty="0"/>
              <a:t>Кожна маса існує на двох рівнях свого перебування:</a:t>
            </a:r>
          </a:p>
          <a:p>
            <a:pPr algn="just"/>
            <a:r>
              <a:rPr lang="uk-UA" sz="2400" dirty="0"/>
              <a:t>рівень формування </a:t>
            </a:r>
          </a:p>
          <a:p>
            <a:pPr algn="just"/>
            <a:r>
              <a:rPr lang="uk-UA" sz="2400" dirty="0"/>
              <a:t>рівень поведінки. </a:t>
            </a:r>
          </a:p>
          <a:p>
            <a:pPr marL="0" indent="0" algn="just">
              <a:buNone/>
            </a:pPr>
            <a:r>
              <a:rPr lang="uk-UA" sz="2400" dirty="0"/>
              <a:t>Відповідно професійні </a:t>
            </a:r>
            <a:r>
              <a:rPr lang="uk-UA" sz="2400" dirty="0" err="1"/>
              <a:t>комуніканти</a:t>
            </a:r>
            <a:r>
              <a:rPr lang="uk-UA" sz="2400" dirty="0"/>
              <a:t> поділяються на дві групи:</a:t>
            </a:r>
          </a:p>
          <a:p>
            <a:pPr algn="just"/>
            <a:r>
              <a:rPr lang="uk-UA" sz="2400" dirty="0"/>
              <a:t> </a:t>
            </a:r>
            <a:r>
              <a:rPr lang="uk-UA" sz="2400" dirty="0" err="1"/>
              <a:t>масифікатори</a:t>
            </a:r>
            <a:endParaRPr lang="uk-UA" sz="2400" dirty="0"/>
          </a:p>
          <a:p>
            <a:pPr algn="just"/>
            <a:r>
              <a:rPr lang="uk-UA" sz="2400" dirty="0"/>
              <a:t>лідери. </a:t>
            </a:r>
          </a:p>
          <a:p>
            <a:pPr marL="0" indent="0" algn="just">
              <a:buNone/>
            </a:pPr>
            <a:r>
              <a:rPr lang="uk-UA" sz="2400" dirty="0"/>
              <a:t>Так, агітатори, політики найчастіше є лідерами, рекламісти, піарники, журналісти — </a:t>
            </a:r>
            <a:r>
              <a:rPr lang="uk-UA" sz="2400" dirty="0" err="1"/>
              <a:t>масифікаторами</a:t>
            </a:r>
            <a:r>
              <a:rPr lang="uk-UA" sz="2400" dirty="0"/>
              <a:t>. Призначення лідерів, вожаків, керівників — керувати сформованими </a:t>
            </a:r>
            <a:r>
              <a:rPr lang="uk-UA" sz="2400" dirty="0" err="1"/>
              <a:t>публіками</a:t>
            </a:r>
            <a:r>
              <a:rPr lang="uk-UA" sz="2400" dirty="0"/>
              <a:t> чи натовпами, вести їх за собою. </a:t>
            </a:r>
          </a:p>
        </p:txBody>
      </p:sp>
    </p:spTree>
    <p:extLst>
      <p:ext uri="{BB962C8B-B14F-4D97-AF65-F5344CB8AC3E}">
        <p14:creationId xmlns:p14="http://schemas.microsoft.com/office/powerpoint/2010/main" val="93003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B52DA-E168-4CA5-8D72-FEB8DE32017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9B9672B-5A51-44ED-A644-F20C38777D60}"/>
              </a:ext>
            </a:extLst>
          </p:cNvPr>
          <p:cNvSpPr>
            <a:spLocks noGrp="1"/>
          </p:cNvSpPr>
          <p:nvPr>
            <p:ph idx="1"/>
          </p:nvPr>
        </p:nvSpPr>
        <p:spPr/>
        <p:txBody>
          <a:bodyPr>
            <a:normAutofit fontScale="92500" lnSpcReduction="10000"/>
          </a:bodyPr>
          <a:lstStyle/>
          <a:p>
            <a:pPr algn="just"/>
            <a:r>
              <a:rPr lang="uk-UA" sz="2400" dirty="0"/>
              <a:t>Призначення </a:t>
            </a:r>
            <a:r>
              <a:rPr lang="uk-UA" sz="2400" dirty="0" err="1"/>
              <a:t>масифікаторів</a:t>
            </a:r>
            <a:r>
              <a:rPr lang="uk-UA" sz="2400" dirty="0"/>
              <a:t> полягає у формуванні маси, а не в тому, щоб щось нав’язати чи підкорити собі людей. Істинним призначенням вправного </a:t>
            </a:r>
            <a:r>
              <a:rPr lang="uk-UA" sz="2400" dirty="0" err="1"/>
              <a:t>масифікатора</a:t>
            </a:r>
            <a:r>
              <a:rPr lang="uk-UA" sz="2400" dirty="0"/>
              <a:t> є перетворення свідомих та розумних індивідів на некритичну,  ірраціональну й емоційну масу шляхом пониження рівня раціоналізму в поведінці людини. </a:t>
            </a:r>
          </a:p>
          <a:p>
            <a:pPr algn="just"/>
            <a:r>
              <a:rPr lang="uk-UA" sz="2400" dirty="0"/>
              <a:t>Лідери працюють за законом сформованої маси: чим </a:t>
            </a:r>
            <a:r>
              <a:rPr lang="uk-UA" sz="2400" dirty="0" err="1"/>
              <a:t>згуртованішою</a:t>
            </a:r>
            <a:r>
              <a:rPr lang="uk-UA" sz="2400" dirty="0"/>
              <a:t> є маса, тим більше в ній переважає </a:t>
            </a:r>
            <a:r>
              <a:rPr lang="uk-UA" sz="2400" dirty="0" err="1"/>
              <a:t>надособистісних</a:t>
            </a:r>
            <a:r>
              <a:rPr lang="uk-UA" sz="2400" dirty="0"/>
              <a:t> ознак (більша втрата раціонального, логічного, сильніший вияв емоцій) і тим більш вона керована, оскільки особистості меншою мірою здатні аналізувати команди чи заклики лідера і готові їх бездумно виконувати.</a:t>
            </a:r>
          </a:p>
          <a:p>
            <a:endParaRPr lang="uk-UA" dirty="0"/>
          </a:p>
        </p:txBody>
      </p:sp>
    </p:spTree>
    <p:extLst>
      <p:ext uri="{BB962C8B-B14F-4D97-AF65-F5344CB8AC3E}">
        <p14:creationId xmlns:p14="http://schemas.microsoft.com/office/powerpoint/2010/main" val="402818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A95A6-CE70-4300-A407-C998BB0BC187}"/>
              </a:ext>
            </a:extLst>
          </p:cNvPr>
          <p:cNvSpPr>
            <a:spLocks noGrp="1"/>
          </p:cNvSpPr>
          <p:nvPr>
            <p:ph type="title"/>
          </p:nvPr>
        </p:nvSpPr>
        <p:spPr/>
        <p:txBody>
          <a:bodyPr>
            <a:normAutofit/>
          </a:bodyPr>
          <a:lstStyle/>
          <a:p>
            <a:pPr algn="ctr"/>
            <a:r>
              <a:rPr lang="uk-UA" sz="3100" dirty="0"/>
              <a:t>Масовий вплив на людей здійснюється в два етапи: </a:t>
            </a:r>
            <a:br>
              <a:rPr lang="uk-UA" sz="3100" dirty="0"/>
            </a:br>
            <a:endParaRPr lang="uk-UA" dirty="0"/>
          </a:p>
        </p:txBody>
      </p:sp>
      <p:sp>
        <p:nvSpPr>
          <p:cNvPr id="3" name="Місце для вмісту 2">
            <a:extLst>
              <a:ext uri="{FF2B5EF4-FFF2-40B4-BE49-F238E27FC236}">
                <a16:creationId xmlns:a16="http://schemas.microsoft.com/office/drawing/2014/main" id="{1C5F327B-D45A-4A9B-AB54-AC0D53A66873}"/>
              </a:ext>
            </a:extLst>
          </p:cNvPr>
          <p:cNvSpPr>
            <a:spLocks noGrp="1"/>
          </p:cNvSpPr>
          <p:nvPr>
            <p:ph idx="1"/>
          </p:nvPr>
        </p:nvSpPr>
        <p:spPr/>
        <p:txBody>
          <a:bodyPr>
            <a:normAutofit/>
          </a:bodyPr>
          <a:lstStyle/>
          <a:p>
            <a:pPr marL="0" indent="0" algn="just">
              <a:buNone/>
            </a:pPr>
            <a:r>
              <a:rPr lang="uk-UA" sz="2400" dirty="0"/>
              <a:t>1) створюється атмосфера довіри між комунікаторами; </a:t>
            </a:r>
          </a:p>
          <a:p>
            <a:pPr marL="0" indent="0" algn="just">
              <a:buNone/>
            </a:pPr>
            <a:r>
              <a:rPr lang="uk-UA" sz="2400" dirty="0"/>
              <a:t>2) впроваджується у свідомість людини необхідна інформація на основі довіри за допомогою методів і технологій, зручних для досягнення цілей </a:t>
            </a:r>
            <a:r>
              <a:rPr lang="uk-UA" sz="2400" dirty="0" err="1"/>
              <a:t>комуніканта</a:t>
            </a:r>
            <a:r>
              <a:rPr lang="uk-UA" sz="2400" dirty="0"/>
              <a:t>. </a:t>
            </a:r>
          </a:p>
        </p:txBody>
      </p:sp>
    </p:spTree>
    <p:extLst>
      <p:ext uri="{BB962C8B-B14F-4D97-AF65-F5344CB8AC3E}">
        <p14:creationId xmlns:p14="http://schemas.microsoft.com/office/powerpoint/2010/main" val="90462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784A07-8F63-4B52-9094-0C2C3789F758}"/>
              </a:ext>
            </a:extLst>
          </p:cNvPr>
          <p:cNvSpPr>
            <a:spLocks noGrp="1"/>
          </p:cNvSpPr>
          <p:nvPr>
            <p:ph type="title"/>
          </p:nvPr>
        </p:nvSpPr>
        <p:spPr/>
        <p:txBody>
          <a:bodyPr>
            <a:normAutofit/>
          </a:bodyPr>
          <a:lstStyle/>
          <a:p>
            <a:pPr algn="ctr"/>
            <a:r>
              <a:rPr lang="ru-RU" sz="3100" dirty="0"/>
              <a:t>Для </a:t>
            </a:r>
            <a:r>
              <a:rPr lang="ru-RU" sz="3100" dirty="0" err="1"/>
              <a:t>створення</a:t>
            </a:r>
            <a:r>
              <a:rPr lang="ru-RU" sz="3100" dirty="0"/>
              <a:t> </a:t>
            </a:r>
            <a:r>
              <a:rPr lang="ru-RU" sz="3100" dirty="0" err="1"/>
              <a:t>довіри</a:t>
            </a:r>
            <a:r>
              <a:rPr lang="ru-RU" sz="3100" dirty="0"/>
              <a:t> до себе </a:t>
            </a:r>
            <a:r>
              <a:rPr lang="ru-RU" sz="3100" dirty="0" err="1"/>
              <a:t>комунікант</a:t>
            </a:r>
            <a:r>
              <a:rPr lang="ru-RU" sz="3100" dirty="0"/>
              <a:t> повинен: </a:t>
            </a:r>
            <a:br>
              <a:rPr lang="ru-RU" sz="3100" dirty="0"/>
            </a:br>
            <a:endParaRPr lang="uk-UA" dirty="0"/>
          </a:p>
        </p:txBody>
      </p:sp>
      <p:sp>
        <p:nvSpPr>
          <p:cNvPr id="3" name="Місце для вмісту 2">
            <a:extLst>
              <a:ext uri="{FF2B5EF4-FFF2-40B4-BE49-F238E27FC236}">
                <a16:creationId xmlns:a16="http://schemas.microsoft.com/office/drawing/2014/main" id="{1FC827C5-3972-43B0-9947-EA3D5FA8D1F8}"/>
              </a:ext>
            </a:extLst>
          </p:cNvPr>
          <p:cNvSpPr>
            <a:spLocks noGrp="1"/>
          </p:cNvSpPr>
          <p:nvPr>
            <p:ph idx="1"/>
          </p:nvPr>
        </p:nvSpPr>
        <p:spPr/>
        <p:txBody>
          <a:bodyPr>
            <a:normAutofit/>
          </a:bodyPr>
          <a:lstStyle/>
          <a:p>
            <a:pPr marL="0" indent="0" algn="just">
              <a:buNone/>
            </a:pPr>
            <a:r>
              <a:rPr lang="uk-UA" sz="2400" dirty="0"/>
              <a:t>1) формувати свій імідж як особливо обізнаної про події особи, що має доступ до різних, в тому числі й таємних джерел інформації; </a:t>
            </a:r>
          </a:p>
          <a:p>
            <a:pPr marL="0" indent="0" algn="just">
              <a:buNone/>
            </a:pPr>
            <a:r>
              <a:rPr lang="uk-UA" sz="2400" dirty="0"/>
              <a:t>2) зосереджувати увагу </a:t>
            </a:r>
            <a:r>
              <a:rPr lang="uk-UA" sz="2400" dirty="0" err="1"/>
              <a:t>комуніката</a:t>
            </a:r>
            <a:r>
              <a:rPr lang="uk-UA" sz="2400" dirty="0"/>
              <a:t> особливо на тих фактах, які замовчуються офіційними джерелами, але про які активно говорять люди; </a:t>
            </a:r>
          </a:p>
          <a:p>
            <a:pPr marL="0" indent="0" algn="just">
              <a:buNone/>
            </a:pPr>
            <a:r>
              <a:rPr lang="uk-UA" sz="2400" dirty="0"/>
              <a:t>3) передавати достовірні дані, точність яких можна легко перевірити; </a:t>
            </a:r>
          </a:p>
          <a:p>
            <a:pPr marL="0" indent="0" algn="just">
              <a:buNone/>
            </a:pPr>
            <a:r>
              <a:rPr lang="uk-UA" sz="2400" dirty="0"/>
              <a:t>4) детально висвітлювати ті факти, які становлять інтерес, якщо немає потреби їх замовчувати або змінювати</a:t>
            </a:r>
          </a:p>
        </p:txBody>
      </p:sp>
    </p:spTree>
    <p:extLst>
      <p:ext uri="{BB962C8B-B14F-4D97-AF65-F5344CB8AC3E}">
        <p14:creationId xmlns:p14="http://schemas.microsoft.com/office/powerpoint/2010/main" val="907335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E12B0-1620-4929-880A-AB745E09E1D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AB0A56D-41E6-41FE-902B-F61C38173C4B}"/>
              </a:ext>
            </a:extLst>
          </p:cNvPr>
          <p:cNvSpPr>
            <a:spLocks noGrp="1"/>
          </p:cNvSpPr>
          <p:nvPr>
            <p:ph idx="1"/>
          </p:nvPr>
        </p:nvSpPr>
        <p:spPr/>
        <p:txBody>
          <a:bodyPr>
            <a:normAutofit fontScale="92500"/>
          </a:bodyPr>
          <a:lstStyle/>
          <a:p>
            <a:pPr marL="0" indent="0" algn="just">
              <a:buNone/>
            </a:pPr>
            <a:r>
              <a:rPr lang="uk-UA" sz="2400" dirty="0"/>
              <a:t>5) створювати імідж об’єктивного й незалежного джерела інформації; </a:t>
            </a:r>
          </a:p>
          <a:p>
            <a:pPr marL="0" indent="0" algn="just">
              <a:buNone/>
            </a:pPr>
            <a:r>
              <a:rPr lang="uk-UA" sz="2400" dirty="0"/>
              <a:t>6) створювати імідж альтернативного джерела офіційним джерелам </a:t>
            </a:r>
            <a:r>
              <a:rPr lang="uk-UA" sz="2400" dirty="0" err="1"/>
              <a:t>інформації</a:t>
            </a:r>
            <a:r>
              <a:rPr lang="uk-UA" sz="2400" dirty="0"/>
              <a:t>; </a:t>
            </a:r>
          </a:p>
          <a:p>
            <a:pPr marL="0" indent="0" algn="just">
              <a:buNone/>
            </a:pPr>
            <a:r>
              <a:rPr lang="uk-UA" sz="2400" dirty="0"/>
              <a:t>7) бути оперативним у пошуках і поданні даних; </a:t>
            </a:r>
          </a:p>
          <a:p>
            <a:pPr marL="0" indent="0" algn="just">
              <a:buNone/>
            </a:pPr>
            <a:r>
              <a:rPr lang="uk-UA" sz="2400" dirty="0"/>
              <a:t>8) демонструвати безсторонність і толерантне ставлення до різних точок зору, але бути справедливим в оцінці й коментарях; </a:t>
            </a:r>
          </a:p>
          <a:p>
            <a:pPr marL="0" indent="0" algn="just">
              <a:buNone/>
            </a:pPr>
            <a:r>
              <a:rPr lang="uk-UA" sz="2400" dirty="0"/>
              <a:t>9) подавати різні точки зору на суперечливі питання; </a:t>
            </a:r>
          </a:p>
          <a:p>
            <a:pPr marL="0" indent="0" algn="just">
              <a:buNone/>
            </a:pPr>
            <a:r>
              <a:rPr lang="uk-UA" sz="2400" dirty="0"/>
              <a:t>10) виявляти зацікавленість у долі людини, проблемах колективу, </a:t>
            </a:r>
            <a:r>
              <a:rPr lang="uk-UA" sz="2400" dirty="0" err="1"/>
              <a:t>виявляти</a:t>
            </a:r>
            <a:r>
              <a:rPr lang="uk-UA" sz="2400" dirty="0"/>
              <a:t> бажання допомогти.</a:t>
            </a:r>
          </a:p>
        </p:txBody>
      </p:sp>
    </p:spTree>
    <p:extLst>
      <p:ext uri="{BB962C8B-B14F-4D97-AF65-F5344CB8AC3E}">
        <p14:creationId xmlns:p14="http://schemas.microsoft.com/office/powerpoint/2010/main" val="3161729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884AF4-633A-4FC9-94D3-0DD3B942A73C}"/>
              </a:ext>
            </a:extLst>
          </p:cNvPr>
          <p:cNvSpPr>
            <a:spLocks noGrp="1"/>
          </p:cNvSpPr>
          <p:nvPr>
            <p:ph type="title"/>
          </p:nvPr>
        </p:nvSpPr>
        <p:spPr>
          <a:xfrm>
            <a:off x="826558" y="334309"/>
            <a:ext cx="3680885" cy="1371600"/>
          </a:xfrm>
        </p:spPr>
        <p:txBody>
          <a:bodyPr/>
          <a:lstStyle/>
          <a:p>
            <a:pPr algn="ctr"/>
            <a:r>
              <a:rPr lang="ru-RU" dirty="0"/>
              <a:t>Природа </a:t>
            </a:r>
            <a:r>
              <a:rPr lang="ru-RU" dirty="0" err="1"/>
              <a:t>маніпуляцій</a:t>
            </a:r>
            <a:endParaRPr lang="uk-UA" dirty="0"/>
          </a:p>
        </p:txBody>
      </p:sp>
      <p:sp>
        <p:nvSpPr>
          <p:cNvPr id="3" name="Місце для вмісту 2">
            <a:extLst>
              <a:ext uri="{FF2B5EF4-FFF2-40B4-BE49-F238E27FC236}">
                <a16:creationId xmlns:a16="http://schemas.microsoft.com/office/drawing/2014/main" id="{145A3CFA-FD0E-4F91-934D-504120F24343}"/>
              </a:ext>
            </a:extLst>
          </p:cNvPr>
          <p:cNvSpPr>
            <a:spLocks noGrp="1"/>
          </p:cNvSpPr>
          <p:nvPr>
            <p:ph idx="1"/>
          </p:nvPr>
        </p:nvSpPr>
        <p:spPr>
          <a:xfrm>
            <a:off x="4648200" y="609601"/>
            <a:ext cx="6590929" cy="5666912"/>
          </a:xfrm>
        </p:spPr>
        <p:txBody>
          <a:bodyPr/>
          <a:lstStyle/>
          <a:p>
            <a:r>
              <a:rPr lang="uk-UA" b="1" dirty="0">
                <a:solidFill>
                  <a:srgbClr val="FFFF00"/>
                </a:solidFill>
              </a:rPr>
              <a:t>Культурні передумови маніпуляції.</a:t>
            </a:r>
          </a:p>
          <a:p>
            <a:pPr algn="just"/>
            <a:r>
              <a:rPr lang="uk-UA" dirty="0"/>
              <a:t>Хитрості, хитрощі, інтриги — вельми шановані і гідні богів вчинки, про що свідчать перекази, що дійшли до нас у формі міфів. Очевидно, не випадково, що з самого початку здатність до хитрощів і хитрощів була пов'язана з розумом і володінням досконалими навичками. Так, Прометей, який переконував титанів застосовувати у боротьбі із Зевсом як грубу силу, а й розум і хитрість, був дуже майстерний у ремеслах, яким, порушуючи заборона господаря Олімпу, навчав людей. Гнів Зевса у зв'язку з </a:t>
            </a:r>
            <a:r>
              <a:rPr lang="uk-UA" dirty="0" err="1"/>
              <a:t>Прометеевой</a:t>
            </a:r>
            <a:r>
              <a:rPr lang="uk-UA" dirty="0"/>
              <a:t> допомогою людям викликано тим, що вони почали жити так само добре, як і боги. Біблійний сюжет про первородний гріх також виростає з поєднання хитрості.</a:t>
            </a:r>
          </a:p>
        </p:txBody>
      </p:sp>
      <p:sp>
        <p:nvSpPr>
          <p:cNvPr id="4" name="Місце для тексту 3">
            <a:extLst>
              <a:ext uri="{FF2B5EF4-FFF2-40B4-BE49-F238E27FC236}">
                <a16:creationId xmlns:a16="http://schemas.microsoft.com/office/drawing/2014/main" id="{79853311-79D0-40BD-906A-2C95E245423E}"/>
              </a:ext>
            </a:extLst>
          </p:cNvPr>
          <p:cNvSpPr>
            <a:spLocks noGrp="1"/>
          </p:cNvSpPr>
          <p:nvPr>
            <p:ph type="body" sz="half" idx="2"/>
          </p:nvPr>
        </p:nvSpPr>
        <p:spPr/>
        <p:txBody>
          <a:bodyPr/>
          <a:lstStyle/>
          <a:p>
            <a:endParaRPr lang="uk-UA"/>
          </a:p>
        </p:txBody>
      </p:sp>
      <p:pic>
        <p:nvPicPr>
          <p:cNvPr id="2050" name="Picture 2" descr="Прометей — Википедия">
            <a:extLst>
              <a:ext uri="{FF2B5EF4-FFF2-40B4-BE49-F238E27FC236}">
                <a16:creationId xmlns:a16="http://schemas.microsoft.com/office/drawing/2014/main" id="{A662011B-AA7E-4592-B88D-988C16BD8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38" y="2159493"/>
            <a:ext cx="26098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9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1E32C-FC22-4833-9EB1-3E8533E3FEC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CC98120-A0BD-485A-AED2-30442C405B98}"/>
              </a:ext>
            </a:extLst>
          </p:cNvPr>
          <p:cNvSpPr>
            <a:spLocks noGrp="1"/>
          </p:cNvSpPr>
          <p:nvPr>
            <p:ph idx="1"/>
          </p:nvPr>
        </p:nvSpPr>
        <p:spPr/>
        <p:txBody>
          <a:bodyPr>
            <a:normAutofit lnSpcReduction="10000"/>
          </a:bodyPr>
          <a:lstStyle/>
          <a:p>
            <a:r>
              <a:rPr lang="uk-UA" b="1" dirty="0">
                <a:solidFill>
                  <a:srgbClr val="FFFF00"/>
                </a:solidFill>
              </a:rPr>
              <a:t>Маніпулятивна природа соціуму</a:t>
            </a:r>
          </a:p>
          <a:p>
            <a:pPr algn="just"/>
            <a:r>
              <a:rPr lang="uk-UA" dirty="0"/>
              <a:t> «Один — за всіх, усі — за одного» — це нова логіка прийняття відповідальності: вже не перед усім Людством чи Господом, а лише перед тими «всіма», які належать до «Ми». Цими «ми» можуть бути класи та раси, територіальні та національні об'єднання, професійні та виробничі спільноти, доступні для огляду групи та угруповання: команди, бригади, екіпажі, родичі, сім'ї, компанії друзів тощо. Поділ на «ми» та «інші» означає, що поряд із загальнолюдськими цінностями люди орієнтуються ще й на колективні (державні, класові, кланові) цінності-інтереси. Оскільки соціальні групи - за визначенням - утворюються на основі спільності інтересів, ці останні у кожної групи обов'язково мають відмінність від інтересів тих «інших», які не належать до цього «ми». Консолідація спільноти відбувається за законом «щоб об'єднатися, треба розмежовуватись». Помножимо його на цінність боротьби – отримаємо основу для ворожості.</a:t>
            </a:r>
          </a:p>
        </p:txBody>
      </p:sp>
      <p:sp>
        <p:nvSpPr>
          <p:cNvPr id="4" name="Місце для тексту 3">
            <a:extLst>
              <a:ext uri="{FF2B5EF4-FFF2-40B4-BE49-F238E27FC236}">
                <a16:creationId xmlns:a16="http://schemas.microsoft.com/office/drawing/2014/main" id="{3A049421-0651-421C-8D51-8DA1C564E567}"/>
              </a:ext>
            </a:extLst>
          </p:cNvPr>
          <p:cNvSpPr>
            <a:spLocks noGrp="1"/>
          </p:cNvSpPr>
          <p:nvPr>
            <p:ph type="body" sz="half" idx="2"/>
          </p:nvPr>
        </p:nvSpPr>
        <p:spPr/>
        <p:txBody>
          <a:bodyPr/>
          <a:lstStyle/>
          <a:p>
            <a:endParaRPr lang="uk-UA"/>
          </a:p>
        </p:txBody>
      </p:sp>
      <p:pic>
        <p:nvPicPr>
          <p:cNvPr id="3074" name="Picture 2" descr="Час общения «Один за всех и все за одного». 2020, Надтеречный район — дата  и место проведения, программа мероприятия.">
            <a:extLst>
              <a:ext uri="{FF2B5EF4-FFF2-40B4-BE49-F238E27FC236}">
                <a16:creationId xmlns:a16="http://schemas.microsoft.com/office/drawing/2014/main" id="{2494E1E4-C2E6-4E4B-8003-A711457C5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53" y="2074333"/>
            <a:ext cx="4429248" cy="296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47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0DFE55-FA3D-493C-A11D-344519306F2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B0B4ACB-5090-4697-A88A-6F42E1D8BC9F}"/>
              </a:ext>
            </a:extLst>
          </p:cNvPr>
          <p:cNvSpPr>
            <a:spLocks noGrp="1"/>
          </p:cNvSpPr>
          <p:nvPr>
            <p:ph idx="1"/>
          </p:nvPr>
        </p:nvSpPr>
        <p:spPr>
          <a:xfrm>
            <a:off x="4648200" y="609601"/>
            <a:ext cx="6981547" cy="5826710"/>
          </a:xfrm>
        </p:spPr>
        <p:txBody>
          <a:bodyPr>
            <a:normAutofit fontScale="92500" lnSpcReduction="10000"/>
          </a:bodyPr>
          <a:lstStyle/>
          <a:p>
            <a:pPr algn="just"/>
            <a:r>
              <a:rPr lang="uk-UA" dirty="0"/>
              <a:t>Разом з тим, людству для розвитку потрібні цілісні природи, що володіють індивідуальністю та відповідальністю. Тому суспільство — у міру свого розшарування на різні «ми» — виробило також способи протистояння деструктивним тенденціям безвідповідальності, нормування та насильства. Було знайдено шляхи культивування (вирощування, створення, піднесення) та, для балансу, експлуатації таких людей. Такими способами виступають таїнства і відзнаки. За допомогою обрядів посвячення (освячення, сакралізації) — приміщення людини в особливу позицію по відношенню до інших людей — створюється захист індивідуальності від посягань колективу. Цього обраного (і недоторканого) навантажують відповідальністю за всіх, наділяючи також владою над ними — дозволяють (і чекають, вимагають) ставити цілі та надають себе як засоби, знаряддя здійснення задуму лідера. А щоб будь-який зустрічний міг вчасно зрозуміти, хто перед ним, лідера наділяють особливими відзнаками — сигналами несхожості на решту рядових членів спільноти. Упоравшись у такий спосіб із проблемою витрат соціального розшарування, суспільство одночасно створює необхідні та достатні передумови для повноцінної маніпуляції. З одного боку, сам лідер — жертва маніпуляції з боку натовпу, який, порушуючи бажання панувати, звалює на нього відповідальність — довіряє! А з іншого, лідер платить тією ж монетою, розпоряджаючись на власний розсуд підопічними, не посвячуючи їх у повноту своїх задумів.</a:t>
            </a:r>
          </a:p>
        </p:txBody>
      </p:sp>
      <p:sp>
        <p:nvSpPr>
          <p:cNvPr id="4" name="Місце для тексту 3">
            <a:extLst>
              <a:ext uri="{FF2B5EF4-FFF2-40B4-BE49-F238E27FC236}">
                <a16:creationId xmlns:a16="http://schemas.microsoft.com/office/drawing/2014/main" id="{877CFE62-25F9-41B6-AC58-DEAEE8904E09}"/>
              </a:ext>
            </a:extLst>
          </p:cNvPr>
          <p:cNvSpPr>
            <a:spLocks noGrp="1"/>
          </p:cNvSpPr>
          <p:nvPr>
            <p:ph type="body" sz="half" idx="2"/>
          </p:nvPr>
        </p:nvSpPr>
        <p:spPr/>
        <p:txBody>
          <a:bodyPr/>
          <a:lstStyle/>
          <a:p>
            <a:endParaRPr lang="uk-UA"/>
          </a:p>
        </p:txBody>
      </p:sp>
      <p:pic>
        <p:nvPicPr>
          <p:cNvPr id="4098" name="Picture 2">
            <a:extLst>
              <a:ext uri="{FF2B5EF4-FFF2-40B4-BE49-F238E27FC236}">
                <a16:creationId xmlns:a16="http://schemas.microsoft.com/office/drawing/2014/main" id="{EC78840E-094A-478A-B74E-0D9E32735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34" y="3080551"/>
            <a:ext cx="4465216" cy="1925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0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52A033-5E94-48BE-AF8B-B4D71D8926E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B0ED28C-6BEC-4BF7-9298-BD6D347CE8EB}"/>
              </a:ext>
            </a:extLst>
          </p:cNvPr>
          <p:cNvSpPr>
            <a:spLocks noGrp="1"/>
          </p:cNvSpPr>
          <p:nvPr>
            <p:ph idx="1"/>
          </p:nvPr>
        </p:nvSpPr>
        <p:spPr/>
        <p:txBody>
          <a:bodyPr>
            <a:normAutofit/>
          </a:bodyPr>
          <a:lstStyle/>
          <a:p>
            <a:r>
              <a:rPr lang="uk-UA" b="1" dirty="0">
                <a:solidFill>
                  <a:srgbClr val="FFFF00"/>
                </a:solidFill>
              </a:rPr>
              <a:t>Міжособистісні відносини</a:t>
            </a:r>
          </a:p>
          <a:p>
            <a:pPr algn="just"/>
            <a:r>
              <a:rPr lang="uk-UA" dirty="0"/>
              <a:t>- це той горизонт буття, на якому є всі передумови для реалізації сутнісних якостей людини, таких як здатність до любові та співчуття, почуття родової спільності, прийняття іншого як унікального та рівноцінного собі. Це також той рівень, який найбільше відповідає за передачу загальнолюдських цінностей — сама культура оживає у спілкуванні. На цьому ж рівні зустрічаються у переплетенні, протистоянні чи конструктивному діалозі загальнолюдські цінності та соціальні інтереси людини.</a:t>
            </a:r>
          </a:p>
          <a:p>
            <a:pPr algn="just"/>
            <a:r>
              <a:rPr lang="uk-UA" i="1" dirty="0">
                <a:solidFill>
                  <a:srgbClr val="FFFF00"/>
                </a:solidFill>
              </a:rPr>
              <a:t>Потреба у спілкуванні </a:t>
            </a:r>
            <a:r>
              <a:rPr lang="uk-UA" dirty="0"/>
              <a:t>виступає джерелом активності, спрямованої встановлення і підтримку стабільних відносин із людьми. А там, де є джерело, завжди знайдеться комусь припасти до нього. Ця потреба виявляється постійно «введеною в експлуатацію». Суспільні відносини пропонують людям широкий вибір засобів задоволення цієї потреби.</a:t>
            </a:r>
          </a:p>
        </p:txBody>
      </p:sp>
      <p:sp>
        <p:nvSpPr>
          <p:cNvPr id="4" name="Місце для тексту 3">
            <a:extLst>
              <a:ext uri="{FF2B5EF4-FFF2-40B4-BE49-F238E27FC236}">
                <a16:creationId xmlns:a16="http://schemas.microsoft.com/office/drawing/2014/main" id="{67F23078-EA57-4C6A-BE07-9344EA480CCF}"/>
              </a:ext>
            </a:extLst>
          </p:cNvPr>
          <p:cNvSpPr>
            <a:spLocks noGrp="1"/>
          </p:cNvSpPr>
          <p:nvPr>
            <p:ph type="body" sz="half" idx="2"/>
          </p:nvPr>
        </p:nvSpPr>
        <p:spPr/>
        <p:txBody>
          <a:bodyPr/>
          <a:lstStyle/>
          <a:p>
            <a:endParaRPr lang="uk-UA"/>
          </a:p>
        </p:txBody>
      </p:sp>
      <p:pic>
        <p:nvPicPr>
          <p:cNvPr id="6146" name="Picture 2" descr="Тема 2.4. Діяльність і спілкування. МіжособистіснІ стосунки - Журнал KOZAKY">
            <a:extLst>
              <a:ext uri="{FF2B5EF4-FFF2-40B4-BE49-F238E27FC236}">
                <a16:creationId xmlns:a16="http://schemas.microsoft.com/office/drawing/2014/main" id="{21DA610B-55FB-4776-89BD-D32F41A29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65" y="1952880"/>
            <a:ext cx="3745354" cy="2495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4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7340E95-CD50-45CF-A459-531F0E4265E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8E152A0-1556-4B82-B927-EF36CB0C9DB3}"/>
              </a:ext>
            </a:extLst>
          </p:cNvPr>
          <p:cNvSpPr>
            <a:spLocks noGrp="1"/>
          </p:cNvSpPr>
          <p:nvPr>
            <p:ph idx="1"/>
          </p:nvPr>
        </p:nvSpPr>
        <p:spPr/>
        <p:txBody>
          <a:bodyPr>
            <a:normAutofit lnSpcReduction="10000"/>
          </a:bodyPr>
          <a:lstStyle/>
          <a:p>
            <a:r>
              <a:rPr lang="ru-RU" sz="2400" b="1" dirty="0">
                <a:solidFill>
                  <a:srgbClr val="FFFF00"/>
                </a:solidFill>
              </a:rPr>
              <a:t>ВПЛИВ</a:t>
            </a:r>
            <a:r>
              <a:rPr lang="ru-RU" sz="2400" dirty="0"/>
              <a:t> – </a:t>
            </a:r>
            <a:r>
              <a:rPr lang="uk-UA" sz="2400" dirty="0"/>
              <a:t>це дія, яку певна особа чи предмет або явище виявляє стосовно іншої особи чи предмета</a:t>
            </a:r>
          </a:p>
          <a:p>
            <a:pPr algn="just"/>
            <a:r>
              <a:rPr lang="uk-UA" sz="2400" dirty="0"/>
              <a:t>Під </a:t>
            </a:r>
            <a:r>
              <a:rPr lang="uk-UA" sz="2400" b="1" dirty="0">
                <a:solidFill>
                  <a:srgbClr val="FFFF00"/>
                </a:solidFill>
              </a:rPr>
              <a:t>масовим впливом </a:t>
            </a:r>
            <a:r>
              <a:rPr lang="uk-UA" sz="2400" dirty="0"/>
              <a:t>слід розуміти таку дію, яку певна особа, найчастіше фахівець у галузі масової комунікації, виявляє стосовно інших осіб, викликаючи в них однакові настрої та формуючи однакові думки, й на основі сформованої масової свідомості об’єднує тих осіб у масу (публіку або натовп), в якій кожна людина здатна виявляти передбачувані або й не передбачувані фахівцем однакові емоційно-вольові, інтелектуальні або фізичні реакції.</a:t>
            </a:r>
          </a:p>
        </p:txBody>
      </p:sp>
      <p:sp>
        <p:nvSpPr>
          <p:cNvPr id="5" name="Місце для тексту 4">
            <a:extLst>
              <a:ext uri="{FF2B5EF4-FFF2-40B4-BE49-F238E27FC236}">
                <a16:creationId xmlns:a16="http://schemas.microsoft.com/office/drawing/2014/main" id="{1FF369B1-70E2-4510-B7C7-A61E857E9333}"/>
              </a:ext>
            </a:extLst>
          </p:cNvPr>
          <p:cNvSpPr>
            <a:spLocks noGrp="1"/>
          </p:cNvSpPr>
          <p:nvPr>
            <p:ph type="body" sz="half" idx="2"/>
          </p:nvPr>
        </p:nvSpPr>
        <p:spPr/>
        <p:txBody>
          <a:bodyPr/>
          <a:lstStyle/>
          <a:p>
            <a:endParaRPr lang="uk-UA"/>
          </a:p>
        </p:txBody>
      </p:sp>
      <p:pic>
        <p:nvPicPr>
          <p:cNvPr id="9218" name="Picture 2" descr="СВІТ ІНФОРМАЦІЇ ТА МАС-МЕДІА: 3. МАНІПУЛЯТИВНИЙ ВПЛИВ МЕДІА">
            <a:extLst>
              <a:ext uri="{FF2B5EF4-FFF2-40B4-BE49-F238E27FC236}">
                <a16:creationId xmlns:a16="http://schemas.microsoft.com/office/drawing/2014/main" id="{DD9D2854-C8C9-4209-AFA6-9D34FB35B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30" y="1860328"/>
            <a:ext cx="4648201" cy="313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9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7F8324C-0631-41E6-9541-4C9E980CE985}"/>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ACF52310-5F51-428F-B8AA-311955CEE113}"/>
              </a:ext>
            </a:extLst>
          </p:cNvPr>
          <p:cNvSpPr>
            <a:spLocks noGrp="1"/>
          </p:cNvSpPr>
          <p:nvPr>
            <p:ph idx="1"/>
          </p:nvPr>
        </p:nvSpPr>
        <p:spPr/>
        <p:txBody>
          <a:bodyPr>
            <a:normAutofit/>
          </a:bodyPr>
          <a:lstStyle/>
          <a:p>
            <a:pPr algn="just"/>
            <a:r>
              <a:rPr lang="uk-UA" dirty="0"/>
              <a:t>Проте чим сильніша людина втягується в ту чи іншу спільноту, тим вища для неї загроза втрати своєї індивідуальності, що суперечить еволюційній вимогі унікальної ідентичності. </a:t>
            </a:r>
            <a:r>
              <a:rPr lang="ru-RU" dirty="0" err="1"/>
              <a:t>Боротьба</a:t>
            </a:r>
            <a:r>
              <a:rPr lang="ru-RU" dirty="0"/>
              <a:t> за </a:t>
            </a:r>
            <a:r>
              <a:rPr lang="ru-RU" dirty="0" err="1"/>
              <a:t>індивідуальність</a:t>
            </a:r>
            <a:r>
              <a:rPr lang="ru-RU" dirty="0"/>
              <a:t> </a:t>
            </a:r>
            <a:r>
              <a:rPr lang="ru-RU" dirty="0" err="1"/>
              <a:t>набуває</a:t>
            </a:r>
            <a:r>
              <a:rPr lang="ru-RU" dirty="0"/>
              <a:t> </a:t>
            </a:r>
            <a:r>
              <a:rPr lang="ru-RU" dirty="0" err="1"/>
              <a:t>форми</a:t>
            </a:r>
            <a:r>
              <a:rPr lang="ru-RU" dirty="0"/>
              <a:t> </a:t>
            </a:r>
            <a:r>
              <a:rPr lang="ru-RU" dirty="0" err="1"/>
              <a:t>боротьби</a:t>
            </a:r>
            <a:r>
              <a:rPr lang="ru-RU" dirty="0"/>
              <a:t> за </a:t>
            </a:r>
            <a:r>
              <a:rPr lang="ru-RU" dirty="0" err="1"/>
              <a:t>лідерство</a:t>
            </a:r>
            <a:r>
              <a:rPr lang="ru-RU" dirty="0"/>
              <a:t>. </a:t>
            </a:r>
            <a:r>
              <a:rPr lang="ru-RU" dirty="0" err="1"/>
              <a:t>Відбувається</a:t>
            </a:r>
            <a:r>
              <a:rPr lang="ru-RU" dirty="0"/>
              <a:t> </a:t>
            </a:r>
            <a:r>
              <a:rPr lang="ru-RU" dirty="0" err="1"/>
              <a:t>деформація</a:t>
            </a:r>
            <a:r>
              <a:rPr lang="ru-RU" dirty="0"/>
              <a:t> </a:t>
            </a:r>
            <a:r>
              <a:rPr lang="ru-RU" dirty="0" err="1"/>
              <a:t>спілкування</a:t>
            </a:r>
            <a:r>
              <a:rPr lang="ru-RU" dirty="0"/>
              <a:t>.</a:t>
            </a:r>
          </a:p>
          <a:p>
            <a:pPr algn="just"/>
            <a:r>
              <a:rPr lang="uk-UA" dirty="0"/>
              <a:t>1. Першою деформацією є використання суспільством людей в інструментальній функції у вигляді експлуатації як потреби у об'єднанні, і потреби в індивідуалізації. При цьому люди зрівнюються з речами, тваринами тощо. Сутнісні людські якості з цінностей також перетворюються на засоби та інструменти придушення та підпорядкування людей.</a:t>
            </a:r>
          </a:p>
          <a:p>
            <a:pPr algn="just"/>
            <a:r>
              <a:rPr lang="uk-UA" dirty="0"/>
              <a:t>2. Штучне (протиприродне) роз'єднання потреб в об'єднанні та індивідуалізації, перебільшено одностороннє їх використання. З одного боку, об'єднання без індивідуалізації веде до </a:t>
            </a:r>
            <a:r>
              <a:rPr lang="uk-UA" dirty="0" err="1"/>
              <a:t>внутрішньогрупової</a:t>
            </a:r>
            <a:r>
              <a:rPr lang="uk-UA" dirty="0"/>
              <a:t> уніфікації, гіпертрофованої міжособистісної ідентифікації членів групи між собою. З іншого боку, індивідуалізація групи, а не людини позбавляє її членів почуття загальнолюдської спільності, що веде до штучного протиставлення членів різних груп. </a:t>
            </a:r>
          </a:p>
        </p:txBody>
      </p:sp>
    </p:spTree>
    <p:extLst>
      <p:ext uri="{BB962C8B-B14F-4D97-AF65-F5344CB8AC3E}">
        <p14:creationId xmlns:p14="http://schemas.microsoft.com/office/powerpoint/2010/main" val="254117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BB065-F038-4A84-9CAC-8469A5601DC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47E7ABB-0602-4B8F-AF4D-D4CDF7B1C2CB}"/>
              </a:ext>
            </a:extLst>
          </p:cNvPr>
          <p:cNvSpPr>
            <a:spLocks noGrp="1"/>
          </p:cNvSpPr>
          <p:nvPr>
            <p:ph idx="1"/>
          </p:nvPr>
        </p:nvSpPr>
        <p:spPr/>
        <p:txBody>
          <a:bodyPr>
            <a:normAutofit fontScale="85000" lnSpcReduction="10000"/>
          </a:bodyPr>
          <a:lstStyle/>
          <a:p>
            <a:pPr marL="0" indent="0" algn="just">
              <a:buNone/>
            </a:pPr>
            <a:r>
              <a:rPr lang="uk-UA" dirty="0"/>
              <a:t>На міжособистісному рівні у живому спілкуванні знаходять своє втілення дві тенденції. </a:t>
            </a:r>
          </a:p>
          <a:p>
            <a:pPr algn="just"/>
            <a:r>
              <a:rPr lang="uk-UA" dirty="0"/>
              <a:t>Перша — загальнолюдська — полягає у синтетичному переплетенні устремлінь до об'єднання людей на основі інтимної спорідненості «Я — Ти» та персональної спрямованості до індивідуалізації, самоактуалізації. Разом вони утворюють дві сторони глибокого повноцінного спілкування між людьми на основі взаємного визнання рівноцінності та унікальності один одного. Цій тенденції протистоїть (і доповнює її) інша тенденція — соціальна, прагматично орієнтована до використання людини та її сутнісних сил як засобу задоволення інтересів співтовариств.</a:t>
            </a:r>
          </a:p>
          <a:p>
            <a:pPr marL="0" indent="0" algn="just">
              <a:buNone/>
            </a:pPr>
            <a:r>
              <a:rPr lang="uk-UA" dirty="0"/>
              <a:t>За загальним правилом мотиваційної інтеграції людина прагне знайти шляхи, які дозволяють максимізувати одночасно обидва виграші:</a:t>
            </a:r>
          </a:p>
          <a:p>
            <a:pPr algn="just"/>
            <a:r>
              <a:rPr lang="uk-UA" dirty="0"/>
              <a:t>отримати те, що хочеться, але при цьому виглядати добре з погляду соціальних норм,</a:t>
            </a:r>
          </a:p>
          <a:p>
            <a:pPr algn="just"/>
            <a:r>
              <a:rPr lang="uk-UA" dirty="0"/>
              <a:t>отримати те, що хочеться, і одночасно по можливості уникнути гніву (невдоволення, образи, помсти тощо) з боку свого партнера.</a:t>
            </a:r>
          </a:p>
          <a:p>
            <a:pPr marL="0" indent="0" algn="just">
              <a:buNone/>
            </a:pPr>
            <a:r>
              <a:rPr lang="uk-UA" dirty="0"/>
              <a:t>В результаті виникає запит на пошук засобів, за допомогою яких можна вирішити таке непросте завдання. Міжособистісні відносини виявляються ареною зіткнення, переплетення чи компромісу між суб'єктним та об'єктним ставленням до людини, відбувається відкриття маніпулятивних прийомів.</a:t>
            </a:r>
          </a:p>
        </p:txBody>
      </p:sp>
    </p:spTree>
    <p:extLst>
      <p:ext uri="{BB962C8B-B14F-4D97-AF65-F5344CB8AC3E}">
        <p14:creationId xmlns:p14="http://schemas.microsoft.com/office/powerpoint/2010/main" val="3751105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F65EBBC-81A7-4596-8D7A-00E781B0147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5FCFC12-1264-4492-96B3-565FE213BF90}"/>
              </a:ext>
            </a:extLst>
          </p:cNvPr>
          <p:cNvSpPr>
            <a:spLocks noGrp="1"/>
          </p:cNvSpPr>
          <p:nvPr>
            <p:ph idx="1"/>
          </p:nvPr>
        </p:nvSpPr>
        <p:spPr/>
        <p:txBody>
          <a:bodyPr>
            <a:normAutofit fontScale="92500" lnSpcReduction="10000"/>
          </a:bodyPr>
          <a:lstStyle/>
          <a:p>
            <a:pPr algn="just"/>
            <a:r>
              <a:rPr lang="uk-UA" b="1" dirty="0">
                <a:solidFill>
                  <a:srgbClr val="FFFF00"/>
                </a:solidFill>
              </a:rPr>
              <a:t>Індивідуальні джерела маніпуляції</a:t>
            </a:r>
          </a:p>
          <a:p>
            <a:pPr algn="just"/>
            <a:r>
              <a:rPr lang="uk-UA" dirty="0"/>
              <a:t>невротичні потреби </a:t>
            </a:r>
          </a:p>
          <a:p>
            <a:pPr algn="just"/>
            <a:r>
              <a:rPr lang="uk-UA" dirty="0"/>
              <a:t>інерційні процеси (характерологічні особливості, звички тощо).</a:t>
            </a:r>
          </a:p>
          <a:p>
            <a:pPr algn="just"/>
            <a:r>
              <a:rPr lang="uk-UA" dirty="0"/>
              <a:t>Невротично розщеплений суб'єкт замикається у собі — тепер будь-яка ситуація психологічно може стати ситуацією незадоволеної потреби: у занедбаних випадках такою виявляється кожна ситуація. Заради задоволення своєї невротичної потреби — у принципі ненасиченої, оскільки у своїй мотивуючій частині вона вже мало залежить від особливостей ситуації — суб'єктивно здаються допустимими будь-які засоби... Маніпулятивні серед них видаються далеко не гіршими і привабливими.</a:t>
            </a:r>
          </a:p>
          <a:p>
            <a:pPr algn="just"/>
            <a:r>
              <a:rPr lang="uk-UA" dirty="0"/>
              <a:t>Маніпулятори та їх жертви — це одні й ті самі люди, які взаємно зневажають один одного, впиваються один в одного у взаємному прагненні використовувати іншого для вирішення власних проблем: кожен потрібний кожному. У цьому деформація нашої загальної залежності.</a:t>
            </a:r>
          </a:p>
        </p:txBody>
      </p:sp>
      <p:sp>
        <p:nvSpPr>
          <p:cNvPr id="5" name="Місце для тексту 4">
            <a:extLst>
              <a:ext uri="{FF2B5EF4-FFF2-40B4-BE49-F238E27FC236}">
                <a16:creationId xmlns:a16="http://schemas.microsoft.com/office/drawing/2014/main" id="{9F8A1C19-9D87-4E9F-9EFF-DB0EA16E9953}"/>
              </a:ext>
            </a:extLst>
          </p:cNvPr>
          <p:cNvSpPr>
            <a:spLocks noGrp="1"/>
          </p:cNvSpPr>
          <p:nvPr>
            <p:ph type="body" sz="half" idx="2"/>
          </p:nvPr>
        </p:nvSpPr>
        <p:spPr/>
        <p:txBody>
          <a:bodyPr/>
          <a:lstStyle/>
          <a:p>
            <a:endParaRPr lang="uk-UA"/>
          </a:p>
        </p:txBody>
      </p:sp>
      <p:pic>
        <p:nvPicPr>
          <p:cNvPr id="5122" name="Picture 2" descr="Невротик - кто это такой: признаки и симптомы nevrotik, характерные черты  невротической личности - определение невротичности людей в психологии">
            <a:extLst>
              <a:ext uri="{FF2B5EF4-FFF2-40B4-BE49-F238E27FC236}">
                <a16:creationId xmlns:a16="http://schemas.microsoft.com/office/drawing/2014/main" id="{6ABEC5CF-7BE1-468F-A70C-3FDD65280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24" y="2245973"/>
            <a:ext cx="4250277" cy="282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81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A9BDA-EA54-4EAA-9966-4C9FC5FE47C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527BDBB-A493-47BF-8779-F4EB07E79CBE}"/>
              </a:ext>
            </a:extLst>
          </p:cNvPr>
          <p:cNvSpPr>
            <a:spLocks noGrp="1"/>
          </p:cNvSpPr>
          <p:nvPr>
            <p:ph idx="1"/>
          </p:nvPr>
        </p:nvSpPr>
        <p:spPr/>
        <p:txBody>
          <a:bodyPr>
            <a:normAutofit/>
          </a:bodyPr>
          <a:lstStyle/>
          <a:p>
            <a:r>
              <a:rPr lang="uk-UA" b="1" dirty="0">
                <a:solidFill>
                  <a:srgbClr val="FFFF00"/>
                </a:solidFill>
              </a:rPr>
              <a:t>Інструментальна природа маніпуляцій</a:t>
            </a:r>
          </a:p>
          <a:p>
            <a:pPr algn="just"/>
            <a:r>
              <a:rPr lang="uk-UA" dirty="0"/>
              <a:t>Невідповідність між бажаннями та своїми (психологічними) можливостями («хочу, але не можу»). Особливо примітна роль технологічних труднощів через відсутність достатньої кількості або необхідної якості сили для примусу: моралі, соціальних норм, влади, впливу третіх осіб, грубої фізичної сили тощо. Людська культура пропонує широкий вибір прийомів, за допомогою яких можна дуже </a:t>
            </a:r>
            <a:r>
              <a:rPr lang="uk-UA" dirty="0" err="1"/>
              <a:t>економно</a:t>
            </a:r>
            <a:r>
              <a:rPr lang="uk-UA" dirty="0"/>
              <a:t> досягати своїх цілей. Наявність зразків інструментів надає спокусу використовувати їх за призначенням, подібно до того, як дитина, яка взяла в руки, прагне намагатися випробувати своє придбання на практиці. Елементи дитячої «польової» поведінки, відтіснені з арени свідомості, ще довго продовжують впливати на вчинки дорослої людини. Якщо ж ще й соціальні інститути пропонують законні способи маніпулювання, то люди їх використовують</a:t>
            </a:r>
          </a:p>
        </p:txBody>
      </p:sp>
      <p:sp>
        <p:nvSpPr>
          <p:cNvPr id="4" name="Місце для тексту 3">
            <a:extLst>
              <a:ext uri="{FF2B5EF4-FFF2-40B4-BE49-F238E27FC236}">
                <a16:creationId xmlns:a16="http://schemas.microsoft.com/office/drawing/2014/main" id="{B6122687-558F-430E-828A-0193B9878F41}"/>
              </a:ext>
            </a:extLst>
          </p:cNvPr>
          <p:cNvSpPr>
            <a:spLocks noGrp="1"/>
          </p:cNvSpPr>
          <p:nvPr>
            <p:ph type="body" sz="half" idx="2"/>
          </p:nvPr>
        </p:nvSpPr>
        <p:spPr/>
        <p:txBody>
          <a:bodyPr/>
          <a:lstStyle/>
          <a:p>
            <a:endParaRPr lang="uk-UA"/>
          </a:p>
        </p:txBody>
      </p:sp>
      <p:pic>
        <p:nvPicPr>
          <p:cNvPr id="7170" name="Picture 2" descr="Инструменты в руке стоковое изображение. изображение насчитывающей работник  - 52393897">
            <a:extLst>
              <a:ext uri="{FF2B5EF4-FFF2-40B4-BE49-F238E27FC236}">
                <a16:creationId xmlns:a16="http://schemas.microsoft.com/office/drawing/2014/main" id="{D4C1DF77-F440-4CB6-BD91-0B941E1CB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1" t="9701" r="5456" b="11473"/>
          <a:stretch/>
        </p:blipFill>
        <p:spPr bwMode="auto">
          <a:xfrm>
            <a:off x="186431" y="2325950"/>
            <a:ext cx="4539560" cy="258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4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4B8A7-0951-4DF2-A06C-96BBB3C4268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1C43317-B6B8-4080-AE7E-7DF42EFD5CDF}"/>
              </a:ext>
            </a:extLst>
          </p:cNvPr>
          <p:cNvSpPr>
            <a:spLocks noGrp="1"/>
          </p:cNvSpPr>
          <p:nvPr>
            <p:ph idx="1"/>
          </p:nvPr>
        </p:nvSpPr>
        <p:spPr/>
        <p:txBody>
          <a:bodyPr/>
          <a:lstStyle/>
          <a:p>
            <a:pPr algn="just"/>
            <a:r>
              <a:rPr lang="uk-UA" b="1" dirty="0">
                <a:solidFill>
                  <a:srgbClr val="FFFF00"/>
                </a:solidFill>
              </a:rPr>
              <a:t>Телеологічна природа (засіб досягнення мети)</a:t>
            </a:r>
          </a:p>
          <a:p>
            <a:pPr algn="just"/>
            <a:r>
              <a:rPr lang="uk-UA" dirty="0"/>
              <a:t>Маніпуляція </a:t>
            </a:r>
            <a:r>
              <a:rPr lang="ru-RU" dirty="0"/>
              <a:t>— «один </a:t>
            </a:r>
            <a:r>
              <a:rPr lang="ru-RU" dirty="0" err="1"/>
              <a:t>суб'єкт</a:t>
            </a:r>
            <a:r>
              <a:rPr lang="ru-RU" dirty="0"/>
              <a:t> </a:t>
            </a:r>
            <a:r>
              <a:rPr lang="ru-RU" dirty="0" err="1"/>
              <a:t>розглядає</a:t>
            </a:r>
            <a:r>
              <a:rPr lang="ru-RU" dirty="0"/>
              <a:t> </a:t>
            </a:r>
            <a:r>
              <a:rPr lang="ru-RU" dirty="0" err="1"/>
              <a:t>іншого</a:t>
            </a:r>
            <a:r>
              <a:rPr lang="ru-RU" dirty="0"/>
              <a:t> як </a:t>
            </a:r>
            <a:r>
              <a:rPr lang="ru-RU" dirty="0" err="1"/>
              <a:t>засіб</a:t>
            </a:r>
            <a:r>
              <a:rPr lang="ru-RU" dirty="0"/>
              <a:t> </a:t>
            </a:r>
            <a:r>
              <a:rPr lang="ru-RU" dirty="0" err="1"/>
              <a:t>або</a:t>
            </a:r>
            <a:r>
              <a:rPr lang="ru-RU" dirty="0"/>
              <a:t> </a:t>
            </a:r>
            <a:r>
              <a:rPr lang="ru-RU" dirty="0" err="1"/>
              <a:t>перешкоду</a:t>
            </a:r>
            <a:r>
              <a:rPr lang="ru-RU" dirty="0"/>
              <a:t> по </a:t>
            </a:r>
            <a:r>
              <a:rPr lang="ru-RU" dirty="0" err="1"/>
              <a:t>відношенню</a:t>
            </a:r>
            <a:r>
              <a:rPr lang="ru-RU" dirty="0"/>
              <a:t> до </a:t>
            </a:r>
            <a:r>
              <a:rPr lang="ru-RU" dirty="0" err="1"/>
              <a:t>проєкту</a:t>
            </a:r>
            <a:r>
              <a:rPr lang="ru-RU" dirty="0"/>
              <a:t> </a:t>
            </a:r>
            <a:r>
              <a:rPr lang="ru-RU" dirty="0" err="1"/>
              <a:t>своєї</a:t>
            </a:r>
            <a:r>
              <a:rPr lang="ru-RU" dirty="0"/>
              <a:t> </a:t>
            </a:r>
            <a:r>
              <a:rPr lang="ru-RU" dirty="0" err="1"/>
              <a:t>діяльності</a:t>
            </a:r>
            <a:r>
              <a:rPr lang="ru-RU" dirty="0"/>
              <a:t>, як </a:t>
            </a:r>
            <a:r>
              <a:rPr lang="ru-RU" dirty="0" err="1"/>
              <a:t>об'єкт</a:t>
            </a:r>
            <a:r>
              <a:rPr lang="ru-RU" dirty="0"/>
              <a:t> особливого роду («</a:t>
            </a:r>
            <a:r>
              <a:rPr lang="ru-RU" dirty="0" err="1"/>
              <a:t>зброя</a:t>
            </a:r>
            <a:r>
              <a:rPr lang="ru-RU" dirty="0"/>
              <a:t>, </a:t>
            </a:r>
            <a:r>
              <a:rPr lang="ru-RU" dirty="0" err="1"/>
              <a:t>що</a:t>
            </a:r>
            <a:r>
              <a:rPr lang="ru-RU" dirty="0"/>
              <a:t> говорить»)».</a:t>
            </a:r>
          </a:p>
          <a:p>
            <a:pPr algn="just"/>
            <a:r>
              <a:rPr lang="ru-RU" dirty="0" err="1"/>
              <a:t>Ставлення</a:t>
            </a:r>
            <a:r>
              <a:rPr lang="ru-RU" dirty="0"/>
              <a:t> до партнера </a:t>
            </a:r>
            <a:r>
              <a:rPr lang="ru-RU" dirty="0" err="1"/>
              <a:t>взаємодії</a:t>
            </a:r>
            <a:r>
              <a:rPr lang="ru-RU" dirty="0"/>
              <a:t> як до «</a:t>
            </a:r>
            <a:r>
              <a:rPr lang="ru-RU" dirty="0" err="1"/>
              <a:t>речі</a:t>
            </a:r>
            <a:r>
              <a:rPr lang="ru-RU" dirty="0"/>
              <a:t> особливого роду» — </a:t>
            </a:r>
            <a:r>
              <a:rPr lang="ru-RU" dirty="0" err="1"/>
              <a:t>тенденція</a:t>
            </a:r>
            <a:r>
              <a:rPr lang="ru-RU" dirty="0"/>
              <a:t> до </a:t>
            </a:r>
            <a:r>
              <a:rPr lang="ru-RU" dirty="0" err="1"/>
              <a:t>ігнорування</a:t>
            </a:r>
            <a:r>
              <a:rPr lang="ru-RU" dirty="0"/>
              <a:t> </a:t>
            </a:r>
            <a:r>
              <a:rPr lang="ru-RU" dirty="0" err="1"/>
              <a:t>його</a:t>
            </a:r>
            <a:r>
              <a:rPr lang="ru-RU" dirty="0"/>
              <a:t> </a:t>
            </a:r>
            <a:r>
              <a:rPr lang="ru-RU" dirty="0" err="1"/>
              <a:t>інтересів</a:t>
            </a:r>
            <a:r>
              <a:rPr lang="ru-RU" dirty="0"/>
              <a:t> і </a:t>
            </a:r>
            <a:r>
              <a:rPr lang="ru-RU" dirty="0" err="1"/>
              <a:t>намірів</a:t>
            </a:r>
            <a:r>
              <a:rPr lang="ru-RU" dirty="0"/>
              <a:t>. </a:t>
            </a:r>
            <a:r>
              <a:rPr lang="ru-RU" dirty="0" err="1"/>
              <a:t>Прагнення</a:t>
            </a:r>
            <a:r>
              <a:rPr lang="ru-RU" dirty="0"/>
              <a:t> </a:t>
            </a:r>
            <a:r>
              <a:rPr lang="ru-RU" dirty="0" err="1"/>
              <a:t>домогтися</a:t>
            </a:r>
            <a:r>
              <a:rPr lang="ru-RU" dirty="0"/>
              <a:t> </a:t>
            </a:r>
            <a:r>
              <a:rPr lang="ru-RU" dirty="0" err="1"/>
              <a:t>свого</a:t>
            </a:r>
            <a:r>
              <a:rPr lang="ru-RU" dirty="0"/>
              <a:t> з </a:t>
            </a:r>
            <a:r>
              <a:rPr lang="ru-RU" dirty="0" err="1"/>
              <a:t>огляду</a:t>
            </a:r>
            <a:r>
              <a:rPr lang="ru-RU" dirty="0"/>
              <a:t> на </a:t>
            </a:r>
            <a:r>
              <a:rPr lang="ru-RU" dirty="0" err="1"/>
              <a:t>враження</a:t>
            </a:r>
            <a:r>
              <a:rPr lang="ru-RU" dirty="0"/>
              <a:t>. </a:t>
            </a:r>
            <a:r>
              <a:rPr lang="ru-RU" dirty="0" err="1"/>
              <a:t>Вплив</a:t>
            </a:r>
            <a:r>
              <a:rPr lang="ru-RU" dirty="0"/>
              <a:t> </a:t>
            </a:r>
            <a:r>
              <a:rPr lang="ru-RU" dirty="0" err="1"/>
              <a:t>прихований</a:t>
            </a:r>
            <a:r>
              <a:rPr lang="ru-RU" dirty="0"/>
              <a:t>, з опорою на </a:t>
            </a:r>
            <a:r>
              <a:rPr lang="ru-RU" dirty="0" err="1"/>
              <a:t>автоматизми</a:t>
            </a:r>
            <a:r>
              <a:rPr lang="ru-RU" dirty="0"/>
              <a:t> та </a:t>
            </a:r>
            <a:r>
              <a:rPr lang="ru-RU" dirty="0" err="1"/>
              <a:t>стереотипи</a:t>
            </a:r>
            <a:r>
              <a:rPr lang="ru-RU" dirty="0"/>
              <a:t> </a:t>
            </a:r>
            <a:r>
              <a:rPr lang="ru-RU" dirty="0" err="1"/>
              <a:t>із</a:t>
            </a:r>
            <a:r>
              <a:rPr lang="ru-RU" dirty="0"/>
              <a:t> </a:t>
            </a:r>
            <a:r>
              <a:rPr lang="ru-RU" dirty="0" err="1"/>
              <a:t>залученням</a:t>
            </a:r>
            <a:r>
              <a:rPr lang="ru-RU" dirty="0"/>
              <a:t> </a:t>
            </a:r>
            <a:r>
              <a:rPr lang="ru-RU" dirty="0" err="1"/>
              <a:t>більш</a:t>
            </a:r>
            <a:r>
              <a:rPr lang="ru-RU" dirty="0"/>
              <a:t> складного, </a:t>
            </a:r>
            <a:r>
              <a:rPr lang="ru-RU" dirty="0" err="1"/>
              <a:t>опосередкованого</a:t>
            </a:r>
            <a:r>
              <a:rPr lang="ru-RU" dirty="0"/>
              <a:t> </a:t>
            </a:r>
            <a:r>
              <a:rPr lang="ru-RU" dirty="0" err="1"/>
              <a:t>тиску</a:t>
            </a:r>
            <a:r>
              <a:rPr lang="ru-RU" dirty="0"/>
              <a:t>. </a:t>
            </a:r>
            <a:r>
              <a:rPr lang="ru-RU" dirty="0" err="1"/>
              <a:t>Найчастіші</a:t>
            </a:r>
            <a:r>
              <a:rPr lang="ru-RU" dirty="0"/>
              <a:t> </a:t>
            </a:r>
            <a:r>
              <a:rPr lang="ru-RU" dirty="0" err="1"/>
              <a:t>способи</a:t>
            </a:r>
            <a:r>
              <a:rPr lang="ru-RU" dirty="0"/>
              <a:t> </a:t>
            </a:r>
            <a:r>
              <a:rPr lang="ru-RU" dirty="0" err="1"/>
              <a:t>впливу</a:t>
            </a:r>
            <a:r>
              <a:rPr lang="ru-RU" dirty="0"/>
              <a:t> – </a:t>
            </a:r>
            <a:r>
              <a:rPr lang="ru-RU" dirty="0" err="1"/>
              <a:t>провокація</a:t>
            </a:r>
            <a:r>
              <a:rPr lang="ru-RU" dirty="0"/>
              <a:t>, обман, </a:t>
            </a:r>
            <a:r>
              <a:rPr lang="ru-RU" dirty="0" err="1"/>
              <a:t>інтрига</a:t>
            </a:r>
            <a:r>
              <a:rPr lang="ru-RU" dirty="0"/>
              <a:t>, </a:t>
            </a:r>
            <a:r>
              <a:rPr lang="ru-RU" dirty="0" err="1"/>
              <a:t>натяк</a:t>
            </a:r>
            <a:r>
              <a:rPr lang="ru-RU" dirty="0"/>
              <a:t>.</a:t>
            </a:r>
          </a:p>
          <a:p>
            <a:endParaRPr lang="uk-UA" dirty="0"/>
          </a:p>
        </p:txBody>
      </p:sp>
      <p:sp>
        <p:nvSpPr>
          <p:cNvPr id="4" name="Місце для тексту 3">
            <a:extLst>
              <a:ext uri="{FF2B5EF4-FFF2-40B4-BE49-F238E27FC236}">
                <a16:creationId xmlns:a16="http://schemas.microsoft.com/office/drawing/2014/main" id="{EF430EF0-7F1C-4F72-BA18-4BA30ED00F22}"/>
              </a:ext>
            </a:extLst>
          </p:cNvPr>
          <p:cNvSpPr>
            <a:spLocks noGrp="1"/>
          </p:cNvSpPr>
          <p:nvPr>
            <p:ph type="body" sz="half" idx="2"/>
          </p:nvPr>
        </p:nvSpPr>
        <p:spPr/>
        <p:txBody>
          <a:bodyPr/>
          <a:lstStyle/>
          <a:p>
            <a:endParaRPr lang="uk-UA"/>
          </a:p>
        </p:txBody>
      </p:sp>
      <p:pic>
        <p:nvPicPr>
          <p:cNvPr id="8194" name="Picture 2" descr="Лікар на віслюку - Ніко Піросмані - WikiArt.org">
            <a:extLst>
              <a:ext uri="{FF2B5EF4-FFF2-40B4-BE49-F238E27FC236}">
                <a16:creationId xmlns:a16="http://schemas.microsoft.com/office/drawing/2014/main" id="{46EF5E09-6475-4498-9DE7-86F9FF005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25" y="2583481"/>
            <a:ext cx="4509776" cy="355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4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274187-14E3-4F46-9EA5-E112FF4FF473}"/>
              </a:ext>
            </a:extLst>
          </p:cNvPr>
          <p:cNvSpPr>
            <a:spLocks noGrp="1"/>
          </p:cNvSpPr>
          <p:nvPr>
            <p:ph type="title"/>
          </p:nvPr>
        </p:nvSpPr>
        <p:spPr/>
        <p:txBody>
          <a:bodyPr/>
          <a:lstStyle/>
          <a:p>
            <a:pPr algn="ctr"/>
            <a:r>
              <a:rPr lang="uk-UA" dirty="0"/>
              <a:t>Особистість як об’єкт масового впливу</a:t>
            </a:r>
          </a:p>
        </p:txBody>
      </p:sp>
      <p:sp>
        <p:nvSpPr>
          <p:cNvPr id="3" name="Місце для вмісту 2">
            <a:extLst>
              <a:ext uri="{FF2B5EF4-FFF2-40B4-BE49-F238E27FC236}">
                <a16:creationId xmlns:a16="http://schemas.microsoft.com/office/drawing/2014/main" id="{0C9E4674-7DEC-479A-AABB-2AD3C91A5FDD}"/>
              </a:ext>
            </a:extLst>
          </p:cNvPr>
          <p:cNvSpPr>
            <a:spLocks noGrp="1"/>
          </p:cNvSpPr>
          <p:nvPr>
            <p:ph idx="1"/>
          </p:nvPr>
        </p:nvSpPr>
        <p:spPr/>
        <p:txBody>
          <a:bodyPr>
            <a:normAutofit fontScale="92500" lnSpcReduction="10000"/>
          </a:bodyPr>
          <a:lstStyle/>
          <a:p>
            <a:pPr algn="just"/>
            <a:r>
              <a:rPr lang="uk-UA" sz="2400" dirty="0"/>
              <a:t>Спілкування з масами відбувається через спілкування з кожною окремою людиною. Суб’єктно-суб’єктний підхід — це шанс побачити масу не як отару чи зграю, а як вищу групову форму вияву людськості, носієм чого є індивідуум, людина розумна і мисляча. Достукатися до маси можна тільки через душу і розум конкретних людей. </a:t>
            </a:r>
          </a:p>
          <a:p>
            <a:pPr algn="just"/>
            <a:r>
              <a:rPr lang="uk-UA" sz="2400" dirty="0"/>
              <a:t>Передбачувана ефективність спілкування з масою є високою настільки, наскільки в людині ще не втрачене особистісне на розумовому рівні. </a:t>
            </a:r>
            <a:r>
              <a:rPr lang="uk-UA" sz="2400" dirty="0" err="1"/>
              <a:t>Чимбільш</a:t>
            </a:r>
            <a:r>
              <a:rPr lang="uk-UA" sz="2400" dirty="0"/>
              <a:t> </a:t>
            </a:r>
            <a:r>
              <a:rPr lang="uk-UA" sz="2400" dirty="0" err="1"/>
              <a:t>масифіковані</a:t>
            </a:r>
            <a:r>
              <a:rPr lang="uk-UA" sz="2400" dirty="0"/>
              <a:t> люди, тим важче з ними спілкуватися. Відомо, що зомбовані групи людей важко піддаються раціональному впливові, вони погано розуміють аргументацію, не сприймають, здавалось би, простих тез. Раціональне в їхній поведінці майже відсутнє.</a:t>
            </a:r>
          </a:p>
        </p:txBody>
      </p:sp>
    </p:spTree>
    <p:extLst>
      <p:ext uri="{BB962C8B-B14F-4D97-AF65-F5344CB8AC3E}">
        <p14:creationId xmlns:p14="http://schemas.microsoft.com/office/powerpoint/2010/main" val="15676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3CB2FC-05D3-4D54-8A91-5D15E1064BC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458CF2D-D132-4383-9D62-6EFB326EB0B0}"/>
              </a:ext>
            </a:extLst>
          </p:cNvPr>
          <p:cNvSpPr>
            <a:spLocks noGrp="1"/>
          </p:cNvSpPr>
          <p:nvPr>
            <p:ph idx="1"/>
          </p:nvPr>
        </p:nvSpPr>
        <p:spPr/>
        <p:txBody>
          <a:bodyPr>
            <a:normAutofit fontScale="92500"/>
          </a:bodyPr>
          <a:lstStyle/>
          <a:p>
            <a:pPr algn="just"/>
            <a:r>
              <a:rPr lang="uk-UA" sz="2400" dirty="0"/>
              <a:t>Маса формується і </a:t>
            </a:r>
            <a:r>
              <a:rPr lang="uk-UA" sz="2400" dirty="0" err="1"/>
              <a:t>переформатовується</a:t>
            </a:r>
            <a:r>
              <a:rPr lang="uk-UA" sz="2400" dirty="0"/>
              <a:t> через зміни в психології окремої людини, що є частинкою публіки чи натовпу. Те масове, що живе в кожному з нас, постійно трансформується під тиском особистісного, індивідуального.  І цей процес безкінечний та безупинний: ніколи Я не зникне в людині, але воно постійно тоне та виринає в океані Масового. </a:t>
            </a:r>
          </a:p>
          <a:p>
            <a:pPr algn="just"/>
            <a:r>
              <a:rPr lang="uk-UA" sz="2400" dirty="0"/>
              <a:t>Усі інститути масової комунікації, які створюють або руйнують маси,  апелюють до особистості. Вони то пробуджують в ній масове, заховане глибоко в психіці, то навпаки — витягують на світ Божий особистісне на противагу масовому. Протистояти «пробудженню» масового можна тільки критично налаштувавшись до </a:t>
            </a:r>
            <a:r>
              <a:rPr lang="uk-UA" sz="2400" dirty="0" err="1"/>
              <a:t>комуніканта</a:t>
            </a:r>
            <a:r>
              <a:rPr lang="uk-UA" sz="2400" dirty="0"/>
              <a:t> та піддаючи сказане чи написане ним ретельному аналізові. </a:t>
            </a:r>
          </a:p>
        </p:txBody>
      </p:sp>
    </p:spTree>
    <p:extLst>
      <p:ext uri="{BB962C8B-B14F-4D97-AF65-F5344CB8AC3E}">
        <p14:creationId xmlns:p14="http://schemas.microsoft.com/office/powerpoint/2010/main" val="260538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EAC5F91-2039-4883-B171-F3B8530247A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286474F-4405-4E41-8482-83F70D99688E}"/>
              </a:ext>
            </a:extLst>
          </p:cNvPr>
          <p:cNvSpPr>
            <a:spLocks noGrp="1"/>
          </p:cNvSpPr>
          <p:nvPr>
            <p:ph idx="1"/>
          </p:nvPr>
        </p:nvSpPr>
        <p:spPr/>
        <p:txBody>
          <a:bodyPr>
            <a:normAutofit lnSpcReduction="10000"/>
          </a:bodyPr>
          <a:lstStyle/>
          <a:p>
            <a:pPr algn="just"/>
            <a:r>
              <a:rPr lang="uk-UA" sz="2400" dirty="0"/>
              <a:t>Особистість також є об’єктом впливу і для тих фахівців, які — навпаки —  формують психологію людини, розвивають її особистісні структури (увагу, пам’ять, емоції, мислення, інтуїцію тощо). Чим же відрізняється, наприклад, рекламіст від учителя музики, адже і той і той «працюють» з особистістю?  Перший — нівелює особистісні структури, намагається залучити людину до певної спільноти, певного соціуму, щоб вона чинила так, як всі, хто хоче придбати товар, а другий, учитель музики, навпаки — розвиває людину, «робить» її не схожою на інших, перетворює на творчу особистість.</a:t>
            </a:r>
          </a:p>
        </p:txBody>
      </p:sp>
      <p:sp>
        <p:nvSpPr>
          <p:cNvPr id="5" name="Місце для тексту 4">
            <a:extLst>
              <a:ext uri="{FF2B5EF4-FFF2-40B4-BE49-F238E27FC236}">
                <a16:creationId xmlns:a16="http://schemas.microsoft.com/office/drawing/2014/main" id="{1DE05A21-DF62-4C5E-B974-D85A6ECC5EC5}"/>
              </a:ext>
            </a:extLst>
          </p:cNvPr>
          <p:cNvSpPr>
            <a:spLocks noGrp="1"/>
          </p:cNvSpPr>
          <p:nvPr>
            <p:ph type="body" sz="half" idx="2"/>
          </p:nvPr>
        </p:nvSpPr>
        <p:spPr/>
        <p:txBody>
          <a:bodyPr/>
          <a:lstStyle/>
          <a:p>
            <a:endParaRPr lang="uk-UA"/>
          </a:p>
        </p:txBody>
      </p:sp>
      <p:pic>
        <p:nvPicPr>
          <p:cNvPr id="10242" name="Picture 2" descr="Как правильно рекламист, рекламёр, рекламник или рекламщик?">
            <a:extLst>
              <a:ext uri="{FF2B5EF4-FFF2-40B4-BE49-F238E27FC236}">
                <a16:creationId xmlns:a16="http://schemas.microsoft.com/office/drawing/2014/main" id="{CF1A509C-41AD-4B06-AE73-46F92687A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18" y="2255206"/>
            <a:ext cx="3962401" cy="234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2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927747-C4E5-4CA2-95C3-9DD2A4433623}"/>
              </a:ext>
            </a:extLst>
          </p:cNvPr>
          <p:cNvSpPr>
            <a:spLocks noGrp="1"/>
          </p:cNvSpPr>
          <p:nvPr>
            <p:ph type="title"/>
          </p:nvPr>
        </p:nvSpPr>
        <p:spPr>
          <a:xfrm>
            <a:off x="605901" y="343188"/>
            <a:ext cx="3680885" cy="1371600"/>
          </a:xfrm>
        </p:spPr>
        <p:txBody>
          <a:bodyPr/>
          <a:lstStyle/>
          <a:p>
            <a:pPr algn="ctr"/>
            <a:r>
              <a:rPr lang="uk-UA" dirty="0"/>
              <a:t>Види масового впливу</a:t>
            </a:r>
          </a:p>
        </p:txBody>
      </p:sp>
      <p:sp>
        <p:nvSpPr>
          <p:cNvPr id="3" name="Місце для вмісту 2">
            <a:extLst>
              <a:ext uri="{FF2B5EF4-FFF2-40B4-BE49-F238E27FC236}">
                <a16:creationId xmlns:a16="http://schemas.microsoft.com/office/drawing/2014/main" id="{531E3E60-B90D-4B1F-82C2-B47CF683298A}"/>
              </a:ext>
            </a:extLst>
          </p:cNvPr>
          <p:cNvSpPr>
            <a:spLocks noGrp="1"/>
          </p:cNvSpPr>
          <p:nvPr>
            <p:ph idx="1"/>
          </p:nvPr>
        </p:nvSpPr>
        <p:spPr>
          <a:xfrm>
            <a:off x="6388963" y="577049"/>
            <a:ext cx="5117237" cy="4891432"/>
          </a:xfrm>
        </p:spPr>
        <p:txBody>
          <a:bodyPr>
            <a:normAutofit/>
          </a:bodyPr>
          <a:lstStyle/>
          <a:p>
            <a:pPr marL="0" indent="0" algn="just">
              <a:buNone/>
            </a:pPr>
            <a:r>
              <a:rPr lang="uk-UA" sz="2400" dirty="0"/>
              <a:t>Впливи бувають</a:t>
            </a:r>
          </a:p>
          <a:p>
            <a:pPr algn="just"/>
            <a:r>
              <a:rPr lang="uk-UA" sz="2400" dirty="0"/>
              <a:t>психологічні</a:t>
            </a:r>
          </a:p>
          <a:p>
            <a:pPr algn="just"/>
            <a:r>
              <a:rPr lang="uk-UA" sz="2400" dirty="0"/>
              <a:t>фізичні. </a:t>
            </a:r>
          </a:p>
          <a:p>
            <a:pPr algn="just"/>
            <a:r>
              <a:rPr lang="uk-UA" sz="2400" dirty="0"/>
              <a:t>Різновидом фізичного впливу є психотропний вплив, тобто фізичний вплив на психіку через застосування спеціальних речовин, що діють на людину..</a:t>
            </a:r>
          </a:p>
        </p:txBody>
      </p:sp>
      <p:sp>
        <p:nvSpPr>
          <p:cNvPr id="4" name="Місце для тексту 3">
            <a:extLst>
              <a:ext uri="{FF2B5EF4-FFF2-40B4-BE49-F238E27FC236}">
                <a16:creationId xmlns:a16="http://schemas.microsoft.com/office/drawing/2014/main" id="{4EBC01C2-ED11-49EC-A79C-A2A53EED4892}"/>
              </a:ext>
            </a:extLst>
          </p:cNvPr>
          <p:cNvSpPr>
            <a:spLocks noGrp="1"/>
          </p:cNvSpPr>
          <p:nvPr>
            <p:ph type="body" sz="half" idx="2"/>
          </p:nvPr>
        </p:nvSpPr>
        <p:spPr/>
        <p:txBody>
          <a:bodyPr/>
          <a:lstStyle/>
          <a:p>
            <a:endParaRPr lang="uk-UA" dirty="0"/>
          </a:p>
        </p:txBody>
      </p:sp>
      <p:pic>
        <p:nvPicPr>
          <p:cNvPr id="1026" name="Picture 2" descr="Белое братство&quot;: история знаменитой киевской секты">
            <a:extLst>
              <a:ext uri="{FF2B5EF4-FFF2-40B4-BE49-F238E27FC236}">
                <a16:creationId xmlns:a16="http://schemas.microsoft.com/office/drawing/2014/main" id="{77F359B3-90F8-431E-A887-0D2AC3F91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70" y="2934392"/>
            <a:ext cx="5887830" cy="331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6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8190CCA-A7D8-4609-B590-4861D61F84BE}"/>
              </a:ext>
            </a:extLst>
          </p:cNvPr>
          <p:cNvSpPr>
            <a:spLocks noGrp="1"/>
          </p:cNvSpPr>
          <p:nvPr>
            <p:ph type="title"/>
          </p:nvPr>
        </p:nvSpPr>
        <p:spPr>
          <a:xfrm>
            <a:off x="580397" y="352065"/>
            <a:ext cx="3680885" cy="1371600"/>
          </a:xfrm>
        </p:spPr>
        <p:txBody>
          <a:bodyPr/>
          <a:lstStyle/>
          <a:p>
            <a:pPr algn="ctr"/>
            <a:r>
              <a:rPr lang="uk-UA" dirty="0"/>
              <a:t>Психологічні масові впливи</a:t>
            </a:r>
          </a:p>
        </p:txBody>
      </p:sp>
      <p:sp>
        <p:nvSpPr>
          <p:cNvPr id="6" name="Місце для вмісту 5">
            <a:extLst>
              <a:ext uri="{FF2B5EF4-FFF2-40B4-BE49-F238E27FC236}">
                <a16:creationId xmlns:a16="http://schemas.microsoft.com/office/drawing/2014/main" id="{22CE17C8-95D4-4009-92F9-CD164E02C457}"/>
              </a:ext>
            </a:extLst>
          </p:cNvPr>
          <p:cNvSpPr>
            <a:spLocks noGrp="1"/>
          </p:cNvSpPr>
          <p:nvPr>
            <p:ph idx="1"/>
          </p:nvPr>
        </p:nvSpPr>
        <p:spPr/>
        <p:txBody>
          <a:bodyPr/>
          <a:lstStyle/>
          <a:p>
            <a:pPr algn="just"/>
            <a:r>
              <a:rPr lang="uk-UA" dirty="0"/>
              <a:t>Масовий вплив протиставляється впливам на особистість з метою її формування і розвитку, тобто формуванню особистісних структур. </a:t>
            </a:r>
          </a:p>
          <a:p>
            <a:pPr algn="just"/>
            <a:r>
              <a:rPr lang="uk-UA" dirty="0"/>
              <a:t>Зараження, навіювання і маніпуляція є формами психологічного впливу. Ці форми характерні для будь-якого виду впливу і на їх основі утворюються нові види. </a:t>
            </a:r>
          </a:p>
          <a:p>
            <a:pPr marL="0" indent="0" algn="just">
              <a:buNone/>
            </a:pPr>
            <a:r>
              <a:rPr lang="uk-UA" dirty="0"/>
              <a:t>Масовий вплив відбувається або у вигляді</a:t>
            </a:r>
          </a:p>
          <a:p>
            <a:pPr algn="just"/>
            <a:r>
              <a:rPr lang="uk-UA" dirty="0"/>
              <a:t>неконтрольованого свідомістю </a:t>
            </a:r>
            <a:r>
              <a:rPr lang="uk-UA" dirty="0" err="1"/>
              <a:t>комуніканта</a:t>
            </a:r>
            <a:r>
              <a:rPr lang="uk-UA" dirty="0"/>
              <a:t> і непланованого, але природного акту взаємодії комунікаторів,  </a:t>
            </a:r>
          </a:p>
          <a:p>
            <a:pPr algn="just"/>
            <a:r>
              <a:rPr lang="uk-UA" dirty="0"/>
              <a:t>відкритого, технологічно визначеного, добре усвідомлюваного,  планованого процесу тиску на </a:t>
            </a:r>
            <a:r>
              <a:rPr lang="uk-UA" dirty="0" err="1"/>
              <a:t>комуніката</a:t>
            </a:r>
            <a:r>
              <a:rPr lang="uk-UA" dirty="0"/>
              <a:t>, не усвідомлюваного ним. </a:t>
            </a:r>
          </a:p>
        </p:txBody>
      </p:sp>
      <p:sp>
        <p:nvSpPr>
          <p:cNvPr id="7" name="Місце для тексту 6">
            <a:extLst>
              <a:ext uri="{FF2B5EF4-FFF2-40B4-BE49-F238E27FC236}">
                <a16:creationId xmlns:a16="http://schemas.microsoft.com/office/drawing/2014/main" id="{E96949D7-F967-4E92-BC50-4BAFC0C911A2}"/>
              </a:ext>
            </a:extLst>
          </p:cNvPr>
          <p:cNvSpPr>
            <a:spLocks noGrp="1"/>
          </p:cNvSpPr>
          <p:nvPr>
            <p:ph type="body" sz="half" idx="2"/>
          </p:nvPr>
        </p:nvSpPr>
        <p:spPr/>
        <p:txBody>
          <a:bodyPr/>
          <a:lstStyle/>
          <a:p>
            <a:endParaRPr lang="uk-UA" dirty="0"/>
          </a:p>
        </p:txBody>
      </p:sp>
      <p:pic>
        <p:nvPicPr>
          <p:cNvPr id="11266" name="Picture 2" descr="Экстрасенсы. Сеанс с Кашпировским фото, видео, описание выпусков - Вокруг  ТВ.">
            <a:extLst>
              <a:ext uri="{FF2B5EF4-FFF2-40B4-BE49-F238E27FC236}">
                <a16:creationId xmlns:a16="http://schemas.microsoft.com/office/drawing/2014/main" id="{F3EB2203-6530-46B4-8D36-396141B03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88" y="2620877"/>
            <a:ext cx="3098862" cy="347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3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D193B1-BBFF-433E-B3D3-B122B8ECB83A}"/>
              </a:ext>
            </a:extLst>
          </p:cNvPr>
          <p:cNvSpPr>
            <a:spLocks noGrp="1"/>
          </p:cNvSpPr>
          <p:nvPr>
            <p:ph type="title"/>
          </p:nvPr>
        </p:nvSpPr>
        <p:spPr/>
        <p:txBody>
          <a:bodyPr/>
          <a:lstStyle/>
          <a:p>
            <a:pPr algn="ctr"/>
            <a:r>
              <a:rPr lang="uk-UA" dirty="0"/>
              <a:t>види масового психологічного впливу</a:t>
            </a:r>
          </a:p>
        </p:txBody>
      </p:sp>
      <p:sp>
        <p:nvSpPr>
          <p:cNvPr id="3" name="Місце для вмісту 2">
            <a:extLst>
              <a:ext uri="{FF2B5EF4-FFF2-40B4-BE49-F238E27FC236}">
                <a16:creationId xmlns:a16="http://schemas.microsoft.com/office/drawing/2014/main" id="{1221D2FA-6399-482D-ABE3-2C91324ED182}"/>
              </a:ext>
            </a:extLst>
          </p:cNvPr>
          <p:cNvSpPr>
            <a:spLocks noGrp="1"/>
          </p:cNvSpPr>
          <p:nvPr>
            <p:ph idx="1"/>
          </p:nvPr>
        </p:nvSpPr>
        <p:spPr/>
        <p:txBody>
          <a:bodyPr>
            <a:normAutofit/>
          </a:bodyPr>
          <a:lstStyle/>
          <a:p>
            <a:r>
              <a:rPr lang="uk-UA" sz="2400" dirty="0"/>
              <a:t>масове (емоційне) зараження</a:t>
            </a:r>
          </a:p>
          <a:p>
            <a:r>
              <a:rPr lang="uk-UA" sz="2400" dirty="0"/>
              <a:t>масова сугестія, відбувається у формі актів навіювання. </a:t>
            </a:r>
          </a:p>
          <a:p>
            <a:r>
              <a:rPr lang="uk-UA" sz="2400" dirty="0"/>
              <a:t>масова маніпуляція, тобто процесом керування </a:t>
            </a:r>
            <a:r>
              <a:rPr lang="uk-UA" sz="2400" dirty="0" err="1"/>
              <a:t>комунікатом</a:t>
            </a:r>
            <a:r>
              <a:rPr lang="uk-UA" sz="2400" dirty="0"/>
              <a:t>, поза його усвідомленням процесу впливу</a:t>
            </a:r>
          </a:p>
        </p:txBody>
      </p:sp>
    </p:spTree>
    <p:extLst>
      <p:ext uri="{BB962C8B-B14F-4D97-AF65-F5344CB8AC3E}">
        <p14:creationId xmlns:p14="http://schemas.microsoft.com/office/powerpoint/2010/main" val="1349217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{C867280F-97F9-4645-869B-E39367D4F157}tf03457452</Template>
  <TotalTime>294</TotalTime>
  <Words>3391</Words>
  <Application>Microsoft Office PowerPoint</Application>
  <PresentationFormat>Широкий екран</PresentationFormat>
  <Paragraphs>109</Paragraphs>
  <Slides>34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34</vt:i4>
      </vt:variant>
    </vt:vector>
  </HeadingPairs>
  <TitlesOfParts>
    <vt:vector size="38" baseType="lpstr">
      <vt:lpstr>Arial</vt:lpstr>
      <vt:lpstr>Calibri</vt:lpstr>
      <vt:lpstr>Calibri Light</vt:lpstr>
      <vt:lpstr>Небеса</vt:lpstr>
      <vt:lpstr>Вплив засобами масової комунікації. Природа маніпуляцій</vt:lpstr>
      <vt:lpstr>маніпулофобія</vt:lpstr>
      <vt:lpstr>Презентація PowerPoint</vt:lpstr>
      <vt:lpstr>Особистість як об’єкт масового впливу</vt:lpstr>
      <vt:lpstr>Презентація PowerPoint</vt:lpstr>
      <vt:lpstr>Презентація PowerPoint</vt:lpstr>
      <vt:lpstr>Види масового впливу</vt:lpstr>
      <vt:lpstr>Психологічні масові впливи</vt:lpstr>
      <vt:lpstr>види масового психологічного впливу</vt:lpstr>
      <vt:lpstr>Масове зараження</vt:lpstr>
      <vt:lpstr>Масова сугестія</vt:lpstr>
      <vt:lpstr>переконання</vt:lpstr>
      <vt:lpstr>Масова маніпуляція </vt:lpstr>
      <vt:lpstr>Презентація PowerPoint</vt:lpstr>
      <vt:lpstr>немасові впливи</vt:lpstr>
      <vt:lpstr>Навіювання і маніпуляція</vt:lpstr>
      <vt:lpstr>масовокомунікаційна регуляція</vt:lpstr>
      <vt:lpstr>саморегуляція в масі</vt:lpstr>
      <vt:lpstr>Масова рефлексія</vt:lpstr>
      <vt:lpstr>Основний механізм поведінки мас</vt:lpstr>
      <vt:lpstr>Призначення масифікатора</vt:lpstr>
      <vt:lpstr>Презентація PowerPoint</vt:lpstr>
      <vt:lpstr>Масовий вплив на людей здійснюється в два етапи:  </vt:lpstr>
      <vt:lpstr>Для створення довіри до себе комунікант повинен:  </vt:lpstr>
      <vt:lpstr>Презентація PowerPoint</vt:lpstr>
      <vt:lpstr>Природа маніпуляцій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Вплив засобами масової комунікації. Природа маніпуляцій</dc:title>
  <dc:creator>Admin</dc:creator>
  <cp:lastModifiedBy>Admin</cp:lastModifiedBy>
  <cp:revision>6</cp:revision>
  <dcterms:created xsi:type="dcterms:W3CDTF">2022-10-26T18:59:35Z</dcterms:created>
  <dcterms:modified xsi:type="dcterms:W3CDTF">2022-10-27T07:18:59Z</dcterms:modified>
</cp:coreProperties>
</file>