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91" r:id="rId2"/>
    <p:sldId id="257" r:id="rId3"/>
    <p:sldId id="258" r:id="rId4"/>
    <p:sldId id="280" r:id="rId5"/>
    <p:sldId id="312" r:id="rId6"/>
    <p:sldId id="308" r:id="rId7"/>
    <p:sldId id="281" r:id="rId8"/>
    <p:sldId id="282" r:id="rId9"/>
    <p:sldId id="273" r:id="rId10"/>
    <p:sldId id="309" r:id="rId11"/>
    <p:sldId id="310" r:id="rId12"/>
    <p:sldId id="275" r:id="rId13"/>
    <p:sldId id="289" r:id="rId14"/>
    <p:sldId id="290" r:id="rId15"/>
    <p:sldId id="292" r:id="rId16"/>
    <p:sldId id="313" r:id="rId17"/>
    <p:sldId id="294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AC1E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48" autoAdjust="0"/>
    <p:restoredTop sz="94660"/>
  </p:normalViewPr>
  <p:slideViewPr>
    <p:cSldViewPr>
      <p:cViewPr varScale="1">
        <p:scale>
          <a:sx n="106" d="100"/>
          <a:sy n="106" d="100"/>
        </p:scale>
        <p:origin x="-78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DE0865-8A0B-47A8-B4BB-DD5C4C78F56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5467225-8320-492A-ADCB-3522F2813AC8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Нова австрійська школа</a:t>
          </a:r>
        </a:p>
        <a:p>
          <a:r>
            <a:rPr lang="uk-UA" dirty="0" smtClean="0"/>
            <a:t>(Л.</a:t>
          </a:r>
          <a:r>
            <a:rPr lang="uk-UA" dirty="0" err="1" smtClean="0"/>
            <a:t>Мізес</a:t>
          </a:r>
          <a:r>
            <a:rPr lang="uk-UA" dirty="0" smtClean="0"/>
            <a:t>, Ф.</a:t>
          </a:r>
          <a:r>
            <a:rPr lang="uk-UA" dirty="0" err="1" smtClean="0"/>
            <a:t>Ґаєк</a:t>
          </a:r>
          <a:r>
            <a:rPr lang="uk-UA" dirty="0" smtClean="0"/>
            <a:t>, Ф.</a:t>
          </a:r>
          <a:r>
            <a:rPr lang="uk-UA" dirty="0" err="1" smtClean="0"/>
            <a:t>Махлуп</a:t>
          </a:r>
          <a:r>
            <a:rPr lang="uk-UA" dirty="0" smtClean="0"/>
            <a:t>)</a:t>
          </a:r>
          <a:endParaRPr lang="uk-UA" dirty="0"/>
        </a:p>
      </dgm:t>
    </dgm:pt>
    <dgm:pt modelId="{DDF9EA7E-2598-41F0-9B56-04774019FACF}" type="parTrans" cxnId="{9BFB3BFB-1B2E-40EF-B8EF-50C0A58A92EC}">
      <dgm:prSet/>
      <dgm:spPr/>
      <dgm:t>
        <a:bodyPr/>
        <a:lstStyle/>
        <a:p>
          <a:endParaRPr lang="uk-UA"/>
        </a:p>
      </dgm:t>
    </dgm:pt>
    <dgm:pt modelId="{218A55D0-7588-4B16-9454-7608FF133E38}" type="sibTrans" cxnId="{9BFB3BFB-1B2E-40EF-B8EF-50C0A58A92EC}">
      <dgm:prSet/>
      <dgm:spPr/>
      <dgm:t>
        <a:bodyPr/>
        <a:lstStyle/>
        <a:p>
          <a:endParaRPr lang="uk-UA"/>
        </a:p>
      </dgm:t>
    </dgm:pt>
    <dgm:pt modelId="{135F87E3-8349-4939-A435-0BAC5ECBCADB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Лондонська школа</a:t>
          </a:r>
        </a:p>
        <a:p>
          <a:r>
            <a:rPr lang="uk-UA" dirty="0" smtClean="0"/>
            <a:t>(Ф.</a:t>
          </a:r>
          <a:r>
            <a:rPr lang="uk-UA" dirty="0" err="1" smtClean="0"/>
            <a:t>Бенхем</a:t>
          </a:r>
          <a:r>
            <a:rPr lang="uk-UA" dirty="0" smtClean="0"/>
            <a:t>, Е.</a:t>
          </a:r>
          <a:r>
            <a:rPr lang="uk-UA" dirty="0" err="1" smtClean="0"/>
            <a:t>Кеннан</a:t>
          </a:r>
          <a:r>
            <a:rPr lang="uk-UA" dirty="0" smtClean="0"/>
            <a:t>, Л.Ч.Роббінс, Ф.</a:t>
          </a:r>
          <a:r>
            <a:rPr lang="uk-UA" dirty="0" err="1" smtClean="0"/>
            <a:t>Пейш</a:t>
          </a:r>
          <a:r>
            <a:rPr lang="uk-UA" dirty="0" smtClean="0"/>
            <a:t>)</a:t>
          </a:r>
          <a:endParaRPr lang="uk-UA" dirty="0"/>
        </a:p>
      </dgm:t>
    </dgm:pt>
    <dgm:pt modelId="{92DF4052-9C80-4F22-BC1B-0AD9D5E91B24}" type="parTrans" cxnId="{977C3B31-8D39-47E1-B91E-E0DF2561D7C4}">
      <dgm:prSet/>
      <dgm:spPr/>
      <dgm:t>
        <a:bodyPr/>
        <a:lstStyle/>
        <a:p>
          <a:endParaRPr lang="uk-UA"/>
        </a:p>
      </dgm:t>
    </dgm:pt>
    <dgm:pt modelId="{7FD227FF-172B-417A-BD5E-2B6C90F5D37F}" type="sibTrans" cxnId="{977C3B31-8D39-47E1-B91E-E0DF2561D7C4}">
      <dgm:prSet/>
      <dgm:spPr/>
      <dgm:t>
        <a:bodyPr/>
        <a:lstStyle/>
        <a:p>
          <a:endParaRPr lang="uk-UA"/>
        </a:p>
      </dgm:t>
    </dgm:pt>
    <dgm:pt modelId="{DFAFF38B-F79D-4F3E-9387-6F66813D0DB8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Чиказька школа</a:t>
          </a:r>
        </a:p>
        <a:p>
          <a:r>
            <a:rPr lang="uk-UA" dirty="0" smtClean="0"/>
            <a:t>(Ф.</a:t>
          </a:r>
          <a:r>
            <a:rPr lang="uk-UA" dirty="0" err="1" smtClean="0"/>
            <a:t>Найт</a:t>
          </a:r>
          <a:r>
            <a:rPr lang="uk-UA" dirty="0" smtClean="0"/>
            <a:t>, І.Фішер, А.</a:t>
          </a:r>
          <a:r>
            <a:rPr lang="uk-UA" dirty="0" err="1" smtClean="0"/>
            <a:t>Шварц</a:t>
          </a:r>
          <a:r>
            <a:rPr lang="uk-UA" dirty="0" smtClean="0"/>
            <a:t>, </a:t>
          </a:r>
          <a:r>
            <a:rPr lang="uk-UA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М.</a:t>
          </a:r>
          <a:r>
            <a:rPr lang="uk-UA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Фрідмен</a:t>
          </a:r>
          <a:r>
            <a:rPr lang="uk-UA" dirty="0" smtClean="0"/>
            <a:t>)</a:t>
          </a:r>
          <a:endParaRPr lang="uk-UA" dirty="0"/>
        </a:p>
      </dgm:t>
    </dgm:pt>
    <dgm:pt modelId="{7AD6263E-D090-4B79-BCE9-C6B951AA9386}" type="parTrans" cxnId="{7FA7F87F-958B-4836-A890-090C7A89779A}">
      <dgm:prSet/>
      <dgm:spPr/>
      <dgm:t>
        <a:bodyPr/>
        <a:lstStyle/>
        <a:p>
          <a:endParaRPr lang="uk-UA"/>
        </a:p>
      </dgm:t>
    </dgm:pt>
    <dgm:pt modelId="{BC683FF9-D828-46C6-B056-F33E54838A6C}" type="sibTrans" cxnId="{7FA7F87F-958B-4836-A890-090C7A89779A}">
      <dgm:prSet/>
      <dgm:spPr/>
      <dgm:t>
        <a:bodyPr/>
        <a:lstStyle/>
        <a:p>
          <a:endParaRPr lang="uk-UA"/>
        </a:p>
      </dgm:t>
    </dgm:pt>
    <dgm:pt modelId="{8E911C31-45D4-4268-B888-67DB3C514A8E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Французька школа</a:t>
          </a:r>
        </a:p>
        <a:p>
          <a:r>
            <a:rPr lang="uk-UA" dirty="0" smtClean="0"/>
            <a:t>(</a:t>
          </a:r>
          <a:r>
            <a:rPr lang="uk-UA" dirty="0" err="1" smtClean="0"/>
            <a:t>Ж.-Л.Рюефф</a:t>
          </a:r>
          <a:r>
            <a:rPr lang="uk-UA" dirty="0" smtClean="0"/>
            <a:t>, Л.</a:t>
          </a:r>
          <a:r>
            <a:rPr lang="uk-UA" dirty="0" err="1" smtClean="0"/>
            <a:t>Столерю</a:t>
          </a:r>
          <a:r>
            <a:rPr lang="uk-UA" dirty="0" smtClean="0"/>
            <a:t>, </a:t>
          </a:r>
          <a:r>
            <a:rPr lang="uk-UA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М.</a:t>
          </a:r>
          <a:r>
            <a:rPr lang="uk-UA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Алле</a:t>
          </a:r>
          <a:r>
            <a:rPr lang="uk-UA" dirty="0" smtClean="0"/>
            <a:t>, Е.</a:t>
          </a:r>
          <a:r>
            <a:rPr lang="uk-UA" dirty="0" err="1" smtClean="0"/>
            <a:t>Малінво</a:t>
          </a:r>
          <a:r>
            <a:rPr lang="uk-UA" dirty="0" smtClean="0"/>
            <a:t>)</a:t>
          </a:r>
          <a:endParaRPr lang="uk-UA" dirty="0"/>
        </a:p>
      </dgm:t>
    </dgm:pt>
    <dgm:pt modelId="{A75FFDA8-6BC2-4B40-B2CE-B1769F91C53D}" type="parTrans" cxnId="{E9B7ED4B-84AF-4928-B08E-5547E66729A6}">
      <dgm:prSet/>
      <dgm:spPr/>
      <dgm:t>
        <a:bodyPr/>
        <a:lstStyle/>
        <a:p>
          <a:endParaRPr lang="uk-UA"/>
        </a:p>
      </dgm:t>
    </dgm:pt>
    <dgm:pt modelId="{B145026B-B431-4E00-94DC-EDF88BFF2215}" type="sibTrans" cxnId="{E9B7ED4B-84AF-4928-B08E-5547E66729A6}">
      <dgm:prSet/>
      <dgm:spPr/>
      <dgm:t>
        <a:bodyPr/>
        <a:lstStyle/>
        <a:p>
          <a:endParaRPr lang="uk-UA"/>
        </a:p>
      </dgm:t>
    </dgm:pt>
    <dgm:pt modelId="{F9AC7734-AAEA-4BBB-8202-F8BEF3C47EFD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Німецька школа </a:t>
          </a:r>
          <a:r>
            <a:rPr lang="uk-UA" b="1" dirty="0" err="1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ордолібералізму</a:t>
          </a:r>
          <a:endParaRPr lang="uk-UA" b="1" dirty="0" smtClean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uk-UA" dirty="0" smtClean="0"/>
            <a:t>(А.</a:t>
          </a:r>
          <a:r>
            <a:rPr lang="uk-UA" dirty="0" err="1" smtClean="0"/>
            <a:t>Рюстов</a:t>
          </a:r>
          <a:r>
            <a:rPr lang="uk-UA" dirty="0" smtClean="0"/>
            <a:t>, В.</a:t>
          </a:r>
          <a:r>
            <a:rPr lang="uk-UA" dirty="0" err="1" smtClean="0"/>
            <a:t>Ойкен</a:t>
          </a:r>
          <a:r>
            <a:rPr lang="uk-UA" dirty="0" smtClean="0"/>
            <a:t>, А.</a:t>
          </a:r>
          <a:r>
            <a:rPr lang="uk-UA" dirty="0" err="1" smtClean="0"/>
            <a:t>Мюллер-Армак</a:t>
          </a:r>
          <a:r>
            <a:rPr lang="uk-UA" dirty="0" smtClean="0"/>
            <a:t>, Л.</a:t>
          </a:r>
          <a:r>
            <a:rPr lang="uk-UA" dirty="0" err="1" smtClean="0"/>
            <a:t>Ерхард</a:t>
          </a:r>
          <a:r>
            <a:rPr lang="uk-UA" dirty="0" smtClean="0"/>
            <a:t>)</a:t>
          </a:r>
          <a:endParaRPr lang="uk-UA" dirty="0"/>
        </a:p>
      </dgm:t>
    </dgm:pt>
    <dgm:pt modelId="{9165BB9B-C90B-4FE2-8E75-F126521E7793}" type="parTrans" cxnId="{AA294488-CD37-43F4-9163-23DC0F4D3DE6}">
      <dgm:prSet/>
      <dgm:spPr/>
      <dgm:t>
        <a:bodyPr/>
        <a:lstStyle/>
        <a:p>
          <a:endParaRPr lang="uk-UA"/>
        </a:p>
      </dgm:t>
    </dgm:pt>
    <dgm:pt modelId="{4B808A00-CA1E-4383-A195-B4AD10E8458B}" type="sibTrans" cxnId="{AA294488-CD37-43F4-9163-23DC0F4D3DE6}">
      <dgm:prSet/>
      <dgm:spPr/>
      <dgm:t>
        <a:bodyPr/>
        <a:lstStyle/>
        <a:p>
          <a:endParaRPr lang="uk-UA"/>
        </a:p>
      </dgm:t>
    </dgm:pt>
    <dgm:pt modelId="{7C30D504-8260-41A4-BFE7-3399D4B2DE92}" type="pres">
      <dgm:prSet presAssocID="{98DE0865-8A0B-47A8-B4BB-DD5C4C78F56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99B87F2-2A19-409A-ADB6-61CC96A9B978}" type="pres">
      <dgm:prSet presAssocID="{D5467225-8320-492A-ADCB-3522F2813AC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379ABCF-2717-4932-9585-89E8F0E9AC6B}" type="pres">
      <dgm:prSet presAssocID="{218A55D0-7588-4B16-9454-7608FF133E38}" presName="sibTrans" presStyleCnt="0"/>
      <dgm:spPr/>
    </dgm:pt>
    <dgm:pt modelId="{1B0D7CD8-F45A-4739-8178-CB51BEDFC50E}" type="pres">
      <dgm:prSet presAssocID="{135F87E3-8349-4939-A435-0BAC5ECBCAD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32F283B-DCB0-44BF-83D3-8A86A93A7795}" type="pres">
      <dgm:prSet presAssocID="{7FD227FF-172B-417A-BD5E-2B6C90F5D37F}" presName="sibTrans" presStyleCnt="0"/>
      <dgm:spPr/>
    </dgm:pt>
    <dgm:pt modelId="{2A921D60-9D31-49D8-B238-45F21CF97D13}" type="pres">
      <dgm:prSet presAssocID="{DFAFF38B-F79D-4F3E-9387-6F66813D0DB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1ADCCB5-F245-4B35-AFA0-AB66CD323D11}" type="pres">
      <dgm:prSet presAssocID="{BC683FF9-D828-46C6-B056-F33E54838A6C}" presName="sibTrans" presStyleCnt="0"/>
      <dgm:spPr/>
    </dgm:pt>
    <dgm:pt modelId="{2DB660E1-9D0C-4E4C-B71C-61B846989BB9}" type="pres">
      <dgm:prSet presAssocID="{8E911C31-45D4-4268-B888-67DB3C514A8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FC993C0-89C5-45AA-83DB-1886F6385B1D}" type="pres">
      <dgm:prSet presAssocID="{B145026B-B431-4E00-94DC-EDF88BFF2215}" presName="sibTrans" presStyleCnt="0"/>
      <dgm:spPr/>
    </dgm:pt>
    <dgm:pt modelId="{7F31ABDB-1715-40A0-ABAE-BA1415A27EDE}" type="pres">
      <dgm:prSet presAssocID="{F9AC7734-AAEA-4BBB-8202-F8BEF3C47E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9BD0EF3-8EB5-452C-8CFB-6F8102B12E35}" type="presOf" srcId="{F9AC7734-AAEA-4BBB-8202-F8BEF3C47EFD}" destId="{7F31ABDB-1715-40A0-ABAE-BA1415A27EDE}" srcOrd="0" destOrd="0" presId="urn:microsoft.com/office/officeart/2005/8/layout/default"/>
    <dgm:cxn modelId="{AA294488-CD37-43F4-9163-23DC0F4D3DE6}" srcId="{98DE0865-8A0B-47A8-B4BB-DD5C4C78F561}" destId="{F9AC7734-AAEA-4BBB-8202-F8BEF3C47EFD}" srcOrd="4" destOrd="0" parTransId="{9165BB9B-C90B-4FE2-8E75-F126521E7793}" sibTransId="{4B808A00-CA1E-4383-A195-B4AD10E8458B}"/>
    <dgm:cxn modelId="{FE96EBC1-8F3C-412C-B8C3-371AEA77AE72}" type="presOf" srcId="{8E911C31-45D4-4268-B888-67DB3C514A8E}" destId="{2DB660E1-9D0C-4E4C-B71C-61B846989BB9}" srcOrd="0" destOrd="0" presId="urn:microsoft.com/office/officeart/2005/8/layout/default"/>
    <dgm:cxn modelId="{7FA7F87F-958B-4836-A890-090C7A89779A}" srcId="{98DE0865-8A0B-47A8-B4BB-DD5C4C78F561}" destId="{DFAFF38B-F79D-4F3E-9387-6F66813D0DB8}" srcOrd="2" destOrd="0" parTransId="{7AD6263E-D090-4B79-BCE9-C6B951AA9386}" sibTransId="{BC683FF9-D828-46C6-B056-F33E54838A6C}"/>
    <dgm:cxn modelId="{EE0AA918-4DD9-4BD8-A1EF-D99A98994888}" type="presOf" srcId="{98DE0865-8A0B-47A8-B4BB-DD5C4C78F561}" destId="{7C30D504-8260-41A4-BFE7-3399D4B2DE92}" srcOrd="0" destOrd="0" presId="urn:microsoft.com/office/officeart/2005/8/layout/default"/>
    <dgm:cxn modelId="{E9B7ED4B-84AF-4928-B08E-5547E66729A6}" srcId="{98DE0865-8A0B-47A8-B4BB-DD5C4C78F561}" destId="{8E911C31-45D4-4268-B888-67DB3C514A8E}" srcOrd="3" destOrd="0" parTransId="{A75FFDA8-6BC2-4B40-B2CE-B1769F91C53D}" sibTransId="{B145026B-B431-4E00-94DC-EDF88BFF2215}"/>
    <dgm:cxn modelId="{10AEC034-136A-4B37-AECB-85D8DD397081}" type="presOf" srcId="{D5467225-8320-492A-ADCB-3522F2813AC8}" destId="{D99B87F2-2A19-409A-ADB6-61CC96A9B978}" srcOrd="0" destOrd="0" presId="urn:microsoft.com/office/officeart/2005/8/layout/default"/>
    <dgm:cxn modelId="{9BFB3BFB-1B2E-40EF-B8EF-50C0A58A92EC}" srcId="{98DE0865-8A0B-47A8-B4BB-DD5C4C78F561}" destId="{D5467225-8320-492A-ADCB-3522F2813AC8}" srcOrd="0" destOrd="0" parTransId="{DDF9EA7E-2598-41F0-9B56-04774019FACF}" sibTransId="{218A55D0-7588-4B16-9454-7608FF133E38}"/>
    <dgm:cxn modelId="{481225E2-90F4-4417-9177-CB9465B35AAC}" type="presOf" srcId="{135F87E3-8349-4939-A435-0BAC5ECBCADB}" destId="{1B0D7CD8-F45A-4739-8178-CB51BEDFC50E}" srcOrd="0" destOrd="0" presId="urn:microsoft.com/office/officeart/2005/8/layout/default"/>
    <dgm:cxn modelId="{977C3B31-8D39-47E1-B91E-E0DF2561D7C4}" srcId="{98DE0865-8A0B-47A8-B4BB-DD5C4C78F561}" destId="{135F87E3-8349-4939-A435-0BAC5ECBCADB}" srcOrd="1" destOrd="0" parTransId="{92DF4052-9C80-4F22-BC1B-0AD9D5E91B24}" sibTransId="{7FD227FF-172B-417A-BD5E-2B6C90F5D37F}"/>
    <dgm:cxn modelId="{3192DDC9-FC21-46E0-8113-CC3B3603A843}" type="presOf" srcId="{DFAFF38B-F79D-4F3E-9387-6F66813D0DB8}" destId="{2A921D60-9D31-49D8-B238-45F21CF97D13}" srcOrd="0" destOrd="0" presId="urn:microsoft.com/office/officeart/2005/8/layout/default"/>
    <dgm:cxn modelId="{8E7FC3D1-EDD9-4EC0-980B-ED8D4970CEBF}" type="presParOf" srcId="{7C30D504-8260-41A4-BFE7-3399D4B2DE92}" destId="{D99B87F2-2A19-409A-ADB6-61CC96A9B978}" srcOrd="0" destOrd="0" presId="urn:microsoft.com/office/officeart/2005/8/layout/default"/>
    <dgm:cxn modelId="{75C0FF48-393A-4CC6-832D-67AE439127D9}" type="presParOf" srcId="{7C30D504-8260-41A4-BFE7-3399D4B2DE92}" destId="{C379ABCF-2717-4932-9585-89E8F0E9AC6B}" srcOrd="1" destOrd="0" presId="urn:microsoft.com/office/officeart/2005/8/layout/default"/>
    <dgm:cxn modelId="{73F24EDF-E117-49C6-B66F-B70A79FAF584}" type="presParOf" srcId="{7C30D504-8260-41A4-BFE7-3399D4B2DE92}" destId="{1B0D7CD8-F45A-4739-8178-CB51BEDFC50E}" srcOrd="2" destOrd="0" presId="urn:microsoft.com/office/officeart/2005/8/layout/default"/>
    <dgm:cxn modelId="{B14E8034-0193-4A33-80AF-4EBAE9831390}" type="presParOf" srcId="{7C30D504-8260-41A4-BFE7-3399D4B2DE92}" destId="{232F283B-DCB0-44BF-83D3-8A86A93A7795}" srcOrd="3" destOrd="0" presId="urn:microsoft.com/office/officeart/2005/8/layout/default"/>
    <dgm:cxn modelId="{BA200B8D-6F58-4173-AEE1-B6272C717E1B}" type="presParOf" srcId="{7C30D504-8260-41A4-BFE7-3399D4B2DE92}" destId="{2A921D60-9D31-49D8-B238-45F21CF97D13}" srcOrd="4" destOrd="0" presId="urn:microsoft.com/office/officeart/2005/8/layout/default"/>
    <dgm:cxn modelId="{2B0AB7D7-43F6-4C3E-B86A-AB54DD81D4C7}" type="presParOf" srcId="{7C30D504-8260-41A4-BFE7-3399D4B2DE92}" destId="{71ADCCB5-F245-4B35-AFA0-AB66CD323D11}" srcOrd="5" destOrd="0" presId="urn:microsoft.com/office/officeart/2005/8/layout/default"/>
    <dgm:cxn modelId="{E18ED788-5981-4FB3-8562-3F737E8E5F0E}" type="presParOf" srcId="{7C30D504-8260-41A4-BFE7-3399D4B2DE92}" destId="{2DB660E1-9D0C-4E4C-B71C-61B846989BB9}" srcOrd="6" destOrd="0" presId="urn:microsoft.com/office/officeart/2005/8/layout/default"/>
    <dgm:cxn modelId="{9AA57CC2-A210-4A1B-8877-AAF32D16DD4B}" type="presParOf" srcId="{7C30D504-8260-41A4-BFE7-3399D4B2DE92}" destId="{CFC993C0-89C5-45AA-83DB-1886F6385B1D}" srcOrd="7" destOrd="0" presId="urn:microsoft.com/office/officeart/2005/8/layout/default"/>
    <dgm:cxn modelId="{85F1E289-683C-42F6-BF26-B72D87D48534}" type="presParOf" srcId="{7C30D504-8260-41A4-BFE7-3399D4B2DE92}" destId="{7F31ABDB-1715-40A0-ABAE-BA1415A27ED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AF36AE-D672-4C2A-BDE7-D36CA1AF06D1}" type="doc">
      <dgm:prSet loTypeId="urn:microsoft.com/office/officeart/2005/8/layout/hList3" loCatId="list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uk-UA"/>
        </a:p>
      </dgm:t>
    </dgm:pt>
    <dgm:pt modelId="{187E763E-ABF4-4CA3-ACF6-387B9F922A21}">
      <dgm:prSet phldrT="[Текст]" custT="1"/>
      <dgm:spPr/>
      <dgm:t>
        <a:bodyPr/>
        <a:lstStyle/>
        <a:p>
          <a:r>
            <a:rPr lang="uk-UA" sz="4500" dirty="0" smtClean="0"/>
            <a:t> </a:t>
          </a:r>
          <a:r>
            <a:rPr lang="uk-UA" sz="3600" b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Німецька школа </a:t>
          </a:r>
          <a:r>
            <a:rPr lang="uk-UA" sz="3600" b="0" dirty="0" err="1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ордолібералізму</a:t>
          </a:r>
          <a:endParaRPr lang="uk-UA" sz="3600" b="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697AB3-55FE-4C64-9DCA-0760DA4AA359}" type="parTrans" cxnId="{804DFDF2-3316-4798-AB67-0E83454D5539}">
      <dgm:prSet/>
      <dgm:spPr/>
      <dgm:t>
        <a:bodyPr/>
        <a:lstStyle/>
        <a:p>
          <a:endParaRPr lang="uk-UA"/>
        </a:p>
      </dgm:t>
    </dgm:pt>
    <dgm:pt modelId="{96F0E8FE-4677-4A3B-8A9E-CE9CD23C3082}" type="sibTrans" cxnId="{804DFDF2-3316-4798-AB67-0E83454D5539}">
      <dgm:prSet/>
      <dgm:spPr/>
      <dgm:t>
        <a:bodyPr/>
        <a:lstStyle/>
        <a:p>
          <a:endParaRPr lang="uk-UA"/>
        </a:p>
      </dgm:t>
    </dgm:pt>
    <dgm:pt modelId="{35C4222F-5037-418B-8E62-092A77B7F125}">
      <dgm:prSet phldrT="[Текст]"/>
      <dgm:spPr/>
      <dgm:t>
        <a:bodyPr/>
        <a:lstStyle/>
        <a:p>
          <a:pPr>
            <a:spcAft>
              <a:spcPct val="35000"/>
            </a:spcAft>
          </a:pP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Соціал-демократи</a:t>
          </a:r>
        </a:p>
        <a:p>
          <a:pPr>
            <a:spcAft>
              <a:spcPts val="0"/>
            </a:spcAft>
          </a:pPr>
          <a:r>
            <a:rPr lang="uk-UA" dirty="0" smtClean="0"/>
            <a:t>( А.</a:t>
          </a:r>
          <a:r>
            <a:rPr lang="uk-UA" dirty="0" err="1" smtClean="0"/>
            <a:t>Рюстов</a:t>
          </a:r>
          <a:r>
            <a:rPr lang="uk-UA" dirty="0" smtClean="0"/>
            <a:t>, В.</a:t>
          </a:r>
          <a:r>
            <a:rPr lang="uk-UA" dirty="0" err="1" smtClean="0"/>
            <a:t>Рьопке</a:t>
          </a:r>
          <a:r>
            <a:rPr lang="uk-UA" dirty="0" smtClean="0"/>
            <a:t>)</a:t>
          </a:r>
        </a:p>
      </dgm:t>
    </dgm:pt>
    <dgm:pt modelId="{E42CF77E-5E51-4047-A87E-E47050EC0D7A}" type="parTrans" cxnId="{94489E74-39F9-4147-A4EF-E6C077BBFB63}">
      <dgm:prSet/>
      <dgm:spPr/>
      <dgm:t>
        <a:bodyPr/>
        <a:lstStyle/>
        <a:p>
          <a:endParaRPr lang="uk-UA"/>
        </a:p>
      </dgm:t>
    </dgm:pt>
    <dgm:pt modelId="{C9920E34-79EA-44AF-B339-E3EB01E14EB4}" type="sibTrans" cxnId="{94489E74-39F9-4147-A4EF-E6C077BBFB63}">
      <dgm:prSet/>
      <dgm:spPr/>
      <dgm:t>
        <a:bodyPr/>
        <a:lstStyle/>
        <a:p>
          <a:endParaRPr lang="uk-UA"/>
        </a:p>
      </dgm:t>
    </dgm:pt>
    <dgm:pt modelId="{7FF2788C-98DC-45C3-BB65-A3B1C6B33211}">
      <dgm:prSet phldrT="[Текст]"/>
      <dgm:spPr/>
      <dgm:t>
        <a:bodyPr/>
        <a:lstStyle/>
        <a:p>
          <a:r>
            <a:rPr lang="uk-UA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Фрейбурзька</a:t>
          </a: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школа</a:t>
          </a:r>
        </a:p>
        <a:p>
          <a:r>
            <a:rPr lang="uk-UA" dirty="0" smtClean="0"/>
            <a:t>(В.</a:t>
          </a:r>
          <a:r>
            <a:rPr lang="uk-UA" dirty="0" err="1" smtClean="0"/>
            <a:t>Ойкен</a:t>
          </a:r>
          <a:r>
            <a:rPr lang="ru-RU" dirty="0" smtClean="0"/>
            <a:t>, </a:t>
          </a:r>
          <a:r>
            <a:rPr lang="ru-RU" dirty="0" err="1" smtClean="0"/>
            <a:t>Ф.Бьом</a:t>
          </a:r>
          <a:r>
            <a:rPr lang="ru-RU" dirty="0" smtClean="0"/>
            <a:t>, </a:t>
          </a:r>
          <a:r>
            <a:rPr lang="ru-RU" dirty="0" err="1" smtClean="0"/>
            <a:t>Л.Мікш</a:t>
          </a:r>
          <a:r>
            <a:rPr lang="uk-UA" dirty="0" smtClean="0"/>
            <a:t>)</a:t>
          </a:r>
        </a:p>
        <a:p>
          <a:endParaRPr lang="uk-UA" dirty="0"/>
        </a:p>
      </dgm:t>
    </dgm:pt>
    <dgm:pt modelId="{C0775368-116B-43E3-8A0A-96B660A075E8}" type="parTrans" cxnId="{6E164C72-4A9E-4116-AB72-E0DCE9A1E391}">
      <dgm:prSet/>
      <dgm:spPr/>
      <dgm:t>
        <a:bodyPr/>
        <a:lstStyle/>
        <a:p>
          <a:endParaRPr lang="uk-UA"/>
        </a:p>
      </dgm:t>
    </dgm:pt>
    <dgm:pt modelId="{137EB6B4-2DC2-423F-9444-FBC1397B7EFE}" type="sibTrans" cxnId="{6E164C72-4A9E-4116-AB72-E0DCE9A1E391}">
      <dgm:prSet/>
      <dgm:spPr/>
      <dgm:t>
        <a:bodyPr/>
        <a:lstStyle/>
        <a:p>
          <a:endParaRPr lang="uk-UA"/>
        </a:p>
      </dgm:t>
    </dgm:pt>
    <dgm:pt modelId="{955C8E6E-6AE5-4E08-9F79-67ADB923F0A2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Кельнська школа </a:t>
          </a:r>
        </a:p>
        <a:p>
          <a:r>
            <a:rPr lang="uk-UA" dirty="0" smtClean="0"/>
            <a:t>(А. </a:t>
          </a:r>
          <a:r>
            <a:rPr lang="uk-UA" dirty="0" err="1" smtClean="0"/>
            <a:t>Мюллер-Армак</a:t>
          </a:r>
          <a:r>
            <a:rPr lang="uk-UA" dirty="0" smtClean="0"/>
            <a:t>, Л.</a:t>
          </a:r>
          <a:r>
            <a:rPr lang="uk-UA" dirty="0" err="1" smtClean="0"/>
            <a:t>Ерхард</a:t>
          </a:r>
          <a:r>
            <a:rPr lang="uk-UA" dirty="0" smtClean="0"/>
            <a:t>)</a:t>
          </a:r>
        </a:p>
      </dgm:t>
    </dgm:pt>
    <dgm:pt modelId="{B2A45E64-218C-4FAA-8392-A7177778DA38}" type="parTrans" cxnId="{3C9D2BCE-D3E1-44B1-8BE2-902BDB40D285}">
      <dgm:prSet/>
      <dgm:spPr/>
      <dgm:t>
        <a:bodyPr/>
        <a:lstStyle/>
        <a:p>
          <a:endParaRPr lang="uk-UA"/>
        </a:p>
      </dgm:t>
    </dgm:pt>
    <dgm:pt modelId="{04C98BC1-8FD0-4FA5-9079-C937415C977D}" type="sibTrans" cxnId="{3C9D2BCE-D3E1-44B1-8BE2-902BDB40D285}">
      <dgm:prSet/>
      <dgm:spPr/>
      <dgm:t>
        <a:bodyPr/>
        <a:lstStyle/>
        <a:p>
          <a:endParaRPr lang="uk-UA"/>
        </a:p>
      </dgm:t>
    </dgm:pt>
    <dgm:pt modelId="{AD9815CC-39E7-48BB-AADF-B602BA4182F6}" type="pres">
      <dgm:prSet presAssocID="{95AF36AE-D672-4C2A-BDE7-D36CA1AF06D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4C52318-DF37-4B4C-A797-6BC7CE329081}" type="pres">
      <dgm:prSet presAssocID="{187E763E-ABF4-4CA3-ACF6-387B9F922A21}" presName="roof" presStyleLbl="dkBgShp" presStyleIdx="0" presStyleCnt="2" custScaleY="31736" custLinFactNeighborX="3626" custLinFactNeighborY="6157"/>
      <dgm:spPr/>
      <dgm:t>
        <a:bodyPr/>
        <a:lstStyle/>
        <a:p>
          <a:endParaRPr lang="uk-UA"/>
        </a:p>
      </dgm:t>
    </dgm:pt>
    <dgm:pt modelId="{A95DE034-5C9F-4D46-BB13-58941640811F}" type="pres">
      <dgm:prSet presAssocID="{187E763E-ABF4-4CA3-ACF6-387B9F922A21}" presName="pillars" presStyleCnt="0"/>
      <dgm:spPr/>
    </dgm:pt>
    <dgm:pt modelId="{9CAA499A-8E24-4882-AB6A-789BD079AB21}" type="pres">
      <dgm:prSet presAssocID="{187E763E-ABF4-4CA3-ACF6-387B9F922A2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DE0D34-0CB3-42BB-AA71-AE1A628FA30F}" type="pres">
      <dgm:prSet presAssocID="{7FF2788C-98DC-45C3-BB65-A3B1C6B33211}" presName="pillarX" presStyleLbl="node1" presStyleIdx="1" presStyleCnt="3" custScaleX="9202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0A30D6-7816-4615-8822-3D1F3222231B}" type="pres">
      <dgm:prSet presAssocID="{955C8E6E-6AE5-4E08-9F79-67ADB923F0A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492D91F-2EE3-4A0A-A1C6-59371750AEE4}" type="pres">
      <dgm:prSet presAssocID="{187E763E-ABF4-4CA3-ACF6-387B9F922A21}" presName="base" presStyleLbl="dkBgShp" presStyleIdx="1" presStyleCnt="2"/>
      <dgm:spPr/>
    </dgm:pt>
  </dgm:ptLst>
  <dgm:cxnLst>
    <dgm:cxn modelId="{34B15561-7646-48B7-ADCA-44D4E672F9D6}" type="presOf" srcId="{955C8E6E-6AE5-4E08-9F79-67ADB923F0A2}" destId="{CC0A30D6-7816-4615-8822-3D1F3222231B}" srcOrd="0" destOrd="0" presId="urn:microsoft.com/office/officeart/2005/8/layout/hList3"/>
    <dgm:cxn modelId="{ED11D2F0-B728-4FD0-A708-53AB2647A2A3}" type="presOf" srcId="{7FF2788C-98DC-45C3-BB65-A3B1C6B33211}" destId="{AADE0D34-0CB3-42BB-AA71-AE1A628FA30F}" srcOrd="0" destOrd="0" presId="urn:microsoft.com/office/officeart/2005/8/layout/hList3"/>
    <dgm:cxn modelId="{804DFDF2-3316-4798-AB67-0E83454D5539}" srcId="{95AF36AE-D672-4C2A-BDE7-D36CA1AF06D1}" destId="{187E763E-ABF4-4CA3-ACF6-387B9F922A21}" srcOrd="0" destOrd="0" parTransId="{27697AB3-55FE-4C64-9DCA-0760DA4AA359}" sibTransId="{96F0E8FE-4677-4A3B-8A9E-CE9CD23C3082}"/>
    <dgm:cxn modelId="{3C9D2BCE-D3E1-44B1-8BE2-902BDB40D285}" srcId="{187E763E-ABF4-4CA3-ACF6-387B9F922A21}" destId="{955C8E6E-6AE5-4E08-9F79-67ADB923F0A2}" srcOrd="2" destOrd="0" parTransId="{B2A45E64-218C-4FAA-8392-A7177778DA38}" sibTransId="{04C98BC1-8FD0-4FA5-9079-C937415C977D}"/>
    <dgm:cxn modelId="{F6B3016A-7FDB-4BC6-8B8B-AF7430165514}" type="presOf" srcId="{187E763E-ABF4-4CA3-ACF6-387B9F922A21}" destId="{34C52318-DF37-4B4C-A797-6BC7CE329081}" srcOrd="0" destOrd="0" presId="urn:microsoft.com/office/officeart/2005/8/layout/hList3"/>
    <dgm:cxn modelId="{EDD5C74E-A471-4C13-BB27-1EC7C6414EF5}" type="presOf" srcId="{35C4222F-5037-418B-8E62-092A77B7F125}" destId="{9CAA499A-8E24-4882-AB6A-789BD079AB21}" srcOrd="0" destOrd="0" presId="urn:microsoft.com/office/officeart/2005/8/layout/hList3"/>
    <dgm:cxn modelId="{F599F94A-29C7-4C32-BBE5-A683F6A4E649}" type="presOf" srcId="{95AF36AE-D672-4C2A-BDE7-D36CA1AF06D1}" destId="{AD9815CC-39E7-48BB-AADF-B602BA4182F6}" srcOrd="0" destOrd="0" presId="urn:microsoft.com/office/officeart/2005/8/layout/hList3"/>
    <dgm:cxn modelId="{6E164C72-4A9E-4116-AB72-E0DCE9A1E391}" srcId="{187E763E-ABF4-4CA3-ACF6-387B9F922A21}" destId="{7FF2788C-98DC-45C3-BB65-A3B1C6B33211}" srcOrd="1" destOrd="0" parTransId="{C0775368-116B-43E3-8A0A-96B660A075E8}" sibTransId="{137EB6B4-2DC2-423F-9444-FBC1397B7EFE}"/>
    <dgm:cxn modelId="{94489E74-39F9-4147-A4EF-E6C077BBFB63}" srcId="{187E763E-ABF4-4CA3-ACF6-387B9F922A21}" destId="{35C4222F-5037-418B-8E62-092A77B7F125}" srcOrd="0" destOrd="0" parTransId="{E42CF77E-5E51-4047-A87E-E47050EC0D7A}" sibTransId="{C9920E34-79EA-44AF-B339-E3EB01E14EB4}"/>
    <dgm:cxn modelId="{0ABDD0DF-C3C2-4BCE-916B-14C7025282E8}" type="presParOf" srcId="{AD9815CC-39E7-48BB-AADF-B602BA4182F6}" destId="{34C52318-DF37-4B4C-A797-6BC7CE329081}" srcOrd="0" destOrd="0" presId="urn:microsoft.com/office/officeart/2005/8/layout/hList3"/>
    <dgm:cxn modelId="{9CCC4240-4546-48CC-BE0C-3209FC33D2B2}" type="presParOf" srcId="{AD9815CC-39E7-48BB-AADF-B602BA4182F6}" destId="{A95DE034-5C9F-4D46-BB13-58941640811F}" srcOrd="1" destOrd="0" presId="urn:microsoft.com/office/officeart/2005/8/layout/hList3"/>
    <dgm:cxn modelId="{A511A6FC-B567-4F81-B10F-EECD4B41D44E}" type="presParOf" srcId="{A95DE034-5C9F-4D46-BB13-58941640811F}" destId="{9CAA499A-8E24-4882-AB6A-789BD079AB21}" srcOrd="0" destOrd="0" presId="urn:microsoft.com/office/officeart/2005/8/layout/hList3"/>
    <dgm:cxn modelId="{D7BA25F6-88F7-489E-9CE3-7D3ADED184FE}" type="presParOf" srcId="{A95DE034-5C9F-4D46-BB13-58941640811F}" destId="{AADE0D34-0CB3-42BB-AA71-AE1A628FA30F}" srcOrd="1" destOrd="0" presId="urn:microsoft.com/office/officeart/2005/8/layout/hList3"/>
    <dgm:cxn modelId="{53EA8590-0644-4CD6-A70A-BB8686581B97}" type="presParOf" srcId="{A95DE034-5C9F-4D46-BB13-58941640811F}" destId="{CC0A30D6-7816-4615-8822-3D1F3222231B}" srcOrd="2" destOrd="0" presId="urn:microsoft.com/office/officeart/2005/8/layout/hList3"/>
    <dgm:cxn modelId="{ECBA6E55-829F-4993-ADD1-7CE07038466F}" type="presParOf" srcId="{AD9815CC-39E7-48BB-AADF-B602BA4182F6}" destId="{7492D91F-2EE3-4A0A-A1C6-59371750AEE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38FB54-B902-4376-834A-BF993D6A7E5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78D03D8-3D65-4026-A7A6-51B47A4AF16C}">
      <dgm:prSet phldrT="[Текст]"/>
      <dgm:spPr/>
      <dgm:t>
        <a:bodyPr/>
        <a:lstStyle/>
        <a:p>
          <a:r>
            <a:rPr lang="uk-UA" dirty="0" smtClean="0"/>
            <a:t> </a:t>
          </a:r>
          <a:r>
            <a:rPr lang="uk-UA" dirty="0" smtClean="0"/>
            <a:t>Конкурентний порядок</a:t>
          </a:r>
          <a:endParaRPr lang="uk-UA" dirty="0"/>
        </a:p>
      </dgm:t>
    </dgm:pt>
    <dgm:pt modelId="{24A49AFC-29A3-4C16-AE2E-2883ED19E0C3}" type="parTrans" cxnId="{2CF2F880-501A-4831-AE0F-D81223F8A819}">
      <dgm:prSet/>
      <dgm:spPr/>
      <dgm:t>
        <a:bodyPr/>
        <a:lstStyle/>
        <a:p>
          <a:endParaRPr lang="uk-UA"/>
        </a:p>
      </dgm:t>
    </dgm:pt>
    <dgm:pt modelId="{7FF09D9D-CBC0-4F4A-AB5E-4F8C68EBC95C}" type="sibTrans" cxnId="{2CF2F880-501A-4831-AE0F-D81223F8A819}">
      <dgm:prSet/>
      <dgm:spPr/>
      <dgm:t>
        <a:bodyPr/>
        <a:lstStyle/>
        <a:p>
          <a:endParaRPr lang="uk-UA"/>
        </a:p>
      </dgm:t>
    </dgm:pt>
    <dgm:pt modelId="{D56C62A2-B6C9-4F9A-BBBE-1055F7B12C70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uk-UA" noProof="0" dirty="0" smtClean="0"/>
            <a:t>Ринок як координуючий механізм і регулятор</a:t>
          </a:r>
          <a:endParaRPr lang="uk-UA" noProof="0" dirty="0"/>
        </a:p>
      </dgm:t>
    </dgm:pt>
    <dgm:pt modelId="{6738580C-1186-466E-AD4E-6808B81411A3}" type="parTrans" cxnId="{F3A2A441-46DA-4A54-8DCA-53319659417A}">
      <dgm:prSet/>
      <dgm:spPr/>
      <dgm:t>
        <a:bodyPr/>
        <a:lstStyle/>
        <a:p>
          <a:endParaRPr lang="uk-UA"/>
        </a:p>
      </dgm:t>
    </dgm:pt>
    <dgm:pt modelId="{7BCAA4BE-23E0-4A78-94B0-0C8C4DB3A1B9}" type="sibTrans" cxnId="{F3A2A441-46DA-4A54-8DCA-53319659417A}">
      <dgm:prSet/>
      <dgm:spPr/>
      <dgm:t>
        <a:bodyPr/>
        <a:lstStyle/>
        <a:p>
          <a:endParaRPr lang="uk-UA"/>
        </a:p>
      </dgm:t>
    </dgm:pt>
    <dgm:pt modelId="{D5C9BF92-1D42-42C2-858E-171DF1F6AED1}">
      <dgm:prSet phldrT="[Текст]"/>
      <dgm:spPr/>
      <dgm:t>
        <a:bodyPr/>
        <a:lstStyle/>
        <a:p>
          <a:r>
            <a:rPr lang="uk-UA" noProof="0" dirty="0" smtClean="0"/>
            <a:t> </a:t>
          </a:r>
          <a:r>
            <a:rPr lang="uk-UA" noProof="0" dirty="0" smtClean="0"/>
            <a:t>Грошовий порядок</a:t>
          </a:r>
          <a:endParaRPr lang="uk-UA" dirty="0"/>
        </a:p>
      </dgm:t>
    </dgm:pt>
    <dgm:pt modelId="{C4FF785D-2E23-49DD-9C87-3D5659E42C16}" type="parTrans" cxnId="{128A3CC1-56E2-4634-9F5A-1EA542893DB5}">
      <dgm:prSet/>
      <dgm:spPr/>
      <dgm:t>
        <a:bodyPr/>
        <a:lstStyle/>
        <a:p>
          <a:endParaRPr lang="uk-UA"/>
        </a:p>
      </dgm:t>
    </dgm:pt>
    <dgm:pt modelId="{256237DC-1B0F-47B5-A0B3-3B6A9C231EDA}" type="sibTrans" cxnId="{128A3CC1-56E2-4634-9F5A-1EA542893DB5}">
      <dgm:prSet/>
      <dgm:spPr/>
      <dgm:t>
        <a:bodyPr/>
        <a:lstStyle/>
        <a:p>
          <a:endParaRPr lang="uk-UA"/>
        </a:p>
      </dgm:t>
    </dgm:pt>
    <dgm:pt modelId="{56943BD6-1EA4-457D-ADB5-CD511A4A3797}">
      <dgm:prSet phldrT="[Текст]"/>
      <dgm:spPr/>
      <dgm:t>
        <a:bodyPr/>
        <a:lstStyle/>
        <a:p>
          <a:r>
            <a:rPr lang="uk-UA" dirty="0" smtClean="0"/>
            <a:t> </a:t>
          </a:r>
          <a:r>
            <a:rPr lang="uk-UA" dirty="0" smtClean="0"/>
            <a:t>Суспільний порядок, що ґрунтується на економічній свободі </a:t>
          </a:r>
          <a:endParaRPr lang="uk-UA" dirty="0"/>
        </a:p>
      </dgm:t>
    </dgm:pt>
    <dgm:pt modelId="{FF442E72-8804-4549-A470-FEED0AA5D6FF}" type="parTrans" cxnId="{36418648-AD35-48A0-9C6B-BE55E7EFE264}">
      <dgm:prSet/>
      <dgm:spPr/>
      <dgm:t>
        <a:bodyPr/>
        <a:lstStyle/>
        <a:p>
          <a:endParaRPr lang="uk-UA"/>
        </a:p>
      </dgm:t>
    </dgm:pt>
    <dgm:pt modelId="{B3923052-E7DA-4A85-95B4-91188B117CA3}" type="sibTrans" cxnId="{36418648-AD35-48A0-9C6B-BE55E7EFE264}">
      <dgm:prSet/>
      <dgm:spPr/>
      <dgm:t>
        <a:bodyPr/>
        <a:lstStyle/>
        <a:p>
          <a:endParaRPr lang="uk-UA"/>
        </a:p>
      </dgm:t>
    </dgm:pt>
    <dgm:pt modelId="{AD87916F-88C2-4090-BF23-7F71FE5115FD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ru-RU" dirty="0" smtClean="0"/>
            <a:t> </a:t>
          </a:r>
          <a:r>
            <a:rPr lang="uk-UA" noProof="0" dirty="0" smtClean="0"/>
            <a:t>Держава, що здійснює економічну політику на зміцненні конкурентного порядку</a:t>
          </a:r>
          <a:endParaRPr lang="uk-UA" dirty="0"/>
        </a:p>
      </dgm:t>
    </dgm:pt>
    <dgm:pt modelId="{DCB18BF8-B73E-44BF-B0CD-37482DB37902}" type="parTrans" cxnId="{FD272858-4DB4-4A2C-813F-DCAADBA41115}">
      <dgm:prSet/>
      <dgm:spPr/>
      <dgm:t>
        <a:bodyPr/>
        <a:lstStyle/>
        <a:p>
          <a:endParaRPr lang="uk-UA"/>
        </a:p>
      </dgm:t>
    </dgm:pt>
    <dgm:pt modelId="{AEAB0437-EAD6-4B44-B316-82779BA7A4C0}" type="sibTrans" cxnId="{FD272858-4DB4-4A2C-813F-DCAADBA41115}">
      <dgm:prSet/>
      <dgm:spPr/>
      <dgm:t>
        <a:bodyPr/>
        <a:lstStyle/>
        <a:p>
          <a:endParaRPr lang="uk-UA"/>
        </a:p>
      </dgm:t>
    </dgm:pt>
    <dgm:pt modelId="{CDFA2235-C807-4F2A-A69B-9E8B95419FAD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uk-UA" dirty="0" smtClean="0"/>
            <a:t>Домогосподарства, підприємства як суб'єкти господарювання</a:t>
          </a:r>
          <a:endParaRPr lang="uk-UA" dirty="0"/>
        </a:p>
      </dgm:t>
    </dgm:pt>
    <dgm:pt modelId="{B501E5B7-AB54-4044-A8F6-7222BB2B3985}" type="parTrans" cxnId="{08604E08-FF4D-4783-B952-58C039BB21A9}">
      <dgm:prSet/>
      <dgm:spPr/>
      <dgm:t>
        <a:bodyPr/>
        <a:lstStyle/>
        <a:p>
          <a:endParaRPr lang="uk-UA"/>
        </a:p>
      </dgm:t>
    </dgm:pt>
    <dgm:pt modelId="{F4B763E0-BB9B-4C3F-94C2-5DED87D1247E}" type="sibTrans" cxnId="{08604E08-FF4D-4783-B952-58C039BB21A9}">
      <dgm:prSet/>
      <dgm:spPr/>
      <dgm:t>
        <a:bodyPr/>
        <a:lstStyle/>
        <a:p>
          <a:endParaRPr lang="uk-UA"/>
        </a:p>
      </dgm:t>
    </dgm:pt>
    <dgm:pt modelId="{EE1220F8-E6D1-4A3B-B0FC-6652D0391016}" type="pres">
      <dgm:prSet presAssocID="{9938FB54-B902-4376-834A-BF993D6A7E5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C4C92F2-0BAE-4218-B0C5-DEFE97AE5C4D}" type="pres">
      <dgm:prSet presAssocID="{478D03D8-3D65-4026-A7A6-51B47A4AF16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CB76864-42C9-4324-B0C8-F8AF68909027}" type="pres">
      <dgm:prSet presAssocID="{7FF09D9D-CBC0-4F4A-AB5E-4F8C68EBC95C}" presName="sibTrans" presStyleCnt="0"/>
      <dgm:spPr/>
    </dgm:pt>
    <dgm:pt modelId="{257DE00A-9679-4D37-B958-3DC413B74E51}" type="pres">
      <dgm:prSet presAssocID="{D56C62A2-B6C9-4F9A-BBBE-1055F7B12C7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4CED81F-5623-4375-8E28-1204C4B42C26}" type="pres">
      <dgm:prSet presAssocID="{7BCAA4BE-23E0-4A78-94B0-0C8C4DB3A1B9}" presName="sibTrans" presStyleCnt="0"/>
      <dgm:spPr/>
    </dgm:pt>
    <dgm:pt modelId="{9CEBB636-03F9-4158-A64D-D32D25BECF63}" type="pres">
      <dgm:prSet presAssocID="{D5C9BF92-1D42-42C2-858E-171DF1F6AED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C878603-F8CE-4D58-9C31-FFB277769519}" type="pres">
      <dgm:prSet presAssocID="{256237DC-1B0F-47B5-A0B3-3B6A9C231EDA}" presName="sibTrans" presStyleCnt="0"/>
      <dgm:spPr/>
    </dgm:pt>
    <dgm:pt modelId="{178CEF67-D9DA-4DDB-BBDC-CEB73CADEF94}" type="pres">
      <dgm:prSet presAssocID="{56943BD6-1EA4-457D-ADB5-CD511A4A379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289C6C5-E8A5-4384-B3E2-E5F4CA7A141C}" type="pres">
      <dgm:prSet presAssocID="{B3923052-E7DA-4A85-95B4-91188B117CA3}" presName="sibTrans" presStyleCnt="0"/>
      <dgm:spPr/>
    </dgm:pt>
    <dgm:pt modelId="{576200DB-0AA9-45F8-8241-EFDF025537E9}" type="pres">
      <dgm:prSet presAssocID="{AD87916F-88C2-4090-BF23-7F71FE5115F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1B1E78D-0321-46E7-88F3-5A6F3F4E04B3}" type="pres">
      <dgm:prSet presAssocID="{AEAB0437-EAD6-4B44-B316-82779BA7A4C0}" presName="sibTrans" presStyleCnt="0"/>
      <dgm:spPr/>
    </dgm:pt>
    <dgm:pt modelId="{771C5E79-B55E-4B51-A543-FEB1DEAD6D53}" type="pres">
      <dgm:prSet presAssocID="{CDFA2235-C807-4F2A-A69B-9E8B95419FA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8604E08-FF4D-4783-B952-58C039BB21A9}" srcId="{9938FB54-B902-4376-834A-BF993D6A7E54}" destId="{CDFA2235-C807-4F2A-A69B-9E8B95419FAD}" srcOrd="5" destOrd="0" parTransId="{B501E5B7-AB54-4044-A8F6-7222BB2B3985}" sibTransId="{F4B763E0-BB9B-4C3F-94C2-5DED87D1247E}"/>
    <dgm:cxn modelId="{D163EF29-A4BD-4C96-B056-827BE742D72B}" type="presOf" srcId="{56943BD6-1EA4-457D-ADB5-CD511A4A3797}" destId="{178CEF67-D9DA-4DDB-BBDC-CEB73CADEF94}" srcOrd="0" destOrd="0" presId="urn:microsoft.com/office/officeart/2005/8/layout/default"/>
    <dgm:cxn modelId="{128A3CC1-56E2-4634-9F5A-1EA542893DB5}" srcId="{9938FB54-B902-4376-834A-BF993D6A7E54}" destId="{D5C9BF92-1D42-42C2-858E-171DF1F6AED1}" srcOrd="2" destOrd="0" parTransId="{C4FF785D-2E23-49DD-9C87-3D5659E42C16}" sibTransId="{256237DC-1B0F-47B5-A0B3-3B6A9C231EDA}"/>
    <dgm:cxn modelId="{C0DBD8C7-7484-4DBD-AD07-62568D872633}" type="presOf" srcId="{D5C9BF92-1D42-42C2-858E-171DF1F6AED1}" destId="{9CEBB636-03F9-4158-A64D-D32D25BECF63}" srcOrd="0" destOrd="0" presId="urn:microsoft.com/office/officeart/2005/8/layout/default"/>
    <dgm:cxn modelId="{F0F328BA-97C1-452D-B65F-944FA3192497}" type="presOf" srcId="{AD87916F-88C2-4090-BF23-7F71FE5115FD}" destId="{576200DB-0AA9-45F8-8241-EFDF025537E9}" srcOrd="0" destOrd="0" presId="urn:microsoft.com/office/officeart/2005/8/layout/default"/>
    <dgm:cxn modelId="{36418648-AD35-48A0-9C6B-BE55E7EFE264}" srcId="{9938FB54-B902-4376-834A-BF993D6A7E54}" destId="{56943BD6-1EA4-457D-ADB5-CD511A4A3797}" srcOrd="3" destOrd="0" parTransId="{FF442E72-8804-4549-A470-FEED0AA5D6FF}" sibTransId="{B3923052-E7DA-4A85-95B4-91188B117CA3}"/>
    <dgm:cxn modelId="{6F9D8AFE-7401-45F4-9F3E-C1A489901370}" type="presOf" srcId="{9938FB54-B902-4376-834A-BF993D6A7E54}" destId="{EE1220F8-E6D1-4A3B-B0FC-6652D0391016}" srcOrd="0" destOrd="0" presId="urn:microsoft.com/office/officeart/2005/8/layout/default"/>
    <dgm:cxn modelId="{C8F5DF3A-C082-449B-8FD6-E038B710A778}" type="presOf" srcId="{CDFA2235-C807-4F2A-A69B-9E8B95419FAD}" destId="{771C5E79-B55E-4B51-A543-FEB1DEAD6D53}" srcOrd="0" destOrd="0" presId="urn:microsoft.com/office/officeart/2005/8/layout/default"/>
    <dgm:cxn modelId="{F3A2A441-46DA-4A54-8DCA-53319659417A}" srcId="{9938FB54-B902-4376-834A-BF993D6A7E54}" destId="{D56C62A2-B6C9-4F9A-BBBE-1055F7B12C70}" srcOrd="1" destOrd="0" parTransId="{6738580C-1186-466E-AD4E-6808B81411A3}" sibTransId="{7BCAA4BE-23E0-4A78-94B0-0C8C4DB3A1B9}"/>
    <dgm:cxn modelId="{FD272858-4DB4-4A2C-813F-DCAADBA41115}" srcId="{9938FB54-B902-4376-834A-BF993D6A7E54}" destId="{AD87916F-88C2-4090-BF23-7F71FE5115FD}" srcOrd="4" destOrd="0" parTransId="{DCB18BF8-B73E-44BF-B0CD-37482DB37902}" sibTransId="{AEAB0437-EAD6-4B44-B316-82779BA7A4C0}"/>
    <dgm:cxn modelId="{2CF2F880-501A-4831-AE0F-D81223F8A819}" srcId="{9938FB54-B902-4376-834A-BF993D6A7E54}" destId="{478D03D8-3D65-4026-A7A6-51B47A4AF16C}" srcOrd="0" destOrd="0" parTransId="{24A49AFC-29A3-4C16-AE2E-2883ED19E0C3}" sibTransId="{7FF09D9D-CBC0-4F4A-AB5E-4F8C68EBC95C}"/>
    <dgm:cxn modelId="{823788E4-0B73-468F-8743-5C36EFD2FFA9}" type="presOf" srcId="{478D03D8-3D65-4026-A7A6-51B47A4AF16C}" destId="{AC4C92F2-0BAE-4218-B0C5-DEFE97AE5C4D}" srcOrd="0" destOrd="0" presId="urn:microsoft.com/office/officeart/2005/8/layout/default"/>
    <dgm:cxn modelId="{A321E01A-7BB6-4293-8CF6-442C1A13D66D}" type="presOf" srcId="{D56C62A2-B6C9-4F9A-BBBE-1055F7B12C70}" destId="{257DE00A-9679-4D37-B958-3DC413B74E51}" srcOrd="0" destOrd="0" presId="urn:microsoft.com/office/officeart/2005/8/layout/default"/>
    <dgm:cxn modelId="{DFCCDD28-6516-4FF0-8E93-303D112510E3}" type="presParOf" srcId="{EE1220F8-E6D1-4A3B-B0FC-6652D0391016}" destId="{AC4C92F2-0BAE-4218-B0C5-DEFE97AE5C4D}" srcOrd="0" destOrd="0" presId="urn:microsoft.com/office/officeart/2005/8/layout/default"/>
    <dgm:cxn modelId="{15EB35B2-503C-431A-9EA8-87511B112EA8}" type="presParOf" srcId="{EE1220F8-E6D1-4A3B-B0FC-6652D0391016}" destId="{ECB76864-42C9-4324-B0C8-F8AF68909027}" srcOrd="1" destOrd="0" presId="urn:microsoft.com/office/officeart/2005/8/layout/default"/>
    <dgm:cxn modelId="{1CD5FE5E-D5E5-4800-B669-CAB50C930DCF}" type="presParOf" srcId="{EE1220F8-E6D1-4A3B-B0FC-6652D0391016}" destId="{257DE00A-9679-4D37-B958-3DC413B74E51}" srcOrd="2" destOrd="0" presId="urn:microsoft.com/office/officeart/2005/8/layout/default"/>
    <dgm:cxn modelId="{01F69610-82A0-43CA-BF35-A27E27F3FBC8}" type="presParOf" srcId="{EE1220F8-E6D1-4A3B-B0FC-6652D0391016}" destId="{64CED81F-5623-4375-8E28-1204C4B42C26}" srcOrd="3" destOrd="0" presId="urn:microsoft.com/office/officeart/2005/8/layout/default"/>
    <dgm:cxn modelId="{D26A2C1D-4D82-4AB1-85D5-69186EA55787}" type="presParOf" srcId="{EE1220F8-E6D1-4A3B-B0FC-6652D0391016}" destId="{9CEBB636-03F9-4158-A64D-D32D25BECF63}" srcOrd="4" destOrd="0" presId="urn:microsoft.com/office/officeart/2005/8/layout/default"/>
    <dgm:cxn modelId="{58EE30BD-8AA8-402D-A3DF-67E45AD87059}" type="presParOf" srcId="{EE1220F8-E6D1-4A3B-B0FC-6652D0391016}" destId="{AC878603-F8CE-4D58-9C31-FFB277769519}" srcOrd="5" destOrd="0" presId="urn:microsoft.com/office/officeart/2005/8/layout/default"/>
    <dgm:cxn modelId="{5976251A-5018-489A-AAFD-C4B12459E910}" type="presParOf" srcId="{EE1220F8-E6D1-4A3B-B0FC-6652D0391016}" destId="{178CEF67-D9DA-4DDB-BBDC-CEB73CADEF94}" srcOrd="6" destOrd="0" presId="urn:microsoft.com/office/officeart/2005/8/layout/default"/>
    <dgm:cxn modelId="{BAFB9F53-A150-4EB6-B7C4-7D372CCE9CE1}" type="presParOf" srcId="{EE1220F8-E6D1-4A3B-B0FC-6652D0391016}" destId="{8289C6C5-E8A5-4384-B3E2-E5F4CA7A141C}" srcOrd="7" destOrd="0" presId="urn:microsoft.com/office/officeart/2005/8/layout/default"/>
    <dgm:cxn modelId="{B0C07784-BE37-41F8-8F17-E164B33F6D0D}" type="presParOf" srcId="{EE1220F8-E6D1-4A3B-B0FC-6652D0391016}" destId="{576200DB-0AA9-45F8-8241-EFDF025537E9}" srcOrd="8" destOrd="0" presId="urn:microsoft.com/office/officeart/2005/8/layout/default"/>
    <dgm:cxn modelId="{BC4698CC-3401-4C04-A4F6-1C6445770A45}" type="presParOf" srcId="{EE1220F8-E6D1-4A3B-B0FC-6652D0391016}" destId="{31B1E78D-0321-46E7-88F3-5A6F3F4E04B3}" srcOrd="9" destOrd="0" presId="urn:microsoft.com/office/officeart/2005/8/layout/default"/>
    <dgm:cxn modelId="{FD86E9DE-F81E-4A9B-BAD8-E92247D443E5}" type="presParOf" srcId="{EE1220F8-E6D1-4A3B-B0FC-6652D0391016}" destId="{771C5E79-B55E-4B51-A543-FEB1DEAD6D5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B87F2-2A19-409A-ADB6-61CC96A9B978}">
      <dsp:nvSpPr>
        <dsp:cNvPr id="0" name=""/>
        <dsp:cNvSpPr/>
      </dsp:nvSpPr>
      <dsp:spPr>
        <a:xfrm>
          <a:off x="676088" y="1637"/>
          <a:ext cx="3274962" cy="1964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Нова австрійська школа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(Л.</a:t>
          </a:r>
          <a:r>
            <a:rPr lang="uk-UA" sz="2300" kern="1200" dirty="0" err="1" smtClean="0"/>
            <a:t>Мізес</a:t>
          </a:r>
          <a:r>
            <a:rPr lang="uk-UA" sz="2300" kern="1200" dirty="0" smtClean="0"/>
            <a:t>, Ф.</a:t>
          </a:r>
          <a:r>
            <a:rPr lang="uk-UA" sz="2300" kern="1200" dirty="0" err="1" smtClean="0"/>
            <a:t>Ґаєк</a:t>
          </a:r>
          <a:r>
            <a:rPr lang="uk-UA" sz="2300" kern="1200" dirty="0" smtClean="0"/>
            <a:t>, Ф.</a:t>
          </a:r>
          <a:r>
            <a:rPr lang="uk-UA" sz="2300" kern="1200" dirty="0" err="1" smtClean="0"/>
            <a:t>Махлуп</a:t>
          </a:r>
          <a:r>
            <a:rPr lang="uk-UA" sz="2300" kern="1200" dirty="0" smtClean="0"/>
            <a:t>)</a:t>
          </a:r>
          <a:endParaRPr lang="uk-UA" sz="2300" kern="1200" dirty="0"/>
        </a:p>
      </dsp:txBody>
      <dsp:txXfrm>
        <a:off x="676088" y="1637"/>
        <a:ext cx="3274962" cy="1964977"/>
      </dsp:txXfrm>
    </dsp:sp>
    <dsp:sp modelId="{1B0D7CD8-F45A-4739-8178-CB51BEDFC50E}">
      <dsp:nvSpPr>
        <dsp:cNvPr id="0" name=""/>
        <dsp:cNvSpPr/>
      </dsp:nvSpPr>
      <dsp:spPr>
        <a:xfrm>
          <a:off x="4278548" y="1637"/>
          <a:ext cx="3274962" cy="1964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Лондонська школа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(Ф.</a:t>
          </a:r>
          <a:r>
            <a:rPr lang="uk-UA" sz="2300" kern="1200" dirty="0" err="1" smtClean="0"/>
            <a:t>Бенхем</a:t>
          </a:r>
          <a:r>
            <a:rPr lang="uk-UA" sz="2300" kern="1200" dirty="0" smtClean="0"/>
            <a:t>, Е.</a:t>
          </a:r>
          <a:r>
            <a:rPr lang="uk-UA" sz="2300" kern="1200" dirty="0" err="1" smtClean="0"/>
            <a:t>Кеннан</a:t>
          </a:r>
          <a:r>
            <a:rPr lang="uk-UA" sz="2300" kern="1200" dirty="0" smtClean="0"/>
            <a:t>, Л.Ч.Роббінс, Ф.</a:t>
          </a:r>
          <a:r>
            <a:rPr lang="uk-UA" sz="2300" kern="1200" dirty="0" err="1" smtClean="0"/>
            <a:t>Пейш</a:t>
          </a:r>
          <a:r>
            <a:rPr lang="uk-UA" sz="2300" kern="1200" dirty="0" smtClean="0"/>
            <a:t>)</a:t>
          </a:r>
          <a:endParaRPr lang="uk-UA" sz="2300" kern="1200" dirty="0"/>
        </a:p>
      </dsp:txBody>
      <dsp:txXfrm>
        <a:off x="4278548" y="1637"/>
        <a:ext cx="3274962" cy="1964977"/>
      </dsp:txXfrm>
    </dsp:sp>
    <dsp:sp modelId="{2A921D60-9D31-49D8-B238-45F21CF97D13}">
      <dsp:nvSpPr>
        <dsp:cNvPr id="0" name=""/>
        <dsp:cNvSpPr/>
      </dsp:nvSpPr>
      <dsp:spPr>
        <a:xfrm>
          <a:off x="676088" y="2294111"/>
          <a:ext cx="3274962" cy="1964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Чиказька школа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(Ф.</a:t>
          </a:r>
          <a:r>
            <a:rPr lang="uk-UA" sz="2300" kern="1200" dirty="0" err="1" smtClean="0"/>
            <a:t>Найт</a:t>
          </a:r>
          <a:r>
            <a:rPr lang="uk-UA" sz="2300" kern="1200" dirty="0" smtClean="0"/>
            <a:t>, І.Фішер, А.</a:t>
          </a:r>
          <a:r>
            <a:rPr lang="uk-UA" sz="2300" kern="1200" dirty="0" err="1" smtClean="0"/>
            <a:t>Шварц</a:t>
          </a:r>
          <a:r>
            <a:rPr lang="uk-UA" sz="2300" kern="1200" dirty="0" smtClean="0"/>
            <a:t>, </a:t>
          </a:r>
          <a:r>
            <a:rPr lang="uk-UA" sz="2300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М.</a:t>
          </a:r>
          <a:r>
            <a:rPr lang="uk-UA" sz="2300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Фрідмен</a:t>
          </a:r>
          <a:r>
            <a:rPr lang="uk-UA" sz="2300" kern="1200" dirty="0" smtClean="0"/>
            <a:t>)</a:t>
          </a:r>
          <a:endParaRPr lang="uk-UA" sz="2300" kern="1200" dirty="0"/>
        </a:p>
      </dsp:txBody>
      <dsp:txXfrm>
        <a:off x="676088" y="2294111"/>
        <a:ext cx="3274962" cy="1964977"/>
      </dsp:txXfrm>
    </dsp:sp>
    <dsp:sp modelId="{2DB660E1-9D0C-4E4C-B71C-61B846989BB9}">
      <dsp:nvSpPr>
        <dsp:cNvPr id="0" name=""/>
        <dsp:cNvSpPr/>
      </dsp:nvSpPr>
      <dsp:spPr>
        <a:xfrm>
          <a:off x="4278548" y="2294111"/>
          <a:ext cx="3274962" cy="1964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Французька школа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(</a:t>
          </a:r>
          <a:r>
            <a:rPr lang="uk-UA" sz="2300" kern="1200" dirty="0" err="1" smtClean="0"/>
            <a:t>Ж.-Л.Рюефф</a:t>
          </a:r>
          <a:r>
            <a:rPr lang="uk-UA" sz="2300" kern="1200" dirty="0" smtClean="0"/>
            <a:t>, Л.</a:t>
          </a:r>
          <a:r>
            <a:rPr lang="uk-UA" sz="2300" kern="1200" dirty="0" err="1" smtClean="0"/>
            <a:t>Столерю</a:t>
          </a:r>
          <a:r>
            <a:rPr lang="uk-UA" sz="2300" kern="1200" dirty="0" smtClean="0"/>
            <a:t>, </a:t>
          </a:r>
          <a:r>
            <a:rPr lang="uk-UA" sz="2300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М.</a:t>
          </a:r>
          <a:r>
            <a:rPr lang="uk-UA" sz="2300" kern="1200" dirty="0" err="1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Алле</a:t>
          </a:r>
          <a:r>
            <a:rPr lang="uk-UA" sz="2300" kern="1200" dirty="0" smtClean="0"/>
            <a:t>, Е.</a:t>
          </a:r>
          <a:r>
            <a:rPr lang="uk-UA" sz="2300" kern="1200" dirty="0" err="1" smtClean="0"/>
            <a:t>Малінво</a:t>
          </a:r>
          <a:r>
            <a:rPr lang="uk-UA" sz="2300" kern="1200" dirty="0" smtClean="0"/>
            <a:t>)</a:t>
          </a:r>
          <a:endParaRPr lang="uk-UA" sz="2300" kern="1200" dirty="0"/>
        </a:p>
      </dsp:txBody>
      <dsp:txXfrm>
        <a:off x="4278548" y="2294111"/>
        <a:ext cx="3274962" cy="1964977"/>
      </dsp:txXfrm>
    </dsp:sp>
    <dsp:sp modelId="{7F31ABDB-1715-40A0-ABAE-BA1415A27EDE}">
      <dsp:nvSpPr>
        <dsp:cNvPr id="0" name=""/>
        <dsp:cNvSpPr/>
      </dsp:nvSpPr>
      <dsp:spPr>
        <a:xfrm>
          <a:off x="2477318" y="4586585"/>
          <a:ext cx="3274962" cy="19649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Німецька школа </a:t>
          </a:r>
          <a:r>
            <a:rPr lang="uk-UA" sz="2300" b="1" kern="1200" dirty="0" err="1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ордолібералізму</a:t>
          </a:r>
          <a:endParaRPr lang="uk-UA" sz="2300" b="1" kern="1200" dirty="0" smtClean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(А.</a:t>
          </a:r>
          <a:r>
            <a:rPr lang="uk-UA" sz="2300" kern="1200" dirty="0" err="1" smtClean="0"/>
            <a:t>Рюстов</a:t>
          </a:r>
          <a:r>
            <a:rPr lang="uk-UA" sz="2300" kern="1200" dirty="0" smtClean="0"/>
            <a:t>, В.</a:t>
          </a:r>
          <a:r>
            <a:rPr lang="uk-UA" sz="2300" kern="1200" dirty="0" err="1" smtClean="0"/>
            <a:t>Ойкен</a:t>
          </a:r>
          <a:r>
            <a:rPr lang="uk-UA" sz="2300" kern="1200" dirty="0" smtClean="0"/>
            <a:t>, А.</a:t>
          </a:r>
          <a:r>
            <a:rPr lang="uk-UA" sz="2300" kern="1200" dirty="0" err="1" smtClean="0"/>
            <a:t>Мюллер-Армак</a:t>
          </a:r>
          <a:r>
            <a:rPr lang="uk-UA" sz="2300" kern="1200" dirty="0" smtClean="0"/>
            <a:t>, Л.</a:t>
          </a:r>
          <a:r>
            <a:rPr lang="uk-UA" sz="2300" kern="1200" dirty="0" err="1" smtClean="0"/>
            <a:t>Ерхард</a:t>
          </a:r>
          <a:r>
            <a:rPr lang="uk-UA" sz="2300" kern="1200" dirty="0" smtClean="0"/>
            <a:t>)</a:t>
          </a:r>
          <a:endParaRPr lang="uk-UA" sz="2300" kern="1200" dirty="0"/>
        </a:p>
      </dsp:txBody>
      <dsp:txXfrm>
        <a:off x="2477318" y="4586585"/>
        <a:ext cx="3274962" cy="19649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C52318-DF37-4B4C-A797-6BC7CE329081}">
      <dsp:nvSpPr>
        <dsp:cNvPr id="0" name=""/>
        <dsp:cNvSpPr/>
      </dsp:nvSpPr>
      <dsp:spPr>
        <a:xfrm>
          <a:off x="0" y="431338"/>
          <a:ext cx="8229600" cy="589456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 smtClean="0"/>
            <a:t> </a:t>
          </a:r>
          <a:r>
            <a:rPr lang="uk-UA" sz="3600" b="0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Німецька школа </a:t>
          </a:r>
          <a:r>
            <a:rPr lang="uk-UA" sz="3600" b="0" kern="1200" dirty="0" err="1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ордолібералізму</a:t>
          </a:r>
          <a:endParaRPr lang="uk-UA" sz="3600" b="0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31338"/>
        <a:ext cx="8229600" cy="589456"/>
      </dsp:txXfrm>
    </dsp:sp>
    <dsp:sp modelId="{9CAA499A-8E24-4882-AB6A-789BD079AB21}">
      <dsp:nvSpPr>
        <dsp:cNvPr id="0" name=""/>
        <dsp:cNvSpPr/>
      </dsp:nvSpPr>
      <dsp:spPr>
        <a:xfrm>
          <a:off x="1789" y="1540395"/>
          <a:ext cx="2816869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Соціал-демократи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3100" kern="1200" dirty="0" smtClean="0"/>
            <a:t>( А.</a:t>
          </a:r>
          <a:r>
            <a:rPr lang="uk-UA" sz="3100" kern="1200" dirty="0" err="1" smtClean="0"/>
            <a:t>Рюстов</a:t>
          </a:r>
          <a:r>
            <a:rPr lang="uk-UA" sz="3100" kern="1200" dirty="0" smtClean="0"/>
            <a:t>, В.</a:t>
          </a:r>
          <a:r>
            <a:rPr lang="uk-UA" sz="3100" kern="1200" dirty="0" err="1" smtClean="0"/>
            <a:t>Рьопке</a:t>
          </a:r>
          <a:r>
            <a:rPr lang="uk-UA" sz="3100" kern="1200" dirty="0" smtClean="0"/>
            <a:t>)</a:t>
          </a:r>
        </a:p>
      </dsp:txBody>
      <dsp:txXfrm>
        <a:off x="1789" y="1540395"/>
        <a:ext cx="2816869" cy="3900487"/>
      </dsp:txXfrm>
    </dsp:sp>
    <dsp:sp modelId="{AADE0D34-0CB3-42BB-AA71-AE1A628FA30F}">
      <dsp:nvSpPr>
        <dsp:cNvPr id="0" name=""/>
        <dsp:cNvSpPr/>
      </dsp:nvSpPr>
      <dsp:spPr>
        <a:xfrm>
          <a:off x="2818659" y="1540395"/>
          <a:ext cx="2592280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-2000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-2000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Фрейбурзька</a:t>
          </a:r>
          <a:r>
            <a:rPr lang="uk-UA" sz="31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школа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(В.</a:t>
          </a:r>
          <a:r>
            <a:rPr lang="uk-UA" sz="3100" kern="1200" dirty="0" err="1" smtClean="0"/>
            <a:t>Ойкен</a:t>
          </a:r>
          <a:r>
            <a:rPr lang="ru-RU" sz="3100" kern="1200" dirty="0" smtClean="0"/>
            <a:t>, </a:t>
          </a:r>
          <a:r>
            <a:rPr lang="ru-RU" sz="3100" kern="1200" dirty="0" err="1" smtClean="0"/>
            <a:t>Ф.Бьом</a:t>
          </a:r>
          <a:r>
            <a:rPr lang="ru-RU" sz="3100" kern="1200" dirty="0" smtClean="0"/>
            <a:t>, </a:t>
          </a:r>
          <a:r>
            <a:rPr lang="ru-RU" sz="3100" kern="1200" dirty="0" err="1" smtClean="0"/>
            <a:t>Л.Мікш</a:t>
          </a:r>
          <a:r>
            <a:rPr lang="uk-UA" sz="3100" kern="1200" dirty="0" smtClean="0"/>
            <a:t>)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100" kern="1200" dirty="0"/>
        </a:p>
      </dsp:txBody>
      <dsp:txXfrm>
        <a:off x="2818659" y="1540395"/>
        <a:ext cx="2592280" cy="3900487"/>
      </dsp:txXfrm>
    </dsp:sp>
    <dsp:sp modelId="{CC0A30D6-7816-4615-8822-3D1F3222231B}">
      <dsp:nvSpPr>
        <dsp:cNvPr id="0" name=""/>
        <dsp:cNvSpPr/>
      </dsp:nvSpPr>
      <dsp:spPr>
        <a:xfrm>
          <a:off x="5410940" y="1540395"/>
          <a:ext cx="2816869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-4000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-4000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Кельнська школа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(А. </a:t>
          </a:r>
          <a:r>
            <a:rPr lang="uk-UA" sz="3100" kern="1200" dirty="0" err="1" smtClean="0"/>
            <a:t>Мюллер-Армак</a:t>
          </a:r>
          <a:r>
            <a:rPr lang="uk-UA" sz="3100" kern="1200" dirty="0" smtClean="0"/>
            <a:t>, Л.</a:t>
          </a:r>
          <a:r>
            <a:rPr lang="uk-UA" sz="3100" kern="1200" dirty="0" err="1" smtClean="0"/>
            <a:t>Ерхард</a:t>
          </a:r>
          <a:r>
            <a:rPr lang="uk-UA" sz="3100" kern="1200" dirty="0" smtClean="0"/>
            <a:t>)</a:t>
          </a:r>
        </a:p>
      </dsp:txBody>
      <dsp:txXfrm>
        <a:off x="5410940" y="1540395"/>
        <a:ext cx="2816869" cy="3900487"/>
      </dsp:txXfrm>
    </dsp:sp>
    <dsp:sp modelId="{7492D91F-2EE3-4A0A-A1C6-59371750AEE4}">
      <dsp:nvSpPr>
        <dsp:cNvPr id="0" name=""/>
        <dsp:cNvSpPr/>
      </dsp:nvSpPr>
      <dsp:spPr>
        <a:xfrm>
          <a:off x="0" y="5440882"/>
          <a:ext cx="8229600" cy="433387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4C92F2-0BAE-4218-B0C5-DEFE97AE5C4D}">
      <dsp:nvSpPr>
        <dsp:cNvPr id="0" name=""/>
        <dsp:cNvSpPr/>
      </dsp:nvSpPr>
      <dsp:spPr>
        <a:xfrm>
          <a:off x="0" y="829217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 </a:t>
          </a:r>
          <a:r>
            <a:rPr lang="uk-UA" sz="2000" kern="1200" dirty="0" smtClean="0"/>
            <a:t>Конкурентний порядок</a:t>
          </a:r>
          <a:endParaRPr lang="uk-UA" sz="2000" kern="1200" dirty="0"/>
        </a:p>
      </dsp:txBody>
      <dsp:txXfrm>
        <a:off x="0" y="829217"/>
        <a:ext cx="2767807" cy="1660684"/>
      </dsp:txXfrm>
    </dsp:sp>
    <dsp:sp modelId="{257DE00A-9679-4D37-B958-3DC413B74E51}">
      <dsp:nvSpPr>
        <dsp:cNvPr id="0" name=""/>
        <dsp:cNvSpPr/>
      </dsp:nvSpPr>
      <dsp:spPr>
        <a:xfrm>
          <a:off x="3044588" y="829217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</a:t>
          </a:r>
          <a:r>
            <a:rPr lang="uk-UA" sz="2000" kern="1200" noProof="0" dirty="0" smtClean="0"/>
            <a:t>Ринок як координуючий механізм і регулятор</a:t>
          </a:r>
          <a:endParaRPr lang="uk-UA" sz="2000" kern="1200" noProof="0" dirty="0"/>
        </a:p>
      </dsp:txBody>
      <dsp:txXfrm>
        <a:off x="3044588" y="829217"/>
        <a:ext cx="2767807" cy="1660684"/>
      </dsp:txXfrm>
    </dsp:sp>
    <dsp:sp modelId="{9CEBB636-03F9-4158-A64D-D32D25BECF63}">
      <dsp:nvSpPr>
        <dsp:cNvPr id="0" name=""/>
        <dsp:cNvSpPr/>
      </dsp:nvSpPr>
      <dsp:spPr>
        <a:xfrm>
          <a:off x="6089176" y="829217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noProof="0" dirty="0" smtClean="0"/>
            <a:t> </a:t>
          </a:r>
          <a:r>
            <a:rPr lang="uk-UA" sz="2000" kern="1200" noProof="0" dirty="0" smtClean="0"/>
            <a:t>Грошовий порядок</a:t>
          </a:r>
          <a:endParaRPr lang="uk-UA" sz="2000" kern="1200" dirty="0"/>
        </a:p>
      </dsp:txBody>
      <dsp:txXfrm>
        <a:off x="6089176" y="829217"/>
        <a:ext cx="2767807" cy="1660684"/>
      </dsp:txXfrm>
    </dsp:sp>
    <dsp:sp modelId="{178CEF67-D9DA-4DDB-BBDC-CEB73CADEF94}">
      <dsp:nvSpPr>
        <dsp:cNvPr id="0" name=""/>
        <dsp:cNvSpPr/>
      </dsp:nvSpPr>
      <dsp:spPr>
        <a:xfrm>
          <a:off x="0" y="2766682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 </a:t>
          </a:r>
          <a:r>
            <a:rPr lang="uk-UA" sz="2000" kern="1200" dirty="0" smtClean="0"/>
            <a:t>Суспільний порядок, що ґрунтується на економічній свободі </a:t>
          </a:r>
          <a:endParaRPr lang="uk-UA" sz="2000" kern="1200" dirty="0"/>
        </a:p>
      </dsp:txBody>
      <dsp:txXfrm>
        <a:off x="0" y="2766682"/>
        <a:ext cx="2767807" cy="1660684"/>
      </dsp:txXfrm>
    </dsp:sp>
    <dsp:sp modelId="{576200DB-0AA9-45F8-8241-EFDF025537E9}">
      <dsp:nvSpPr>
        <dsp:cNvPr id="0" name=""/>
        <dsp:cNvSpPr/>
      </dsp:nvSpPr>
      <dsp:spPr>
        <a:xfrm>
          <a:off x="3044588" y="2766682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kern="1200" dirty="0" smtClean="0"/>
            <a:t> </a:t>
          </a:r>
          <a:r>
            <a:rPr lang="uk-UA" sz="2000" kern="1200" noProof="0" dirty="0" smtClean="0"/>
            <a:t>Держава, що здійснює економічну політику на зміцненні конкурентного порядку</a:t>
          </a:r>
          <a:endParaRPr lang="uk-UA" sz="2000" kern="1200" dirty="0"/>
        </a:p>
      </dsp:txBody>
      <dsp:txXfrm>
        <a:off x="3044588" y="2766682"/>
        <a:ext cx="2767807" cy="1660684"/>
      </dsp:txXfrm>
    </dsp:sp>
    <dsp:sp modelId="{771C5E79-B55E-4B51-A543-FEB1DEAD6D53}">
      <dsp:nvSpPr>
        <dsp:cNvPr id="0" name=""/>
        <dsp:cNvSpPr/>
      </dsp:nvSpPr>
      <dsp:spPr>
        <a:xfrm>
          <a:off x="6089176" y="2766682"/>
          <a:ext cx="2767807" cy="1660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2000" kern="1200" dirty="0" smtClean="0"/>
            <a:t>Домогосподарства, підприємства як суб'єкти господарювання</a:t>
          </a:r>
          <a:endParaRPr lang="uk-UA" sz="2000" kern="1200" dirty="0"/>
        </a:p>
      </dsp:txBody>
      <dsp:txXfrm>
        <a:off x="6089176" y="2766682"/>
        <a:ext cx="2767807" cy="1660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48C07E-946E-41B1-A07D-29A2EB7349D7}" type="datetimeFigureOut">
              <a:rPr lang="uk-UA" smtClean="0"/>
              <a:t>28.02.2023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СУЧАСНІ ЕКОНОМІЧНІ ТЕОРІЇ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4338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4664"/>
            <a:ext cx="1752600" cy="2190750"/>
          </a:xfrm>
        </p:spPr>
      </p:pic>
      <p:sp>
        <p:nvSpPr>
          <p:cNvPr id="6" name="TextBox 5"/>
          <p:cNvSpPr txBox="1"/>
          <p:nvPr/>
        </p:nvSpPr>
        <p:spPr>
          <a:xfrm>
            <a:off x="2411760" y="188640"/>
            <a:ext cx="63367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C000"/>
                </a:solidFill>
              </a:rPr>
              <a:t>Людвіг фон </a:t>
            </a:r>
            <a:r>
              <a:rPr lang="uk-UA" sz="2400" dirty="0" err="1" smtClean="0">
                <a:solidFill>
                  <a:srgbClr val="FFC000"/>
                </a:solidFill>
              </a:rPr>
              <a:t>Мізес</a:t>
            </a:r>
            <a:r>
              <a:rPr lang="uk-UA" sz="2400" dirty="0" smtClean="0">
                <a:solidFill>
                  <a:srgbClr val="FFC000"/>
                </a:solidFill>
              </a:rPr>
              <a:t> (1871-1973) </a:t>
            </a:r>
            <a:r>
              <a:rPr lang="uk-UA" sz="2400" dirty="0" smtClean="0"/>
              <a:t>– економіст та один з засновників нової австрійської школи економіки народився 29 вересня 1889 року в Львові</a:t>
            </a:r>
            <a:r>
              <a:rPr lang="uk-UA" sz="2400" b="1" dirty="0" smtClean="0"/>
              <a:t>.</a:t>
            </a:r>
            <a:r>
              <a:rPr lang="ru-RU" sz="2400" b="1" dirty="0"/>
              <a:t> </a:t>
            </a:r>
            <a:endParaRPr lang="ru-RU" sz="2400" b="1" dirty="0" smtClean="0"/>
          </a:p>
          <a:p>
            <a:r>
              <a:rPr lang="uk-UA" sz="2400" dirty="0" smtClean="0"/>
              <a:t>Створив основні постулати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праксеології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uk-UA" sz="2400" dirty="0" smtClean="0"/>
              <a:t> </a:t>
            </a:r>
            <a:r>
              <a:rPr lang="uk-UA" sz="2400" dirty="0"/>
              <a:t>науки </a:t>
            </a:r>
            <a:r>
              <a:rPr lang="uk-UA" sz="2400" dirty="0" smtClean="0"/>
              <a:t>про раціональний </a:t>
            </a:r>
            <a:r>
              <a:rPr lang="uk-UA" sz="2400" dirty="0"/>
              <a:t>цілеспрямований вибір у людській діяльності, </a:t>
            </a:r>
            <a:r>
              <a:rPr lang="uk-UA" sz="2400" dirty="0" smtClean="0"/>
              <a:t>формування </a:t>
            </a:r>
            <a:r>
              <a:rPr lang="uk-UA" sz="2400" dirty="0"/>
              <a:t>теорії економічних систем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3245414"/>
            <a:ext cx="8496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uk-UA" sz="2400" dirty="0" smtClean="0"/>
              <a:t> З позицій 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конкуренції </a:t>
            </a:r>
            <a:r>
              <a:rPr lang="uk-UA" sz="2400" dirty="0" smtClean="0"/>
              <a:t>Л. фон </a:t>
            </a:r>
            <a:r>
              <a:rPr lang="uk-UA" sz="2400" dirty="0" err="1" smtClean="0"/>
              <a:t>Мізес</a:t>
            </a:r>
            <a:r>
              <a:rPr lang="uk-UA" sz="2400" dirty="0" smtClean="0"/>
              <a:t> аналізував функціонування різних господарських систем:</a:t>
            </a:r>
          </a:p>
          <a:p>
            <a:pPr marL="342900" indent="-3429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uk-UA" sz="2400" dirty="0" smtClean="0"/>
              <a:t>а) чисто ринкової; </a:t>
            </a:r>
          </a:p>
          <a:p>
            <a:pPr marL="342900" indent="-3429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uk-UA" sz="2400" dirty="0" smtClean="0"/>
              <a:t>б) так званого «зіпсованого ринку»;</a:t>
            </a:r>
          </a:p>
          <a:p>
            <a:pPr marL="342900" indent="-342900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uk-UA" sz="2400" dirty="0" smtClean="0"/>
              <a:t>в) неринкової економіки.</a:t>
            </a:r>
          </a:p>
          <a:p>
            <a:pPr marL="342900" indent="-342900">
              <a:buClr>
                <a:srgbClr val="FFC000"/>
              </a:buClr>
              <a:buFont typeface="Wingdings" panose="05000000000000000000" pitchFamily="2" charset="2"/>
              <a:buChar char="q"/>
            </a:pPr>
            <a:r>
              <a:rPr lang="uk-UA" sz="2400" dirty="0" smtClean="0"/>
              <a:t>Доводячи переваги ринкового господарства, учений виступив послідовним захисником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приватної власності</a:t>
            </a:r>
            <a:r>
              <a:rPr lang="uk-UA" sz="2400" dirty="0" smtClean="0"/>
              <a:t>,  яку  він вважав основою будь-якої цивілізації, що забезпечує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свободу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вибору.</a:t>
            </a:r>
            <a:endParaRPr lang="uk-UA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8179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1944216" cy="2430270"/>
          </a:xfrm>
        </p:spPr>
      </p:pic>
      <p:sp>
        <p:nvSpPr>
          <p:cNvPr id="5" name="TextBox 4"/>
          <p:cNvSpPr txBox="1"/>
          <p:nvPr/>
        </p:nvSpPr>
        <p:spPr>
          <a:xfrm>
            <a:off x="2555776" y="188640"/>
            <a:ext cx="64087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C000"/>
                </a:solidFill>
              </a:rPr>
              <a:t>Фрідріх </a:t>
            </a:r>
            <a:r>
              <a:rPr lang="uk-UA" sz="2400" dirty="0">
                <a:solidFill>
                  <a:srgbClr val="FFC000"/>
                </a:solidFill>
              </a:rPr>
              <a:t>фон </a:t>
            </a:r>
            <a:r>
              <a:rPr lang="uk-UA" sz="2400" dirty="0" err="1">
                <a:solidFill>
                  <a:srgbClr val="FFC000"/>
                </a:solidFill>
              </a:rPr>
              <a:t>Гаєк</a:t>
            </a:r>
            <a:r>
              <a:rPr lang="uk-UA" sz="2400" dirty="0">
                <a:solidFill>
                  <a:srgbClr val="FFC000"/>
                </a:solidFill>
              </a:rPr>
              <a:t> (</a:t>
            </a:r>
            <a:r>
              <a:rPr lang="uk-UA" sz="2400" dirty="0" smtClean="0">
                <a:solidFill>
                  <a:srgbClr val="FFC000"/>
                </a:solidFill>
              </a:rPr>
              <a:t>1899-1992) </a:t>
            </a:r>
            <a:r>
              <a:rPr lang="uk-UA" sz="2400" dirty="0"/>
              <a:t>– </a:t>
            </a:r>
            <a:r>
              <a:rPr lang="ru-RU" sz="2400" dirty="0" smtClean="0"/>
              <a:t>лауреат </a:t>
            </a:r>
            <a:r>
              <a:rPr lang="uk-UA" sz="2400" dirty="0" smtClean="0"/>
              <a:t>Нобелівської премії </a:t>
            </a:r>
            <a:r>
              <a:rPr lang="ru-RU" sz="2400" dirty="0" smtClean="0"/>
              <a:t>з </a:t>
            </a:r>
            <a:r>
              <a:rPr lang="uk-UA" sz="2400" dirty="0" smtClean="0"/>
              <a:t>економіки 1974 року, творець основоположних праць з теорії грошей та економічних коливань, за глибокий аналіз взаємозалежності  економічних, соціальних  та  інституціональних  явищ.</a:t>
            </a: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133817" y="2996952"/>
            <a:ext cx="88569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В основі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порушень функціонування економіки</a:t>
            </a:r>
            <a:r>
              <a:rPr lang="uk-UA" sz="2400" dirty="0" smtClean="0"/>
              <a:t>, які є результатом дії екзогенних факторів, а не </a:t>
            </a:r>
            <a:r>
              <a:rPr lang="uk-UA" sz="2400" dirty="0"/>
              <a:t>проблем ринкового  </a:t>
            </a:r>
            <a:r>
              <a:rPr lang="uk-UA" sz="2400" dirty="0" smtClean="0"/>
              <a:t>обміну, Ф</a:t>
            </a:r>
            <a:r>
              <a:rPr lang="uk-UA" sz="2400" dirty="0"/>
              <a:t>. </a:t>
            </a:r>
            <a:r>
              <a:rPr lang="uk-UA" sz="2400" dirty="0" err="1"/>
              <a:t>Гаєк</a:t>
            </a:r>
            <a:r>
              <a:rPr lang="uk-UA" sz="2400" dirty="0"/>
              <a:t>  </a:t>
            </a:r>
            <a:r>
              <a:rPr lang="uk-UA" sz="2400" dirty="0" smtClean="0"/>
              <a:t>вбачає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грошовий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чинник</a:t>
            </a:r>
            <a:r>
              <a:rPr lang="uk-UA" sz="2400" dirty="0"/>
              <a:t>. </a:t>
            </a:r>
            <a:endParaRPr lang="uk-UA" sz="2400" dirty="0" smtClean="0"/>
          </a:p>
          <a:p>
            <a:r>
              <a:rPr lang="uk-UA" sz="2400" dirty="0" smtClean="0"/>
              <a:t>Аналіз  </a:t>
            </a:r>
            <a:r>
              <a:rPr lang="uk-UA" sz="2400" dirty="0"/>
              <a:t>макроекономічних  процесів  здійснюється ним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позицій мікроекономіки</a:t>
            </a:r>
            <a:r>
              <a:rPr lang="uk-UA" sz="2400" dirty="0"/>
              <a:t>, тобто з позицій окремих агентів господарської діяльності.  Тому,  хоча нерівномірне  зростання кредиту призводить до негативних економічних наслідків, вони водночас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 результатом прояву типових особливостей людської поведінки</a:t>
            </a:r>
            <a:r>
              <a:rPr lang="uk-UA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0342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60648"/>
            <a:ext cx="8589640" cy="6408712"/>
          </a:xfrm>
        </p:spPr>
        <p:txBody>
          <a:bodyPr>
            <a:noAutofit/>
          </a:bodyPr>
          <a:lstStyle/>
          <a:p>
            <a:r>
              <a:rPr lang="uk-UA" sz="2400" dirty="0"/>
              <a:t>Важливою  складовою  теоретичної  концепції  Ф.  фон  </a:t>
            </a:r>
            <a:r>
              <a:rPr lang="uk-UA" sz="2400" dirty="0" err="1"/>
              <a:t>Гаєка</a:t>
            </a:r>
            <a:r>
              <a:rPr lang="uk-UA" sz="2400" dirty="0"/>
              <a:t>  є вчення  про  </a:t>
            </a:r>
            <a:r>
              <a:rPr lang="uk-UA" sz="2400" i="1" dirty="0">
                <a:solidFill>
                  <a:srgbClr val="FFC000"/>
                </a:solidFill>
              </a:rPr>
              <a:t>спонтанний  характер  ринкового  порядку</a:t>
            </a:r>
            <a:r>
              <a:rPr lang="uk-UA" sz="2400" dirty="0"/>
              <a:t>.  </a:t>
            </a:r>
            <a:r>
              <a:rPr lang="uk-UA" sz="2400" dirty="0" smtClean="0"/>
              <a:t>Ринковий порядок </a:t>
            </a:r>
            <a:r>
              <a:rPr lang="uk-UA" sz="2400" dirty="0"/>
              <a:t>розвивається на основі власної </a:t>
            </a:r>
            <a:r>
              <a:rPr lang="uk-UA" sz="2400" i="1" dirty="0">
                <a:solidFill>
                  <a:srgbClr val="FFFF00"/>
                </a:solidFill>
              </a:rPr>
              <a:t>внутрішньої логіки</a:t>
            </a:r>
            <a:r>
              <a:rPr lang="uk-UA" sz="2400" dirty="0"/>
              <a:t>, </a:t>
            </a:r>
            <a:r>
              <a:rPr lang="uk-UA" sz="2400" dirty="0" smtClean="0"/>
              <a:t>природним  </a:t>
            </a:r>
            <a:r>
              <a:rPr lang="uk-UA" sz="2400" dirty="0"/>
              <a:t>шляхом  та  без  будь-якої  спрямовуючої  сили.  </a:t>
            </a:r>
            <a:r>
              <a:rPr lang="uk-UA" sz="2400" dirty="0" smtClean="0"/>
              <a:t>Водночас від </a:t>
            </a:r>
            <a:r>
              <a:rPr lang="uk-UA" sz="2400" dirty="0"/>
              <a:t>його існування  залежить добробут  </a:t>
            </a:r>
            <a:r>
              <a:rPr lang="uk-UA" sz="2400" dirty="0" smtClean="0"/>
              <a:t>суспільства та </a:t>
            </a:r>
            <a:r>
              <a:rPr lang="uk-UA" sz="2400" dirty="0"/>
              <a:t>гарантії  </a:t>
            </a:r>
            <a:r>
              <a:rPr lang="uk-UA" sz="2400" dirty="0" smtClean="0"/>
              <a:t>свободи. </a:t>
            </a:r>
            <a:r>
              <a:rPr lang="uk-UA" sz="2400" dirty="0"/>
              <a:t>Тому </a:t>
            </a:r>
            <a:r>
              <a:rPr lang="uk-UA" sz="2400" i="1" dirty="0">
                <a:solidFill>
                  <a:srgbClr val="FFFF00"/>
                </a:solidFill>
              </a:rPr>
              <a:t>сукупність норм та </a:t>
            </a:r>
            <a:r>
              <a:rPr lang="uk-UA" sz="2400" i="1" dirty="0" smtClean="0">
                <a:solidFill>
                  <a:srgbClr val="FFFF00"/>
                </a:solidFill>
              </a:rPr>
              <a:t>інституцій </a:t>
            </a:r>
            <a:r>
              <a:rPr lang="uk-UA" sz="2400" i="1" dirty="0">
                <a:solidFill>
                  <a:srgbClr val="FFFF00"/>
                </a:solidFill>
              </a:rPr>
              <a:t>формують і </a:t>
            </a:r>
            <a:r>
              <a:rPr lang="uk-UA" sz="2400" i="1" dirty="0" smtClean="0">
                <a:solidFill>
                  <a:srgbClr val="FFFF00"/>
                </a:solidFill>
              </a:rPr>
              <a:t>підтримують </a:t>
            </a:r>
            <a:r>
              <a:rPr lang="uk-UA" sz="2400" i="1" dirty="0">
                <a:solidFill>
                  <a:srgbClr val="FFFF00"/>
                </a:solidFill>
              </a:rPr>
              <a:t>основу соціального порядку</a:t>
            </a:r>
            <a:r>
              <a:rPr lang="uk-UA" sz="2400" dirty="0"/>
              <a:t>, але сам він не </a:t>
            </a:r>
            <a:r>
              <a:rPr lang="uk-UA" sz="2400" dirty="0" smtClean="0"/>
              <a:t>піддається цілеспрямованому регулюванню.</a:t>
            </a: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uk-UA" sz="2400" dirty="0"/>
              <a:t>Втручання в ринковий порядок з метою  його  реформування  або  вдосконалення  може  мати  лише негативні наслідки</a:t>
            </a:r>
            <a:r>
              <a:rPr lang="uk-UA" sz="2400" dirty="0" smtClean="0"/>
              <a:t>. </a:t>
            </a:r>
            <a:r>
              <a:rPr lang="uk-UA" sz="2400" i="1" dirty="0">
                <a:solidFill>
                  <a:srgbClr val="FFFF00"/>
                </a:solidFill>
              </a:rPr>
              <a:t>Роль держави, </a:t>
            </a:r>
            <a:r>
              <a:rPr lang="uk-UA" sz="2400" dirty="0"/>
              <a:t>за Ф. фон </a:t>
            </a:r>
            <a:r>
              <a:rPr lang="uk-UA" sz="2400" dirty="0" err="1"/>
              <a:t>Гаєком</a:t>
            </a:r>
            <a:r>
              <a:rPr lang="uk-UA" sz="2400" dirty="0"/>
              <a:t>, </a:t>
            </a:r>
            <a:r>
              <a:rPr lang="uk-UA" sz="2400" i="1" dirty="0">
                <a:solidFill>
                  <a:srgbClr val="FFFF00"/>
                </a:solidFill>
              </a:rPr>
              <a:t>полягає у виконанні інституційних  функцій</a:t>
            </a:r>
            <a:r>
              <a:rPr lang="uk-UA" sz="2400" dirty="0" smtClean="0"/>
              <a:t>,  в  охороні  природного  соціального  порядку, свободи вибору та розвитку, вільної конкуренції; у розробці законодавчих норм,  підтримці  суспільних  моральних  цінностей.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0422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524000"/>
            <a:ext cx="8579296" cy="5217368"/>
          </a:xfrm>
        </p:spPr>
        <p:txBody>
          <a:bodyPr>
            <a:normAutofit/>
          </a:bodyPr>
          <a:lstStyle/>
          <a:p>
            <a:r>
              <a:rPr lang="uk-UA" dirty="0" smtClean="0"/>
              <a:t>1</a:t>
            </a:r>
            <a:r>
              <a:rPr lang="uk-UA" dirty="0"/>
              <a:t>. </a:t>
            </a: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інституціонального примусу</a:t>
            </a:r>
            <a:r>
              <a:rPr lang="uk-UA" dirty="0"/>
              <a:t>. </a:t>
            </a:r>
            <a:r>
              <a:rPr lang="uk-UA" dirty="0" smtClean="0"/>
              <a:t>Систематичний</a:t>
            </a:r>
            <a:r>
              <a:rPr lang="uk-UA" dirty="0"/>
              <a:t>, </a:t>
            </a:r>
            <a:r>
              <a:rPr lang="uk-UA" dirty="0" smtClean="0"/>
              <a:t>інституціональний </a:t>
            </a:r>
            <a:r>
              <a:rPr lang="uk-UA" dirty="0"/>
              <a:t>примус, </a:t>
            </a:r>
            <a:r>
              <a:rPr lang="uk-UA" dirty="0" smtClean="0"/>
              <a:t>властивий соціалізму  </a:t>
            </a:r>
            <a:r>
              <a:rPr lang="uk-UA" dirty="0"/>
              <a:t>та  </a:t>
            </a:r>
            <a:r>
              <a:rPr lang="uk-UA" dirty="0" err="1" smtClean="0"/>
              <a:t>інтервенціонізму</a:t>
            </a:r>
            <a:r>
              <a:rPr lang="uk-UA" dirty="0" smtClean="0"/>
              <a:t> (</a:t>
            </a:r>
            <a:r>
              <a:rPr lang="uk-UA" i="1" dirty="0" smtClean="0">
                <a:solidFill>
                  <a:srgbClr val="FFFF00"/>
                </a:solidFill>
              </a:rPr>
              <a:t>державне  </a:t>
            </a:r>
            <a:r>
              <a:rPr lang="uk-UA" i="1" dirty="0">
                <a:solidFill>
                  <a:srgbClr val="FFFF00"/>
                </a:solidFill>
              </a:rPr>
              <a:t>втручання</a:t>
            </a:r>
            <a:r>
              <a:rPr lang="uk-UA" dirty="0"/>
              <a:t>  </a:t>
            </a:r>
            <a:r>
              <a:rPr lang="uk-UA" dirty="0" smtClean="0"/>
              <a:t>в ринкову </a:t>
            </a:r>
            <a:r>
              <a:rPr lang="uk-UA" dirty="0"/>
              <a:t>економіку), </a:t>
            </a:r>
            <a:r>
              <a:rPr lang="uk-UA" dirty="0" smtClean="0"/>
              <a:t>певною мірою </a:t>
            </a:r>
            <a:r>
              <a:rPr lang="uk-UA" i="1" dirty="0">
                <a:solidFill>
                  <a:srgbClr val="FFFF00"/>
                </a:solidFill>
              </a:rPr>
              <a:t>блокує створення й поширення інформації</a:t>
            </a:r>
            <a:r>
              <a:rPr lang="uk-UA" dirty="0" smtClean="0"/>
              <a:t> та стихійний процес координації неузгодженої поведінки.</a:t>
            </a:r>
          </a:p>
          <a:p>
            <a:r>
              <a:rPr lang="uk-UA" dirty="0" smtClean="0"/>
              <a:t>2</a:t>
            </a:r>
            <a:r>
              <a:rPr lang="uk-UA" dirty="0"/>
              <a:t>. </a:t>
            </a:r>
            <a:r>
              <a:rPr lang="uk-UA" dirty="0" smtClean="0"/>
              <a:t>Зміна </a:t>
            </a:r>
            <a:r>
              <a:rPr lang="uk-UA" dirty="0"/>
              <a:t>функціональної теорії утворення цін на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теорію цін</a:t>
            </a:r>
            <a:r>
              <a:rPr lang="uk-UA" dirty="0"/>
              <a:t>, </a:t>
            </a:r>
            <a:r>
              <a:rPr lang="uk-UA" dirty="0" smtClean="0"/>
              <a:t>що пояснює</a:t>
            </a:r>
            <a:r>
              <a:rPr lang="uk-UA" dirty="0"/>
              <a:t>, як послідовний еволюційний процес приводить до </a:t>
            </a:r>
            <a:r>
              <a:rPr lang="uk-UA" i="1" dirty="0">
                <a:solidFill>
                  <a:srgbClr val="FFFF00"/>
                </a:solidFill>
              </a:rPr>
              <a:t>динамічного  формування  цін</a:t>
            </a:r>
            <a:r>
              <a:rPr lang="uk-UA" dirty="0" smtClean="0"/>
              <a:t>, рушійною силою якого є підприємництво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</a:rPr>
              <a:t>Внесок  нової австрійської  школи в теорію економіки</a:t>
            </a:r>
            <a:endParaRPr lang="uk-UA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474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552728"/>
          </a:xfrm>
        </p:spPr>
        <p:txBody>
          <a:bodyPr>
            <a:normAutofit lnSpcReduction="10000"/>
          </a:bodyPr>
          <a:lstStyle/>
          <a:p>
            <a:r>
              <a:rPr lang="uk-UA" dirty="0"/>
              <a:t>3. </a:t>
            </a: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конкуренції та монополії</a:t>
            </a:r>
            <a:r>
              <a:rPr lang="uk-UA" dirty="0" smtClean="0"/>
              <a:t>, які роблять  неактуальними проблеми монополії в їхньому традиційному розумінні, оскільки висувають на перший план </a:t>
            </a:r>
            <a:r>
              <a:rPr lang="uk-UA" i="1" dirty="0" smtClean="0">
                <a:solidFill>
                  <a:srgbClr val="FFFF00"/>
                </a:solidFill>
              </a:rPr>
              <a:t>інституційні обмеження підприємництва </a:t>
            </a:r>
            <a:r>
              <a:rPr lang="uk-UA" dirty="0" smtClean="0"/>
              <a:t>в усіх сферах </a:t>
            </a:r>
            <a:r>
              <a:rPr lang="ru-RU" dirty="0" smtClean="0"/>
              <a:t>ринку</a:t>
            </a:r>
            <a:r>
              <a:rPr lang="uk-UA" dirty="0" smtClean="0"/>
              <a:t>.</a:t>
            </a:r>
          </a:p>
          <a:p>
            <a:r>
              <a:rPr lang="uk-UA" dirty="0"/>
              <a:t>4.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економічного зростання та економічної відсталості</a:t>
            </a:r>
            <a:r>
              <a:rPr lang="uk-UA" dirty="0" smtClean="0"/>
              <a:t>, що  базується  </a:t>
            </a:r>
            <a:r>
              <a:rPr lang="uk-UA" dirty="0"/>
              <a:t>на  моделі  рівноваги  </a:t>
            </a:r>
            <a:r>
              <a:rPr lang="uk-UA" dirty="0" smtClean="0"/>
              <a:t>та  макроекономічних  агрегатах, сформульована  </a:t>
            </a:r>
            <a:r>
              <a:rPr lang="uk-UA" dirty="0"/>
              <a:t>без  урахування  людей,  їхньої  пильності  </a:t>
            </a:r>
            <a:r>
              <a:rPr lang="uk-UA" dirty="0" smtClean="0"/>
              <a:t>та творчої  підприємливості, а тому має бути негайно переглянута.</a:t>
            </a:r>
          </a:p>
          <a:p>
            <a:r>
              <a:rPr lang="ru-RU" dirty="0"/>
              <a:t>5. </a:t>
            </a:r>
            <a:r>
              <a:rPr lang="uk-UA" dirty="0" smtClean="0"/>
              <a:t>У </a:t>
            </a:r>
            <a:r>
              <a:rPr lang="uk-UA" dirty="0"/>
              <a:t>галузі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суспільного вибору </a:t>
            </a:r>
            <a:r>
              <a:rPr lang="uk-UA" dirty="0"/>
              <a:t>й економічного аналізу </a:t>
            </a:r>
            <a:r>
              <a:rPr lang="uk-UA" dirty="0" smtClean="0"/>
              <a:t>інституцій і </a:t>
            </a:r>
            <a:r>
              <a:rPr lang="uk-UA" dirty="0"/>
              <a:t>права </a:t>
            </a:r>
            <a:r>
              <a:rPr lang="uk-UA" i="1" dirty="0">
                <a:solidFill>
                  <a:srgbClr val="FFFF00"/>
                </a:solidFill>
              </a:rPr>
              <a:t>існує суперечність </a:t>
            </a:r>
            <a:r>
              <a:rPr lang="uk-UA" dirty="0"/>
              <a:t>у спробі дослідження правових норм і правил, виходячи з  парадигми,  </a:t>
            </a:r>
            <a:r>
              <a:rPr lang="uk-UA" i="1" dirty="0">
                <a:solidFill>
                  <a:srgbClr val="FFFF00"/>
                </a:solidFill>
              </a:rPr>
              <a:t>що передбачає  незмінність навколишнього середовища та повноту інформації</a:t>
            </a:r>
            <a:r>
              <a:rPr lang="uk-UA" dirty="0"/>
              <a:t> </a:t>
            </a:r>
            <a:r>
              <a:rPr lang="uk-UA" dirty="0" smtClean="0"/>
              <a:t>стосовно </a:t>
            </a:r>
            <a:r>
              <a:rPr lang="uk-UA" dirty="0"/>
              <a:t>витрат і переваг, що випливають із цих норм і правил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31574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900336"/>
          </a:xfrm>
        </p:spPr>
        <p:txBody>
          <a:bodyPr>
            <a:noAutofit/>
          </a:bodyPr>
          <a:lstStyle/>
          <a:p>
            <a:pPr lvl="0" algn="ctr"/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3.3. 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Соціальне ринкове господарство: теоретична модель і практичне впровадження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07504" y="1268760"/>
            <a:ext cx="9036496" cy="5450813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Теоретики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німецького </a:t>
            </a:r>
            <a:r>
              <a:rPr lang="uk-UA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ордолібералізму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розробили основні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принципи господарського порядку,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який мав подолати монополізм, </a:t>
            </a:r>
            <a:r>
              <a:rPr lang="uk-UA" dirty="0" smtClean="0"/>
              <a:t>демілітеризувати економіку </a:t>
            </a:r>
            <a:r>
              <a:rPr lang="uk-UA" dirty="0"/>
              <a:t>Німеччини, задіяти приватну ініціативу, ринкові механізми та </a:t>
            </a:r>
            <a:r>
              <a:rPr lang="uk-UA" i="1" dirty="0" smtClean="0">
                <a:solidFill>
                  <a:srgbClr val="FFFF00"/>
                </a:solidFill>
              </a:rPr>
              <a:t>створити нову альтернативу соціального розвитку</a:t>
            </a:r>
            <a:r>
              <a:rPr lang="uk-UA" dirty="0" smtClean="0"/>
              <a:t>. Такі ідеї були </a:t>
            </a:r>
            <a:r>
              <a:rPr lang="uk-UA" dirty="0"/>
              <a:t>позитивно сприйняті підприємницькими колами, </a:t>
            </a:r>
            <a:r>
              <a:rPr lang="uk-UA" dirty="0" smtClean="0"/>
              <a:t>але використовувалися  </a:t>
            </a:r>
            <a:r>
              <a:rPr lang="uk-UA" dirty="0"/>
              <a:t>фрагментарно  й  не  стали  теоретичною  основою  реформування економіки країни</a:t>
            </a:r>
            <a:r>
              <a:rPr lang="ru-RU" dirty="0"/>
              <a:t>.</a:t>
            </a:r>
            <a:endParaRPr lang="en-US" dirty="0"/>
          </a:p>
          <a:p>
            <a:r>
              <a:rPr lang="uk-UA" dirty="0"/>
              <a:t>Найважливішим досягненням німецького неолібералізму </a:t>
            </a:r>
            <a:r>
              <a:rPr lang="uk-UA" dirty="0" smtClean="0"/>
              <a:t>після Другої світової війни стала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концепція соціального ринкового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господарства</a:t>
            </a:r>
            <a:r>
              <a:rPr lang="uk-UA" dirty="0"/>
              <a:t>,  ідейним  натхненником  якої  виступив  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 </a:t>
            </a:r>
            <a:r>
              <a:rPr lang="uk-UA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Ойкен</a:t>
            </a:r>
            <a:r>
              <a:rPr lang="uk-UA" dirty="0"/>
              <a:t>,  </a:t>
            </a:r>
            <a:r>
              <a:rPr lang="uk-UA" dirty="0" smtClean="0"/>
              <a:t>а розробниками - </a:t>
            </a:r>
            <a:r>
              <a:rPr lang="uk-UA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Мюллер-Армак</a:t>
            </a:r>
            <a:r>
              <a:rPr lang="uk-UA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uk-UA" dirty="0"/>
              <a:t>(</a:t>
            </a:r>
            <a:r>
              <a:rPr lang="uk-UA" dirty="0" smtClean="0"/>
              <a:t>1901-1978</a:t>
            </a:r>
            <a:r>
              <a:rPr lang="uk-UA" dirty="0"/>
              <a:t>),  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 </a:t>
            </a:r>
            <a:r>
              <a:rPr lang="uk-UA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Рьопке</a:t>
            </a:r>
            <a:r>
              <a:rPr lang="uk-UA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(1899-1966</a:t>
            </a:r>
            <a:r>
              <a:rPr lang="uk-UA" dirty="0"/>
              <a:t>) та </a:t>
            </a:r>
            <a:r>
              <a:rPr lang="uk-UA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 </a:t>
            </a:r>
            <a:r>
              <a:rPr lang="uk-UA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Рюстов</a:t>
            </a:r>
            <a:r>
              <a:rPr lang="uk-UA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(</a:t>
            </a:r>
            <a:r>
              <a:rPr lang="uk-UA" dirty="0" smtClean="0"/>
              <a:t>1885-1963</a:t>
            </a:r>
            <a:r>
              <a:rPr lang="uk-UA" dirty="0"/>
              <a:t>). </a:t>
            </a:r>
            <a:r>
              <a:rPr lang="uk-UA" dirty="0" smtClean="0"/>
              <a:t>Теорія соціального ринкового </a:t>
            </a:r>
            <a:r>
              <a:rPr lang="uk-UA" dirty="0"/>
              <a:t>господарства стала теоретичним підґрунтям </a:t>
            </a:r>
            <a:r>
              <a:rPr lang="uk-UA" dirty="0" smtClean="0"/>
              <a:t>кардинальних </a:t>
            </a:r>
            <a:r>
              <a:rPr lang="uk-UA" dirty="0"/>
              <a:t>економічних реформ у ФРН. Економічну політику, </a:t>
            </a:r>
            <a:r>
              <a:rPr lang="uk-UA" dirty="0" smtClean="0"/>
              <a:t>засновану на </a:t>
            </a:r>
            <a:r>
              <a:rPr lang="uk-UA" dirty="0"/>
              <a:t>цій концепції, проводили уряди Німеччини під </a:t>
            </a:r>
            <a:r>
              <a:rPr lang="uk-UA" dirty="0" smtClean="0"/>
              <a:t>керівництвом 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К. Аденауера </a:t>
            </a:r>
            <a:r>
              <a:rPr lang="uk-UA" dirty="0"/>
              <a:t>та 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Л. </a:t>
            </a:r>
            <a:r>
              <a:rPr lang="uk-UA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Ерхарда</a:t>
            </a:r>
            <a:r>
              <a:rPr lang="uk-UA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4033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407051"/>
              </p:ext>
            </p:extLst>
          </p:nvPr>
        </p:nvGraphicFramePr>
        <p:xfrm>
          <a:off x="457200" y="333375"/>
          <a:ext cx="8229600" cy="619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770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8747168"/>
              </p:ext>
            </p:extLst>
          </p:nvPr>
        </p:nvGraphicFramePr>
        <p:xfrm>
          <a:off x="179512" y="1196752"/>
          <a:ext cx="885698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</a:rPr>
              <a:t>Структурні елементи соціального ринкового господарства</a:t>
            </a:r>
            <a:endParaRPr lang="uk-UA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978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3.1. Загальна характеристика  основних шкіл сучасного неолібералізму.</a:t>
            </a:r>
          </a:p>
          <a:p>
            <a:pPr lvl="0"/>
            <a:r>
              <a:rPr lang="ru-RU" dirty="0" smtClean="0"/>
              <a:t>3.2. </a:t>
            </a:r>
            <a:r>
              <a:rPr lang="uk-UA" dirty="0" smtClean="0"/>
              <a:t>Нова австрійська школа економічного лібералізму.</a:t>
            </a:r>
            <a:endParaRPr lang="uk-UA" dirty="0"/>
          </a:p>
          <a:p>
            <a:pPr lvl="0"/>
            <a:r>
              <a:rPr lang="uk-UA" dirty="0" smtClean="0"/>
              <a:t>3.3 Соціальне ринкове господарство: теоретична модель і практичне впровадження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3. Сучасні концепції неолібералізму і соціальної школи</a:t>
            </a:r>
          </a:p>
        </p:txBody>
      </p:sp>
    </p:spTree>
    <p:extLst>
      <p:ext uri="{BB962C8B-B14F-4D97-AF65-F5344CB8AC3E}">
        <p14:creationId xmlns:p14="http://schemas.microsoft.com/office/powerpoint/2010/main" val="189988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Autofit/>
          </a:bodyPr>
          <a:lstStyle/>
          <a:p>
            <a:pPr algn="ctr"/>
            <a:r>
              <a:rPr lang="uk-UA" sz="2800" dirty="0">
                <a:solidFill>
                  <a:srgbClr val="FFC000"/>
                </a:solidFill>
              </a:rPr>
              <a:t>3.1. Загальна характеристика  основних шкіл сучасного неолібералізму</a:t>
            </a:r>
            <a:endParaRPr lang="uk-UA" sz="2800" dirty="0">
              <a:solidFill>
                <a:srgbClr val="FFC000"/>
              </a:solidFill>
              <a:effectLst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rgbClr val="FFC000"/>
                </a:solidFill>
              </a:rPr>
              <a:t>Сучасний  лібералізм  </a:t>
            </a:r>
            <a:r>
              <a:rPr lang="uk-UA" dirty="0"/>
              <a:t>—  це  потужний  напрям  європейської  і світової  економічної  думки,  що  в  цілому  розвивається  в  межах </a:t>
            </a:r>
            <a:r>
              <a:rPr lang="uk-UA" i="1" dirty="0">
                <a:solidFill>
                  <a:srgbClr val="FFFF00"/>
                </a:solidFill>
              </a:rPr>
              <a:t>неокласичної економічної традиції, захищаючи принципи економічної свободи, приватної власності, рівноважного розвитку </a:t>
            </a:r>
            <a:r>
              <a:rPr lang="uk-UA" i="1" dirty="0" smtClean="0">
                <a:solidFill>
                  <a:srgbClr val="FFFF00"/>
                </a:solidFill>
              </a:rPr>
              <a:t>економічної </a:t>
            </a:r>
            <a:r>
              <a:rPr lang="uk-UA" i="1" dirty="0">
                <a:solidFill>
                  <a:srgbClr val="FFFF00"/>
                </a:solidFill>
              </a:rPr>
              <a:t>системи та вільної конкуренції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Він визнає </a:t>
            </a:r>
            <a:r>
              <a:rPr lang="uk-UA" dirty="0"/>
              <a:t>необхідність регулюючого впливу держави на </a:t>
            </a:r>
            <a:r>
              <a:rPr lang="uk-UA" dirty="0" smtClean="0"/>
              <a:t>перебіг </a:t>
            </a:r>
            <a:r>
              <a:rPr lang="uk-UA" dirty="0"/>
              <a:t>ринкових процесів і створення соціальної </a:t>
            </a:r>
            <a:r>
              <a:rPr lang="uk-UA" dirty="0" smtClean="0"/>
              <a:t>інфраструктури; виступає </a:t>
            </a:r>
            <a:r>
              <a:rPr lang="uk-UA" dirty="0"/>
              <a:t>за </a:t>
            </a:r>
            <a:r>
              <a:rPr lang="uk-UA" i="1" dirty="0">
                <a:solidFill>
                  <a:srgbClr val="FFFF00"/>
                </a:solidFill>
              </a:rPr>
              <a:t>оптимальне поєднання державних і ринкових регуляторів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394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179512" y="260350"/>
            <a:ext cx="8507288" cy="6264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>
                <a:solidFill>
                  <a:srgbClr val="FFC000"/>
                </a:solidFill>
              </a:rPr>
              <a:t>ПРИНЦИПИ КЛАСИЧНОГО ЛІБЕРАЛІЗМУ: </a:t>
            </a:r>
          </a:p>
          <a:p>
            <a:pPr marL="0" indent="0" algn="ctr">
              <a:buNone/>
            </a:pPr>
            <a:endParaRPr lang="uk-UA" dirty="0" smtClean="0">
              <a:solidFill>
                <a:srgbClr val="FFC000"/>
              </a:solidFill>
            </a:endParaRPr>
          </a:p>
          <a:p>
            <a:r>
              <a:rPr lang="uk-UA" dirty="0" smtClean="0"/>
              <a:t>природні права та природний порядок;</a:t>
            </a:r>
          </a:p>
          <a:p>
            <a:r>
              <a:rPr lang="uk-UA" dirty="0" smtClean="0"/>
              <a:t>заперечення необхідності розширення державного втручання;</a:t>
            </a:r>
            <a:endParaRPr lang="uk-UA" dirty="0"/>
          </a:p>
          <a:p>
            <a:r>
              <a:rPr lang="uk-UA" dirty="0" smtClean="0"/>
              <a:t>захист конкуренції як механізму господарської координації;</a:t>
            </a:r>
          </a:p>
          <a:p>
            <a:r>
              <a:rPr lang="uk-UA" dirty="0"/>
              <a:t>і</a:t>
            </a:r>
            <a:r>
              <a:rPr lang="uk-UA" dirty="0" smtClean="0"/>
              <a:t>ндивідуальна свобода;</a:t>
            </a:r>
          </a:p>
          <a:p>
            <a:r>
              <a:rPr lang="uk-UA" dirty="0" smtClean="0"/>
              <a:t>приватна власність на засоби виробництва;</a:t>
            </a:r>
          </a:p>
          <a:p>
            <a:r>
              <a:rPr lang="uk-UA" dirty="0"/>
              <a:t>р</a:t>
            </a:r>
            <a:r>
              <a:rPr lang="uk-UA" dirty="0" smtClean="0"/>
              <a:t>озвиток місцевого самоврядування та добровільних організацій на противагу централізації;</a:t>
            </a:r>
          </a:p>
          <a:p>
            <a:r>
              <a:rPr lang="uk-UA" dirty="0"/>
              <a:t>п</a:t>
            </a:r>
            <a:r>
              <a:rPr lang="uk-UA" dirty="0" smtClean="0"/>
              <a:t>ідтримка вільної торгівлі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846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80728"/>
            <a:ext cx="8208912" cy="5593615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79296" cy="648072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Характеристика класичного та неолібералізму </a:t>
            </a:r>
            <a:endParaRPr lang="uk-UA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9721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179512" y="260350"/>
            <a:ext cx="8507288" cy="62642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 smtClean="0">
                <a:solidFill>
                  <a:srgbClr val="FFC000"/>
                </a:solidFill>
              </a:rPr>
              <a:t>ПРИНЦИПИ НЕОЛІБЕРАЛІЗМУ</a:t>
            </a:r>
          </a:p>
          <a:p>
            <a:pPr marL="0" indent="0" algn="ctr">
              <a:buNone/>
            </a:pPr>
            <a:r>
              <a:rPr lang="uk-UA" dirty="0" smtClean="0">
                <a:solidFill>
                  <a:srgbClr val="FFC000"/>
                </a:solidFill>
              </a:rPr>
              <a:t>(колоквіум </a:t>
            </a:r>
            <a:r>
              <a:rPr lang="uk-UA" dirty="0" err="1" smtClean="0">
                <a:solidFill>
                  <a:srgbClr val="FFC000"/>
                </a:solidFill>
              </a:rPr>
              <a:t>Ліппмана</a:t>
            </a:r>
            <a:r>
              <a:rPr lang="uk-UA" dirty="0" smtClean="0">
                <a:solidFill>
                  <a:srgbClr val="FFC000"/>
                </a:solidFill>
              </a:rPr>
              <a:t>):</a:t>
            </a:r>
          </a:p>
          <a:p>
            <a:pPr marL="0" indent="0" algn="ctr">
              <a:buNone/>
            </a:pPr>
            <a:r>
              <a:rPr lang="uk-UA" dirty="0" smtClean="0">
                <a:solidFill>
                  <a:srgbClr val="FFC000"/>
                </a:solidFill>
              </a:rPr>
              <a:t> </a:t>
            </a:r>
          </a:p>
          <a:p>
            <a:r>
              <a:rPr lang="uk-UA" dirty="0" smtClean="0"/>
              <a:t>загальна економічна рівновага досягається завдяки 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ціновому механізму</a:t>
            </a:r>
            <a:r>
              <a:rPr lang="uk-UA" dirty="0" smtClean="0"/>
              <a:t>;</a:t>
            </a:r>
          </a:p>
          <a:p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конкуренція</a:t>
            </a:r>
            <a:r>
              <a:rPr lang="uk-UA" dirty="0" smtClean="0"/>
              <a:t> є єдиною силою суспільного прогресу та економічного розвитку</a:t>
            </a:r>
            <a:r>
              <a:rPr lang="ru-RU" dirty="0" smtClean="0"/>
              <a:t>;</a:t>
            </a:r>
            <a:endParaRPr lang="uk-UA" dirty="0"/>
          </a:p>
          <a:p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роль держави </a:t>
            </a:r>
            <a:r>
              <a:rPr lang="uk-UA" dirty="0" smtClean="0"/>
              <a:t>в економічному житті полягає у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створенні «правил  гри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uk-UA" dirty="0" smtClean="0"/>
              <a:t>господарської діяльності економічних суб’єктів;</a:t>
            </a:r>
          </a:p>
          <a:p>
            <a:r>
              <a:rPr lang="uk-UA" dirty="0" smtClean="0"/>
              <a:t>найважливішим  напрямом  державної  політики  є 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боротьба проти проявів монополізму</a:t>
            </a:r>
            <a:r>
              <a:rPr lang="uk-UA" dirty="0" smtClean="0"/>
              <a:t>;</a:t>
            </a:r>
          </a:p>
          <a:p>
            <a:r>
              <a:rPr lang="uk-UA" dirty="0" smtClean="0"/>
              <a:t>держава має забезпечувати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вільне ціноутворення </a:t>
            </a:r>
            <a:r>
              <a:rPr lang="uk-UA" dirty="0" smtClean="0"/>
              <a:t>в економіці  та  не  допускати  будь-якого  впливу  на  процес  формування цін</a:t>
            </a:r>
            <a:r>
              <a:rPr lang="ru-RU" dirty="0" smtClean="0"/>
              <a:t>.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712342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184629"/>
              </p:ext>
            </p:extLst>
          </p:nvPr>
        </p:nvGraphicFramePr>
        <p:xfrm>
          <a:off x="468313" y="188913"/>
          <a:ext cx="82296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2283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72533"/>
            <a:ext cx="5616624" cy="6665663"/>
          </a:xfrm>
        </p:spPr>
      </p:pic>
    </p:spTree>
    <p:extLst>
      <p:ext uri="{BB962C8B-B14F-4D97-AF65-F5344CB8AC3E}">
        <p14:creationId xmlns:p14="http://schemas.microsoft.com/office/powerpoint/2010/main" val="1120725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652120"/>
          </a:xfrm>
        </p:spPr>
        <p:txBody>
          <a:bodyPr>
            <a:normAutofit fontScale="92500"/>
          </a:bodyPr>
          <a:lstStyle/>
          <a:p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Нова австрійська школа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/>
              <a:t>вивчала економічні процеси із суб’єктивно психологічних  позицій  окремих  господарюючих  агентів,  поєднавши  принципи  австрійської  школи  </a:t>
            </a:r>
            <a:r>
              <a:rPr lang="uk-UA" sz="2400" i="1" dirty="0">
                <a:solidFill>
                  <a:srgbClr val="FFFF00"/>
                </a:solidFill>
              </a:rPr>
              <a:t>граничної</a:t>
            </a:r>
            <a:r>
              <a:rPr lang="uk-UA" sz="2400" dirty="0"/>
              <a:t>  </a:t>
            </a:r>
            <a:r>
              <a:rPr lang="uk-UA" sz="2400" i="1" dirty="0">
                <a:solidFill>
                  <a:srgbClr val="FFFF00"/>
                </a:solidFill>
              </a:rPr>
              <a:t>корисності</a:t>
            </a:r>
            <a:r>
              <a:rPr lang="uk-UA" sz="2400" dirty="0"/>
              <a:t> з  основоположними  підходами  неокласичної  теорії  (</a:t>
            </a:r>
            <a:r>
              <a:rPr lang="uk-UA" sz="2400" i="1" dirty="0">
                <a:solidFill>
                  <a:srgbClr val="FFFF00"/>
                </a:solidFill>
              </a:rPr>
              <a:t>свобода підприємництва, вільне ціноутворення </a:t>
            </a:r>
            <a:r>
              <a:rPr lang="uk-UA" sz="2400" dirty="0"/>
              <a:t>тощо)</a:t>
            </a:r>
          </a:p>
          <a:p>
            <a:r>
              <a:rPr lang="uk-UA" sz="2400" dirty="0" smtClean="0"/>
              <a:t>Вона принципово </a:t>
            </a:r>
            <a:r>
              <a:rPr lang="uk-UA" sz="2400" i="1" dirty="0" smtClean="0">
                <a:solidFill>
                  <a:srgbClr val="FFFF00"/>
                </a:solidFill>
              </a:rPr>
              <a:t>заперечувала макроекономічний аналіз</a:t>
            </a:r>
            <a:r>
              <a:rPr lang="uk-UA" sz="2400" dirty="0" smtClean="0"/>
              <a:t>,який, починаючи з 30-х років ХХ ст., міцно увійшов до методології  досліджень  більшості  течій  світової  економічної  думки. </a:t>
            </a:r>
          </a:p>
          <a:p>
            <a:r>
              <a:rPr lang="uk-UA" sz="2400" dirty="0" smtClean="0"/>
              <a:t>Прихильники нової австрійської школи: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uk-UA" sz="2400" dirty="0" smtClean="0"/>
              <a:t>залишалися на засадах </a:t>
            </a:r>
            <a:r>
              <a:rPr lang="uk-UA" sz="2400" i="1" dirty="0" smtClean="0">
                <a:solidFill>
                  <a:srgbClr val="FFFF00"/>
                </a:solidFill>
              </a:rPr>
              <a:t>методологічного </a:t>
            </a:r>
            <a:r>
              <a:rPr lang="uk-UA" sz="2400" i="1" dirty="0">
                <a:solidFill>
                  <a:srgbClr val="FFFF00"/>
                </a:solidFill>
              </a:rPr>
              <a:t>індивідуалізму,  </a:t>
            </a:r>
            <a:r>
              <a:rPr lang="uk-UA" sz="2400" i="1" dirty="0" smtClean="0">
                <a:solidFill>
                  <a:srgbClr val="FFFF00"/>
                </a:solidFill>
              </a:rPr>
              <a:t>суб’єктивізму</a:t>
            </a:r>
            <a:r>
              <a:rPr lang="uk-UA" sz="2400" dirty="0" smtClean="0"/>
              <a:t>;  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uk-UA" sz="2400" dirty="0" smtClean="0"/>
              <a:t>сповідували  </a:t>
            </a:r>
            <a:r>
              <a:rPr lang="uk-UA" sz="2400" i="1" dirty="0">
                <a:solidFill>
                  <a:srgbClr val="FFFF00"/>
                </a:solidFill>
              </a:rPr>
              <a:t>принципи  недосконалості знання</a:t>
            </a:r>
            <a:r>
              <a:rPr lang="uk-UA" sz="2400" dirty="0" smtClean="0"/>
              <a:t>;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uk-UA" sz="2400" dirty="0" smtClean="0"/>
              <a:t>практикували </a:t>
            </a:r>
            <a:r>
              <a:rPr lang="uk-UA" sz="2400" i="1" dirty="0">
                <a:solidFill>
                  <a:srgbClr val="FFFF00"/>
                </a:solidFill>
              </a:rPr>
              <a:t>соціологічний  підхід</a:t>
            </a:r>
            <a:r>
              <a:rPr lang="uk-UA" sz="2400" dirty="0" smtClean="0"/>
              <a:t>;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uk-UA" sz="2400" dirty="0" smtClean="0"/>
              <a:t>не  підтримували  державного  втручання  в  економіку.  </a:t>
            </a:r>
            <a:endParaRPr lang="uk-UA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uk-UA" sz="3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3.2. Нова австрійська школа економічного неолібералізму</a:t>
            </a:r>
            <a:endParaRPr lang="uk-UA" sz="31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485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1292</TotalTime>
  <Words>1072</Words>
  <Application>Microsoft Office PowerPoint</Application>
  <PresentationFormat>Экран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Бумажная</vt:lpstr>
      <vt:lpstr>СУЧАСНІ ЕКОНОМІЧНІ ТЕОРІЇ</vt:lpstr>
      <vt:lpstr>Тема 3. Сучасні концепції неолібералізму і соціальної школи</vt:lpstr>
      <vt:lpstr>3.1. Загальна характеристика  основних шкіл сучасного неолібералізму</vt:lpstr>
      <vt:lpstr>Презентация PowerPoint</vt:lpstr>
      <vt:lpstr>Характеристика класичного та неолібералізму </vt:lpstr>
      <vt:lpstr>Презентация PowerPoint</vt:lpstr>
      <vt:lpstr>Презентация PowerPoint</vt:lpstr>
      <vt:lpstr>Презентация PowerPoint</vt:lpstr>
      <vt:lpstr>  3.2. Нова австрійська школа економічного неолібералізму</vt:lpstr>
      <vt:lpstr>Презентация PowerPoint</vt:lpstr>
      <vt:lpstr>Презентация PowerPoint</vt:lpstr>
      <vt:lpstr>Презентация PowerPoint</vt:lpstr>
      <vt:lpstr>Внесок  нової австрійської  школи в теорію економіки</vt:lpstr>
      <vt:lpstr>Презентация PowerPoint</vt:lpstr>
      <vt:lpstr>3.3. Соціальне ринкове господарство: теоретична модель і практичне впровадження</vt:lpstr>
      <vt:lpstr>Презентация PowerPoint</vt:lpstr>
      <vt:lpstr>Структурні елементи соціального ринкового господарства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ЕКОНОМІЧНІ ТЕОРІЇ</dc:title>
  <dc:creator>Юрій У</dc:creator>
  <cp:lastModifiedBy>Юрій У</cp:lastModifiedBy>
  <cp:revision>90</cp:revision>
  <dcterms:created xsi:type="dcterms:W3CDTF">2023-02-06T18:05:54Z</dcterms:created>
  <dcterms:modified xsi:type="dcterms:W3CDTF">2023-02-28T11:01:16Z</dcterms:modified>
</cp:coreProperties>
</file>