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9" r:id="rId1"/>
  </p:sldMasterIdLst>
  <p:notesMasterIdLst>
    <p:notesMasterId r:id="rId26"/>
  </p:notesMasterIdLst>
  <p:sldIdLst>
    <p:sldId id="256" r:id="rId2"/>
    <p:sldId id="282" r:id="rId3"/>
    <p:sldId id="377" r:id="rId4"/>
    <p:sldId id="364" r:id="rId5"/>
    <p:sldId id="378" r:id="rId6"/>
    <p:sldId id="379" r:id="rId7"/>
    <p:sldId id="263" r:id="rId8"/>
    <p:sldId id="380" r:id="rId9"/>
    <p:sldId id="381" r:id="rId10"/>
    <p:sldId id="353" r:id="rId11"/>
    <p:sldId id="382" r:id="rId12"/>
    <p:sldId id="383" r:id="rId13"/>
    <p:sldId id="354" r:id="rId14"/>
    <p:sldId id="355" r:id="rId15"/>
    <p:sldId id="384" r:id="rId16"/>
    <p:sldId id="325" r:id="rId17"/>
    <p:sldId id="385" r:id="rId18"/>
    <p:sldId id="356" r:id="rId19"/>
    <p:sldId id="357" r:id="rId20"/>
    <p:sldId id="367" r:id="rId21"/>
    <p:sldId id="358" r:id="rId22"/>
    <p:sldId id="386" r:id="rId23"/>
    <p:sldId id="371" r:id="rId24"/>
    <p:sldId id="289"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A107856-5554-42FB-B03E-39F5DBC370BA}" styleName="Средний стиль 4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34" autoAdjust="0"/>
    <p:restoredTop sz="94681"/>
  </p:normalViewPr>
  <p:slideViewPr>
    <p:cSldViewPr>
      <p:cViewPr varScale="1">
        <p:scale>
          <a:sx n="107" d="100"/>
          <a:sy n="107" d="100"/>
        </p:scale>
        <p:origin x="1816"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UA"/>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EC4982-032A-4918-B2C1-F2D01DDBF531}" type="datetimeFigureOut">
              <a:rPr lang="ru-UA" smtClean="0"/>
              <a:t>20.11.2022</a:t>
            </a:fld>
            <a:endParaRPr lang="ru-UA"/>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UA"/>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UA"/>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69813F-0185-48F3-8B28-185695BB9D32}" type="slidenum">
              <a:rPr lang="ru-UA" smtClean="0"/>
              <a:t>‹#›</a:t>
            </a:fld>
            <a:endParaRPr lang="ru-UA"/>
          </a:p>
        </p:txBody>
      </p:sp>
    </p:spTree>
    <p:extLst>
      <p:ext uri="{BB962C8B-B14F-4D97-AF65-F5344CB8AC3E}">
        <p14:creationId xmlns:p14="http://schemas.microsoft.com/office/powerpoint/2010/main" val="418135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UA" dirty="0"/>
          </a:p>
        </p:txBody>
      </p:sp>
      <p:sp>
        <p:nvSpPr>
          <p:cNvPr id="4" name="Номер слайда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F69813F-0185-48F3-8B28-185695BB9D32}" type="slidenum">
              <a:rPr kumimoji="0" lang="ru-U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ru-U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84794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UA" dirty="0"/>
          </a:p>
        </p:txBody>
      </p:sp>
      <p:sp>
        <p:nvSpPr>
          <p:cNvPr id="4" name="Номер слайда 3"/>
          <p:cNvSpPr>
            <a:spLocks noGrp="1"/>
          </p:cNvSpPr>
          <p:nvPr>
            <p:ph type="sldNum" sz="quarter" idx="5"/>
          </p:nvPr>
        </p:nvSpPr>
        <p:spPr/>
        <p:txBody>
          <a:bodyPr/>
          <a:lstStyle/>
          <a:p>
            <a:fld id="{0F69813F-0185-48F3-8B28-185695BB9D32}" type="slidenum">
              <a:rPr lang="ru-UA" smtClean="0"/>
              <a:t>20</a:t>
            </a:fld>
            <a:endParaRPr lang="ru-UA"/>
          </a:p>
        </p:txBody>
      </p:sp>
    </p:spTree>
    <p:extLst>
      <p:ext uri="{BB962C8B-B14F-4D97-AF65-F5344CB8AC3E}">
        <p14:creationId xmlns:p14="http://schemas.microsoft.com/office/powerpoint/2010/main" val="34665285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UA" dirty="0"/>
          </a:p>
        </p:txBody>
      </p:sp>
      <p:sp>
        <p:nvSpPr>
          <p:cNvPr id="4" name="Номер слайда 3"/>
          <p:cNvSpPr>
            <a:spLocks noGrp="1"/>
          </p:cNvSpPr>
          <p:nvPr>
            <p:ph type="sldNum" sz="quarter" idx="5"/>
          </p:nvPr>
        </p:nvSpPr>
        <p:spPr/>
        <p:txBody>
          <a:bodyPr/>
          <a:lstStyle/>
          <a:p>
            <a:fld id="{0F69813F-0185-48F3-8B28-185695BB9D32}" type="slidenum">
              <a:rPr lang="ru-UA" smtClean="0"/>
              <a:t>21</a:t>
            </a:fld>
            <a:endParaRPr lang="ru-UA"/>
          </a:p>
        </p:txBody>
      </p:sp>
    </p:spTree>
    <p:extLst>
      <p:ext uri="{BB962C8B-B14F-4D97-AF65-F5344CB8AC3E}">
        <p14:creationId xmlns:p14="http://schemas.microsoft.com/office/powerpoint/2010/main" val="5561124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UA" dirty="0"/>
          </a:p>
        </p:txBody>
      </p:sp>
      <p:sp>
        <p:nvSpPr>
          <p:cNvPr id="4" name="Номер слайда 3"/>
          <p:cNvSpPr>
            <a:spLocks noGrp="1"/>
          </p:cNvSpPr>
          <p:nvPr>
            <p:ph type="sldNum" sz="quarter" idx="5"/>
          </p:nvPr>
        </p:nvSpPr>
        <p:spPr/>
        <p:txBody>
          <a:bodyPr/>
          <a:lstStyle/>
          <a:p>
            <a:fld id="{0F69813F-0185-48F3-8B28-185695BB9D32}" type="slidenum">
              <a:rPr lang="ru-UA" smtClean="0"/>
              <a:t>22</a:t>
            </a:fld>
            <a:endParaRPr lang="ru-UA"/>
          </a:p>
        </p:txBody>
      </p:sp>
    </p:spTree>
    <p:extLst>
      <p:ext uri="{BB962C8B-B14F-4D97-AF65-F5344CB8AC3E}">
        <p14:creationId xmlns:p14="http://schemas.microsoft.com/office/powerpoint/2010/main" val="5725426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UA" dirty="0"/>
          </a:p>
        </p:txBody>
      </p:sp>
      <p:sp>
        <p:nvSpPr>
          <p:cNvPr id="4" name="Номер слайда 3"/>
          <p:cNvSpPr>
            <a:spLocks noGrp="1"/>
          </p:cNvSpPr>
          <p:nvPr>
            <p:ph type="sldNum" sz="quarter" idx="5"/>
          </p:nvPr>
        </p:nvSpPr>
        <p:spPr/>
        <p:txBody>
          <a:bodyPr/>
          <a:lstStyle/>
          <a:p>
            <a:fld id="{0F69813F-0185-48F3-8B28-185695BB9D32}" type="slidenum">
              <a:rPr lang="ru-UA" smtClean="0"/>
              <a:t>23</a:t>
            </a:fld>
            <a:endParaRPr lang="ru-UA"/>
          </a:p>
        </p:txBody>
      </p:sp>
    </p:spTree>
    <p:extLst>
      <p:ext uri="{BB962C8B-B14F-4D97-AF65-F5344CB8AC3E}">
        <p14:creationId xmlns:p14="http://schemas.microsoft.com/office/powerpoint/2010/main" val="14454679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UA" dirty="0"/>
          </a:p>
        </p:txBody>
      </p:sp>
      <p:sp>
        <p:nvSpPr>
          <p:cNvPr id="4" name="Номер слайда 3"/>
          <p:cNvSpPr>
            <a:spLocks noGrp="1"/>
          </p:cNvSpPr>
          <p:nvPr>
            <p:ph type="sldNum" sz="quarter" idx="5"/>
          </p:nvPr>
        </p:nvSpPr>
        <p:spPr/>
        <p:txBody>
          <a:bodyPr/>
          <a:lstStyle/>
          <a:p>
            <a:fld id="{0F69813F-0185-48F3-8B28-185695BB9D32}" type="slidenum">
              <a:rPr lang="ru-UA" smtClean="0"/>
              <a:t>24</a:t>
            </a:fld>
            <a:endParaRPr lang="ru-UA"/>
          </a:p>
        </p:txBody>
      </p:sp>
    </p:spTree>
    <p:extLst>
      <p:ext uri="{BB962C8B-B14F-4D97-AF65-F5344CB8AC3E}">
        <p14:creationId xmlns:p14="http://schemas.microsoft.com/office/powerpoint/2010/main" val="1065673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UA" dirty="0"/>
          </a:p>
        </p:txBody>
      </p:sp>
      <p:sp>
        <p:nvSpPr>
          <p:cNvPr id="4" name="Номер слайда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F69813F-0185-48F3-8B28-185695BB9D32}" type="slidenum">
              <a:rPr kumimoji="0" lang="ru-U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ru-U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52202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UA" dirty="0"/>
          </a:p>
        </p:txBody>
      </p:sp>
      <p:sp>
        <p:nvSpPr>
          <p:cNvPr id="4" name="Номер слайда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F69813F-0185-48F3-8B28-185695BB9D32}" type="slidenum">
              <a:rPr kumimoji="0" lang="ru-U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ru-U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748956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UA" dirty="0"/>
          </a:p>
        </p:txBody>
      </p:sp>
      <p:sp>
        <p:nvSpPr>
          <p:cNvPr id="4" name="Номер слайда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F69813F-0185-48F3-8B28-185695BB9D32}" type="slidenum">
              <a:rPr kumimoji="0" lang="ru-U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ru-U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006435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UA" dirty="0"/>
          </a:p>
        </p:txBody>
      </p:sp>
      <p:sp>
        <p:nvSpPr>
          <p:cNvPr id="4" name="Номер слайда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F69813F-0185-48F3-8B28-185695BB9D32}" type="slidenum">
              <a:rPr kumimoji="0" lang="ru-U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ru-U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669961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UA" dirty="0"/>
          </a:p>
        </p:txBody>
      </p:sp>
      <p:sp>
        <p:nvSpPr>
          <p:cNvPr id="4" name="Номер слайда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F69813F-0185-48F3-8B28-185695BB9D32}" type="slidenum">
              <a:rPr kumimoji="0" lang="ru-U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ru-U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787421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UA" dirty="0"/>
          </a:p>
        </p:txBody>
      </p:sp>
      <p:sp>
        <p:nvSpPr>
          <p:cNvPr id="4" name="Номер слайда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F69813F-0185-48F3-8B28-185695BB9D32}" type="slidenum">
              <a:rPr kumimoji="0" lang="ru-U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ru-U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89161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UA" dirty="0"/>
          </a:p>
        </p:txBody>
      </p:sp>
      <p:sp>
        <p:nvSpPr>
          <p:cNvPr id="4" name="Номер слайда 3"/>
          <p:cNvSpPr>
            <a:spLocks noGrp="1"/>
          </p:cNvSpPr>
          <p:nvPr>
            <p:ph type="sldNum" sz="quarter" idx="5"/>
          </p:nvPr>
        </p:nvSpPr>
        <p:spPr/>
        <p:txBody>
          <a:bodyPr/>
          <a:lstStyle/>
          <a:p>
            <a:fld id="{0F69813F-0185-48F3-8B28-185695BB9D32}" type="slidenum">
              <a:rPr lang="ru-UA" smtClean="0"/>
              <a:t>16</a:t>
            </a:fld>
            <a:endParaRPr lang="ru-UA"/>
          </a:p>
        </p:txBody>
      </p:sp>
    </p:spTree>
    <p:extLst>
      <p:ext uri="{BB962C8B-B14F-4D97-AF65-F5344CB8AC3E}">
        <p14:creationId xmlns:p14="http://schemas.microsoft.com/office/powerpoint/2010/main" val="1219167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UA" dirty="0"/>
          </a:p>
        </p:txBody>
      </p:sp>
      <p:sp>
        <p:nvSpPr>
          <p:cNvPr id="4" name="Номер слайда 3"/>
          <p:cNvSpPr>
            <a:spLocks noGrp="1"/>
          </p:cNvSpPr>
          <p:nvPr>
            <p:ph type="sldNum" sz="quarter" idx="5"/>
          </p:nvPr>
        </p:nvSpPr>
        <p:spPr/>
        <p:txBody>
          <a:bodyPr/>
          <a:lstStyle/>
          <a:p>
            <a:fld id="{0F69813F-0185-48F3-8B28-185695BB9D32}" type="slidenum">
              <a:rPr lang="ru-UA" smtClean="0"/>
              <a:t>17</a:t>
            </a:fld>
            <a:endParaRPr lang="ru-UA"/>
          </a:p>
        </p:txBody>
      </p:sp>
    </p:spTree>
    <p:extLst>
      <p:ext uri="{BB962C8B-B14F-4D97-AF65-F5344CB8AC3E}">
        <p14:creationId xmlns:p14="http://schemas.microsoft.com/office/powerpoint/2010/main" val="2849226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E760D206-160F-4EB7-A440-650B8AF17984}" type="datetime1">
              <a:rPr lang="ru-RU" smtClean="0"/>
              <a:t>20.11.2022</a:t>
            </a:fld>
            <a:endParaRPr lang="ru-RU"/>
          </a:p>
        </p:txBody>
      </p:sp>
      <p:sp>
        <p:nvSpPr>
          <p:cNvPr id="5" name="Footer Placeholder 4"/>
          <p:cNvSpPr>
            <a:spLocks noGrp="1"/>
          </p:cNvSpPr>
          <p:nvPr>
            <p:ph type="ftr" sz="quarter" idx="11"/>
          </p:nvPr>
        </p:nvSpPr>
        <p:spPr/>
        <p:txBody>
          <a:bodyPr/>
          <a:lstStyle/>
          <a:p>
            <a:r>
              <a:rPr lang="ru-RU"/>
              <a:t>К. Є. Орлова / Державний університет "Житомирська політехніка"</a:t>
            </a: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4FBB39AC-9396-4ED1-B9E2-1D6A006394CD}" type="slidenum">
              <a:rPr lang="ru-RU" smtClean="0"/>
              <a:t>‹#›</a:t>
            </a:fld>
            <a:endParaRPr lang="ru-RU"/>
          </a:p>
        </p:txBody>
      </p:sp>
    </p:spTree>
    <p:extLst>
      <p:ext uri="{BB962C8B-B14F-4D97-AF65-F5344CB8AC3E}">
        <p14:creationId xmlns:p14="http://schemas.microsoft.com/office/powerpoint/2010/main" val="441153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0512EAF-171D-446A-B336-78D1833FB24F}" type="datetime1">
              <a:rPr lang="ru-RU" smtClean="0"/>
              <a:t>20.11.2022</a:t>
            </a:fld>
            <a:endParaRPr lang="ru-RU"/>
          </a:p>
        </p:txBody>
      </p:sp>
      <p:sp>
        <p:nvSpPr>
          <p:cNvPr id="5" name="Footer Placeholder 4"/>
          <p:cNvSpPr>
            <a:spLocks noGrp="1"/>
          </p:cNvSpPr>
          <p:nvPr>
            <p:ph type="ftr" sz="quarter" idx="11"/>
          </p:nvPr>
        </p:nvSpPr>
        <p:spPr/>
        <p:txBody>
          <a:bodyPr/>
          <a:lstStyle/>
          <a:p>
            <a:r>
              <a:rPr lang="ru-RU"/>
              <a:t>К. Є. Орлова / Державний університет "Житомирська політехніка"</a:t>
            </a: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FBB39AC-9396-4ED1-B9E2-1D6A006394CD}" type="slidenum">
              <a:rPr lang="ru-RU" smtClean="0"/>
              <a:t>‹#›</a:t>
            </a:fld>
            <a:endParaRPr lang="ru-RU"/>
          </a:p>
        </p:txBody>
      </p:sp>
    </p:spTree>
    <p:extLst>
      <p:ext uri="{BB962C8B-B14F-4D97-AF65-F5344CB8AC3E}">
        <p14:creationId xmlns:p14="http://schemas.microsoft.com/office/powerpoint/2010/main" val="7499390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0512EAF-171D-446A-B336-78D1833FB24F}" type="datetime1">
              <a:rPr lang="ru-RU" smtClean="0"/>
              <a:t>20.11.2022</a:t>
            </a:fld>
            <a:endParaRPr lang="ru-RU"/>
          </a:p>
        </p:txBody>
      </p:sp>
      <p:sp>
        <p:nvSpPr>
          <p:cNvPr id="5" name="Footer Placeholder 4"/>
          <p:cNvSpPr>
            <a:spLocks noGrp="1"/>
          </p:cNvSpPr>
          <p:nvPr>
            <p:ph type="ftr" sz="quarter" idx="11"/>
          </p:nvPr>
        </p:nvSpPr>
        <p:spPr/>
        <p:txBody>
          <a:bodyPr/>
          <a:lstStyle/>
          <a:p>
            <a:r>
              <a:rPr lang="ru-RU"/>
              <a:t>К. Є. Орлова / Державний університет "Житомирська політехніка"</a:t>
            </a: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FBB39AC-9396-4ED1-B9E2-1D6A006394CD}" type="slidenum">
              <a:rPr lang="ru-RU" smtClean="0"/>
              <a:t>‹#›</a:t>
            </a:fld>
            <a:endParaRPr lang="ru-RU"/>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925382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40512EAF-171D-446A-B336-78D1833FB24F}" type="datetime1">
              <a:rPr lang="ru-RU" smtClean="0"/>
              <a:t>20.11.2022</a:t>
            </a:fld>
            <a:endParaRPr lang="ru-RU"/>
          </a:p>
        </p:txBody>
      </p:sp>
      <p:sp>
        <p:nvSpPr>
          <p:cNvPr id="6" name="Footer Placeholder 5"/>
          <p:cNvSpPr>
            <a:spLocks noGrp="1"/>
          </p:cNvSpPr>
          <p:nvPr>
            <p:ph type="ftr" sz="quarter" idx="11"/>
          </p:nvPr>
        </p:nvSpPr>
        <p:spPr/>
        <p:txBody>
          <a:bodyPr/>
          <a:lstStyle/>
          <a:p>
            <a:r>
              <a:rPr lang="ru-RU"/>
              <a:t>К. Є. Орлова / Державний університет "Житомирська політехніка"</a:t>
            </a: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FBB39AC-9396-4ED1-B9E2-1D6A006394CD}" type="slidenum">
              <a:rPr lang="ru-RU" smtClean="0"/>
              <a:t>‹#›</a:t>
            </a:fld>
            <a:endParaRPr lang="ru-RU"/>
          </a:p>
        </p:txBody>
      </p:sp>
    </p:spTree>
    <p:extLst>
      <p:ext uri="{BB962C8B-B14F-4D97-AF65-F5344CB8AC3E}">
        <p14:creationId xmlns:p14="http://schemas.microsoft.com/office/powerpoint/2010/main" val="733656254"/>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40512EAF-171D-446A-B336-78D1833FB24F}" type="datetime1">
              <a:rPr lang="ru-RU" smtClean="0"/>
              <a:t>20.11.2022</a:t>
            </a:fld>
            <a:endParaRPr lang="ru-RU"/>
          </a:p>
        </p:txBody>
      </p:sp>
      <p:sp>
        <p:nvSpPr>
          <p:cNvPr id="6" name="Footer Placeholder 5"/>
          <p:cNvSpPr>
            <a:spLocks noGrp="1"/>
          </p:cNvSpPr>
          <p:nvPr>
            <p:ph type="ftr" sz="quarter" idx="11"/>
          </p:nvPr>
        </p:nvSpPr>
        <p:spPr/>
        <p:txBody>
          <a:bodyPr/>
          <a:lstStyle/>
          <a:p>
            <a:r>
              <a:rPr lang="ru-RU"/>
              <a:t>К. Є. Орлова / Державний університет "Житомирська політехніка"</a:t>
            </a: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FBB39AC-9396-4ED1-B9E2-1D6A006394CD}" type="slidenum">
              <a:rPr lang="ru-RU" smtClean="0"/>
              <a:t>‹#›</a:t>
            </a:fld>
            <a:endParaRPr lang="ru-RU"/>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0368203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40512EAF-171D-446A-B336-78D1833FB24F}" type="datetime1">
              <a:rPr lang="ru-RU" smtClean="0"/>
              <a:t>20.11.2022</a:t>
            </a:fld>
            <a:endParaRPr lang="ru-RU"/>
          </a:p>
        </p:txBody>
      </p:sp>
      <p:sp>
        <p:nvSpPr>
          <p:cNvPr id="6" name="Footer Placeholder 5"/>
          <p:cNvSpPr>
            <a:spLocks noGrp="1"/>
          </p:cNvSpPr>
          <p:nvPr>
            <p:ph type="ftr" sz="quarter" idx="11"/>
          </p:nvPr>
        </p:nvSpPr>
        <p:spPr/>
        <p:txBody>
          <a:bodyPr/>
          <a:lstStyle/>
          <a:p>
            <a:r>
              <a:rPr lang="ru-RU"/>
              <a:t>К. Є. Орлова / Державний університет "Житомирська політехніка"</a:t>
            </a: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FBB39AC-9396-4ED1-B9E2-1D6A006394CD}" type="slidenum">
              <a:rPr lang="ru-RU" smtClean="0"/>
              <a:t>‹#›</a:t>
            </a:fld>
            <a:endParaRPr lang="ru-RU"/>
          </a:p>
        </p:txBody>
      </p:sp>
    </p:spTree>
    <p:extLst>
      <p:ext uri="{BB962C8B-B14F-4D97-AF65-F5344CB8AC3E}">
        <p14:creationId xmlns:p14="http://schemas.microsoft.com/office/powerpoint/2010/main" val="382386890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3C2FE6F-0B95-497E-88FE-489F3CB53827}" type="datetime1">
              <a:rPr lang="ru-RU" smtClean="0"/>
              <a:t>20.11.2022</a:t>
            </a:fld>
            <a:endParaRPr lang="ru-RU"/>
          </a:p>
        </p:txBody>
      </p:sp>
      <p:sp>
        <p:nvSpPr>
          <p:cNvPr id="5" name="Footer Placeholder 4"/>
          <p:cNvSpPr>
            <a:spLocks noGrp="1"/>
          </p:cNvSpPr>
          <p:nvPr>
            <p:ph type="ftr" sz="quarter" idx="11"/>
          </p:nvPr>
        </p:nvSpPr>
        <p:spPr/>
        <p:txBody>
          <a:bodyPr/>
          <a:lstStyle/>
          <a:p>
            <a:r>
              <a:rPr lang="ru-RU"/>
              <a:t>К. Є. Орлова / Державний університет "Житомирська політехніка"</a:t>
            </a: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BB39AC-9396-4ED1-B9E2-1D6A006394CD}" type="slidenum">
              <a:rPr lang="ru-RU" smtClean="0"/>
              <a:t>‹#›</a:t>
            </a:fld>
            <a:endParaRPr lang="ru-RU"/>
          </a:p>
        </p:txBody>
      </p:sp>
    </p:spTree>
    <p:extLst>
      <p:ext uri="{BB962C8B-B14F-4D97-AF65-F5344CB8AC3E}">
        <p14:creationId xmlns:p14="http://schemas.microsoft.com/office/powerpoint/2010/main" val="16903759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1212EC1-02F5-421E-8F13-6277537655F4}" type="datetime1">
              <a:rPr lang="ru-RU" smtClean="0"/>
              <a:t>20.11.2022</a:t>
            </a:fld>
            <a:endParaRPr lang="ru-RU"/>
          </a:p>
        </p:txBody>
      </p:sp>
      <p:sp>
        <p:nvSpPr>
          <p:cNvPr id="5" name="Footer Placeholder 4"/>
          <p:cNvSpPr>
            <a:spLocks noGrp="1"/>
          </p:cNvSpPr>
          <p:nvPr>
            <p:ph type="ftr" sz="quarter" idx="11"/>
          </p:nvPr>
        </p:nvSpPr>
        <p:spPr/>
        <p:txBody>
          <a:bodyPr/>
          <a:lstStyle/>
          <a:p>
            <a:r>
              <a:rPr lang="ru-RU"/>
              <a:t>К. Є. Орлова / Державний університет "Житомирська політехніка"</a:t>
            </a: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BB39AC-9396-4ED1-B9E2-1D6A006394CD}" type="slidenum">
              <a:rPr lang="ru-RU" smtClean="0"/>
              <a:t>‹#›</a:t>
            </a:fld>
            <a:endParaRPr lang="ru-RU"/>
          </a:p>
        </p:txBody>
      </p:sp>
    </p:spTree>
    <p:extLst>
      <p:ext uri="{BB962C8B-B14F-4D97-AF65-F5344CB8AC3E}">
        <p14:creationId xmlns:p14="http://schemas.microsoft.com/office/powerpoint/2010/main" val="4266357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17EA2FA8-31EB-4B42-8C1C-D838A0FEC07C}" type="datetime1">
              <a:rPr lang="ru-RU" smtClean="0"/>
              <a:t>20.11.2022</a:t>
            </a:fld>
            <a:endParaRPr lang="ru-RU"/>
          </a:p>
        </p:txBody>
      </p:sp>
      <p:sp>
        <p:nvSpPr>
          <p:cNvPr id="5" name="Footer Placeholder 4"/>
          <p:cNvSpPr>
            <a:spLocks noGrp="1"/>
          </p:cNvSpPr>
          <p:nvPr>
            <p:ph type="ftr" sz="quarter" idx="11"/>
          </p:nvPr>
        </p:nvSpPr>
        <p:spPr/>
        <p:txBody>
          <a:bodyPr/>
          <a:lstStyle/>
          <a:p>
            <a:r>
              <a:rPr lang="ru-RU"/>
              <a:t>К. Є. Орлова / Державний університет "Житомирська політехніка"</a:t>
            </a: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BB39AC-9396-4ED1-B9E2-1D6A006394CD}" type="slidenum">
              <a:rPr lang="ru-RU" smtClean="0"/>
              <a:t>‹#›</a:t>
            </a:fld>
            <a:endParaRPr lang="ru-RU"/>
          </a:p>
        </p:txBody>
      </p:sp>
    </p:spTree>
    <p:extLst>
      <p:ext uri="{BB962C8B-B14F-4D97-AF65-F5344CB8AC3E}">
        <p14:creationId xmlns:p14="http://schemas.microsoft.com/office/powerpoint/2010/main" val="649244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DA434F1-1558-4AFE-9D83-897E3FCC196B}" type="datetime1">
              <a:rPr lang="ru-RU" smtClean="0"/>
              <a:t>20.11.2022</a:t>
            </a:fld>
            <a:endParaRPr lang="ru-RU"/>
          </a:p>
        </p:txBody>
      </p:sp>
      <p:sp>
        <p:nvSpPr>
          <p:cNvPr id="5" name="Footer Placeholder 4"/>
          <p:cNvSpPr>
            <a:spLocks noGrp="1"/>
          </p:cNvSpPr>
          <p:nvPr>
            <p:ph type="ftr" sz="quarter" idx="11"/>
          </p:nvPr>
        </p:nvSpPr>
        <p:spPr/>
        <p:txBody>
          <a:bodyPr/>
          <a:lstStyle/>
          <a:p>
            <a:r>
              <a:rPr lang="ru-RU"/>
              <a:t>К. Є. Орлова / Державний університет "Житомирська політехніка"</a:t>
            </a: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FBB39AC-9396-4ED1-B9E2-1D6A006394CD}" type="slidenum">
              <a:rPr lang="ru-RU" smtClean="0"/>
              <a:t>‹#›</a:t>
            </a:fld>
            <a:endParaRPr lang="ru-RU"/>
          </a:p>
        </p:txBody>
      </p:sp>
    </p:spTree>
    <p:extLst>
      <p:ext uri="{BB962C8B-B14F-4D97-AF65-F5344CB8AC3E}">
        <p14:creationId xmlns:p14="http://schemas.microsoft.com/office/powerpoint/2010/main" val="1946747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8045996E-1D1B-461B-9270-648EA4C967DE}" type="datetime1">
              <a:rPr lang="ru-RU" smtClean="0"/>
              <a:t>20.11.2022</a:t>
            </a:fld>
            <a:endParaRPr lang="ru-RU"/>
          </a:p>
        </p:txBody>
      </p:sp>
      <p:sp>
        <p:nvSpPr>
          <p:cNvPr id="6" name="Footer Placeholder 5"/>
          <p:cNvSpPr>
            <a:spLocks noGrp="1"/>
          </p:cNvSpPr>
          <p:nvPr>
            <p:ph type="ftr" sz="quarter" idx="11"/>
          </p:nvPr>
        </p:nvSpPr>
        <p:spPr/>
        <p:txBody>
          <a:bodyPr/>
          <a:lstStyle/>
          <a:p>
            <a:r>
              <a:rPr lang="ru-RU"/>
              <a:t>К. Є. Орлова / Державний університет "Житомирська політехніка"</a:t>
            </a: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4FBB39AC-9396-4ED1-B9E2-1D6A006394CD}" type="slidenum">
              <a:rPr lang="ru-RU" smtClean="0"/>
              <a:t>‹#›</a:t>
            </a:fld>
            <a:endParaRPr lang="ru-RU"/>
          </a:p>
        </p:txBody>
      </p:sp>
    </p:spTree>
    <p:extLst>
      <p:ext uri="{BB962C8B-B14F-4D97-AF65-F5344CB8AC3E}">
        <p14:creationId xmlns:p14="http://schemas.microsoft.com/office/powerpoint/2010/main" val="1725859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55A0F63A-35FC-4FE2-B216-5ECA05FC0FCD}" type="datetime1">
              <a:rPr lang="ru-RU" smtClean="0"/>
              <a:t>20.11.2022</a:t>
            </a:fld>
            <a:endParaRPr lang="ru-RU"/>
          </a:p>
        </p:txBody>
      </p:sp>
      <p:sp>
        <p:nvSpPr>
          <p:cNvPr id="8" name="Footer Placeholder 7"/>
          <p:cNvSpPr>
            <a:spLocks noGrp="1"/>
          </p:cNvSpPr>
          <p:nvPr>
            <p:ph type="ftr" sz="quarter" idx="11"/>
          </p:nvPr>
        </p:nvSpPr>
        <p:spPr/>
        <p:txBody>
          <a:bodyPr/>
          <a:lstStyle/>
          <a:p>
            <a:r>
              <a:rPr lang="ru-RU"/>
              <a:t>К. Є. Орлова / Державний університет "Житомирська політехніка"</a:t>
            </a: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4FBB39AC-9396-4ED1-B9E2-1D6A006394CD}" type="slidenum">
              <a:rPr lang="ru-RU" smtClean="0"/>
              <a:t>‹#›</a:t>
            </a:fld>
            <a:endParaRPr lang="ru-RU"/>
          </a:p>
        </p:txBody>
      </p:sp>
    </p:spTree>
    <p:extLst>
      <p:ext uri="{BB962C8B-B14F-4D97-AF65-F5344CB8AC3E}">
        <p14:creationId xmlns:p14="http://schemas.microsoft.com/office/powerpoint/2010/main" val="1744324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834A4A53-33BD-4F39-84E9-F165C1A129D1}" type="datetime1">
              <a:rPr lang="ru-RU" smtClean="0"/>
              <a:t>20.11.2022</a:t>
            </a:fld>
            <a:endParaRPr lang="ru-RU"/>
          </a:p>
        </p:txBody>
      </p:sp>
      <p:sp>
        <p:nvSpPr>
          <p:cNvPr id="4" name="Footer Placeholder 3"/>
          <p:cNvSpPr>
            <a:spLocks noGrp="1"/>
          </p:cNvSpPr>
          <p:nvPr>
            <p:ph type="ftr" sz="quarter" idx="11"/>
          </p:nvPr>
        </p:nvSpPr>
        <p:spPr/>
        <p:txBody>
          <a:bodyPr/>
          <a:lstStyle/>
          <a:p>
            <a:r>
              <a:rPr lang="ru-RU"/>
              <a:t>К. Є. Орлова / Державний університет "Житомирська політехніка"</a:t>
            </a: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FBB39AC-9396-4ED1-B9E2-1D6A006394CD}" type="slidenum">
              <a:rPr lang="ru-RU" smtClean="0"/>
              <a:t>‹#›</a:t>
            </a:fld>
            <a:endParaRPr lang="ru-RU"/>
          </a:p>
        </p:txBody>
      </p:sp>
    </p:spTree>
    <p:extLst>
      <p:ext uri="{BB962C8B-B14F-4D97-AF65-F5344CB8AC3E}">
        <p14:creationId xmlns:p14="http://schemas.microsoft.com/office/powerpoint/2010/main" val="3903293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A085B8-4A83-4223-A9CA-B1D1BD65059A}" type="datetime1">
              <a:rPr lang="ru-RU" smtClean="0"/>
              <a:t>20.11.2022</a:t>
            </a:fld>
            <a:endParaRPr lang="ru-RU"/>
          </a:p>
        </p:txBody>
      </p:sp>
      <p:sp>
        <p:nvSpPr>
          <p:cNvPr id="3" name="Footer Placeholder 2"/>
          <p:cNvSpPr>
            <a:spLocks noGrp="1"/>
          </p:cNvSpPr>
          <p:nvPr>
            <p:ph type="ftr" sz="quarter" idx="11"/>
          </p:nvPr>
        </p:nvSpPr>
        <p:spPr/>
        <p:txBody>
          <a:bodyPr/>
          <a:lstStyle/>
          <a:p>
            <a:r>
              <a:rPr lang="ru-RU"/>
              <a:t>К. Є. Орлова / Державний університет "Житомирська політехніка"</a:t>
            </a: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FBB39AC-9396-4ED1-B9E2-1D6A006394CD}" type="slidenum">
              <a:rPr lang="ru-RU" smtClean="0"/>
              <a:t>‹#›</a:t>
            </a:fld>
            <a:endParaRPr lang="ru-RU"/>
          </a:p>
        </p:txBody>
      </p:sp>
    </p:spTree>
    <p:extLst>
      <p:ext uri="{BB962C8B-B14F-4D97-AF65-F5344CB8AC3E}">
        <p14:creationId xmlns:p14="http://schemas.microsoft.com/office/powerpoint/2010/main" val="2978524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CA405AD6-B3E4-4C22-817A-91BAB09B5419}" type="datetime1">
              <a:rPr lang="ru-RU" smtClean="0"/>
              <a:t>20.11.2022</a:t>
            </a:fld>
            <a:endParaRPr lang="ru-RU"/>
          </a:p>
        </p:txBody>
      </p:sp>
      <p:sp>
        <p:nvSpPr>
          <p:cNvPr id="6" name="Footer Placeholder 5"/>
          <p:cNvSpPr>
            <a:spLocks noGrp="1"/>
          </p:cNvSpPr>
          <p:nvPr>
            <p:ph type="ftr" sz="quarter" idx="11"/>
          </p:nvPr>
        </p:nvSpPr>
        <p:spPr/>
        <p:txBody>
          <a:bodyPr/>
          <a:lstStyle/>
          <a:p>
            <a:r>
              <a:rPr lang="ru-RU"/>
              <a:t>К. Є. Орлова / Державний університет "Житомирська політехніка"</a:t>
            </a: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FBB39AC-9396-4ED1-B9E2-1D6A006394CD}" type="slidenum">
              <a:rPr lang="ru-RU" smtClean="0"/>
              <a:t>‹#›</a:t>
            </a:fld>
            <a:endParaRPr lang="ru-RU"/>
          </a:p>
        </p:txBody>
      </p:sp>
    </p:spTree>
    <p:extLst>
      <p:ext uri="{BB962C8B-B14F-4D97-AF65-F5344CB8AC3E}">
        <p14:creationId xmlns:p14="http://schemas.microsoft.com/office/powerpoint/2010/main" val="64509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F8ED07DD-CC8B-45B1-AF84-F4F4D6B231F5}" type="datetime1">
              <a:rPr lang="ru-RU" smtClean="0"/>
              <a:t>20.11.2022</a:t>
            </a:fld>
            <a:endParaRPr lang="ru-RU"/>
          </a:p>
        </p:txBody>
      </p:sp>
      <p:sp>
        <p:nvSpPr>
          <p:cNvPr id="6" name="Footer Placeholder 5"/>
          <p:cNvSpPr>
            <a:spLocks noGrp="1"/>
          </p:cNvSpPr>
          <p:nvPr>
            <p:ph type="ftr" sz="quarter" idx="11"/>
          </p:nvPr>
        </p:nvSpPr>
        <p:spPr/>
        <p:txBody>
          <a:bodyPr/>
          <a:lstStyle/>
          <a:p>
            <a:r>
              <a:rPr lang="ru-RU"/>
              <a:t>К. Є. Орлова / Державний університет "Житомирська політехніка"</a:t>
            </a: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FBB39AC-9396-4ED1-B9E2-1D6A006394CD}" type="slidenum">
              <a:rPr lang="ru-RU" smtClean="0"/>
              <a:t>‹#›</a:t>
            </a:fld>
            <a:endParaRPr lang="ru-RU"/>
          </a:p>
        </p:txBody>
      </p:sp>
    </p:spTree>
    <p:extLst>
      <p:ext uri="{BB962C8B-B14F-4D97-AF65-F5344CB8AC3E}">
        <p14:creationId xmlns:p14="http://schemas.microsoft.com/office/powerpoint/2010/main" val="2149660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749"/>
            <a:ext cx="1952272" cy="6852504"/>
            <a:chOff x="6627813" y="196102"/>
            <a:chExt cx="1952625" cy="5677649"/>
          </a:xfrm>
        </p:grpSpPr>
        <p:sp>
          <p:nvSpPr>
            <p:cNvPr id="50" name="Freeform 27"/>
            <p:cNvSpPr/>
            <p:nvPr/>
          </p:nvSpPr>
          <p:spPr bwMode="auto">
            <a:xfrm>
              <a:off x="6627813" y="19610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40512EAF-171D-446A-B336-78D1833FB24F}" type="datetime1">
              <a:rPr lang="ru-RU" smtClean="0"/>
              <a:t>20.11.2022</a:t>
            </a:fld>
            <a:endParaRPr lang="ru-RU"/>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ru-RU"/>
              <a:t>К. Є. Орлова / Державний університет "Житомирська політехніка"</a:t>
            </a: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4FBB39AC-9396-4ED1-B9E2-1D6A006394CD}" type="slidenum">
              <a:rPr lang="ru-RU" smtClean="0"/>
              <a:t>‹#›</a:t>
            </a:fld>
            <a:endParaRPr lang="ru-RU"/>
          </a:p>
        </p:txBody>
      </p:sp>
    </p:spTree>
    <p:extLst>
      <p:ext uri="{BB962C8B-B14F-4D97-AF65-F5344CB8AC3E}">
        <p14:creationId xmlns:p14="http://schemas.microsoft.com/office/powerpoint/2010/main" val="3003903264"/>
      </p:ext>
    </p:extLst>
  </p:cSld>
  <p:clrMap bg1="lt1" tx1="dk1" bg2="lt2" tx2="dk2" accent1="accent1" accent2="accent2" accent3="accent3" accent4="accent4" accent5="accent5" accent6="accent6" hlink="hlink" folHlink="folHlink"/>
  <p:sldLayoutIdLst>
    <p:sldLayoutId id="2147483910" r:id="rId1"/>
    <p:sldLayoutId id="2147483911" r:id="rId2"/>
    <p:sldLayoutId id="2147483912" r:id="rId3"/>
    <p:sldLayoutId id="2147483913" r:id="rId4"/>
    <p:sldLayoutId id="2147483914" r:id="rId5"/>
    <p:sldLayoutId id="2147483915" r:id="rId6"/>
    <p:sldLayoutId id="2147483916" r:id="rId7"/>
    <p:sldLayoutId id="2147483917" r:id="rId8"/>
    <p:sldLayoutId id="2147483918" r:id="rId9"/>
    <p:sldLayoutId id="2147483919" r:id="rId10"/>
    <p:sldLayoutId id="2147483920" r:id="rId11"/>
    <p:sldLayoutId id="2147483921" r:id="rId12"/>
    <p:sldLayoutId id="2147483922" r:id="rId13"/>
    <p:sldLayoutId id="2147483923" r:id="rId14"/>
    <p:sldLayoutId id="2147483924" r:id="rId15"/>
    <p:sldLayoutId id="2147483925" r:id="rId16"/>
  </p:sldLayoutIdLst>
  <p:hf sldNum="0" hdr="0" ft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047F220-48C4-4914-B42A-9169F26777C7}"/>
              </a:ext>
            </a:extLst>
          </p:cNvPr>
          <p:cNvSpPr txBox="1"/>
          <p:nvPr/>
        </p:nvSpPr>
        <p:spPr>
          <a:xfrm>
            <a:off x="755576" y="2564904"/>
            <a:ext cx="7920880" cy="1200329"/>
          </a:xfrm>
          <a:prstGeom prst="rect">
            <a:avLst/>
          </a:prstGeom>
          <a:noFill/>
        </p:spPr>
        <p:txBody>
          <a:bodyPr wrap="square" rtlCol="0">
            <a:spAutoFit/>
          </a:bodyPr>
          <a:lstStyle/>
          <a:p>
            <a:pPr algn="ctr"/>
            <a:r>
              <a:rPr lang="uk-UA" sz="3600" b="1" dirty="0">
                <a:latin typeface="Monotype Corsiva" panose="03010101010201010101" pitchFamily="66" charset="0"/>
              </a:rPr>
              <a:t>Тема: </a:t>
            </a:r>
            <a:r>
              <a:rPr lang="uk-UA" sz="3600" b="1" dirty="0">
                <a:effectLst/>
                <a:latin typeface="Monotype Corsiva" panose="03010101010201010101" pitchFamily="66" charset="0"/>
                <a:ea typeface="Times New Roman" panose="02020603050405020304" pitchFamily="18" charset="0"/>
              </a:rPr>
              <a:t>Соціальна відповідальність </a:t>
            </a:r>
            <a:r>
              <a:rPr lang="uk-UA" sz="3600" b="1" dirty="0">
                <a:latin typeface="Monotype Corsiva" panose="03010101010201010101" pitchFamily="66" charset="0"/>
                <a:ea typeface="Times New Roman" panose="02020603050405020304" pitchFamily="18" charset="0"/>
              </a:rPr>
              <a:t>в </a:t>
            </a:r>
            <a:r>
              <a:rPr lang="uk-UA" sz="3600" b="1" dirty="0" err="1">
                <a:effectLst/>
                <a:latin typeface="Monotype Corsiva" panose="03010101010201010101" pitchFamily="66" charset="0"/>
                <a:ea typeface="Times New Roman" panose="02020603050405020304" pitchFamily="18" charset="0"/>
              </a:rPr>
              <a:t>управлнні</a:t>
            </a:r>
            <a:r>
              <a:rPr lang="uk-UA" sz="3600" b="1" dirty="0">
                <a:effectLst/>
                <a:latin typeface="Monotype Corsiva" panose="03010101010201010101" pitchFamily="66" charset="0"/>
                <a:ea typeface="Times New Roman" panose="02020603050405020304" pitchFamily="18" charset="0"/>
              </a:rPr>
              <a:t> ефективністю бізнесу</a:t>
            </a:r>
            <a:endParaRPr lang="ru-UA" sz="3600" b="1" dirty="0">
              <a:latin typeface="Monotype Corsiva" panose="03010101010201010101" pitchFamily="66" charset="0"/>
            </a:endParaRPr>
          </a:p>
        </p:txBody>
      </p:sp>
    </p:spTree>
    <p:extLst>
      <p:ext uri="{BB962C8B-B14F-4D97-AF65-F5344CB8AC3E}">
        <p14:creationId xmlns:p14="http://schemas.microsoft.com/office/powerpoint/2010/main" val="1885950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4B8ED571-1319-439F-889C-82975585240C}"/>
              </a:ext>
            </a:extLst>
          </p:cNvPr>
          <p:cNvSpPr>
            <a:spLocks noGrp="1"/>
          </p:cNvSpPr>
          <p:nvPr>
            <p:ph type="title"/>
          </p:nvPr>
        </p:nvSpPr>
        <p:spPr>
          <a:xfrm>
            <a:off x="1547664" y="260305"/>
            <a:ext cx="6589199" cy="936447"/>
          </a:xfrm>
        </p:spPr>
        <p:txBody>
          <a:bodyPr>
            <a:normAutofit fontScale="90000"/>
          </a:bodyPr>
          <a:lstStyle/>
          <a:p>
            <a:pPr algn="ctr"/>
            <a:r>
              <a:rPr lang="uk-UA" b="1" i="1" dirty="0">
                <a:cs typeface="Adobe Arabic" panose="02040503050201020203" pitchFamily="18" charset="-78"/>
              </a:rPr>
              <a:t>Соціальна / правова відповідальність</a:t>
            </a:r>
            <a:endParaRPr lang="ru-UA" b="1" i="1" dirty="0">
              <a:cs typeface="Adobe Arabic" panose="02040503050201020203" pitchFamily="18" charset="-78"/>
            </a:endParaRPr>
          </a:p>
        </p:txBody>
      </p:sp>
      <p:sp>
        <p:nvSpPr>
          <p:cNvPr id="2" name="Нижний колонтитул 1">
            <a:extLst>
              <a:ext uri="{FF2B5EF4-FFF2-40B4-BE49-F238E27FC236}">
                <a16:creationId xmlns:a16="http://schemas.microsoft.com/office/drawing/2014/main" id="{ABC24F1F-C443-4890-8B84-7F0AEE8678ED}"/>
              </a:ext>
            </a:extLst>
          </p:cNvPr>
          <p:cNvSpPr>
            <a:spLocks noGrp="1"/>
          </p:cNvSpPr>
          <p:nvPr>
            <p:ph type="ftr" sz="quarter" idx="11"/>
          </p:nvPr>
        </p:nvSpPr>
        <p:spPr>
          <a:xfrm>
            <a:off x="1331640" y="6466725"/>
            <a:ext cx="5716488"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uk-UA"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К. Є. Орлова / Державний університет "Житомирська політехніка"</a:t>
            </a:r>
          </a:p>
        </p:txBody>
      </p:sp>
      <p:sp>
        <p:nvSpPr>
          <p:cNvPr id="10" name="TextBox 9">
            <a:extLst>
              <a:ext uri="{FF2B5EF4-FFF2-40B4-BE49-F238E27FC236}">
                <a16:creationId xmlns:a16="http://schemas.microsoft.com/office/drawing/2014/main" id="{54E0A54A-1754-4C41-ACB8-AAB8F5A16066}"/>
              </a:ext>
            </a:extLst>
          </p:cNvPr>
          <p:cNvSpPr txBox="1"/>
          <p:nvPr/>
        </p:nvSpPr>
        <p:spPr>
          <a:xfrm>
            <a:off x="1547664" y="1556792"/>
            <a:ext cx="7182565" cy="4640758"/>
          </a:xfrm>
          <a:prstGeom prst="rect">
            <a:avLst/>
          </a:prstGeom>
          <a:noFill/>
        </p:spPr>
        <p:txBody>
          <a:bodyPr wrap="square">
            <a:spAutoFit/>
          </a:bodyPr>
          <a:lstStyle/>
          <a:p>
            <a:pPr algn="ctr">
              <a:lnSpc>
                <a:spcPct val="110000"/>
              </a:lnSpc>
            </a:pPr>
            <a:r>
              <a:rPr lang="uk-UA" b="1" i="1" dirty="0">
                <a:latin typeface="Times New Roman" panose="02020603050405020304" pitchFamily="18" charset="0"/>
                <a:ea typeface="Times New Roman" panose="02020603050405020304" pitchFamily="18" charset="0"/>
              </a:rPr>
              <a:t>Спільні риси</a:t>
            </a:r>
          </a:p>
          <a:p>
            <a:pPr algn="just">
              <a:lnSpc>
                <a:spcPct val="110000"/>
              </a:lnSpc>
            </a:pPr>
            <a:r>
              <a:rPr lang="uk-UA" sz="1800" dirty="0">
                <a:effectLst/>
                <a:latin typeface="Times New Roman" panose="02020603050405020304" pitchFamily="18" charset="0"/>
                <a:ea typeface="Times New Roman" panose="02020603050405020304" pitchFamily="18" charset="0"/>
              </a:rPr>
              <a:t>1. Як будь-яка соціальна, так і юридична відповідальність є засобом гарантування та охорони суспільних відносин;</a:t>
            </a:r>
            <a:endParaRPr lang="ru-UA" sz="1100" dirty="0">
              <a:effectLst/>
              <a:latin typeface="Times New Roman" panose="02020603050405020304" pitchFamily="18" charset="0"/>
              <a:ea typeface="Times New Roman" panose="02020603050405020304" pitchFamily="18" charset="0"/>
            </a:endParaRPr>
          </a:p>
          <a:p>
            <a:pPr algn="just">
              <a:lnSpc>
                <a:spcPct val="110000"/>
              </a:lnSpc>
            </a:pPr>
            <a:r>
              <a:rPr lang="uk-UA" sz="1800" dirty="0">
                <a:effectLst/>
                <a:latin typeface="Times New Roman" panose="02020603050405020304" pitchFamily="18" charset="0"/>
                <a:ea typeface="Times New Roman" panose="02020603050405020304" pitchFamily="18" charset="0"/>
              </a:rPr>
              <a:t>2. Вони встановлюються певними суб'єктами та гарантуються певними засобами; </a:t>
            </a:r>
            <a:endParaRPr lang="ru-UA" sz="1100" dirty="0">
              <a:effectLst/>
              <a:latin typeface="Times New Roman" panose="02020603050405020304" pitchFamily="18" charset="0"/>
              <a:ea typeface="Times New Roman" panose="02020603050405020304" pitchFamily="18" charset="0"/>
            </a:endParaRPr>
          </a:p>
          <a:p>
            <a:pPr algn="just">
              <a:lnSpc>
                <a:spcPct val="110000"/>
              </a:lnSpc>
            </a:pPr>
            <a:r>
              <a:rPr lang="uk-UA" sz="1800" dirty="0">
                <a:effectLst/>
                <a:latin typeface="Times New Roman" panose="02020603050405020304" pitchFamily="18" charset="0"/>
                <a:ea typeface="Times New Roman" panose="02020603050405020304" pitchFamily="18" charset="0"/>
              </a:rPr>
              <a:t>3. Є засобами гарантування прав людини та суспільних інтересів; </a:t>
            </a:r>
            <a:endParaRPr lang="ru-UA" sz="1100" dirty="0">
              <a:effectLst/>
              <a:latin typeface="Times New Roman" panose="02020603050405020304" pitchFamily="18" charset="0"/>
              <a:ea typeface="Times New Roman" panose="02020603050405020304" pitchFamily="18" charset="0"/>
            </a:endParaRPr>
          </a:p>
          <a:p>
            <a:pPr algn="just">
              <a:lnSpc>
                <a:spcPct val="110000"/>
              </a:lnSpc>
            </a:pPr>
            <a:r>
              <a:rPr lang="uk-UA" sz="1800" dirty="0">
                <a:effectLst/>
                <a:latin typeface="Times New Roman" panose="02020603050405020304" pitchFamily="18" charset="0"/>
                <a:ea typeface="Times New Roman" panose="02020603050405020304" pitchFamily="18" charset="0"/>
              </a:rPr>
              <a:t>4. Мають динамічний характер, тобто розвиваються та трансформуються разом із суспільними відносинами; </a:t>
            </a:r>
            <a:endParaRPr lang="ru-UA" sz="1100" dirty="0">
              <a:effectLst/>
              <a:latin typeface="Times New Roman" panose="02020603050405020304" pitchFamily="18" charset="0"/>
              <a:ea typeface="Times New Roman" panose="02020603050405020304" pitchFamily="18" charset="0"/>
            </a:endParaRPr>
          </a:p>
          <a:p>
            <a:pPr algn="just">
              <a:lnSpc>
                <a:spcPct val="110000"/>
              </a:lnSpc>
            </a:pPr>
            <a:r>
              <a:rPr lang="uk-UA" sz="1800" dirty="0">
                <a:effectLst/>
                <a:latin typeface="Times New Roman" panose="02020603050405020304" pitchFamily="18" charset="0"/>
                <a:ea typeface="Times New Roman" panose="02020603050405020304" pitchFamily="18" charset="0"/>
              </a:rPr>
              <a:t>5. Існують у певній сфері та регламентуються певним різновидом соціальних норм; </a:t>
            </a:r>
            <a:endParaRPr lang="ru-UA" sz="1100" dirty="0">
              <a:effectLst/>
              <a:latin typeface="Times New Roman" panose="02020603050405020304" pitchFamily="18" charset="0"/>
              <a:ea typeface="Times New Roman" panose="02020603050405020304" pitchFamily="18" charset="0"/>
            </a:endParaRPr>
          </a:p>
          <a:p>
            <a:pPr algn="just">
              <a:lnSpc>
                <a:spcPct val="110000"/>
              </a:lnSpc>
            </a:pPr>
            <a:r>
              <a:rPr lang="uk-UA" sz="1800" dirty="0">
                <a:effectLst/>
                <a:latin typeface="Times New Roman" panose="02020603050405020304" pitchFamily="18" charset="0"/>
                <a:ea typeface="Times New Roman" panose="02020603050405020304" pitchFamily="18" charset="0"/>
              </a:rPr>
              <a:t>6. Переслідують досягнення певної мети та мають функціональну спрямованість;</a:t>
            </a:r>
            <a:endParaRPr lang="ru-UA" sz="1100" dirty="0">
              <a:effectLst/>
              <a:latin typeface="Times New Roman" panose="02020603050405020304" pitchFamily="18" charset="0"/>
              <a:ea typeface="Times New Roman" panose="02020603050405020304" pitchFamily="18" charset="0"/>
            </a:endParaRPr>
          </a:p>
          <a:p>
            <a:pPr algn="just">
              <a:lnSpc>
                <a:spcPct val="110000"/>
              </a:lnSpc>
            </a:pPr>
            <a:r>
              <a:rPr lang="uk-UA" sz="1800" dirty="0">
                <a:effectLst/>
                <a:latin typeface="Times New Roman" panose="02020603050405020304" pitchFamily="18" charset="0"/>
                <a:ea typeface="Times New Roman" panose="02020603050405020304" pitchFamily="18" charset="0"/>
              </a:rPr>
              <a:t>7. Передбачають настання певних наслідків для порушника; </a:t>
            </a:r>
            <a:endParaRPr lang="ru-UA" sz="1100" dirty="0">
              <a:effectLst/>
              <a:latin typeface="Times New Roman" panose="02020603050405020304" pitchFamily="18" charset="0"/>
              <a:ea typeface="Times New Roman" panose="02020603050405020304" pitchFamily="18" charset="0"/>
            </a:endParaRPr>
          </a:p>
          <a:p>
            <a:pPr algn="just">
              <a:lnSpc>
                <a:spcPct val="110000"/>
              </a:lnSpc>
            </a:pPr>
            <a:r>
              <a:rPr lang="uk-UA" sz="1800" dirty="0">
                <a:effectLst/>
                <a:latin typeface="Times New Roman" panose="02020603050405020304" pitchFamily="18" charset="0"/>
                <a:ea typeface="Times New Roman" panose="02020603050405020304" pitchFamily="18" charset="0"/>
              </a:rPr>
              <a:t>8. Виробляють повагу до прав та свобод людини і є проявами культури суспільства</a:t>
            </a:r>
            <a:endParaRPr lang="ru-UA" sz="1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02853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4B8ED571-1319-439F-889C-82975585240C}"/>
              </a:ext>
            </a:extLst>
          </p:cNvPr>
          <p:cNvSpPr>
            <a:spLocks noGrp="1"/>
          </p:cNvSpPr>
          <p:nvPr>
            <p:ph type="title"/>
          </p:nvPr>
        </p:nvSpPr>
        <p:spPr>
          <a:xfrm>
            <a:off x="1507038" y="126795"/>
            <a:ext cx="6867318" cy="936447"/>
          </a:xfrm>
        </p:spPr>
        <p:txBody>
          <a:bodyPr>
            <a:normAutofit fontScale="90000"/>
          </a:bodyPr>
          <a:lstStyle/>
          <a:p>
            <a:pPr algn="ctr"/>
            <a:r>
              <a:rPr lang="uk-UA" b="1" i="1" dirty="0">
                <a:cs typeface="Adobe Arabic" panose="02040503050201020203" pitchFamily="18" charset="-78"/>
              </a:rPr>
              <a:t>Принципи соціальної відповідальності</a:t>
            </a:r>
            <a:endParaRPr lang="ru-UA" b="1" i="1" dirty="0">
              <a:cs typeface="Adobe Arabic" panose="02040503050201020203" pitchFamily="18" charset="-78"/>
            </a:endParaRPr>
          </a:p>
        </p:txBody>
      </p:sp>
      <p:sp>
        <p:nvSpPr>
          <p:cNvPr id="2" name="Нижний колонтитул 1">
            <a:extLst>
              <a:ext uri="{FF2B5EF4-FFF2-40B4-BE49-F238E27FC236}">
                <a16:creationId xmlns:a16="http://schemas.microsoft.com/office/drawing/2014/main" id="{ABC24F1F-C443-4890-8B84-7F0AEE8678ED}"/>
              </a:ext>
            </a:extLst>
          </p:cNvPr>
          <p:cNvSpPr>
            <a:spLocks noGrp="1"/>
          </p:cNvSpPr>
          <p:nvPr>
            <p:ph type="ftr" sz="quarter" idx="11"/>
          </p:nvPr>
        </p:nvSpPr>
        <p:spPr>
          <a:xfrm>
            <a:off x="1331640" y="6525344"/>
            <a:ext cx="5716488"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uk-UA"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К. Є. Орлова / Державний університет "Житомирська політехніка"</a:t>
            </a:r>
          </a:p>
        </p:txBody>
      </p:sp>
      <p:grpSp>
        <p:nvGrpSpPr>
          <p:cNvPr id="4" name="Группа 3">
            <a:extLst>
              <a:ext uri="{FF2B5EF4-FFF2-40B4-BE49-F238E27FC236}">
                <a16:creationId xmlns:a16="http://schemas.microsoft.com/office/drawing/2014/main" id="{B8898115-41C1-4C26-BDEC-E5C0AC9766BB}"/>
              </a:ext>
            </a:extLst>
          </p:cNvPr>
          <p:cNvGrpSpPr/>
          <p:nvPr/>
        </p:nvGrpSpPr>
        <p:grpSpPr>
          <a:xfrm>
            <a:off x="755576" y="1310017"/>
            <a:ext cx="7920880" cy="648072"/>
            <a:chOff x="827584" y="1772816"/>
            <a:chExt cx="7920880" cy="648072"/>
          </a:xfrm>
        </p:grpSpPr>
        <p:sp>
          <p:nvSpPr>
            <p:cNvPr id="17" name="Прямоугольник 16">
              <a:extLst>
                <a:ext uri="{FF2B5EF4-FFF2-40B4-BE49-F238E27FC236}">
                  <a16:creationId xmlns:a16="http://schemas.microsoft.com/office/drawing/2014/main" id="{F507D649-5D07-4492-8785-220614B1B79A}"/>
                </a:ext>
              </a:extLst>
            </p:cNvPr>
            <p:cNvSpPr/>
            <p:nvPr/>
          </p:nvSpPr>
          <p:spPr>
            <a:xfrm>
              <a:off x="1136964" y="1772816"/>
              <a:ext cx="7611500" cy="648072"/>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uk-UA" sz="1800" dirty="0">
                  <a:solidFill>
                    <a:schemeClr val="tx1"/>
                  </a:solidFill>
                  <a:effectLst/>
                  <a:latin typeface="Times New Roman" panose="02020603050405020304" pitchFamily="18" charset="0"/>
                  <a:ea typeface="Times New Roman" panose="02020603050405020304" pitchFamily="18" charset="0"/>
                </a:rPr>
                <a:t>підзвітність, яка полягає у тому, що організація має звітувати щодо впливу від своєї діяльності на суспільство і довкілля</a:t>
              </a:r>
              <a:endParaRPr kumimoji="0" lang="ru-UA"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9" name="Стрелка: вправо с вырезом 18">
              <a:extLst>
                <a:ext uri="{FF2B5EF4-FFF2-40B4-BE49-F238E27FC236}">
                  <a16:creationId xmlns:a16="http://schemas.microsoft.com/office/drawing/2014/main" id="{DED384FB-EB10-43E6-B56B-82F40461832E}"/>
                </a:ext>
              </a:extLst>
            </p:cNvPr>
            <p:cNvSpPr/>
            <p:nvPr/>
          </p:nvSpPr>
          <p:spPr>
            <a:xfrm>
              <a:off x="827584" y="1988840"/>
              <a:ext cx="309380" cy="23648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UA"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pSp>
      <p:grpSp>
        <p:nvGrpSpPr>
          <p:cNvPr id="8" name="Группа 7">
            <a:extLst>
              <a:ext uri="{FF2B5EF4-FFF2-40B4-BE49-F238E27FC236}">
                <a16:creationId xmlns:a16="http://schemas.microsoft.com/office/drawing/2014/main" id="{F5A54E97-8988-4DF0-AAEF-0A4B66492F27}"/>
              </a:ext>
            </a:extLst>
          </p:cNvPr>
          <p:cNvGrpSpPr/>
          <p:nvPr/>
        </p:nvGrpSpPr>
        <p:grpSpPr>
          <a:xfrm>
            <a:off x="760887" y="2019591"/>
            <a:ext cx="7920880" cy="648072"/>
            <a:chOff x="827584" y="1772816"/>
            <a:chExt cx="7920880" cy="648072"/>
          </a:xfrm>
        </p:grpSpPr>
        <p:sp>
          <p:nvSpPr>
            <p:cNvPr id="9" name="Прямоугольник 8">
              <a:extLst>
                <a:ext uri="{FF2B5EF4-FFF2-40B4-BE49-F238E27FC236}">
                  <a16:creationId xmlns:a16="http://schemas.microsoft.com/office/drawing/2014/main" id="{6D5AE783-21A9-4ADA-892D-DC60B8674093}"/>
                </a:ext>
              </a:extLst>
            </p:cNvPr>
            <p:cNvSpPr/>
            <p:nvPr/>
          </p:nvSpPr>
          <p:spPr>
            <a:xfrm>
              <a:off x="1136964" y="1772816"/>
              <a:ext cx="7611500" cy="648072"/>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uk-UA" sz="1800" dirty="0">
                  <a:solidFill>
                    <a:schemeClr val="tx1"/>
                  </a:solidFill>
                  <a:effectLst/>
                  <a:latin typeface="Times New Roman" panose="02020603050405020304" pitchFamily="18" charset="0"/>
                  <a:ea typeface="Times New Roman" panose="02020603050405020304" pitchFamily="18" charset="0"/>
                </a:rPr>
                <a:t>прозорість, яка означає, що суб’єктам господарської діяльності потрібно бути прозорими в їх рішеннях і діяльності, які впливають на інших</a:t>
              </a:r>
              <a:endParaRPr kumimoji="0" lang="ru-UA"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0" name="Стрелка: вправо с вырезом 9">
              <a:extLst>
                <a:ext uri="{FF2B5EF4-FFF2-40B4-BE49-F238E27FC236}">
                  <a16:creationId xmlns:a16="http://schemas.microsoft.com/office/drawing/2014/main" id="{05DCFF98-AEAA-402A-AE6E-D68B3AF42EDF}"/>
                </a:ext>
              </a:extLst>
            </p:cNvPr>
            <p:cNvSpPr/>
            <p:nvPr/>
          </p:nvSpPr>
          <p:spPr>
            <a:xfrm>
              <a:off x="827584" y="1988840"/>
              <a:ext cx="309380" cy="23648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UA"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pSp>
      <p:grpSp>
        <p:nvGrpSpPr>
          <p:cNvPr id="11" name="Группа 10">
            <a:extLst>
              <a:ext uri="{FF2B5EF4-FFF2-40B4-BE49-F238E27FC236}">
                <a16:creationId xmlns:a16="http://schemas.microsoft.com/office/drawing/2014/main" id="{F35C9425-B46B-4E5C-BBC8-DC34492E30BE}"/>
              </a:ext>
            </a:extLst>
          </p:cNvPr>
          <p:cNvGrpSpPr/>
          <p:nvPr/>
        </p:nvGrpSpPr>
        <p:grpSpPr>
          <a:xfrm>
            <a:off x="755576" y="2750177"/>
            <a:ext cx="7920880" cy="864096"/>
            <a:chOff x="827584" y="1772816"/>
            <a:chExt cx="7920880" cy="864096"/>
          </a:xfrm>
        </p:grpSpPr>
        <p:sp>
          <p:nvSpPr>
            <p:cNvPr id="12" name="Прямоугольник 11">
              <a:extLst>
                <a:ext uri="{FF2B5EF4-FFF2-40B4-BE49-F238E27FC236}">
                  <a16:creationId xmlns:a16="http://schemas.microsoft.com/office/drawing/2014/main" id="{EF4B94A9-27A7-4925-90A8-8A50CB99C9C6}"/>
                </a:ext>
              </a:extLst>
            </p:cNvPr>
            <p:cNvSpPr/>
            <p:nvPr/>
          </p:nvSpPr>
          <p:spPr>
            <a:xfrm>
              <a:off x="1136964" y="1772816"/>
              <a:ext cx="7611500" cy="864096"/>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uk-UA" sz="1800" dirty="0">
                  <a:solidFill>
                    <a:schemeClr val="tx1"/>
                  </a:solidFill>
                  <a:effectLst/>
                  <a:latin typeface="Times New Roman" panose="02020603050405020304" pitchFamily="18" charset="0"/>
                  <a:ea typeface="Times New Roman" panose="02020603050405020304" pitchFamily="18" charset="0"/>
                </a:rPr>
                <a:t>гуманність – визнання важливості і загальності прав людини, зазначених у Всесвітній Декларації з прав людини</a:t>
              </a:r>
              <a:endParaRPr kumimoji="0" lang="ru-UA"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3" name="Стрелка: вправо с вырезом 12">
              <a:extLst>
                <a:ext uri="{FF2B5EF4-FFF2-40B4-BE49-F238E27FC236}">
                  <a16:creationId xmlns:a16="http://schemas.microsoft.com/office/drawing/2014/main" id="{B8FC0F26-EC66-4592-AA38-FEDF8C319F0B}"/>
                </a:ext>
              </a:extLst>
            </p:cNvPr>
            <p:cNvSpPr/>
            <p:nvPr/>
          </p:nvSpPr>
          <p:spPr>
            <a:xfrm>
              <a:off x="827584" y="2112398"/>
              <a:ext cx="309380" cy="23648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UA"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pSp>
      <p:grpSp>
        <p:nvGrpSpPr>
          <p:cNvPr id="14" name="Группа 13">
            <a:extLst>
              <a:ext uri="{FF2B5EF4-FFF2-40B4-BE49-F238E27FC236}">
                <a16:creationId xmlns:a16="http://schemas.microsoft.com/office/drawing/2014/main" id="{67AA9B13-E566-4F69-A0E4-6C4080860B3D}"/>
              </a:ext>
            </a:extLst>
          </p:cNvPr>
          <p:cNvGrpSpPr/>
          <p:nvPr/>
        </p:nvGrpSpPr>
        <p:grpSpPr>
          <a:xfrm>
            <a:off x="755576" y="3669960"/>
            <a:ext cx="7920880" cy="839160"/>
            <a:chOff x="827584" y="1772816"/>
            <a:chExt cx="7920880" cy="839160"/>
          </a:xfrm>
        </p:grpSpPr>
        <p:sp>
          <p:nvSpPr>
            <p:cNvPr id="16" name="Прямоугольник 15">
              <a:extLst>
                <a:ext uri="{FF2B5EF4-FFF2-40B4-BE49-F238E27FC236}">
                  <a16:creationId xmlns:a16="http://schemas.microsoft.com/office/drawing/2014/main" id="{ED2DD4F8-B894-4E4D-94CD-E3987F268168}"/>
                </a:ext>
              </a:extLst>
            </p:cNvPr>
            <p:cNvSpPr/>
            <p:nvPr/>
          </p:nvSpPr>
          <p:spPr>
            <a:xfrm>
              <a:off x="1136964" y="1772816"/>
              <a:ext cx="7611500" cy="83916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uk-UA" sz="1800" dirty="0">
                  <a:solidFill>
                    <a:schemeClr val="tx1"/>
                  </a:solidFill>
                  <a:effectLst/>
                  <a:latin typeface="Times New Roman" panose="02020603050405020304" pitchFamily="18" charset="0"/>
                  <a:ea typeface="Times New Roman" panose="02020603050405020304" pitchFamily="18" charset="0"/>
                </a:rPr>
                <a:t>страх як категорія, що обмежує ті сфери, на які за жодних умов не повинен поширюватися вплив людини (страх за майбутнє людства, породжений благоговінням перед життям)</a:t>
              </a:r>
              <a:endParaRPr kumimoji="0" lang="ru-UA"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8" name="Стрелка: вправо с вырезом 17">
              <a:extLst>
                <a:ext uri="{FF2B5EF4-FFF2-40B4-BE49-F238E27FC236}">
                  <a16:creationId xmlns:a16="http://schemas.microsoft.com/office/drawing/2014/main" id="{15BD5822-1B31-4114-A025-B9C12336AFAC}"/>
                </a:ext>
              </a:extLst>
            </p:cNvPr>
            <p:cNvSpPr/>
            <p:nvPr/>
          </p:nvSpPr>
          <p:spPr>
            <a:xfrm>
              <a:off x="827584" y="2093593"/>
              <a:ext cx="309380" cy="23648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UA"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pSp>
      <p:grpSp>
        <p:nvGrpSpPr>
          <p:cNvPr id="23" name="Группа 22">
            <a:extLst>
              <a:ext uri="{FF2B5EF4-FFF2-40B4-BE49-F238E27FC236}">
                <a16:creationId xmlns:a16="http://schemas.microsoft.com/office/drawing/2014/main" id="{A6A2C974-42B7-4CAE-8D46-D09D78868C4F}"/>
              </a:ext>
            </a:extLst>
          </p:cNvPr>
          <p:cNvGrpSpPr/>
          <p:nvPr/>
        </p:nvGrpSpPr>
        <p:grpSpPr>
          <a:xfrm>
            <a:off x="765878" y="4683887"/>
            <a:ext cx="7920880" cy="839160"/>
            <a:chOff x="827584" y="1772816"/>
            <a:chExt cx="7920880" cy="839160"/>
          </a:xfrm>
        </p:grpSpPr>
        <p:sp>
          <p:nvSpPr>
            <p:cNvPr id="24" name="Прямоугольник 23">
              <a:extLst>
                <a:ext uri="{FF2B5EF4-FFF2-40B4-BE49-F238E27FC236}">
                  <a16:creationId xmlns:a16="http://schemas.microsoft.com/office/drawing/2014/main" id="{7CA404F5-36A6-433F-85CE-AED454994A20}"/>
                </a:ext>
              </a:extLst>
            </p:cNvPr>
            <p:cNvSpPr/>
            <p:nvPr/>
          </p:nvSpPr>
          <p:spPr>
            <a:xfrm>
              <a:off x="1136964" y="1772816"/>
              <a:ext cx="7611500" cy="83916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uk-UA" sz="1800" dirty="0">
                  <a:solidFill>
                    <a:schemeClr val="tx1"/>
                  </a:solidFill>
                  <a:effectLst/>
                  <a:latin typeface="Times New Roman" panose="02020603050405020304" pitchFamily="18" charset="0"/>
                  <a:ea typeface="Times New Roman" panose="02020603050405020304" pitchFamily="18" charset="0"/>
                </a:rPr>
                <a:t>поміркованість у прийнятті тих чи інших рішень (мета поміркованості – збереження життя, і лише майбутнє покоління здатне повноцінно оцінити наслідки теперішньої діяльності)</a:t>
              </a:r>
              <a:endParaRPr kumimoji="0" lang="ru-UA"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25" name="Стрелка: вправо с вырезом 24">
              <a:extLst>
                <a:ext uri="{FF2B5EF4-FFF2-40B4-BE49-F238E27FC236}">
                  <a16:creationId xmlns:a16="http://schemas.microsoft.com/office/drawing/2014/main" id="{E6D410AB-0556-4D59-AFBB-91C0C281E5C2}"/>
                </a:ext>
              </a:extLst>
            </p:cNvPr>
            <p:cNvSpPr/>
            <p:nvPr/>
          </p:nvSpPr>
          <p:spPr>
            <a:xfrm>
              <a:off x="827584" y="2059091"/>
              <a:ext cx="309380" cy="23648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UA"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pSp>
      <p:grpSp>
        <p:nvGrpSpPr>
          <p:cNvPr id="26" name="Группа 25">
            <a:extLst>
              <a:ext uri="{FF2B5EF4-FFF2-40B4-BE49-F238E27FC236}">
                <a16:creationId xmlns:a16="http://schemas.microsoft.com/office/drawing/2014/main" id="{F60F9FA1-1A5D-4093-A979-42125A7C55B2}"/>
              </a:ext>
            </a:extLst>
          </p:cNvPr>
          <p:cNvGrpSpPr/>
          <p:nvPr/>
        </p:nvGrpSpPr>
        <p:grpSpPr>
          <a:xfrm>
            <a:off x="755576" y="5667686"/>
            <a:ext cx="7920880" cy="839160"/>
            <a:chOff x="827584" y="1772816"/>
            <a:chExt cx="7920880" cy="839160"/>
          </a:xfrm>
        </p:grpSpPr>
        <p:sp>
          <p:nvSpPr>
            <p:cNvPr id="27" name="Прямоугольник 26">
              <a:extLst>
                <a:ext uri="{FF2B5EF4-FFF2-40B4-BE49-F238E27FC236}">
                  <a16:creationId xmlns:a16="http://schemas.microsoft.com/office/drawing/2014/main" id="{D41CF1E7-D3F9-421C-96E2-603B35CA2F23}"/>
                </a:ext>
              </a:extLst>
            </p:cNvPr>
            <p:cNvSpPr/>
            <p:nvPr/>
          </p:nvSpPr>
          <p:spPr>
            <a:xfrm>
              <a:off x="1136964" y="1772816"/>
              <a:ext cx="7611500" cy="83916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uk-UA" sz="1800" dirty="0">
                  <a:solidFill>
                    <a:schemeClr val="tx1"/>
                  </a:solidFill>
                  <a:effectLst/>
                  <a:latin typeface="Times New Roman" panose="02020603050405020304" pitchFamily="18" charset="0"/>
                  <a:ea typeface="Times New Roman" panose="02020603050405020304" pitchFamily="18" charset="0"/>
                </a:rPr>
                <a:t>патріотизм як розуміння цінності та унікальності Батьківщини</a:t>
              </a:r>
              <a:endParaRPr kumimoji="0" lang="ru-UA"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28" name="Стрелка: вправо с вырезом 27">
              <a:extLst>
                <a:ext uri="{FF2B5EF4-FFF2-40B4-BE49-F238E27FC236}">
                  <a16:creationId xmlns:a16="http://schemas.microsoft.com/office/drawing/2014/main" id="{4C611080-0A1C-4837-9E47-0B5EA55414B4}"/>
                </a:ext>
              </a:extLst>
            </p:cNvPr>
            <p:cNvSpPr/>
            <p:nvPr/>
          </p:nvSpPr>
          <p:spPr>
            <a:xfrm>
              <a:off x="827584" y="2059091"/>
              <a:ext cx="309380" cy="23648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UA"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pSp>
    </p:spTree>
    <p:extLst>
      <p:ext uri="{BB962C8B-B14F-4D97-AF65-F5344CB8AC3E}">
        <p14:creationId xmlns:p14="http://schemas.microsoft.com/office/powerpoint/2010/main" val="772789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4B8ED571-1319-439F-889C-82975585240C}"/>
              </a:ext>
            </a:extLst>
          </p:cNvPr>
          <p:cNvSpPr>
            <a:spLocks noGrp="1"/>
          </p:cNvSpPr>
          <p:nvPr>
            <p:ph type="title"/>
          </p:nvPr>
        </p:nvSpPr>
        <p:spPr>
          <a:xfrm>
            <a:off x="1507038" y="126795"/>
            <a:ext cx="6867318" cy="936447"/>
          </a:xfrm>
        </p:spPr>
        <p:txBody>
          <a:bodyPr>
            <a:normAutofit fontScale="90000"/>
          </a:bodyPr>
          <a:lstStyle/>
          <a:p>
            <a:pPr algn="ctr"/>
            <a:r>
              <a:rPr lang="uk-UA" b="1" i="1" dirty="0">
                <a:cs typeface="Adobe Arabic" panose="02040503050201020203" pitchFamily="18" charset="-78"/>
              </a:rPr>
              <a:t>Принципи соціальної відповідальності</a:t>
            </a:r>
            <a:endParaRPr lang="ru-UA" b="1" i="1" dirty="0">
              <a:cs typeface="Adobe Arabic" panose="02040503050201020203" pitchFamily="18" charset="-78"/>
            </a:endParaRPr>
          </a:p>
        </p:txBody>
      </p:sp>
      <p:sp>
        <p:nvSpPr>
          <p:cNvPr id="2" name="Нижний колонтитул 1">
            <a:extLst>
              <a:ext uri="{FF2B5EF4-FFF2-40B4-BE49-F238E27FC236}">
                <a16:creationId xmlns:a16="http://schemas.microsoft.com/office/drawing/2014/main" id="{ABC24F1F-C443-4890-8B84-7F0AEE8678ED}"/>
              </a:ext>
            </a:extLst>
          </p:cNvPr>
          <p:cNvSpPr>
            <a:spLocks noGrp="1"/>
          </p:cNvSpPr>
          <p:nvPr>
            <p:ph type="ftr" sz="quarter" idx="11"/>
          </p:nvPr>
        </p:nvSpPr>
        <p:spPr>
          <a:xfrm>
            <a:off x="1331640" y="6525344"/>
            <a:ext cx="5716488"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uk-UA"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К. Є. Орлова / Державний університет "Житомирська політехніка"</a:t>
            </a:r>
          </a:p>
        </p:txBody>
      </p:sp>
      <p:grpSp>
        <p:nvGrpSpPr>
          <p:cNvPr id="4" name="Группа 3">
            <a:extLst>
              <a:ext uri="{FF2B5EF4-FFF2-40B4-BE49-F238E27FC236}">
                <a16:creationId xmlns:a16="http://schemas.microsoft.com/office/drawing/2014/main" id="{B8898115-41C1-4C26-BDEC-E5C0AC9766BB}"/>
              </a:ext>
            </a:extLst>
          </p:cNvPr>
          <p:cNvGrpSpPr/>
          <p:nvPr/>
        </p:nvGrpSpPr>
        <p:grpSpPr>
          <a:xfrm>
            <a:off x="755576" y="1310017"/>
            <a:ext cx="7920880" cy="648072"/>
            <a:chOff x="827584" y="1772816"/>
            <a:chExt cx="7920880" cy="648072"/>
          </a:xfrm>
        </p:grpSpPr>
        <p:sp>
          <p:nvSpPr>
            <p:cNvPr id="17" name="Прямоугольник 16">
              <a:extLst>
                <a:ext uri="{FF2B5EF4-FFF2-40B4-BE49-F238E27FC236}">
                  <a16:creationId xmlns:a16="http://schemas.microsoft.com/office/drawing/2014/main" id="{F507D649-5D07-4492-8785-220614B1B79A}"/>
                </a:ext>
              </a:extLst>
            </p:cNvPr>
            <p:cNvSpPr/>
            <p:nvPr/>
          </p:nvSpPr>
          <p:spPr>
            <a:xfrm>
              <a:off x="1136964" y="1772816"/>
              <a:ext cx="7611500" cy="648072"/>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uk-UA" sz="1800" dirty="0">
                  <a:solidFill>
                    <a:schemeClr val="tx1"/>
                  </a:solidFill>
                  <a:effectLst/>
                  <a:latin typeface="Times New Roman" panose="02020603050405020304" pitchFamily="18" charset="0"/>
                  <a:ea typeface="Times New Roman" panose="02020603050405020304" pitchFamily="18" charset="0"/>
                </a:rPr>
                <a:t>відчуття обов’язку як моральні зобов’язання людини, котрі вона виконує з почуттям совісті</a:t>
              </a:r>
              <a:endParaRPr kumimoji="0" lang="ru-UA"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9" name="Стрелка: вправо с вырезом 18">
              <a:extLst>
                <a:ext uri="{FF2B5EF4-FFF2-40B4-BE49-F238E27FC236}">
                  <a16:creationId xmlns:a16="http://schemas.microsoft.com/office/drawing/2014/main" id="{DED384FB-EB10-43E6-B56B-82F40461832E}"/>
                </a:ext>
              </a:extLst>
            </p:cNvPr>
            <p:cNvSpPr/>
            <p:nvPr/>
          </p:nvSpPr>
          <p:spPr>
            <a:xfrm>
              <a:off x="827584" y="1988840"/>
              <a:ext cx="309380" cy="23648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UA"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pSp>
      <p:grpSp>
        <p:nvGrpSpPr>
          <p:cNvPr id="8" name="Группа 7">
            <a:extLst>
              <a:ext uri="{FF2B5EF4-FFF2-40B4-BE49-F238E27FC236}">
                <a16:creationId xmlns:a16="http://schemas.microsoft.com/office/drawing/2014/main" id="{F5A54E97-8988-4DF0-AAEF-0A4B66492F27}"/>
              </a:ext>
            </a:extLst>
          </p:cNvPr>
          <p:cNvGrpSpPr/>
          <p:nvPr/>
        </p:nvGrpSpPr>
        <p:grpSpPr>
          <a:xfrm>
            <a:off x="755576" y="2019590"/>
            <a:ext cx="7926191" cy="1136361"/>
            <a:chOff x="822273" y="1772815"/>
            <a:chExt cx="7926191" cy="1136361"/>
          </a:xfrm>
        </p:grpSpPr>
        <p:sp>
          <p:nvSpPr>
            <p:cNvPr id="9" name="Прямоугольник 8">
              <a:extLst>
                <a:ext uri="{FF2B5EF4-FFF2-40B4-BE49-F238E27FC236}">
                  <a16:creationId xmlns:a16="http://schemas.microsoft.com/office/drawing/2014/main" id="{6D5AE783-21A9-4ADA-892D-DC60B8674093}"/>
                </a:ext>
              </a:extLst>
            </p:cNvPr>
            <p:cNvSpPr/>
            <p:nvPr/>
          </p:nvSpPr>
          <p:spPr>
            <a:xfrm>
              <a:off x="1136964" y="1772815"/>
              <a:ext cx="7611500" cy="1136361"/>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uk-UA" sz="1800" dirty="0">
                  <a:solidFill>
                    <a:schemeClr val="tx1"/>
                  </a:solidFill>
                  <a:effectLst/>
                  <a:latin typeface="Times New Roman" panose="02020603050405020304" pitchFamily="18" charset="0"/>
                  <a:ea typeface="Times New Roman" panose="02020603050405020304" pitchFamily="18" charset="0"/>
                </a:rPr>
                <a:t>моральність як особлива сфера суспільної свідомості та вид суспільних відносин, мета яких – сформувати способи нормативного регулювання поведінки і дій людей у суспільстві за допомогою норм, принципів і категорій моралі</a:t>
              </a:r>
              <a:endParaRPr kumimoji="0" lang="ru-UA"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0" name="Стрелка: вправо с вырезом 9">
              <a:extLst>
                <a:ext uri="{FF2B5EF4-FFF2-40B4-BE49-F238E27FC236}">
                  <a16:creationId xmlns:a16="http://schemas.microsoft.com/office/drawing/2014/main" id="{05DCFF98-AEAA-402A-AE6E-D68B3AF42EDF}"/>
                </a:ext>
              </a:extLst>
            </p:cNvPr>
            <p:cNvSpPr/>
            <p:nvPr/>
          </p:nvSpPr>
          <p:spPr>
            <a:xfrm>
              <a:off x="822273" y="2190837"/>
              <a:ext cx="309380" cy="23648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UA"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pSp>
      <p:grpSp>
        <p:nvGrpSpPr>
          <p:cNvPr id="14" name="Группа 13">
            <a:extLst>
              <a:ext uri="{FF2B5EF4-FFF2-40B4-BE49-F238E27FC236}">
                <a16:creationId xmlns:a16="http://schemas.microsoft.com/office/drawing/2014/main" id="{67AA9B13-E566-4F69-A0E4-6C4080860B3D}"/>
              </a:ext>
            </a:extLst>
          </p:cNvPr>
          <p:cNvGrpSpPr/>
          <p:nvPr/>
        </p:nvGrpSpPr>
        <p:grpSpPr>
          <a:xfrm>
            <a:off x="755576" y="3300590"/>
            <a:ext cx="7920880" cy="530450"/>
            <a:chOff x="827584" y="1403446"/>
            <a:chExt cx="7920880" cy="839160"/>
          </a:xfrm>
        </p:grpSpPr>
        <p:sp>
          <p:nvSpPr>
            <p:cNvPr id="16" name="Прямоугольник 15">
              <a:extLst>
                <a:ext uri="{FF2B5EF4-FFF2-40B4-BE49-F238E27FC236}">
                  <a16:creationId xmlns:a16="http://schemas.microsoft.com/office/drawing/2014/main" id="{ED2DD4F8-B894-4E4D-94CD-E3987F268168}"/>
                </a:ext>
              </a:extLst>
            </p:cNvPr>
            <p:cNvSpPr/>
            <p:nvPr/>
          </p:nvSpPr>
          <p:spPr>
            <a:xfrm>
              <a:off x="1136964" y="1403446"/>
              <a:ext cx="7611500" cy="83916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uk-UA" sz="1800" dirty="0">
                  <a:solidFill>
                    <a:schemeClr val="tx1"/>
                  </a:solidFill>
                  <a:effectLst/>
                  <a:latin typeface="Times New Roman" panose="02020603050405020304" pitchFamily="18" charset="0"/>
                  <a:ea typeface="Times New Roman" panose="02020603050405020304" pitchFamily="18" charset="0"/>
                </a:rPr>
                <a:t>духовність як процес гармонійного розвитку духовних задатків людини</a:t>
              </a:r>
              <a:endParaRPr kumimoji="0" lang="ru-UA"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8" name="Стрелка: вправо с вырезом 17">
              <a:extLst>
                <a:ext uri="{FF2B5EF4-FFF2-40B4-BE49-F238E27FC236}">
                  <a16:creationId xmlns:a16="http://schemas.microsoft.com/office/drawing/2014/main" id="{15BD5822-1B31-4114-A025-B9C12336AFAC}"/>
                </a:ext>
              </a:extLst>
            </p:cNvPr>
            <p:cNvSpPr/>
            <p:nvPr/>
          </p:nvSpPr>
          <p:spPr>
            <a:xfrm>
              <a:off x="827584" y="1704785"/>
              <a:ext cx="309380" cy="23648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UA"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pSp>
      <p:grpSp>
        <p:nvGrpSpPr>
          <p:cNvPr id="23" name="Группа 22">
            <a:extLst>
              <a:ext uri="{FF2B5EF4-FFF2-40B4-BE49-F238E27FC236}">
                <a16:creationId xmlns:a16="http://schemas.microsoft.com/office/drawing/2014/main" id="{A6A2C974-42B7-4CAE-8D46-D09D78868C4F}"/>
              </a:ext>
            </a:extLst>
          </p:cNvPr>
          <p:cNvGrpSpPr/>
          <p:nvPr/>
        </p:nvGrpSpPr>
        <p:grpSpPr>
          <a:xfrm>
            <a:off x="755576" y="3926832"/>
            <a:ext cx="7920880" cy="839160"/>
            <a:chOff x="827584" y="1772816"/>
            <a:chExt cx="7920880" cy="839160"/>
          </a:xfrm>
        </p:grpSpPr>
        <p:sp>
          <p:nvSpPr>
            <p:cNvPr id="24" name="Прямоугольник 23">
              <a:extLst>
                <a:ext uri="{FF2B5EF4-FFF2-40B4-BE49-F238E27FC236}">
                  <a16:creationId xmlns:a16="http://schemas.microsoft.com/office/drawing/2014/main" id="{7CA404F5-36A6-433F-85CE-AED454994A20}"/>
                </a:ext>
              </a:extLst>
            </p:cNvPr>
            <p:cNvSpPr/>
            <p:nvPr/>
          </p:nvSpPr>
          <p:spPr>
            <a:xfrm>
              <a:off x="1136964" y="1772816"/>
              <a:ext cx="7611500" cy="83916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uk-UA" sz="1800" dirty="0">
                  <a:solidFill>
                    <a:schemeClr val="tx1"/>
                  </a:solidFill>
                  <a:effectLst/>
                  <a:latin typeface="Times New Roman" panose="02020603050405020304" pitchFamily="18" charset="0"/>
                  <a:ea typeface="Times New Roman" panose="02020603050405020304" pitchFamily="18" charset="0"/>
                </a:rPr>
                <a:t>професійна компетентність як знання, досвід, здобування освіти з відповідної галузі діяльності</a:t>
              </a:r>
              <a:endParaRPr kumimoji="0" lang="ru-UA"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25" name="Стрелка: вправо с вырезом 24">
              <a:extLst>
                <a:ext uri="{FF2B5EF4-FFF2-40B4-BE49-F238E27FC236}">
                  <a16:creationId xmlns:a16="http://schemas.microsoft.com/office/drawing/2014/main" id="{E6D410AB-0556-4D59-AFBB-91C0C281E5C2}"/>
                </a:ext>
              </a:extLst>
            </p:cNvPr>
            <p:cNvSpPr/>
            <p:nvPr/>
          </p:nvSpPr>
          <p:spPr>
            <a:xfrm>
              <a:off x="827584" y="2059091"/>
              <a:ext cx="309380" cy="23648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UA"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pSp>
      <p:grpSp>
        <p:nvGrpSpPr>
          <p:cNvPr id="26" name="Группа 25">
            <a:extLst>
              <a:ext uri="{FF2B5EF4-FFF2-40B4-BE49-F238E27FC236}">
                <a16:creationId xmlns:a16="http://schemas.microsoft.com/office/drawing/2014/main" id="{F60F9FA1-1A5D-4093-A979-42125A7C55B2}"/>
              </a:ext>
            </a:extLst>
          </p:cNvPr>
          <p:cNvGrpSpPr/>
          <p:nvPr/>
        </p:nvGrpSpPr>
        <p:grpSpPr>
          <a:xfrm>
            <a:off x="755576" y="4861784"/>
            <a:ext cx="7920880" cy="502239"/>
            <a:chOff x="827584" y="1772816"/>
            <a:chExt cx="7920880" cy="502239"/>
          </a:xfrm>
        </p:grpSpPr>
        <p:sp>
          <p:nvSpPr>
            <p:cNvPr id="27" name="Прямоугольник 26">
              <a:extLst>
                <a:ext uri="{FF2B5EF4-FFF2-40B4-BE49-F238E27FC236}">
                  <a16:creationId xmlns:a16="http://schemas.microsoft.com/office/drawing/2014/main" id="{D41CF1E7-D3F9-421C-96E2-603B35CA2F23}"/>
                </a:ext>
              </a:extLst>
            </p:cNvPr>
            <p:cNvSpPr/>
            <p:nvPr/>
          </p:nvSpPr>
          <p:spPr>
            <a:xfrm>
              <a:off x="1136964" y="1772816"/>
              <a:ext cx="7611500" cy="502239"/>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uk-UA" sz="1800" dirty="0">
                  <a:solidFill>
                    <a:schemeClr val="tx1"/>
                  </a:solidFill>
                  <a:effectLst/>
                  <a:latin typeface="Times New Roman" panose="02020603050405020304" pitchFamily="18" charset="0"/>
                  <a:ea typeface="Times New Roman" panose="02020603050405020304" pitchFamily="18" charset="0"/>
                </a:rPr>
                <a:t>творча спрямованість як схильність до творчої ініціативи</a:t>
              </a:r>
              <a:endParaRPr kumimoji="0" lang="ru-UA"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28" name="Стрелка: вправо с вырезом 27">
              <a:extLst>
                <a:ext uri="{FF2B5EF4-FFF2-40B4-BE49-F238E27FC236}">
                  <a16:creationId xmlns:a16="http://schemas.microsoft.com/office/drawing/2014/main" id="{4C611080-0A1C-4837-9E47-0B5EA55414B4}"/>
                </a:ext>
              </a:extLst>
            </p:cNvPr>
            <p:cNvSpPr/>
            <p:nvPr/>
          </p:nvSpPr>
          <p:spPr>
            <a:xfrm>
              <a:off x="827584" y="1933171"/>
              <a:ext cx="309380" cy="23648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UA"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pSp>
      <p:grpSp>
        <p:nvGrpSpPr>
          <p:cNvPr id="22" name="Группа 21">
            <a:extLst>
              <a:ext uri="{FF2B5EF4-FFF2-40B4-BE49-F238E27FC236}">
                <a16:creationId xmlns:a16="http://schemas.microsoft.com/office/drawing/2014/main" id="{85633259-BB6A-4424-9157-22CFA3AAC449}"/>
              </a:ext>
            </a:extLst>
          </p:cNvPr>
          <p:cNvGrpSpPr/>
          <p:nvPr/>
        </p:nvGrpSpPr>
        <p:grpSpPr>
          <a:xfrm>
            <a:off x="736806" y="5507733"/>
            <a:ext cx="7920880" cy="839160"/>
            <a:chOff x="827584" y="1772816"/>
            <a:chExt cx="7920880" cy="839160"/>
          </a:xfrm>
        </p:grpSpPr>
        <p:sp>
          <p:nvSpPr>
            <p:cNvPr id="29" name="Прямоугольник 28">
              <a:extLst>
                <a:ext uri="{FF2B5EF4-FFF2-40B4-BE49-F238E27FC236}">
                  <a16:creationId xmlns:a16="http://schemas.microsoft.com/office/drawing/2014/main" id="{4E987824-62E4-40BA-A5FC-4D635EF0A24C}"/>
                </a:ext>
              </a:extLst>
            </p:cNvPr>
            <p:cNvSpPr/>
            <p:nvPr/>
          </p:nvSpPr>
          <p:spPr>
            <a:xfrm>
              <a:off x="1136964" y="1772816"/>
              <a:ext cx="7611500" cy="83916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uk-UA" sz="1800" dirty="0">
                  <a:solidFill>
                    <a:schemeClr val="tx1"/>
                  </a:solidFill>
                  <a:effectLst/>
                  <a:latin typeface="Times New Roman" panose="02020603050405020304" pitchFamily="18" charset="0"/>
                  <a:ea typeface="Times New Roman" panose="02020603050405020304" pitchFamily="18" charset="0"/>
                </a:rPr>
                <a:t>працелюбність як риса характеру, котра полягає у позитивному ставленні особистості до процесу трудової діяльності, що виражається через активність, ініціативність, добросовісність, дисциплінованість тощо</a:t>
              </a:r>
              <a:endParaRPr kumimoji="0" lang="ru-UA"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30" name="Стрелка: вправо с вырезом 29">
              <a:extLst>
                <a:ext uri="{FF2B5EF4-FFF2-40B4-BE49-F238E27FC236}">
                  <a16:creationId xmlns:a16="http://schemas.microsoft.com/office/drawing/2014/main" id="{EF29B06F-2F6D-4155-B836-DE7FB9B156AC}"/>
                </a:ext>
              </a:extLst>
            </p:cNvPr>
            <p:cNvSpPr/>
            <p:nvPr/>
          </p:nvSpPr>
          <p:spPr>
            <a:xfrm>
              <a:off x="827584" y="2059091"/>
              <a:ext cx="309380" cy="23648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UA"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pSp>
    </p:spTree>
    <p:extLst>
      <p:ext uri="{BB962C8B-B14F-4D97-AF65-F5344CB8AC3E}">
        <p14:creationId xmlns:p14="http://schemas.microsoft.com/office/powerpoint/2010/main" val="2101006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4B8ED571-1319-439F-889C-82975585240C}"/>
              </a:ext>
            </a:extLst>
          </p:cNvPr>
          <p:cNvSpPr>
            <a:spLocks noGrp="1"/>
          </p:cNvSpPr>
          <p:nvPr>
            <p:ph type="title"/>
          </p:nvPr>
        </p:nvSpPr>
        <p:spPr>
          <a:xfrm>
            <a:off x="1547664" y="260305"/>
            <a:ext cx="6589199" cy="936447"/>
          </a:xfrm>
        </p:spPr>
        <p:txBody>
          <a:bodyPr>
            <a:normAutofit/>
          </a:bodyPr>
          <a:lstStyle/>
          <a:p>
            <a:r>
              <a:rPr lang="uk-UA" b="1" i="1" dirty="0">
                <a:cs typeface="Adobe Arabic" panose="02040503050201020203" pitchFamily="18" charset="-78"/>
              </a:rPr>
              <a:t>Етика в бізнесі</a:t>
            </a:r>
            <a:endParaRPr lang="ru-UA" b="1" i="1" dirty="0">
              <a:cs typeface="Adobe Arabic" panose="02040503050201020203" pitchFamily="18" charset="-78"/>
            </a:endParaRPr>
          </a:p>
        </p:txBody>
      </p:sp>
      <p:sp>
        <p:nvSpPr>
          <p:cNvPr id="2" name="Нижний колонтитул 1">
            <a:extLst>
              <a:ext uri="{FF2B5EF4-FFF2-40B4-BE49-F238E27FC236}">
                <a16:creationId xmlns:a16="http://schemas.microsoft.com/office/drawing/2014/main" id="{ABC24F1F-C443-4890-8B84-7F0AEE8678ED}"/>
              </a:ext>
            </a:extLst>
          </p:cNvPr>
          <p:cNvSpPr>
            <a:spLocks noGrp="1"/>
          </p:cNvSpPr>
          <p:nvPr>
            <p:ph type="ftr" sz="quarter" idx="11"/>
          </p:nvPr>
        </p:nvSpPr>
        <p:spPr>
          <a:xfrm>
            <a:off x="1331640" y="6466725"/>
            <a:ext cx="5716488"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uk-UA"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К. Є. Орлова / Державний університет "Житомирська політехніка"</a:t>
            </a:r>
          </a:p>
        </p:txBody>
      </p:sp>
      <p:sp>
        <p:nvSpPr>
          <p:cNvPr id="4" name="Прямоугольник 3">
            <a:extLst>
              <a:ext uri="{FF2B5EF4-FFF2-40B4-BE49-F238E27FC236}">
                <a16:creationId xmlns:a16="http://schemas.microsoft.com/office/drawing/2014/main" id="{421CA17F-3205-4D8F-A9FA-738549FF205B}"/>
              </a:ext>
            </a:extLst>
          </p:cNvPr>
          <p:cNvSpPr/>
          <p:nvPr/>
        </p:nvSpPr>
        <p:spPr>
          <a:xfrm>
            <a:off x="517476" y="1664804"/>
            <a:ext cx="3672408" cy="3132348"/>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800" dirty="0">
                <a:solidFill>
                  <a:schemeClr val="tx1"/>
                </a:solidFill>
                <a:effectLst/>
                <a:latin typeface="Times New Roman" panose="02020603050405020304" pitchFamily="18" charset="0"/>
                <a:ea typeface="Times New Roman" panose="02020603050405020304" pitchFamily="18" charset="0"/>
              </a:rPr>
              <a:t>Етика бізнесу розглядає взаємозв’язок цілей, засобів, норм підприємництва, вплив дій підприємця на своє становище і становище працівників у суспільстві. До компетенції етики бізнесу належить дослідження моральних аспектів законодавства у сфері підприємницької діяльності і формулює для цієї сфери відповідні рекомендації</a:t>
            </a:r>
            <a:endParaRPr lang="ru-UA" dirty="0">
              <a:solidFill>
                <a:schemeClr val="tx1"/>
              </a:solidFill>
            </a:endParaRPr>
          </a:p>
        </p:txBody>
      </p:sp>
      <p:sp>
        <p:nvSpPr>
          <p:cNvPr id="6" name="Прямоугольник 5">
            <a:extLst>
              <a:ext uri="{FF2B5EF4-FFF2-40B4-BE49-F238E27FC236}">
                <a16:creationId xmlns:a16="http://schemas.microsoft.com/office/drawing/2014/main" id="{2D5739F6-6682-4CFD-B0ED-D7405138E6DF}"/>
              </a:ext>
            </a:extLst>
          </p:cNvPr>
          <p:cNvSpPr/>
          <p:nvPr/>
        </p:nvSpPr>
        <p:spPr>
          <a:xfrm>
            <a:off x="4716016" y="1665061"/>
            <a:ext cx="4113095" cy="1944216"/>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800" dirty="0">
                <a:solidFill>
                  <a:schemeClr val="tx1"/>
                </a:solidFill>
                <a:effectLst/>
                <a:latin typeface="Times New Roman" panose="02020603050405020304" pitchFamily="18" charset="0"/>
                <a:ea typeface="Times New Roman" panose="02020603050405020304" pitchFamily="18" charset="0"/>
              </a:rPr>
              <a:t>Етика ділових відносин визначає систему моральних цінностей, критеріїв та параметрів у відносинах між виробниками і споживачами, між організаціями (підприємствами), між організаціями та державою, у самих організаціях тощо</a:t>
            </a:r>
            <a:endParaRPr lang="ru-UA" dirty="0">
              <a:solidFill>
                <a:schemeClr val="tx1"/>
              </a:solidFill>
            </a:endParaRPr>
          </a:p>
        </p:txBody>
      </p:sp>
      <p:sp>
        <p:nvSpPr>
          <p:cNvPr id="8" name="Стрелка: влево-вправо 7">
            <a:extLst>
              <a:ext uri="{FF2B5EF4-FFF2-40B4-BE49-F238E27FC236}">
                <a16:creationId xmlns:a16="http://schemas.microsoft.com/office/drawing/2014/main" id="{C33B628F-2CF1-4C3D-9E09-49090B5C02A7}"/>
              </a:ext>
            </a:extLst>
          </p:cNvPr>
          <p:cNvSpPr/>
          <p:nvPr/>
        </p:nvSpPr>
        <p:spPr>
          <a:xfrm>
            <a:off x="4189884" y="1923526"/>
            <a:ext cx="504056" cy="21602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UA"/>
          </a:p>
        </p:txBody>
      </p:sp>
    </p:spTree>
    <p:extLst>
      <p:ext uri="{BB962C8B-B14F-4D97-AF65-F5344CB8AC3E}">
        <p14:creationId xmlns:p14="http://schemas.microsoft.com/office/powerpoint/2010/main" val="31581752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4B8ED571-1319-439F-889C-82975585240C}"/>
              </a:ext>
            </a:extLst>
          </p:cNvPr>
          <p:cNvSpPr>
            <a:spLocks noGrp="1"/>
          </p:cNvSpPr>
          <p:nvPr>
            <p:ph type="title"/>
          </p:nvPr>
        </p:nvSpPr>
        <p:spPr>
          <a:xfrm>
            <a:off x="1547664" y="260305"/>
            <a:ext cx="6589199" cy="936447"/>
          </a:xfrm>
        </p:spPr>
        <p:txBody>
          <a:bodyPr>
            <a:normAutofit/>
          </a:bodyPr>
          <a:lstStyle/>
          <a:p>
            <a:r>
              <a:rPr lang="uk-UA" b="1" i="1" dirty="0">
                <a:cs typeface="Adobe Arabic" panose="02040503050201020203" pitchFamily="18" charset="-78"/>
              </a:rPr>
              <a:t>Рівні етики бізнесу</a:t>
            </a:r>
            <a:endParaRPr lang="ru-UA" b="1" i="1" dirty="0">
              <a:cs typeface="Adobe Arabic" panose="02040503050201020203" pitchFamily="18" charset="-78"/>
            </a:endParaRPr>
          </a:p>
        </p:txBody>
      </p:sp>
      <p:sp>
        <p:nvSpPr>
          <p:cNvPr id="2" name="Нижний колонтитул 1">
            <a:extLst>
              <a:ext uri="{FF2B5EF4-FFF2-40B4-BE49-F238E27FC236}">
                <a16:creationId xmlns:a16="http://schemas.microsoft.com/office/drawing/2014/main" id="{ABC24F1F-C443-4890-8B84-7F0AEE8678ED}"/>
              </a:ext>
            </a:extLst>
          </p:cNvPr>
          <p:cNvSpPr>
            <a:spLocks noGrp="1"/>
          </p:cNvSpPr>
          <p:nvPr>
            <p:ph type="ftr" sz="quarter" idx="11"/>
          </p:nvPr>
        </p:nvSpPr>
        <p:spPr>
          <a:xfrm>
            <a:off x="1331640" y="6466725"/>
            <a:ext cx="5716488"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uk-UA"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К. Є. Орлова / Державний університет "Житомирська політехніка"</a:t>
            </a:r>
          </a:p>
        </p:txBody>
      </p:sp>
      <p:sp>
        <p:nvSpPr>
          <p:cNvPr id="4" name="Прямоугольник 3">
            <a:extLst>
              <a:ext uri="{FF2B5EF4-FFF2-40B4-BE49-F238E27FC236}">
                <a16:creationId xmlns:a16="http://schemas.microsoft.com/office/drawing/2014/main" id="{421CA17F-3205-4D8F-A9FA-738549FF205B}"/>
              </a:ext>
            </a:extLst>
          </p:cNvPr>
          <p:cNvSpPr/>
          <p:nvPr/>
        </p:nvSpPr>
        <p:spPr>
          <a:xfrm>
            <a:off x="1467017" y="1340768"/>
            <a:ext cx="6669846" cy="787003"/>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800" dirty="0">
                <a:solidFill>
                  <a:schemeClr val="tx1"/>
                </a:solidFill>
                <a:effectLst/>
                <a:latin typeface="Times New Roman" panose="02020603050405020304" pitchFamily="18" charset="0"/>
                <a:ea typeface="Times New Roman" panose="02020603050405020304" pitchFamily="18" charset="0"/>
              </a:rPr>
              <a:t>Етика бізнесу всередині організації – це система моральних взаємовідносин в середині підприємства між персоналом</a:t>
            </a:r>
            <a:endParaRPr lang="ru-UA" dirty="0">
              <a:solidFill>
                <a:schemeClr val="tx1"/>
              </a:solidFill>
            </a:endParaRPr>
          </a:p>
        </p:txBody>
      </p:sp>
      <p:sp>
        <p:nvSpPr>
          <p:cNvPr id="6" name="Прямоугольник 5">
            <a:extLst>
              <a:ext uri="{FF2B5EF4-FFF2-40B4-BE49-F238E27FC236}">
                <a16:creationId xmlns:a16="http://schemas.microsoft.com/office/drawing/2014/main" id="{2D5739F6-6682-4CFD-B0ED-D7405138E6DF}"/>
              </a:ext>
            </a:extLst>
          </p:cNvPr>
          <p:cNvSpPr/>
          <p:nvPr/>
        </p:nvSpPr>
        <p:spPr>
          <a:xfrm>
            <a:off x="2771800" y="2588378"/>
            <a:ext cx="5365063" cy="2424798"/>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800" dirty="0">
                <a:solidFill>
                  <a:schemeClr val="tx1"/>
                </a:solidFill>
                <a:effectLst/>
                <a:latin typeface="Times New Roman" panose="02020603050405020304" pitchFamily="18" charset="0"/>
                <a:ea typeface="Times New Roman" panose="02020603050405020304" pitchFamily="18" charset="0"/>
              </a:rPr>
              <a:t>До внутрішніх корпоративних етичних норм поведінки належать такі правила, які зумовлюють відсутність наклепів на робочих місцях, насмішок та лайки, дотримання гендерної рівності, недопустимість сексуальних домагань, прозорість кар’єрного зростання та матеріального стимулювання, збереження майнових цінностей, прояв поваги до співпрацівників, їх поглядів</a:t>
            </a:r>
            <a:endParaRPr lang="ru-UA" dirty="0">
              <a:solidFill>
                <a:schemeClr val="tx1"/>
              </a:solidFill>
            </a:endParaRPr>
          </a:p>
        </p:txBody>
      </p:sp>
      <p:sp>
        <p:nvSpPr>
          <p:cNvPr id="7" name="Стрелка: вниз 6">
            <a:extLst>
              <a:ext uri="{FF2B5EF4-FFF2-40B4-BE49-F238E27FC236}">
                <a16:creationId xmlns:a16="http://schemas.microsoft.com/office/drawing/2014/main" id="{6E032532-F492-4D4B-A6CD-FB74D2098222}"/>
              </a:ext>
            </a:extLst>
          </p:cNvPr>
          <p:cNvSpPr/>
          <p:nvPr/>
        </p:nvSpPr>
        <p:spPr>
          <a:xfrm>
            <a:off x="5486016" y="2127771"/>
            <a:ext cx="432048" cy="4454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UA"/>
          </a:p>
        </p:txBody>
      </p:sp>
    </p:spTree>
    <p:extLst>
      <p:ext uri="{BB962C8B-B14F-4D97-AF65-F5344CB8AC3E}">
        <p14:creationId xmlns:p14="http://schemas.microsoft.com/office/powerpoint/2010/main" val="9063767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4B8ED571-1319-439F-889C-82975585240C}"/>
              </a:ext>
            </a:extLst>
          </p:cNvPr>
          <p:cNvSpPr>
            <a:spLocks noGrp="1"/>
          </p:cNvSpPr>
          <p:nvPr>
            <p:ph type="title"/>
          </p:nvPr>
        </p:nvSpPr>
        <p:spPr>
          <a:xfrm>
            <a:off x="1547664" y="260305"/>
            <a:ext cx="6589199" cy="936447"/>
          </a:xfrm>
        </p:spPr>
        <p:txBody>
          <a:bodyPr>
            <a:normAutofit/>
          </a:bodyPr>
          <a:lstStyle/>
          <a:p>
            <a:r>
              <a:rPr lang="uk-UA" b="1" i="1" dirty="0">
                <a:cs typeface="Adobe Arabic" panose="02040503050201020203" pitchFamily="18" charset="-78"/>
              </a:rPr>
              <a:t>Рівні етики бізнесу</a:t>
            </a:r>
            <a:endParaRPr lang="ru-UA" b="1" i="1" dirty="0">
              <a:cs typeface="Adobe Arabic" panose="02040503050201020203" pitchFamily="18" charset="-78"/>
            </a:endParaRPr>
          </a:p>
        </p:txBody>
      </p:sp>
      <p:sp>
        <p:nvSpPr>
          <p:cNvPr id="2" name="Нижний колонтитул 1">
            <a:extLst>
              <a:ext uri="{FF2B5EF4-FFF2-40B4-BE49-F238E27FC236}">
                <a16:creationId xmlns:a16="http://schemas.microsoft.com/office/drawing/2014/main" id="{ABC24F1F-C443-4890-8B84-7F0AEE8678ED}"/>
              </a:ext>
            </a:extLst>
          </p:cNvPr>
          <p:cNvSpPr>
            <a:spLocks noGrp="1"/>
          </p:cNvSpPr>
          <p:nvPr>
            <p:ph type="ftr" sz="quarter" idx="11"/>
          </p:nvPr>
        </p:nvSpPr>
        <p:spPr>
          <a:xfrm>
            <a:off x="1331640" y="6466725"/>
            <a:ext cx="5716488"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uk-UA"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К. Є. Орлова / Державний університет "Житомирська політехніка"</a:t>
            </a:r>
          </a:p>
        </p:txBody>
      </p:sp>
      <p:sp>
        <p:nvSpPr>
          <p:cNvPr id="4" name="Прямоугольник 3">
            <a:extLst>
              <a:ext uri="{FF2B5EF4-FFF2-40B4-BE49-F238E27FC236}">
                <a16:creationId xmlns:a16="http://schemas.microsoft.com/office/drawing/2014/main" id="{421CA17F-3205-4D8F-A9FA-738549FF205B}"/>
              </a:ext>
            </a:extLst>
          </p:cNvPr>
          <p:cNvSpPr/>
          <p:nvPr/>
        </p:nvSpPr>
        <p:spPr>
          <a:xfrm>
            <a:off x="1467017" y="980728"/>
            <a:ext cx="6669846" cy="1147043"/>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800" dirty="0">
                <a:solidFill>
                  <a:schemeClr val="tx1"/>
                </a:solidFill>
                <a:effectLst/>
                <a:latin typeface="Times New Roman" panose="02020603050405020304" pitchFamily="18" charset="0"/>
                <a:ea typeface="Times New Roman" panose="02020603050405020304" pitchFamily="18" charset="0"/>
              </a:rPr>
              <a:t>Етика відносин між суб’єктами господарювання або </a:t>
            </a:r>
            <a:r>
              <a:rPr lang="uk-UA" sz="1800" dirty="0" err="1">
                <a:solidFill>
                  <a:schemeClr val="tx1"/>
                </a:solidFill>
                <a:effectLst/>
                <a:latin typeface="Times New Roman" panose="02020603050405020304" pitchFamily="18" charset="0"/>
                <a:ea typeface="Times New Roman" panose="02020603050405020304" pitchFamily="18" charset="0"/>
              </a:rPr>
              <a:t>зовнішньоділова</a:t>
            </a:r>
            <a:r>
              <a:rPr lang="uk-UA" sz="1800" dirty="0">
                <a:solidFill>
                  <a:schemeClr val="tx1"/>
                </a:solidFill>
                <a:effectLst/>
                <a:latin typeface="Times New Roman" panose="02020603050405020304" pitchFamily="18" charset="0"/>
                <a:ea typeface="Times New Roman" panose="02020603050405020304" pitchFamily="18" charset="0"/>
              </a:rPr>
              <a:t> регулює відносини підприємства із зовнішнім середовищем, тобто з партнерами, конкурентами, клієнтами, державою та іншими цільовими групами впливу</a:t>
            </a:r>
            <a:endParaRPr lang="ru-UA" dirty="0">
              <a:solidFill>
                <a:schemeClr val="tx1"/>
              </a:solidFill>
            </a:endParaRPr>
          </a:p>
        </p:txBody>
      </p:sp>
      <p:sp>
        <p:nvSpPr>
          <p:cNvPr id="6" name="Прямоугольник 5">
            <a:extLst>
              <a:ext uri="{FF2B5EF4-FFF2-40B4-BE49-F238E27FC236}">
                <a16:creationId xmlns:a16="http://schemas.microsoft.com/office/drawing/2014/main" id="{2D5739F6-6682-4CFD-B0ED-D7405138E6DF}"/>
              </a:ext>
            </a:extLst>
          </p:cNvPr>
          <p:cNvSpPr/>
          <p:nvPr/>
        </p:nvSpPr>
        <p:spPr>
          <a:xfrm>
            <a:off x="2771800" y="2588378"/>
            <a:ext cx="5365063" cy="2424798"/>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800" dirty="0">
                <a:solidFill>
                  <a:schemeClr val="tx1"/>
                </a:solidFill>
                <a:effectLst/>
                <a:latin typeface="Times New Roman" panose="02020603050405020304" pitchFamily="18" charset="0"/>
                <a:ea typeface="Times New Roman" panose="02020603050405020304" pitchFamily="18" charset="0"/>
              </a:rPr>
              <a:t>Зовнішні ділові етичні правила формують основу для забезпечення ведення чесних перемовин, відсутність маніпуляції чи використання технології НЛП під час їх проведення, надання правдивої інформації про товар та послуги, які виготовляються чи надаються організацією споживачам та іншим цільовим групам ринку, ведення чесної конкурентної боротьби без хабарів чи цільового прихованого лобіювання тощо</a:t>
            </a:r>
            <a:endParaRPr lang="ru-UA" dirty="0">
              <a:solidFill>
                <a:schemeClr val="tx1"/>
              </a:solidFill>
            </a:endParaRPr>
          </a:p>
        </p:txBody>
      </p:sp>
      <p:sp>
        <p:nvSpPr>
          <p:cNvPr id="7" name="Стрелка: вниз 6">
            <a:extLst>
              <a:ext uri="{FF2B5EF4-FFF2-40B4-BE49-F238E27FC236}">
                <a16:creationId xmlns:a16="http://schemas.microsoft.com/office/drawing/2014/main" id="{6E032532-F492-4D4B-A6CD-FB74D2098222}"/>
              </a:ext>
            </a:extLst>
          </p:cNvPr>
          <p:cNvSpPr/>
          <p:nvPr/>
        </p:nvSpPr>
        <p:spPr>
          <a:xfrm>
            <a:off x="5486016" y="2127771"/>
            <a:ext cx="432048" cy="4454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UA"/>
          </a:p>
        </p:txBody>
      </p:sp>
    </p:spTree>
    <p:extLst>
      <p:ext uri="{BB962C8B-B14F-4D97-AF65-F5344CB8AC3E}">
        <p14:creationId xmlns:p14="http://schemas.microsoft.com/office/powerpoint/2010/main" val="3762485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4B8ED571-1319-439F-889C-82975585240C}"/>
              </a:ext>
            </a:extLst>
          </p:cNvPr>
          <p:cNvSpPr>
            <a:spLocks noGrp="1"/>
          </p:cNvSpPr>
          <p:nvPr>
            <p:ph type="title"/>
          </p:nvPr>
        </p:nvSpPr>
        <p:spPr>
          <a:xfrm>
            <a:off x="1547664" y="260305"/>
            <a:ext cx="6589199" cy="936447"/>
          </a:xfrm>
        </p:spPr>
        <p:txBody>
          <a:bodyPr>
            <a:normAutofit fontScale="90000"/>
          </a:bodyPr>
          <a:lstStyle/>
          <a:p>
            <a:r>
              <a:rPr lang="uk-UA" b="1" i="1" dirty="0">
                <a:cs typeface="Adobe Arabic" panose="02040503050201020203" pitchFamily="18" charset="-78"/>
              </a:rPr>
              <a:t>Види етичної поведінки підприємства</a:t>
            </a:r>
            <a:endParaRPr lang="ru-UA" b="1" i="1" dirty="0">
              <a:cs typeface="Adobe Arabic" panose="02040503050201020203" pitchFamily="18" charset="-78"/>
            </a:endParaRPr>
          </a:p>
        </p:txBody>
      </p:sp>
      <p:sp>
        <p:nvSpPr>
          <p:cNvPr id="2" name="Нижний колонтитул 1">
            <a:extLst>
              <a:ext uri="{FF2B5EF4-FFF2-40B4-BE49-F238E27FC236}">
                <a16:creationId xmlns:a16="http://schemas.microsoft.com/office/drawing/2014/main" id="{ABC24F1F-C443-4890-8B84-7F0AEE8678ED}"/>
              </a:ext>
            </a:extLst>
          </p:cNvPr>
          <p:cNvSpPr>
            <a:spLocks noGrp="1"/>
          </p:cNvSpPr>
          <p:nvPr>
            <p:ph type="ftr" sz="quarter" idx="11"/>
          </p:nvPr>
        </p:nvSpPr>
        <p:spPr>
          <a:xfrm>
            <a:off x="1331640" y="6525344"/>
            <a:ext cx="5716488" cy="365125"/>
          </a:xfrm>
        </p:spPr>
        <p:txBody>
          <a:bodyPr/>
          <a:lstStyle/>
          <a:p>
            <a:r>
              <a:rPr lang="uk-UA" sz="1000" dirty="0">
                <a:solidFill>
                  <a:schemeClr val="tx1"/>
                </a:solidFill>
                <a:latin typeface="Times New Roman" panose="02020603050405020304" pitchFamily="18" charset="0"/>
                <a:cs typeface="Times New Roman" panose="02020603050405020304" pitchFamily="18" charset="0"/>
              </a:rPr>
              <a:t>К. Є. Орлова / Державний університет "Житомирська політехніка"</a:t>
            </a:r>
          </a:p>
        </p:txBody>
      </p:sp>
      <p:pic>
        <p:nvPicPr>
          <p:cNvPr id="5" name="Рисунок 4">
            <a:extLst>
              <a:ext uri="{FF2B5EF4-FFF2-40B4-BE49-F238E27FC236}">
                <a16:creationId xmlns:a16="http://schemas.microsoft.com/office/drawing/2014/main" id="{8FE6D6D3-D420-4A91-BE99-780BFBECBEB1}"/>
              </a:ext>
            </a:extLst>
          </p:cNvPr>
          <p:cNvPicPr/>
          <p:nvPr/>
        </p:nvPicPr>
        <p:blipFill rotWithShape="1">
          <a:blip r:embed="rId3"/>
          <a:srcRect l="28457" t="22161" r="27565" b="11777"/>
          <a:stretch/>
        </p:blipFill>
        <p:spPr bwMode="auto">
          <a:xfrm>
            <a:off x="1169855" y="908549"/>
            <a:ext cx="7344816" cy="590499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6959126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4B8ED571-1319-439F-889C-82975585240C}"/>
              </a:ext>
            </a:extLst>
          </p:cNvPr>
          <p:cNvSpPr>
            <a:spLocks noGrp="1"/>
          </p:cNvSpPr>
          <p:nvPr>
            <p:ph type="title"/>
          </p:nvPr>
        </p:nvSpPr>
        <p:spPr>
          <a:xfrm>
            <a:off x="1475656" y="15551"/>
            <a:ext cx="6589199" cy="936447"/>
          </a:xfrm>
        </p:spPr>
        <p:txBody>
          <a:bodyPr>
            <a:normAutofit fontScale="90000"/>
          </a:bodyPr>
          <a:lstStyle/>
          <a:p>
            <a:r>
              <a:rPr lang="uk-UA" b="1" i="1" dirty="0">
                <a:cs typeface="Adobe Arabic" panose="02040503050201020203" pitchFamily="18" charset="-78"/>
              </a:rPr>
              <a:t>Дотримання етичних норм впливає</a:t>
            </a:r>
            <a:endParaRPr lang="ru-UA" b="1" i="1" dirty="0">
              <a:cs typeface="Adobe Arabic" panose="02040503050201020203" pitchFamily="18" charset="-78"/>
            </a:endParaRPr>
          </a:p>
        </p:txBody>
      </p:sp>
      <p:sp>
        <p:nvSpPr>
          <p:cNvPr id="2" name="Нижний колонтитул 1">
            <a:extLst>
              <a:ext uri="{FF2B5EF4-FFF2-40B4-BE49-F238E27FC236}">
                <a16:creationId xmlns:a16="http://schemas.microsoft.com/office/drawing/2014/main" id="{ABC24F1F-C443-4890-8B84-7F0AEE8678ED}"/>
              </a:ext>
            </a:extLst>
          </p:cNvPr>
          <p:cNvSpPr>
            <a:spLocks noGrp="1"/>
          </p:cNvSpPr>
          <p:nvPr>
            <p:ph type="ftr" sz="quarter" idx="11"/>
          </p:nvPr>
        </p:nvSpPr>
        <p:spPr>
          <a:xfrm>
            <a:off x="1331640" y="6525344"/>
            <a:ext cx="5716488" cy="365125"/>
          </a:xfrm>
        </p:spPr>
        <p:txBody>
          <a:bodyPr/>
          <a:lstStyle/>
          <a:p>
            <a:r>
              <a:rPr lang="uk-UA" sz="1000" dirty="0">
                <a:solidFill>
                  <a:schemeClr val="tx1"/>
                </a:solidFill>
                <a:latin typeface="Times New Roman" panose="02020603050405020304" pitchFamily="18" charset="0"/>
                <a:cs typeface="Times New Roman" panose="02020603050405020304" pitchFamily="18" charset="0"/>
              </a:rPr>
              <a:t>К. Є. Орлова / Державний університет "Житомирська політехніка"</a:t>
            </a:r>
          </a:p>
        </p:txBody>
      </p:sp>
      <p:sp>
        <p:nvSpPr>
          <p:cNvPr id="6" name="TextBox 5">
            <a:extLst>
              <a:ext uri="{FF2B5EF4-FFF2-40B4-BE49-F238E27FC236}">
                <a16:creationId xmlns:a16="http://schemas.microsoft.com/office/drawing/2014/main" id="{CB71CF58-6B6E-4C7D-9655-E42C2762F745}"/>
              </a:ext>
            </a:extLst>
          </p:cNvPr>
          <p:cNvSpPr txBox="1"/>
          <p:nvPr/>
        </p:nvSpPr>
        <p:spPr>
          <a:xfrm>
            <a:off x="1079145" y="1196752"/>
            <a:ext cx="7750968" cy="5416868"/>
          </a:xfrm>
          <a:prstGeom prst="rect">
            <a:avLst/>
          </a:prstGeom>
          <a:noFill/>
        </p:spPr>
        <p:txBody>
          <a:bodyPr wrap="square">
            <a:spAutoFit/>
          </a:bodyPr>
          <a:lstStyle/>
          <a:p>
            <a:pPr marL="342900" indent="-342900" algn="just">
              <a:buAutoNum type="arabicParenR"/>
            </a:pPr>
            <a:r>
              <a:rPr lang="uk-UA" sz="1600" dirty="0">
                <a:effectLst/>
                <a:latin typeface="Times New Roman" panose="02020603050405020304" pitchFamily="18" charset="0"/>
                <a:ea typeface="Times New Roman" panose="02020603050405020304" pitchFamily="18" charset="0"/>
              </a:rPr>
              <a:t>регулювання відносин між економічними суб’єктами ринку на підставі виконання договірних зобов’язань та дотримання права (виконання сторонами контрактних зобов’язань, покриття збитків партнеру в разі заподіяння шкоди, запобігання порушенням ділової практики та вільної конкуренції, додержання правил та норм, що стосуються реклами, використання товарних знаків тощо);</a:t>
            </a:r>
          </a:p>
          <a:p>
            <a:pPr marL="228600" indent="-228600" algn="just">
              <a:buAutoNum type="arabicParenR"/>
            </a:pPr>
            <a:endParaRPr lang="ru-UA" sz="1050" dirty="0">
              <a:effectLst/>
              <a:latin typeface="Times New Roman" panose="02020603050405020304" pitchFamily="18" charset="0"/>
              <a:ea typeface="Times New Roman" panose="02020603050405020304" pitchFamily="18" charset="0"/>
            </a:endParaRPr>
          </a:p>
          <a:p>
            <a:pPr algn="just"/>
            <a:r>
              <a:rPr lang="uk-UA" sz="1600" dirty="0">
                <a:effectLst/>
                <a:latin typeface="Times New Roman" panose="02020603050405020304" pitchFamily="18" charset="0"/>
                <a:ea typeface="Times New Roman" panose="02020603050405020304" pitchFamily="18" charset="0"/>
              </a:rPr>
              <a:t>2) виконання норм та правил державного регулювання, в основу яких покладено заходи контролю з боку держави за додержанням законодавства, стандартів, постанов та розпоряджень з конкретних питань підприємницької діяльності; </a:t>
            </a:r>
          </a:p>
          <a:p>
            <a:pPr algn="just"/>
            <a:endParaRPr lang="ru-UA" sz="1050" dirty="0">
              <a:effectLst/>
              <a:latin typeface="Times New Roman" panose="02020603050405020304" pitchFamily="18" charset="0"/>
              <a:ea typeface="Times New Roman" panose="02020603050405020304" pitchFamily="18" charset="0"/>
            </a:endParaRPr>
          </a:p>
          <a:p>
            <a:pPr algn="just"/>
            <a:r>
              <a:rPr lang="uk-UA" sz="1600" dirty="0">
                <a:effectLst/>
                <a:latin typeface="Times New Roman" panose="02020603050405020304" pitchFamily="18" charset="0"/>
                <a:ea typeface="Times New Roman" panose="02020603050405020304" pitchFamily="18" charset="0"/>
              </a:rPr>
              <a:t>3) регулювання відносин бізнесу із споживачами, направлене на сумлінне ставлення до споживача (чесність та достовірність характеру реклами, задоволення вимог споживачів щодо кількості, якості, асортименту, новизни, технічних характеристик товарів, дотримання стандартів та вимог щодо сертифікації продукції тощо); </a:t>
            </a:r>
          </a:p>
          <a:p>
            <a:pPr algn="just"/>
            <a:endParaRPr lang="ru-UA" sz="1050" dirty="0">
              <a:effectLst/>
              <a:latin typeface="Times New Roman" panose="02020603050405020304" pitchFamily="18" charset="0"/>
              <a:ea typeface="Times New Roman" panose="02020603050405020304" pitchFamily="18" charset="0"/>
            </a:endParaRPr>
          </a:p>
          <a:p>
            <a:pPr algn="just"/>
            <a:r>
              <a:rPr lang="uk-UA" sz="1600" dirty="0">
                <a:effectLst/>
                <a:latin typeface="Times New Roman" panose="02020603050405020304" pitchFamily="18" charset="0"/>
                <a:ea typeface="Times New Roman" panose="02020603050405020304" pitchFamily="18" charset="0"/>
              </a:rPr>
              <a:t>4) відносини бізнесу із суспільством, які передбачають рішення та дії підприємців, спрямовані на підвищення рівня життя як працівників організації, так і суспільства загалом; </a:t>
            </a:r>
          </a:p>
          <a:p>
            <a:pPr algn="just"/>
            <a:endParaRPr lang="ru-UA" sz="1050" dirty="0">
              <a:effectLst/>
              <a:latin typeface="Times New Roman" panose="02020603050405020304" pitchFamily="18" charset="0"/>
              <a:ea typeface="Times New Roman" panose="02020603050405020304" pitchFamily="18" charset="0"/>
            </a:endParaRPr>
          </a:p>
          <a:p>
            <a:pPr algn="just"/>
            <a:r>
              <a:rPr lang="uk-UA" sz="1600" dirty="0">
                <a:effectLst/>
                <a:latin typeface="Times New Roman" panose="02020603050405020304" pitchFamily="18" charset="0"/>
                <a:ea typeface="Times New Roman" panose="02020603050405020304" pitchFamily="18" charset="0"/>
              </a:rPr>
              <a:t>5) культуру ділового партнерства, що ґрунтується на довірі, добропорядності, чесності, умінні тримати своє слово, виключенні обману, безвідповідальності, зловживань довірою партнера, а також забезпеченні етичного ставлення підприємця до своїх працівників.</a:t>
            </a:r>
            <a:endParaRPr lang="ru-UA" sz="105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915727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4B8ED571-1319-439F-889C-82975585240C}"/>
              </a:ext>
            </a:extLst>
          </p:cNvPr>
          <p:cNvSpPr>
            <a:spLocks noGrp="1"/>
          </p:cNvSpPr>
          <p:nvPr>
            <p:ph type="title"/>
          </p:nvPr>
        </p:nvSpPr>
        <p:spPr>
          <a:xfrm>
            <a:off x="1547664" y="260305"/>
            <a:ext cx="6589199" cy="936447"/>
          </a:xfrm>
        </p:spPr>
        <p:txBody>
          <a:bodyPr>
            <a:normAutofit/>
          </a:bodyPr>
          <a:lstStyle/>
          <a:p>
            <a:r>
              <a:rPr lang="uk-UA" b="1" i="1" dirty="0">
                <a:cs typeface="Adobe Arabic" panose="02040503050201020203" pitchFamily="18" charset="-78"/>
              </a:rPr>
              <a:t>Екологічна відповідальність</a:t>
            </a:r>
            <a:endParaRPr lang="ru-UA" b="1" i="1" dirty="0">
              <a:cs typeface="Adobe Arabic" panose="02040503050201020203" pitchFamily="18" charset="-78"/>
            </a:endParaRPr>
          </a:p>
        </p:txBody>
      </p:sp>
      <p:sp>
        <p:nvSpPr>
          <p:cNvPr id="2" name="Нижний колонтитул 1">
            <a:extLst>
              <a:ext uri="{FF2B5EF4-FFF2-40B4-BE49-F238E27FC236}">
                <a16:creationId xmlns:a16="http://schemas.microsoft.com/office/drawing/2014/main" id="{ABC24F1F-C443-4890-8B84-7F0AEE8678ED}"/>
              </a:ext>
            </a:extLst>
          </p:cNvPr>
          <p:cNvSpPr>
            <a:spLocks noGrp="1"/>
          </p:cNvSpPr>
          <p:nvPr>
            <p:ph type="ftr" sz="quarter" idx="11"/>
          </p:nvPr>
        </p:nvSpPr>
        <p:spPr>
          <a:xfrm>
            <a:off x="1331640" y="6466725"/>
            <a:ext cx="5716488"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uk-UA"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К. Є. Орлова / Державний університет "Житомирська політехніка"</a:t>
            </a:r>
          </a:p>
        </p:txBody>
      </p:sp>
      <p:sp>
        <p:nvSpPr>
          <p:cNvPr id="4" name="Прямоугольник 3">
            <a:extLst>
              <a:ext uri="{FF2B5EF4-FFF2-40B4-BE49-F238E27FC236}">
                <a16:creationId xmlns:a16="http://schemas.microsoft.com/office/drawing/2014/main" id="{421CA17F-3205-4D8F-A9FA-738549FF205B}"/>
              </a:ext>
            </a:extLst>
          </p:cNvPr>
          <p:cNvSpPr/>
          <p:nvPr/>
        </p:nvSpPr>
        <p:spPr>
          <a:xfrm>
            <a:off x="1328317" y="1208577"/>
            <a:ext cx="6669846" cy="1728192"/>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800" dirty="0">
                <a:solidFill>
                  <a:schemeClr val="tx1"/>
                </a:solidFill>
                <a:effectLst/>
                <a:latin typeface="Times New Roman" panose="02020603050405020304" pitchFamily="18" charset="0"/>
                <a:ea typeface="Times New Roman" panose="02020603050405020304" pitchFamily="18" charset="0"/>
              </a:rPr>
              <a:t>Екологічний менеджмент (керування, організація) – цілеспрямована, свідома діяльність, пов’язана з розробкою, запровадженням, реалізацією, контролюванням різноманітних заходів природоохоронного характеру, які повинні забезпечити раціональне використання і збереження природних ресурсів, дотримання екологічної безпеки</a:t>
            </a:r>
            <a:endParaRPr lang="uk-UA" dirty="0">
              <a:solidFill>
                <a:schemeClr val="tx1"/>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0E5D16F3-76B1-449B-9BD9-9274370F6779}"/>
              </a:ext>
            </a:extLst>
          </p:cNvPr>
          <p:cNvSpPr txBox="1"/>
          <p:nvPr/>
        </p:nvSpPr>
        <p:spPr>
          <a:xfrm>
            <a:off x="1328317" y="3212976"/>
            <a:ext cx="6954555" cy="3139321"/>
          </a:xfrm>
          <a:prstGeom prst="rect">
            <a:avLst/>
          </a:prstGeom>
          <a:noFill/>
        </p:spPr>
        <p:txBody>
          <a:bodyPr wrap="square">
            <a:spAutoFit/>
          </a:bodyPr>
          <a:lstStyle/>
          <a:p>
            <a:pPr algn="just"/>
            <a:r>
              <a:rPr lang="uk-UA" sz="1800" dirty="0">
                <a:effectLst/>
                <a:latin typeface="Times New Roman" panose="02020603050405020304" pitchFamily="18" charset="0"/>
                <a:ea typeface="Times New Roman" panose="02020603050405020304" pitchFamily="18" charset="0"/>
              </a:rPr>
              <a:t>Екологічно та соціально відповідальний бізнес означає: </a:t>
            </a:r>
            <a:endParaRPr lang="ru-UA" sz="1100" dirty="0">
              <a:effectLst/>
              <a:latin typeface="Times New Roman" panose="02020603050405020304" pitchFamily="18" charset="0"/>
              <a:ea typeface="Times New Roman" panose="02020603050405020304" pitchFamily="18" charset="0"/>
            </a:endParaRPr>
          </a:p>
          <a:p>
            <a:pPr algn="just"/>
            <a:r>
              <a:rPr lang="uk-UA" sz="1800" dirty="0">
                <a:effectLst/>
                <a:latin typeface="Times New Roman" panose="02020603050405020304" pitchFamily="18" charset="0"/>
                <a:ea typeface="Times New Roman" panose="02020603050405020304" pitchFamily="18" charset="0"/>
              </a:rPr>
              <a:t>- вихід бізнесу з мінімальних рамок самозабезпечення і внесок власних ресурсів у довгостроковий розвиток внутрішнього і зовнішнього середовища; </a:t>
            </a:r>
            <a:endParaRPr lang="ru-UA" sz="1100" dirty="0">
              <a:effectLst/>
              <a:latin typeface="Times New Roman" panose="02020603050405020304" pitchFamily="18" charset="0"/>
              <a:ea typeface="Times New Roman" panose="02020603050405020304" pitchFamily="18" charset="0"/>
            </a:endParaRPr>
          </a:p>
          <a:p>
            <a:pPr algn="just"/>
            <a:r>
              <a:rPr lang="uk-UA" sz="1800" dirty="0">
                <a:effectLst/>
                <a:latin typeface="Times New Roman" panose="02020603050405020304" pitchFamily="18" charset="0"/>
                <a:ea typeface="Times New Roman" panose="02020603050405020304" pitchFamily="18" charset="0"/>
              </a:rPr>
              <a:t>- реалізацію заходів екологічної та соціальної спрямованості шляхом збереження добре оплачуваних робочих місць, виробництва якісних товарів і послуг, охорони природи, застосування у бізнес відносинах чесної ділової поведінки; </a:t>
            </a:r>
            <a:endParaRPr lang="ru-UA" sz="1100" dirty="0">
              <a:effectLst/>
              <a:latin typeface="Times New Roman" panose="02020603050405020304" pitchFamily="18" charset="0"/>
              <a:ea typeface="Times New Roman" panose="02020603050405020304" pitchFamily="18" charset="0"/>
            </a:endParaRPr>
          </a:p>
          <a:p>
            <a:pPr algn="just"/>
            <a:r>
              <a:rPr lang="uk-UA" sz="1800" dirty="0">
                <a:effectLst/>
                <a:latin typeface="Times New Roman" panose="02020603050405020304" pitchFamily="18" charset="0"/>
                <a:ea typeface="Times New Roman" panose="02020603050405020304" pitchFamily="18" charset="0"/>
              </a:rPr>
              <a:t>- врахування суспільних очікувань у відношенні не тільки своєї продукції і підвищення прибутковості, але й своєї участі у формуванні національної та регіональної економіки.</a:t>
            </a:r>
            <a:endParaRPr lang="ru-UA" sz="1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74974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4B8ED571-1319-439F-889C-82975585240C}"/>
              </a:ext>
            </a:extLst>
          </p:cNvPr>
          <p:cNvSpPr>
            <a:spLocks noGrp="1"/>
          </p:cNvSpPr>
          <p:nvPr>
            <p:ph type="title"/>
          </p:nvPr>
        </p:nvSpPr>
        <p:spPr>
          <a:xfrm>
            <a:off x="1547664" y="260305"/>
            <a:ext cx="7300498" cy="936447"/>
          </a:xfrm>
        </p:spPr>
        <p:txBody>
          <a:bodyPr>
            <a:normAutofit fontScale="90000"/>
          </a:bodyPr>
          <a:lstStyle/>
          <a:p>
            <a:pPr algn="ctr"/>
            <a:r>
              <a:rPr lang="uk-UA" b="1" i="1" dirty="0">
                <a:cs typeface="Adobe Arabic" panose="02040503050201020203" pitchFamily="18" charset="-78"/>
              </a:rPr>
              <a:t>Функції екологічної відповідальності</a:t>
            </a:r>
            <a:endParaRPr lang="ru-UA" b="1" i="1" dirty="0">
              <a:cs typeface="Adobe Arabic" panose="02040503050201020203" pitchFamily="18" charset="-78"/>
            </a:endParaRPr>
          </a:p>
        </p:txBody>
      </p:sp>
      <p:sp>
        <p:nvSpPr>
          <p:cNvPr id="2" name="Нижний колонтитул 1">
            <a:extLst>
              <a:ext uri="{FF2B5EF4-FFF2-40B4-BE49-F238E27FC236}">
                <a16:creationId xmlns:a16="http://schemas.microsoft.com/office/drawing/2014/main" id="{ABC24F1F-C443-4890-8B84-7F0AEE8678ED}"/>
              </a:ext>
            </a:extLst>
          </p:cNvPr>
          <p:cNvSpPr>
            <a:spLocks noGrp="1"/>
          </p:cNvSpPr>
          <p:nvPr>
            <p:ph type="ftr" sz="quarter" idx="11"/>
          </p:nvPr>
        </p:nvSpPr>
        <p:spPr>
          <a:xfrm>
            <a:off x="1331640" y="6466725"/>
            <a:ext cx="5716488"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uk-UA"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К. Є. Орлова / Державний університет "Житомирська політехніка"</a:t>
            </a:r>
          </a:p>
        </p:txBody>
      </p:sp>
      <p:sp>
        <p:nvSpPr>
          <p:cNvPr id="4" name="Прямоугольник 3">
            <a:extLst>
              <a:ext uri="{FF2B5EF4-FFF2-40B4-BE49-F238E27FC236}">
                <a16:creationId xmlns:a16="http://schemas.microsoft.com/office/drawing/2014/main" id="{421CA17F-3205-4D8F-A9FA-738549FF205B}"/>
              </a:ext>
            </a:extLst>
          </p:cNvPr>
          <p:cNvSpPr/>
          <p:nvPr/>
        </p:nvSpPr>
        <p:spPr>
          <a:xfrm>
            <a:off x="1331640" y="1484784"/>
            <a:ext cx="6669846" cy="1317428"/>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800" dirty="0">
                <a:solidFill>
                  <a:schemeClr val="tx1"/>
                </a:solidFill>
                <a:effectLst/>
                <a:latin typeface="Times New Roman" panose="02020603050405020304" pitchFamily="18" charset="0"/>
                <a:ea typeface="Times New Roman" panose="02020603050405020304" pitchFamily="18" charset="0"/>
              </a:rPr>
              <a:t>Проявом стимулюючої функції є наявність економічних та нормативно-правових стимулів до охорони довкілля</a:t>
            </a:r>
            <a:endParaRPr lang="ru-U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Прямоугольник 5">
            <a:extLst>
              <a:ext uri="{FF2B5EF4-FFF2-40B4-BE49-F238E27FC236}">
                <a16:creationId xmlns:a16="http://schemas.microsoft.com/office/drawing/2014/main" id="{2D5739F6-6682-4CFD-B0ED-D7405138E6DF}"/>
              </a:ext>
            </a:extLst>
          </p:cNvPr>
          <p:cNvSpPr/>
          <p:nvPr/>
        </p:nvSpPr>
        <p:spPr>
          <a:xfrm>
            <a:off x="1763689" y="3064882"/>
            <a:ext cx="6552727" cy="1040169"/>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800" dirty="0">
                <a:solidFill>
                  <a:schemeClr val="tx1"/>
                </a:solidFill>
                <a:effectLst/>
                <a:latin typeface="Times New Roman" panose="02020603050405020304" pitchFamily="18" charset="0"/>
                <a:ea typeface="Times New Roman" panose="02020603050405020304" pitchFamily="18" charset="0"/>
              </a:rPr>
              <a:t>Компенсаційна функція екологічної відповідальності полягає у відшкодуванні збитків, завданих навколишньому природному середовищу у грошовому чи натуральному виразі</a:t>
            </a:r>
            <a:endParaRPr lang="ru-U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Стрелка: вниз 6">
            <a:extLst>
              <a:ext uri="{FF2B5EF4-FFF2-40B4-BE49-F238E27FC236}">
                <a16:creationId xmlns:a16="http://schemas.microsoft.com/office/drawing/2014/main" id="{6E032532-F492-4D4B-A6CD-FB74D2098222}"/>
              </a:ext>
            </a:extLst>
          </p:cNvPr>
          <p:cNvSpPr/>
          <p:nvPr/>
        </p:nvSpPr>
        <p:spPr>
          <a:xfrm rot="16200000">
            <a:off x="879509" y="1906790"/>
            <a:ext cx="432048" cy="4454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UA"/>
          </a:p>
        </p:txBody>
      </p:sp>
      <p:sp>
        <p:nvSpPr>
          <p:cNvPr id="8" name="Стрелка: вниз 7">
            <a:extLst>
              <a:ext uri="{FF2B5EF4-FFF2-40B4-BE49-F238E27FC236}">
                <a16:creationId xmlns:a16="http://schemas.microsoft.com/office/drawing/2014/main" id="{A8085DF6-A35B-462F-A087-C4079671AAB0}"/>
              </a:ext>
            </a:extLst>
          </p:cNvPr>
          <p:cNvSpPr/>
          <p:nvPr/>
        </p:nvSpPr>
        <p:spPr>
          <a:xfrm rot="16200000">
            <a:off x="1290847" y="3362247"/>
            <a:ext cx="432048" cy="4454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UA"/>
          </a:p>
        </p:txBody>
      </p:sp>
      <p:sp>
        <p:nvSpPr>
          <p:cNvPr id="5" name="Прямоугольник 4">
            <a:extLst>
              <a:ext uri="{FF2B5EF4-FFF2-40B4-BE49-F238E27FC236}">
                <a16:creationId xmlns:a16="http://schemas.microsoft.com/office/drawing/2014/main" id="{7082F42E-EA30-4C0E-8787-17D5DEBFCBD9}"/>
              </a:ext>
            </a:extLst>
          </p:cNvPr>
          <p:cNvSpPr/>
          <p:nvPr/>
        </p:nvSpPr>
        <p:spPr>
          <a:xfrm>
            <a:off x="2171939" y="4293581"/>
            <a:ext cx="6460199" cy="1336541"/>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800" dirty="0">
                <a:solidFill>
                  <a:schemeClr val="tx1"/>
                </a:solidFill>
                <a:effectLst/>
                <a:latin typeface="Times New Roman" panose="02020603050405020304" pitchFamily="18" charset="0"/>
                <a:ea typeface="Times New Roman" panose="02020603050405020304" pitchFamily="18" charset="0"/>
              </a:rPr>
              <a:t>Превентивна функція реалізується у формі примусових засобів впливу на поведінку учасників екологічних відносин шляхом застосування покарання та відшкодування завданих збитків</a:t>
            </a:r>
            <a:endParaRPr lang="ru-UA"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Стрелка: вниз 9">
            <a:extLst>
              <a:ext uri="{FF2B5EF4-FFF2-40B4-BE49-F238E27FC236}">
                <a16:creationId xmlns:a16="http://schemas.microsoft.com/office/drawing/2014/main" id="{C4366201-CB68-4AA5-9C44-595F0A0B67B6}"/>
              </a:ext>
            </a:extLst>
          </p:cNvPr>
          <p:cNvSpPr/>
          <p:nvPr/>
        </p:nvSpPr>
        <p:spPr>
          <a:xfrm rot="16200000">
            <a:off x="1733197" y="4740110"/>
            <a:ext cx="432048" cy="4454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UA"/>
          </a:p>
        </p:txBody>
      </p:sp>
    </p:spTree>
    <p:extLst>
      <p:ext uri="{BB962C8B-B14F-4D97-AF65-F5344CB8AC3E}">
        <p14:creationId xmlns:p14="http://schemas.microsoft.com/office/powerpoint/2010/main" val="3689763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4B8ED571-1319-439F-889C-82975585240C}"/>
              </a:ext>
            </a:extLst>
          </p:cNvPr>
          <p:cNvSpPr>
            <a:spLocks noGrp="1"/>
          </p:cNvSpPr>
          <p:nvPr>
            <p:ph type="title"/>
          </p:nvPr>
        </p:nvSpPr>
        <p:spPr>
          <a:xfrm>
            <a:off x="1507038" y="126795"/>
            <a:ext cx="6867318" cy="936447"/>
          </a:xfrm>
        </p:spPr>
        <p:txBody>
          <a:bodyPr>
            <a:normAutofit fontScale="90000"/>
          </a:bodyPr>
          <a:lstStyle/>
          <a:p>
            <a:pPr algn="ctr"/>
            <a:r>
              <a:rPr lang="uk-UA" b="1" i="1" dirty="0">
                <a:cs typeface="Adobe Arabic" panose="02040503050201020203" pitchFamily="18" charset="-78"/>
              </a:rPr>
              <a:t>Корпоративна соціальна відповідальність</a:t>
            </a:r>
            <a:endParaRPr lang="ru-UA" b="1" i="1" dirty="0">
              <a:cs typeface="Adobe Arabic" panose="02040503050201020203" pitchFamily="18" charset="-78"/>
            </a:endParaRPr>
          </a:p>
        </p:txBody>
      </p:sp>
      <p:sp>
        <p:nvSpPr>
          <p:cNvPr id="2" name="Нижний колонтитул 1">
            <a:extLst>
              <a:ext uri="{FF2B5EF4-FFF2-40B4-BE49-F238E27FC236}">
                <a16:creationId xmlns:a16="http://schemas.microsoft.com/office/drawing/2014/main" id="{ABC24F1F-C443-4890-8B84-7F0AEE8678ED}"/>
              </a:ext>
            </a:extLst>
          </p:cNvPr>
          <p:cNvSpPr>
            <a:spLocks noGrp="1"/>
          </p:cNvSpPr>
          <p:nvPr>
            <p:ph type="ftr" sz="quarter" idx="11"/>
          </p:nvPr>
        </p:nvSpPr>
        <p:spPr>
          <a:xfrm>
            <a:off x="1331640" y="6525344"/>
            <a:ext cx="5716488"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uk-UA"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К. Є. Орлова / Державний університет "Житомирська політехніка"</a:t>
            </a:r>
          </a:p>
        </p:txBody>
      </p:sp>
      <p:sp>
        <p:nvSpPr>
          <p:cNvPr id="15" name="Прямоугольник 14">
            <a:extLst>
              <a:ext uri="{FF2B5EF4-FFF2-40B4-BE49-F238E27FC236}">
                <a16:creationId xmlns:a16="http://schemas.microsoft.com/office/drawing/2014/main" id="{973E760D-8AAB-46E3-87EA-F12B7346B851}"/>
              </a:ext>
            </a:extLst>
          </p:cNvPr>
          <p:cNvSpPr/>
          <p:nvPr/>
        </p:nvSpPr>
        <p:spPr>
          <a:xfrm>
            <a:off x="899592" y="2708920"/>
            <a:ext cx="2474273" cy="365125"/>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uk-UA"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Поняття</a:t>
            </a:r>
          </a:p>
        </p:txBody>
      </p:sp>
      <p:sp>
        <p:nvSpPr>
          <p:cNvPr id="17" name="Прямоугольник 16">
            <a:extLst>
              <a:ext uri="{FF2B5EF4-FFF2-40B4-BE49-F238E27FC236}">
                <a16:creationId xmlns:a16="http://schemas.microsoft.com/office/drawing/2014/main" id="{F507D649-5D07-4492-8785-220614B1B79A}"/>
              </a:ext>
            </a:extLst>
          </p:cNvPr>
          <p:cNvSpPr/>
          <p:nvPr/>
        </p:nvSpPr>
        <p:spPr>
          <a:xfrm>
            <a:off x="3779912" y="1561877"/>
            <a:ext cx="5027034" cy="2808312"/>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uk-UA" sz="1800" dirty="0">
                <a:solidFill>
                  <a:schemeClr val="tx1"/>
                </a:solidFill>
                <a:effectLst/>
                <a:latin typeface="Times New Roman" panose="02020603050405020304" pitchFamily="18" charset="0"/>
                <a:ea typeface="Times New Roman" panose="02020603050405020304" pitchFamily="18" charset="0"/>
              </a:rPr>
              <a:t>Корпоративна соціальна відповідальність (КСВ) – це відповідальність компанії за вплив її рішень і дій на суспільство, навколишнє середовище шляхом прозорої та етичної поведінки, яка сприяє сталому розвитку, у </a:t>
            </a:r>
            <a:r>
              <a:rPr lang="uk-UA" sz="1800" dirty="0" err="1">
                <a:solidFill>
                  <a:schemeClr val="tx1"/>
                </a:solidFill>
                <a:effectLst/>
                <a:latin typeface="Times New Roman" panose="02020603050405020304" pitchFamily="18" charset="0"/>
                <a:ea typeface="Times New Roman" panose="02020603050405020304" pitchFamily="18" charset="0"/>
              </a:rPr>
              <a:t>т.ч</a:t>
            </a:r>
            <a:r>
              <a:rPr lang="uk-UA" sz="1800" dirty="0">
                <a:solidFill>
                  <a:schemeClr val="tx1"/>
                </a:solidFill>
                <a:effectLst/>
                <a:latin typeface="Times New Roman" panose="02020603050405020304" pitchFamily="18" charset="0"/>
                <a:ea typeface="Times New Roman" panose="02020603050405020304" pitchFamily="18" charset="0"/>
              </a:rPr>
              <a:t>. здоров’ю та добробуту суспільства; враховує очікування зацікавлених сторін; відповідає чинному законодавству та міжнародним нормам поведінки та інтегрована у діяльність організації і практикується у її відносинах</a:t>
            </a:r>
            <a:endParaRPr kumimoji="0" lang="ru-UA"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9" name="Стрелка: вправо с вырезом 18">
            <a:extLst>
              <a:ext uri="{FF2B5EF4-FFF2-40B4-BE49-F238E27FC236}">
                <a16:creationId xmlns:a16="http://schemas.microsoft.com/office/drawing/2014/main" id="{DED384FB-EB10-43E6-B56B-82F40461832E}"/>
              </a:ext>
            </a:extLst>
          </p:cNvPr>
          <p:cNvSpPr/>
          <p:nvPr/>
        </p:nvSpPr>
        <p:spPr>
          <a:xfrm>
            <a:off x="3408639" y="2756292"/>
            <a:ext cx="309380" cy="23648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UA"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1325526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4B8ED571-1319-439F-889C-82975585240C}"/>
              </a:ext>
            </a:extLst>
          </p:cNvPr>
          <p:cNvSpPr>
            <a:spLocks noGrp="1"/>
          </p:cNvSpPr>
          <p:nvPr>
            <p:ph type="title"/>
          </p:nvPr>
        </p:nvSpPr>
        <p:spPr>
          <a:xfrm>
            <a:off x="1547664" y="260305"/>
            <a:ext cx="6589199" cy="936447"/>
          </a:xfrm>
        </p:spPr>
        <p:txBody>
          <a:bodyPr>
            <a:noAutofit/>
          </a:bodyPr>
          <a:lstStyle/>
          <a:p>
            <a:pPr algn="ctr"/>
            <a:r>
              <a:rPr lang="uk-UA" sz="2800" b="1" i="1" dirty="0">
                <a:cs typeface="Adobe Arabic" panose="02040503050201020203" pitchFamily="18" charset="-78"/>
              </a:rPr>
              <a:t>Критерії визначення екологічно відповідальної компанії</a:t>
            </a:r>
            <a:endParaRPr lang="ru-UA" sz="2800" b="1" i="1" dirty="0">
              <a:cs typeface="Adobe Arabic" panose="02040503050201020203" pitchFamily="18" charset="-78"/>
            </a:endParaRPr>
          </a:p>
        </p:txBody>
      </p:sp>
      <p:sp>
        <p:nvSpPr>
          <p:cNvPr id="2" name="Нижний колонтитул 1">
            <a:extLst>
              <a:ext uri="{FF2B5EF4-FFF2-40B4-BE49-F238E27FC236}">
                <a16:creationId xmlns:a16="http://schemas.microsoft.com/office/drawing/2014/main" id="{ABC24F1F-C443-4890-8B84-7F0AEE8678ED}"/>
              </a:ext>
            </a:extLst>
          </p:cNvPr>
          <p:cNvSpPr>
            <a:spLocks noGrp="1"/>
          </p:cNvSpPr>
          <p:nvPr>
            <p:ph type="ftr" sz="quarter" idx="11"/>
          </p:nvPr>
        </p:nvSpPr>
        <p:spPr>
          <a:xfrm>
            <a:off x="1331640" y="6525344"/>
            <a:ext cx="5716488" cy="365125"/>
          </a:xfrm>
        </p:spPr>
        <p:txBody>
          <a:bodyPr/>
          <a:lstStyle/>
          <a:p>
            <a:r>
              <a:rPr lang="uk-UA" sz="1000" dirty="0">
                <a:solidFill>
                  <a:schemeClr val="tx1"/>
                </a:solidFill>
                <a:latin typeface="Times New Roman" panose="02020603050405020304" pitchFamily="18" charset="0"/>
                <a:cs typeface="Times New Roman" panose="02020603050405020304" pitchFamily="18" charset="0"/>
              </a:rPr>
              <a:t>К. Є. Орлова / Державний університет "Житомирська політехніка"</a:t>
            </a:r>
          </a:p>
        </p:txBody>
      </p:sp>
      <p:grpSp>
        <p:nvGrpSpPr>
          <p:cNvPr id="23" name="Группа 22">
            <a:extLst>
              <a:ext uri="{FF2B5EF4-FFF2-40B4-BE49-F238E27FC236}">
                <a16:creationId xmlns:a16="http://schemas.microsoft.com/office/drawing/2014/main" id="{D13EDD4D-F812-4B4B-A64E-5E61735C9693}"/>
              </a:ext>
            </a:extLst>
          </p:cNvPr>
          <p:cNvGrpSpPr/>
          <p:nvPr/>
        </p:nvGrpSpPr>
        <p:grpSpPr>
          <a:xfrm>
            <a:off x="1433436" y="1317470"/>
            <a:ext cx="6739076" cy="5311140"/>
            <a:chOff x="0" y="0"/>
            <a:chExt cx="6271260" cy="6048375"/>
          </a:xfrm>
        </p:grpSpPr>
        <p:grpSp>
          <p:nvGrpSpPr>
            <p:cNvPr id="25" name="Группа 24">
              <a:extLst>
                <a:ext uri="{FF2B5EF4-FFF2-40B4-BE49-F238E27FC236}">
                  <a16:creationId xmlns:a16="http://schemas.microsoft.com/office/drawing/2014/main" id="{8206CAEF-F100-40A2-85A8-434A8187D33B}"/>
                </a:ext>
              </a:extLst>
            </p:cNvPr>
            <p:cNvGrpSpPr/>
            <p:nvPr/>
          </p:nvGrpSpPr>
          <p:grpSpPr>
            <a:xfrm>
              <a:off x="0" y="0"/>
              <a:ext cx="6271260" cy="6048375"/>
              <a:chOff x="0" y="0"/>
              <a:chExt cx="6271260" cy="6048375"/>
            </a:xfrm>
          </p:grpSpPr>
          <p:pic>
            <p:nvPicPr>
              <p:cNvPr id="29" name="Рисунок 28">
                <a:extLst>
                  <a:ext uri="{FF2B5EF4-FFF2-40B4-BE49-F238E27FC236}">
                    <a16:creationId xmlns:a16="http://schemas.microsoft.com/office/drawing/2014/main" id="{B2189C8B-CF26-4FF6-9A8F-3DD1FCD62418}"/>
                  </a:ext>
                </a:extLst>
              </p:cNvPr>
              <p:cNvPicPr>
                <a:picLocks noChangeAspect="1"/>
              </p:cNvPicPr>
              <p:nvPr/>
            </p:nvPicPr>
            <p:blipFill rotWithShape="1">
              <a:blip r:embed="rId3">
                <a:extLst>
                  <a:ext uri="{28A0092B-C50C-407E-A947-70E740481C1C}">
                    <a14:useLocalDpi xmlns:a14="http://schemas.microsoft.com/office/drawing/2010/main" val="0"/>
                  </a:ext>
                </a:extLst>
              </a:blip>
              <a:srcRect l="35159" t="43066" r="36619" b="30383"/>
              <a:stretch/>
            </p:blipFill>
            <p:spPr bwMode="auto">
              <a:xfrm>
                <a:off x="320040" y="2903220"/>
                <a:ext cx="5943600" cy="3145155"/>
              </a:xfrm>
              <a:prstGeom prst="rect">
                <a:avLst/>
              </a:prstGeom>
              <a:ln>
                <a:noFill/>
              </a:ln>
              <a:extLst>
                <a:ext uri="{53640926-AAD7-44D8-BBD7-CCE9431645EC}">
                  <a14:shadowObscured xmlns:a14="http://schemas.microsoft.com/office/drawing/2010/main"/>
                </a:ext>
              </a:extLst>
            </p:spPr>
          </p:pic>
          <p:pic>
            <p:nvPicPr>
              <p:cNvPr id="31" name="Рисунок 30">
                <a:extLst>
                  <a:ext uri="{FF2B5EF4-FFF2-40B4-BE49-F238E27FC236}">
                    <a16:creationId xmlns:a16="http://schemas.microsoft.com/office/drawing/2014/main" id="{EFA435E3-3C00-4A9A-81F2-52A565425F17}"/>
                  </a:ext>
                </a:extLst>
              </p:cNvPr>
              <p:cNvPicPr>
                <a:picLocks noChangeAspect="1"/>
              </p:cNvPicPr>
              <p:nvPr/>
            </p:nvPicPr>
            <p:blipFill rotWithShape="1">
              <a:blip r:embed="rId4">
                <a:extLst>
                  <a:ext uri="{28A0092B-C50C-407E-A947-70E740481C1C}">
                    <a14:useLocalDpi xmlns:a14="http://schemas.microsoft.com/office/drawing/2010/main" val="0"/>
                  </a:ext>
                </a:extLst>
              </a:blip>
              <a:srcRect l="33631" t="42439" r="36502" b="32892"/>
              <a:stretch/>
            </p:blipFill>
            <p:spPr bwMode="auto">
              <a:xfrm>
                <a:off x="0" y="0"/>
                <a:ext cx="6271260" cy="2913380"/>
              </a:xfrm>
              <a:prstGeom prst="rect">
                <a:avLst/>
              </a:prstGeom>
              <a:ln>
                <a:noFill/>
              </a:ln>
              <a:extLst>
                <a:ext uri="{53640926-AAD7-44D8-BBD7-CCE9431645EC}">
                  <a14:shadowObscured xmlns:a14="http://schemas.microsoft.com/office/drawing/2010/main"/>
                </a:ext>
              </a:extLst>
            </p:spPr>
          </p:pic>
        </p:grpSp>
        <p:cxnSp>
          <p:nvCxnSpPr>
            <p:cNvPr id="27" name="Прямая соединительная линия 26">
              <a:extLst>
                <a:ext uri="{FF2B5EF4-FFF2-40B4-BE49-F238E27FC236}">
                  <a16:creationId xmlns:a16="http://schemas.microsoft.com/office/drawing/2014/main" id="{72B3FF7C-AD8F-47AF-9532-ED78A43999D0}"/>
                </a:ext>
              </a:extLst>
            </p:cNvPr>
            <p:cNvCxnSpPr/>
            <p:nvPr/>
          </p:nvCxnSpPr>
          <p:spPr>
            <a:xfrm>
              <a:off x="259080" y="2910840"/>
              <a:ext cx="5981700" cy="20320"/>
            </a:xfrm>
            <a:prstGeom prst="line">
              <a:avLst/>
            </a:prstGeom>
            <a:ln w="12700"/>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28209048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4B8ED571-1319-439F-889C-82975585240C}"/>
              </a:ext>
            </a:extLst>
          </p:cNvPr>
          <p:cNvSpPr>
            <a:spLocks noGrp="1"/>
          </p:cNvSpPr>
          <p:nvPr>
            <p:ph type="title"/>
          </p:nvPr>
        </p:nvSpPr>
        <p:spPr>
          <a:xfrm>
            <a:off x="1547664" y="260305"/>
            <a:ext cx="7175453" cy="936447"/>
          </a:xfrm>
        </p:spPr>
        <p:txBody>
          <a:bodyPr>
            <a:normAutofit fontScale="90000"/>
          </a:bodyPr>
          <a:lstStyle/>
          <a:p>
            <a:pPr algn="ctr"/>
            <a:r>
              <a:rPr lang="uk-UA" b="1" i="1" dirty="0">
                <a:cs typeface="Adobe Arabic" panose="02040503050201020203" pitchFamily="18" charset="-78"/>
              </a:rPr>
              <a:t>Елементи екологічної відповідальності бізнесу</a:t>
            </a:r>
            <a:endParaRPr lang="ru-UA" b="1" i="1" dirty="0">
              <a:cs typeface="Adobe Arabic" panose="02040503050201020203" pitchFamily="18" charset="-78"/>
            </a:endParaRPr>
          </a:p>
        </p:txBody>
      </p:sp>
      <p:sp>
        <p:nvSpPr>
          <p:cNvPr id="2" name="Нижний колонтитул 1">
            <a:extLst>
              <a:ext uri="{FF2B5EF4-FFF2-40B4-BE49-F238E27FC236}">
                <a16:creationId xmlns:a16="http://schemas.microsoft.com/office/drawing/2014/main" id="{ABC24F1F-C443-4890-8B84-7F0AEE8678ED}"/>
              </a:ext>
            </a:extLst>
          </p:cNvPr>
          <p:cNvSpPr>
            <a:spLocks noGrp="1"/>
          </p:cNvSpPr>
          <p:nvPr>
            <p:ph type="ftr" sz="quarter" idx="11"/>
          </p:nvPr>
        </p:nvSpPr>
        <p:spPr>
          <a:xfrm>
            <a:off x="1331640" y="6525344"/>
            <a:ext cx="5716488" cy="365125"/>
          </a:xfrm>
        </p:spPr>
        <p:txBody>
          <a:bodyPr/>
          <a:lstStyle/>
          <a:p>
            <a:r>
              <a:rPr lang="uk-UA" sz="1000" dirty="0">
                <a:solidFill>
                  <a:schemeClr val="tx1"/>
                </a:solidFill>
                <a:latin typeface="Times New Roman" panose="02020603050405020304" pitchFamily="18" charset="0"/>
                <a:cs typeface="Times New Roman" panose="02020603050405020304" pitchFamily="18" charset="0"/>
              </a:rPr>
              <a:t>К. Є. Орлова / Державний університет "Житомирська політехніка"</a:t>
            </a:r>
          </a:p>
        </p:txBody>
      </p:sp>
      <p:sp>
        <p:nvSpPr>
          <p:cNvPr id="11" name="TextBox 10">
            <a:extLst>
              <a:ext uri="{FF2B5EF4-FFF2-40B4-BE49-F238E27FC236}">
                <a16:creationId xmlns:a16="http://schemas.microsoft.com/office/drawing/2014/main" id="{1127A8ED-5590-44E9-94EF-9FDFB8307108}"/>
              </a:ext>
            </a:extLst>
          </p:cNvPr>
          <p:cNvSpPr txBox="1"/>
          <p:nvPr/>
        </p:nvSpPr>
        <p:spPr>
          <a:xfrm>
            <a:off x="1043608" y="1397675"/>
            <a:ext cx="7679509" cy="2031325"/>
          </a:xfrm>
          <a:prstGeom prst="rect">
            <a:avLst/>
          </a:prstGeom>
          <a:noFill/>
        </p:spPr>
        <p:txBody>
          <a:bodyPr wrap="square">
            <a:spAutoFit/>
          </a:bodyPr>
          <a:lstStyle/>
          <a:p>
            <a:pPr algn="just"/>
            <a:r>
              <a:rPr lang="uk-UA" sz="1800" dirty="0">
                <a:effectLst/>
                <a:latin typeface="Times New Roman" panose="02020603050405020304" pitchFamily="18" charset="0"/>
                <a:ea typeface="Times New Roman" panose="02020603050405020304" pitchFamily="18" charset="0"/>
              </a:rPr>
              <a:t>1. Запровадження корпоративної екологічної політики. Компанії, які намагаються мінімізувати шкоду для природи, заподіяну своєю діяльністю, зазвичай, приймають систему екологічних принципів та стандартів: проголошується дотримання компанією екологічного законодавства, провадиться відкрита екологічна політика, згідно якої працівники, партнери, члени місцевої громади та інші зацікавлені сторони інформуються про можливу екологічну шкоду від діяльності компанії. </a:t>
            </a:r>
            <a:endParaRPr lang="ru-UA" sz="1100" dirty="0">
              <a:effectLst/>
              <a:latin typeface="Times New Roman" panose="02020603050405020304" pitchFamily="18" charset="0"/>
              <a:ea typeface="Times New Roman" panose="02020603050405020304" pitchFamily="18" charset="0"/>
            </a:endParaRPr>
          </a:p>
        </p:txBody>
      </p:sp>
      <p:sp>
        <p:nvSpPr>
          <p:cNvPr id="14" name="TextBox 13">
            <a:extLst>
              <a:ext uri="{FF2B5EF4-FFF2-40B4-BE49-F238E27FC236}">
                <a16:creationId xmlns:a16="http://schemas.microsoft.com/office/drawing/2014/main" id="{F6612BBC-729B-4375-8461-7A5007E2784D}"/>
              </a:ext>
            </a:extLst>
          </p:cNvPr>
          <p:cNvSpPr txBox="1"/>
          <p:nvPr/>
        </p:nvSpPr>
        <p:spPr>
          <a:xfrm>
            <a:off x="1050740" y="3629923"/>
            <a:ext cx="7560840" cy="2585323"/>
          </a:xfrm>
          <a:prstGeom prst="rect">
            <a:avLst/>
          </a:prstGeom>
          <a:noFill/>
        </p:spPr>
        <p:txBody>
          <a:bodyPr wrap="square">
            <a:spAutoFit/>
          </a:bodyPr>
          <a:lstStyle/>
          <a:p>
            <a:pPr algn="just"/>
            <a:r>
              <a:rPr lang="uk-UA" sz="1800" dirty="0">
                <a:effectLst/>
                <a:latin typeface="Times New Roman" panose="02020603050405020304" pitchFamily="18" charset="0"/>
                <a:ea typeface="Times New Roman" panose="02020603050405020304" pitchFamily="18" charset="0"/>
              </a:rPr>
              <a:t>2. Екологічний аудит. Щоб розробити основні засади екологічної політики, визначити її основні напрями компанії використовують спеціальну процедуру екологічного аудиту, яка дозволяє оцінити реальні масштаби екологічної шкоди від діяльності організації. Мета екологічного аудиту полягає у визначенні основних ресурсів, необхідних для функціонування організації та обсягів їх споживання, а також в одержанні науково обґрунтованих висновків про міру впливу діяльності компанії на навколишнє природне середовище (атмосферні викиди, забруднення водойм, відходи процесу переробки тощо)</a:t>
            </a:r>
            <a:endParaRPr lang="ru-UA" dirty="0"/>
          </a:p>
        </p:txBody>
      </p:sp>
    </p:spTree>
    <p:extLst>
      <p:ext uri="{BB962C8B-B14F-4D97-AF65-F5344CB8AC3E}">
        <p14:creationId xmlns:p14="http://schemas.microsoft.com/office/powerpoint/2010/main" val="34062907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4B8ED571-1319-439F-889C-82975585240C}"/>
              </a:ext>
            </a:extLst>
          </p:cNvPr>
          <p:cNvSpPr>
            <a:spLocks noGrp="1"/>
          </p:cNvSpPr>
          <p:nvPr>
            <p:ph type="title"/>
          </p:nvPr>
        </p:nvSpPr>
        <p:spPr>
          <a:xfrm>
            <a:off x="1547664" y="260305"/>
            <a:ext cx="7175453" cy="936447"/>
          </a:xfrm>
        </p:spPr>
        <p:txBody>
          <a:bodyPr>
            <a:normAutofit fontScale="90000"/>
          </a:bodyPr>
          <a:lstStyle/>
          <a:p>
            <a:pPr algn="ctr"/>
            <a:r>
              <a:rPr lang="uk-UA" b="1" i="1" dirty="0">
                <a:cs typeface="Adobe Arabic" panose="02040503050201020203" pitchFamily="18" charset="-78"/>
              </a:rPr>
              <a:t>Елементи екологічної відповідальності бізнесу</a:t>
            </a:r>
            <a:endParaRPr lang="ru-UA" b="1" i="1" dirty="0">
              <a:cs typeface="Adobe Arabic" panose="02040503050201020203" pitchFamily="18" charset="-78"/>
            </a:endParaRPr>
          </a:p>
        </p:txBody>
      </p:sp>
      <p:sp>
        <p:nvSpPr>
          <p:cNvPr id="2" name="Нижний колонтитул 1">
            <a:extLst>
              <a:ext uri="{FF2B5EF4-FFF2-40B4-BE49-F238E27FC236}">
                <a16:creationId xmlns:a16="http://schemas.microsoft.com/office/drawing/2014/main" id="{ABC24F1F-C443-4890-8B84-7F0AEE8678ED}"/>
              </a:ext>
            </a:extLst>
          </p:cNvPr>
          <p:cNvSpPr>
            <a:spLocks noGrp="1"/>
          </p:cNvSpPr>
          <p:nvPr>
            <p:ph type="ftr" sz="quarter" idx="11"/>
          </p:nvPr>
        </p:nvSpPr>
        <p:spPr>
          <a:xfrm>
            <a:off x="1331640" y="6525344"/>
            <a:ext cx="5716488" cy="365125"/>
          </a:xfrm>
        </p:spPr>
        <p:txBody>
          <a:bodyPr/>
          <a:lstStyle/>
          <a:p>
            <a:r>
              <a:rPr lang="uk-UA" sz="1000" dirty="0">
                <a:solidFill>
                  <a:schemeClr val="tx1"/>
                </a:solidFill>
                <a:latin typeface="Times New Roman" panose="02020603050405020304" pitchFamily="18" charset="0"/>
                <a:cs typeface="Times New Roman" panose="02020603050405020304" pitchFamily="18" charset="0"/>
              </a:rPr>
              <a:t>К. Є. Орлова / Державний університет "Житомирська політехніка"</a:t>
            </a:r>
          </a:p>
        </p:txBody>
      </p:sp>
      <p:sp>
        <p:nvSpPr>
          <p:cNvPr id="7" name="TextBox 6">
            <a:extLst>
              <a:ext uri="{FF2B5EF4-FFF2-40B4-BE49-F238E27FC236}">
                <a16:creationId xmlns:a16="http://schemas.microsoft.com/office/drawing/2014/main" id="{9BADFCF3-3919-4737-BF99-74EC33F646C9}"/>
              </a:ext>
            </a:extLst>
          </p:cNvPr>
          <p:cNvSpPr txBox="1"/>
          <p:nvPr/>
        </p:nvSpPr>
        <p:spPr>
          <a:xfrm>
            <a:off x="1043608" y="1340768"/>
            <a:ext cx="7679509" cy="1477328"/>
          </a:xfrm>
          <a:prstGeom prst="rect">
            <a:avLst/>
          </a:prstGeom>
          <a:noFill/>
        </p:spPr>
        <p:txBody>
          <a:bodyPr wrap="square">
            <a:spAutoFit/>
          </a:bodyPr>
          <a:lstStyle/>
          <a:p>
            <a:pPr algn="just"/>
            <a:r>
              <a:rPr lang="uk-UA" sz="1800" dirty="0">
                <a:effectLst/>
                <a:latin typeface="Times New Roman" panose="02020603050405020304" pitchFamily="18" charset="0"/>
                <a:ea typeface="Times New Roman" panose="02020603050405020304" pitchFamily="18" charset="0"/>
              </a:rPr>
              <a:t>3. Залучення працівників до екологічних ініціатив. Керівництво екологічно відповідальних міжнародних компаній переконане, що ефективною екологічна політика компанії може бути лише за умови, коли менеджмент, співробітники та члени їх сімей переймаються екологічними проблемами та намагаються долучитися до їх вирішення. </a:t>
            </a:r>
            <a:endParaRPr lang="ru-UA" sz="1100" dirty="0">
              <a:effectLst/>
              <a:latin typeface="Times New Roman" panose="02020603050405020304" pitchFamily="18" charset="0"/>
              <a:ea typeface="Times New Roman" panose="02020603050405020304" pitchFamily="18" charset="0"/>
            </a:endParaRPr>
          </a:p>
        </p:txBody>
      </p:sp>
      <p:sp>
        <p:nvSpPr>
          <p:cNvPr id="12" name="TextBox 11">
            <a:extLst>
              <a:ext uri="{FF2B5EF4-FFF2-40B4-BE49-F238E27FC236}">
                <a16:creationId xmlns:a16="http://schemas.microsoft.com/office/drawing/2014/main" id="{025AFB83-3257-4FCD-93E0-E521F21CAE64}"/>
              </a:ext>
            </a:extLst>
          </p:cNvPr>
          <p:cNvSpPr txBox="1"/>
          <p:nvPr/>
        </p:nvSpPr>
        <p:spPr>
          <a:xfrm>
            <a:off x="1043607" y="2794546"/>
            <a:ext cx="7679509" cy="1200329"/>
          </a:xfrm>
          <a:prstGeom prst="rect">
            <a:avLst/>
          </a:prstGeom>
          <a:noFill/>
        </p:spPr>
        <p:txBody>
          <a:bodyPr wrap="square">
            <a:spAutoFit/>
          </a:bodyPr>
          <a:lstStyle/>
          <a:p>
            <a:pPr algn="just"/>
            <a:r>
              <a:rPr lang="uk-UA" sz="1800" dirty="0">
                <a:effectLst/>
                <a:latin typeface="Times New Roman" panose="02020603050405020304" pitchFamily="18" charset="0"/>
                <a:ea typeface="Times New Roman" panose="02020603050405020304" pitchFamily="18" charset="0"/>
              </a:rPr>
              <a:t>4. «Зелене постачання». Для того, щоб забезпечити екологічність товарів та виробничих процесів, підприємства намагаються обирати так званих «зелених постачальників». Такі постачальники постачають товари та надають послуги, які є менш шкідливими для навколишнього середовища. </a:t>
            </a:r>
            <a:endParaRPr lang="ru-UA" sz="1100" dirty="0">
              <a:effectLst/>
              <a:latin typeface="Times New Roman" panose="02020603050405020304" pitchFamily="18" charset="0"/>
              <a:ea typeface="Times New Roman" panose="02020603050405020304" pitchFamily="18" charset="0"/>
            </a:endParaRPr>
          </a:p>
        </p:txBody>
      </p:sp>
      <p:sp>
        <p:nvSpPr>
          <p:cNvPr id="13" name="TextBox 12">
            <a:extLst>
              <a:ext uri="{FF2B5EF4-FFF2-40B4-BE49-F238E27FC236}">
                <a16:creationId xmlns:a16="http://schemas.microsoft.com/office/drawing/2014/main" id="{E49C6195-F5AF-4898-A912-0C3E30DA324D}"/>
              </a:ext>
            </a:extLst>
          </p:cNvPr>
          <p:cNvSpPr txBox="1"/>
          <p:nvPr/>
        </p:nvSpPr>
        <p:spPr>
          <a:xfrm>
            <a:off x="1043606" y="3994875"/>
            <a:ext cx="7679508" cy="1200329"/>
          </a:xfrm>
          <a:prstGeom prst="rect">
            <a:avLst/>
          </a:prstGeom>
          <a:noFill/>
        </p:spPr>
        <p:txBody>
          <a:bodyPr wrap="square">
            <a:spAutoFit/>
          </a:bodyPr>
          <a:lstStyle/>
          <a:p>
            <a:pPr algn="just"/>
            <a:r>
              <a:rPr lang="uk-UA" sz="1800" dirty="0">
                <a:effectLst/>
                <a:latin typeface="Times New Roman" panose="02020603050405020304" pitchFamily="18" charset="0"/>
                <a:ea typeface="Times New Roman" panose="02020603050405020304" pitchFamily="18" charset="0"/>
              </a:rPr>
              <a:t>5. Виробництво «зелених» товарів. Виробники намагаються зробити свою продукцію </a:t>
            </a:r>
            <a:r>
              <a:rPr lang="uk-UA" sz="1800" dirty="0" err="1">
                <a:effectLst/>
                <a:latin typeface="Times New Roman" panose="02020603050405020304" pitchFamily="18" charset="0"/>
                <a:ea typeface="Times New Roman" panose="02020603050405020304" pitchFamily="18" charset="0"/>
              </a:rPr>
              <a:t>екологічнішою</a:t>
            </a:r>
            <a:r>
              <a:rPr lang="uk-UA" sz="1800" dirty="0">
                <a:effectLst/>
                <a:latin typeface="Times New Roman" panose="02020603050405020304" pitchFamily="18" charset="0"/>
                <a:ea typeface="Times New Roman" panose="02020603050405020304" pitchFamily="18" charset="0"/>
              </a:rPr>
              <a:t> шляхом використання для її виготовлення екологічно чистих матеріалів, застосування інноваційних технологій переробки відходів, використання технологій замкнутих циклів. </a:t>
            </a:r>
            <a:endParaRPr lang="ru-UA" sz="1100" dirty="0">
              <a:effectLst/>
              <a:latin typeface="Times New Roman" panose="02020603050405020304" pitchFamily="18" charset="0"/>
              <a:ea typeface="Times New Roman" panose="02020603050405020304" pitchFamily="18" charset="0"/>
            </a:endParaRPr>
          </a:p>
        </p:txBody>
      </p:sp>
      <p:sp>
        <p:nvSpPr>
          <p:cNvPr id="15" name="TextBox 14">
            <a:extLst>
              <a:ext uri="{FF2B5EF4-FFF2-40B4-BE49-F238E27FC236}">
                <a16:creationId xmlns:a16="http://schemas.microsoft.com/office/drawing/2014/main" id="{FF2FD4A8-1305-40AA-A5FD-D5104A2B06D7}"/>
              </a:ext>
            </a:extLst>
          </p:cNvPr>
          <p:cNvSpPr txBox="1"/>
          <p:nvPr/>
        </p:nvSpPr>
        <p:spPr>
          <a:xfrm>
            <a:off x="1043606" y="5224786"/>
            <a:ext cx="7560842" cy="1200329"/>
          </a:xfrm>
          <a:prstGeom prst="rect">
            <a:avLst/>
          </a:prstGeom>
          <a:noFill/>
        </p:spPr>
        <p:txBody>
          <a:bodyPr wrap="square">
            <a:spAutoFit/>
          </a:bodyPr>
          <a:lstStyle/>
          <a:p>
            <a:pPr algn="just"/>
            <a:r>
              <a:rPr lang="uk-UA" sz="1800" dirty="0">
                <a:effectLst/>
                <a:latin typeface="Times New Roman" panose="02020603050405020304" pitchFamily="18" charset="0"/>
                <a:ea typeface="Times New Roman" panose="02020603050405020304" pitchFamily="18" charset="0"/>
              </a:rPr>
              <a:t>6. Система екологічного управління (</a:t>
            </a:r>
            <a:r>
              <a:rPr lang="uk-UA" sz="1800" dirty="0" err="1">
                <a:effectLst/>
                <a:latin typeface="Times New Roman" panose="02020603050405020304" pitchFamily="18" charset="0"/>
                <a:ea typeface="Times New Roman" panose="02020603050405020304" pitchFamily="18" charset="0"/>
              </a:rPr>
              <a:t>Environmental</a:t>
            </a:r>
            <a:r>
              <a:rPr lang="uk-UA" sz="1800" dirty="0">
                <a:effectLst/>
                <a:latin typeface="Times New Roman" panose="02020603050405020304" pitchFamily="18" charset="0"/>
                <a:ea typeface="Times New Roman" panose="02020603050405020304" pitchFamily="18" charset="0"/>
              </a:rPr>
              <a:t> </a:t>
            </a:r>
            <a:r>
              <a:rPr lang="uk-UA" sz="1800" dirty="0" err="1">
                <a:effectLst/>
                <a:latin typeface="Times New Roman" panose="02020603050405020304" pitchFamily="18" charset="0"/>
                <a:ea typeface="Times New Roman" panose="02020603050405020304" pitchFamily="18" charset="0"/>
              </a:rPr>
              <a:t>Management</a:t>
            </a:r>
            <a:r>
              <a:rPr lang="uk-UA" sz="1800" dirty="0">
                <a:effectLst/>
                <a:latin typeface="Times New Roman" panose="02020603050405020304" pitchFamily="18" charset="0"/>
                <a:ea typeface="Times New Roman" panose="02020603050405020304" pitchFamily="18" charset="0"/>
              </a:rPr>
              <a:t> </a:t>
            </a:r>
            <a:r>
              <a:rPr lang="uk-UA" sz="1800" dirty="0" err="1">
                <a:effectLst/>
                <a:latin typeface="Times New Roman" panose="02020603050405020304" pitchFamily="18" charset="0"/>
                <a:ea typeface="Times New Roman" panose="02020603050405020304" pitchFamily="18" charset="0"/>
              </a:rPr>
              <a:t>System</a:t>
            </a:r>
            <a:r>
              <a:rPr lang="uk-UA" sz="1800" dirty="0">
                <a:effectLst/>
                <a:latin typeface="Times New Roman" panose="02020603050405020304" pitchFamily="18" charset="0"/>
                <a:ea typeface="Times New Roman" panose="02020603050405020304" pitchFamily="18" charset="0"/>
              </a:rPr>
              <a:t>) є спеціальним інструментом, що дозволяє компаніям чітко визначати цілі природозахисної діяльності, досягати їх та постійно вдосконалювати екологічні заходи. </a:t>
            </a:r>
            <a:endParaRPr lang="ru-UA" sz="1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080000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4B8ED571-1319-439F-889C-82975585240C}"/>
              </a:ext>
            </a:extLst>
          </p:cNvPr>
          <p:cNvSpPr>
            <a:spLocks noGrp="1"/>
          </p:cNvSpPr>
          <p:nvPr>
            <p:ph type="title"/>
          </p:nvPr>
        </p:nvSpPr>
        <p:spPr>
          <a:xfrm>
            <a:off x="1547664" y="260305"/>
            <a:ext cx="7175453" cy="936447"/>
          </a:xfrm>
        </p:spPr>
        <p:txBody>
          <a:bodyPr>
            <a:normAutofit/>
          </a:bodyPr>
          <a:lstStyle/>
          <a:p>
            <a:r>
              <a:rPr lang="uk-UA" b="1" i="1" dirty="0">
                <a:cs typeface="Adobe Arabic" panose="02040503050201020203" pitchFamily="18" charset="-78"/>
              </a:rPr>
              <a:t>Рівні екологічного управління</a:t>
            </a:r>
            <a:endParaRPr lang="ru-UA" b="1" i="1" dirty="0">
              <a:cs typeface="Adobe Arabic" panose="02040503050201020203" pitchFamily="18" charset="-78"/>
            </a:endParaRPr>
          </a:p>
        </p:txBody>
      </p:sp>
      <p:sp>
        <p:nvSpPr>
          <p:cNvPr id="2" name="Нижний колонтитул 1">
            <a:extLst>
              <a:ext uri="{FF2B5EF4-FFF2-40B4-BE49-F238E27FC236}">
                <a16:creationId xmlns:a16="http://schemas.microsoft.com/office/drawing/2014/main" id="{ABC24F1F-C443-4890-8B84-7F0AEE8678ED}"/>
              </a:ext>
            </a:extLst>
          </p:cNvPr>
          <p:cNvSpPr>
            <a:spLocks noGrp="1"/>
          </p:cNvSpPr>
          <p:nvPr>
            <p:ph type="ftr" sz="quarter" idx="11"/>
          </p:nvPr>
        </p:nvSpPr>
        <p:spPr>
          <a:xfrm>
            <a:off x="1331640" y="6525344"/>
            <a:ext cx="5716488" cy="365125"/>
          </a:xfrm>
        </p:spPr>
        <p:txBody>
          <a:bodyPr/>
          <a:lstStyle/>
          <a:p>
            <a:r>
              <a:rPr lang="uk-UA" sz="1000" dirty="0">
                <a:solidFill>
                  <a:schemeClr val="tx1"/>
                </a:solidFill>
                <a:latin typeface="Times New Roman" panose="02020603050405020304" pitchFamily="18" charset="0"/>
                <a:cs typeface="Times New Roman" panose="02020603050405020304" pitchFamily="18" charset="0"/>
              </a:rPr>
              <a:t>К. Є. Орлова / Державний університет "Житомирська політехніка"</a:t>
            </a:r>
          </a:p>
        </p:txBody>
      </p:sp>
      <p:sp>
        <p:nvSpPr>
          <p:cNvPr id="6" name="TextBox 5">
            <a:extLst>
              <a:ext uri="{FF2B5EF4-FFF2-40B4-BE49-F238E27FC236}">
                <a16:creationId xmlns:a16="http://schemas.microsoft.com/office/drawing/2014/main" id="{D3886FAB-387A-488B-95E4-4969D1EBE7F1}"/>
              </a:ext>
            </a:extLst>
          </p:cNvPr>
          <p:cNvSpPr txBox="1"/>
          <p:nvPr/>
        </p:nvSpPr>
        <p:spPr>
          <a:xfrm>
            <a:off x="1547664" y="1268760"/>
            <a:ext cx="6912768" cy="3647152"/>
          </a:xfrm>
          <a:prstGeom prst="rect">
            <a:avLst/>
          </a:prstGeom>
          <a:noFill/>
        </p:spPr>
        <p:txBody>
          <a:bodyPr wrap="square">
            <a:spAutoFit/>
          </a:bodyPr>
          <a:lstStyle/>
          <a:p>
            <a:pPr marL="342900" indent="-342900" algn="just">
              <a:buAutoNum type="arabicParenR"/>
            </a:pPr>
            <a:r>
              <a:rPr lang="uk-UA" sz="1800" dirty="0">
                <a:effectLst/>
                <a:latin typeface="Times New Roman" panose="02020603050405020304" pitchFamily="18" charset="0"/>
                <a:ea typeface="Times New Roman" panose="02020603050405020304" pitchFamily="18" charset="0"/>
              </a:rPr>
              <a:t>аналіз екологічних проблем та вияв найгостріших з них; </a:t>
            </a:r>
          </a:p>
          <a:p>
            <a:pPr algn="just"/>
            <a:endParaRPr lang="ru-UA" sz="1100" dirty="0">
              <a:effectLst/>
              <a:latin typeface="Times New Roman" panose="02020603050405020304" pitchFamily="18" charset="0"/>
              <a:ea typeface="Times New Roman" panose="02020603050405020304" pitchFamily="18" charset="0"/>
            </a:endParaRPr>
          </a:p>
          <a:p>
            <a:pPr algn="just"/>
            <a:r>
              <a:rPr lang="uk-UA" sz="1800" dirty="0">
                <a:effectLst/>
                <a:latin typeface="Times New Roman" panose="02020603050405020304" pitchFamily="18" charset="0"/>
                <a:ea typeface="Times New Roman" panose="02020603050405020304" pitchFamily="18" charset="0"/>
              </a:rPr>
              <a:t>2) визначення </a:t>
            </a:r>
            <a:r>
              <a:rPr lang="uk-UA" sz="1800" dirty="0" err="1">
                <a:effectLst/>
                <a:latin typeface="Times New Roman" panose="02020603050405020304" pitchFamily="18" charset="0"/>
                <a:ea typeface="Times New Roman" panose="02020603050405020304" pitchFamily="18" charset="0"/>
              </a:rPr>
              <a:t>екозбережувальних</a:t>
            </a:r>
            <a:r>
              <a:rPr lang="uk-UA" sz="1800" dirty="0">
                <a:effectLst/>
                <a:latin typeface="Times New Roman" panose="02020603050405020304" pitchFamily="18" charset="0"/>
                <a:ea typeface="Times New Roman" panose="02020603050405020304" pitchFamily="18" charset="0"/>
              </a:rPr>
              <a:t> цілей та планування основних заходів для їх досягнення; </a:t>
            </a:r>
          </a:p>
          <a:p>
            <a:pPr algn="just"/>
            <a:endParaRPr lang="ru-UA" sz="1100" dirty="0">
              <a:effectLst/>
              <a:latin typeface="Times New Roman" panose="02020603050405020304" pitchFamily="18" charset="0"/>
              <a:ea typeface="Times New Roman" panose="02020603050405020304" pitchFamily="18" charset="0"/>
            </a:endParaRPr>
          </a:p>
          <a:p>
            <a:pPr algn="just"/>
            <a:r>
              <a:rPr lang="uk-UA" sz="1800" dirty="0">
                <a:effectLst/>
                <a:latin typeface="Times New Roman" panose="02020603050405020304" pitchFamily="18" charset="0"/>
                <a:ea typeface="Times New Roman" panose="02020603050405020304" pitchFamily="18" charset="0"/>
              </a:rPr>
              <a:t>3) реалізацію заходів; </a:t>
            </a:r>
          </a:p>
          <a:p>
            <a:pPr algn="just"/>
            <a:endParaRPr lang="ru-UA" sz="1100" dirty="0">
              <a:effectLst/>
              <a:latin typeface="Times New Roman" panose="02020603050405020304" pitchFamily="18" charset="0"/>
              <a:ea typeface="Times New Roman" panose="02020603050405020304" pitchFamily="18" charset="0"/>
            </a:endParaRPr>
          </a:p>
          <a:p>
            <a:pPr algn="just"/>
            <a:r>
              <a:rPr lang="uk-UA" sz="1800" dirty="0">
                <a:effectLst/>
                <a:latin typeface="Times New Roman" panose="02020603050405020304" pitchFamily="18" charset="0"/>
                <a:ea typeface="Times New Roman" panose="02020603050405020304" pitchFamily="18" charset="0"/>
              </a:rPr>
              <a:t>4) аналіз, оцінку ефективності запропонованих заходів, виявлення шляхів удосконалення екологічної політики. </a:t>
            </a:r>
          </a:p>
          <a:p>
            <a:pPr algn="just"/>
            <a:endParaRPr lang="ru-UA" sz="1100" dirty="0">
              <a:effectLst/>
              <a:latin typeface="Times New Roman" panose="02020603050405020304" pitchFamily="18" charset="0"/>
              <a:ea typeface="Times New Roman" panose="02020603050405020304" pitchFamily="18" charset="0"/>
            </a:endParaRPr>
          </a:p>
          <a:p>
            <a:pPr algn="just"/>
            <a:r>
              <a:rPr lang="uk-UA" sz="1800" dirty="0">
                <a:effectLst/>
                <a:latin typeface="Times New Roman" panose="02020603050405020304" pitchFamily="18" charset="0"/>
                <a:ea typeface="Times New Roman" panose="02020603050405020304" pitchFamily="18" charset="0"/>
              </a:rPr>
              <a:t>Реалізація екологічної політики компанії повинна здійснюватися у суворій відповідності з екологічним стандартом. Саме для цього передбачено проведення екологічного аудиту, імплементацію системи екологічного управління, та документування усіх процесів</a:t>
            </a:r>
            <a:endParaRPr lang="ru-UA" sz="1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619179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4B8ED571-1319-439F-889C-82975585240C}"/>
              </a:ext>
            </a:extLst>
          </p:cNvPr>
          <p:cNvSpPr>
            <a:spLocks noGrp="1"/>
          </p:cNvSpPr>
          <p:nvPr>
            <p:ph type="title"/>
          </p:nvPr>
        </p:nvSpPr>
        <p:spPr>
          <a:xfrm>
            <a:off x="1547664" y="2485450"/>
            <a:ext cx="6867318" cy="936447"/>
          </a:xfrm>
        </p:spPr>
        <p:txBody>
          <a:bodyPr>
            <a:normAutofit/>
          </a:bodyPr>
          <a:lstStyle/>
          <a:p>
            <a:pPr algn="ctr"/>
            <a:r>
              <a:rPr lang="uk-UA" b="1" i="1" dirty="0">
                <a:cs typeface="Adobe Arabic" panose="02040503050201020203" pitchFamily="18" charset="-78"/>
              </a:rPr>
              <a:t>Дякую за увагу!</a:t>
            </a:r>
            <a:endParaRPr lang="ru-UA" b="1" i="1" dirty="0">
              <a:cs typeface="Adobe Arabic" panose="02040503050201020203" pitchFamily="18" charset="-78"/>
            </a:endParaRPr>
          </a:p>
        </p:txBody>
      </p:sp>
      <p:sp>
        <p:nvSpPr>
          <p:cNvPr id="2" name="Нижний колонтитул 1">
            <a:extLst>
              <a:ext uri="{FF2B5EF4-FFF2-40B4-BE49-F238E27FC236}">
                <a16:creationId xmlns:a16="http://schemas.microsoft.com/office/drawing/2014/main" id="{ABC24F1F-C443-4890-8B84-7F0AEE8678ED}"/>
              </a:ext>
            </a:extLst>
          </p:cNvPr>
          <p:cNvSpPr>
            <a:spLocks noGrp="1"/>
          </p:cNvSpPr>
          <p:nvPr>
            <p:ph type="ftr" sz="quarter" idx="11"/>
          </p:nvPr>
        </p:nvSpPr>
        <p:spPr>
          <a:xfrm>
            <a:off x="1331640" y="6525344"/>
            <a:ext cx="5716488" cy="365125"/>
          </a:xfrm>
        </p:spPr>
        <p:txBody>
          <a:bodyPr/>
          <a:lstStyle/>
          <a:p>
            <a:r>
              <a:rPr lang="uk-UA" sz="1000" dirty="0">
                <a:solidFill>
                  <a:schemeClr val="tx1"/>
                </a:solidFill>
                <a:latin typeface="Times New Roman" panose="02020603050405020304" pitchFamily="18" charset="0"/>
                <a:cs typeface="Times New Roman" panose="02020603050405020304" pitchFamily="18" charset="0"/>
              </a:rPr>
              <a:t>К. Є. Орлова / Державний університет "Житомирська політехніка"</a:t>
            </a:r>
          </a:p>
        </p:txBody>
      </p:sp>
    </p:spTree>
    <p:extLst>
      <p:ext uri="{BB962C8B-B14F-4D97-AF65-F5344CB8AC3E}">
        <p14:creationId xmlns:p14="http://schemas.microsoft.com/office/powerpoint/2010/main" val="2359074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4B8ED571-1319-439F-889C-82975585240C}"/>
              </a:ext>
            </a:extLst>
          </p:cNvPr>
          <p:cNvSpPr>
            <a:spLocks noGrp="1"/>
          </p:cNvSpPr>
          <p:nvPr>
            <p:ph type="title"/>
          </p:nvPr>
        </p:nvSpPr>
        <p:spPr>
          <a:xfrm>
            <a:off x="1507038" y="126795"/>
            <a:ext cx="6867318" cy="936447"/>
          </a:xfrm>
        </p:spPr>
        <p:txBody>
          <a:bodyPr>
            <a:normAutofit fontScale="90000"/>
          </a:bodyPr>
          <a:lstStyle/>
          <a:p>
            <a:pPr algn="ctr"/>
            <a:r>
              <a:rPr lang="uk-UA" b="1" i="1" dirty="0">
                <a:cs typeface="Adobe Arabic" panose="02040503050201020203" pitchFamily="18" charset="-78"/>
              </a:rPr>
              <a:t>Корпоративна соціальна відповідальність. Переваги для бізнесу</a:t>
            </a:r>
            <a:endParaRPr lang="ru-UA" b="1" i="1" dirty="0">
              <a:cs typeface="Adobe Arabic" panose="02040503050201020203" pitchFamily="18" charset="-78"/>
            </a:endParaRPr>
          </a:p>
        </p:txBody>
      </p:sp>
      <p:sp>
        <p:nvSpPr>
          <p:cNvPr id="2" name="Нижний колонтитул 1">
            <a:extLst>
              <a:ext uri="{FF2B5EF4-FFF2-40B4-BE49-F238E27FC236}">
                <a16:creationId xmlns:a16="http://schemas.microsoft.com/office/drawing/2014/main" id="{ABC24F1F-C443-4890-8B84-7F0AEE8678ED}"/>
              </a:ext>
            </a:extLst>
          </p:cNvPr>
          <p:cNvSpPr>
            <a:spLocks noGrp="1"/>
          </p:cNvSpPr>
          <p:nvPr>
            <p:ph type="ftr" sz="quarter" idx="11"/>
          </p:nvPr>
        </p:nvSpPr>
        <p:spPr>
          <a:xfrm>
            <a:off x="1331640" y="6525344"/>
            <a:ext cx="5716488"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uk-UA"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К. Є. Орлова / Державний університет "Житомирська політехніка"</a:t>
            </a:r>
          </a:p>
        </p:txBody>
      </p:sp>
      <p:grpSp>
        <p:nvGrpSpPr>
          <p:cNvPr id="4" name="Группа 3">
            <a:extLst>
              <a:ext uri="{FF2B5EF4-FFF2-40B4-BE49-F238E27FC236}">
                <a16:creationId xmlns:a16="http://schemas.microsoft.com/office/drawing/2014/main" id="{B8898115-41C1-4C26-BDEC-E5C0AC9766BB}"/>
              </a:ext>
            </a:extLst>
          </p:cNvPr>
          <p:cNvGrpSpPr/>
          <p:nvPr/>
        </p:nvGrpSpPr>
        <p:grpSpPr>
          <a:xfrm>
            <a:off x="827584" y="1772816"/>
            <a:ext cx="7920880" cy="648072"/>
            <a:chOff x="827584" y="1772816"/>
            <a:chExt cx="7920880" cy="648072"/>
          </a:xfrm>
        </p:grpSpPr>
        <p:sp>
          <p:nvSpPr>
            <p:cNvPr id="17" name="Прямоугольник 16">
              <a:extLst>
                <a:ext uri="{FF2B5EF4-FFF2-40B4-BE49-F238E27FC236}">
                  <a16:creationId xmlns:a16="http://schemas.microsoft.com/office/drawing/2014/main" id="{F507D649-5D07-4492-8785-220614B1B79A}"/>
                </a:ext>
              </a:extLst>
            </p:cNvPr>
            <p:cNvSpPr/>
            <p:nvPr/>
          </p:nvSpPr>
          <p:spPr>
            <a:xfrm>
              <a:off x="1136964" y="1772816"/>
              <a:ext cx="7611500" cy="648072"/>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uk-UA" sz="1800" dirty="0">
                  <a:solidFill>
                    <a:schemeClr val="tx1"/>
                  </a:solidFill>
                  <a:effectLst/>
                  <a:latin typeface="Times New Roman" panose="02020603050405020304" pitchFamily="18" charset="0"/>
                  <a:ea typeface="Times New Roman" panose="02020603050405020304" pitchFamily="18" charset="0"/>
                </a:rPr>
                <a:t>розширення доступу до нових ринків за рахунок використання міжнародних стандартів</a:t>
              </a:r>
              <a:endParaRPr kumimoji="0" lang="ru-UA"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9" name="Стрелка: вправо с вырезом 18">
              <a:extLst>
                <a:ext uri="{FF2B5EF4-FFF2-40B4-BE49-F238E27FC236}">
                  <a16:creationId xmlns:a16="http://schemas.microsoft.com/office/drawing/2014/main" id="{DED384FB-EB10-43E6-B56B-82F40461832E}"/>
                </a:ext>
              </a:extLst>
            </p:cNvPr>
            <p:cNvSpPr/>
            <p:nvPr/>
          </p:nvSpPr>
          <p:spPr>
            <a:xfrm>
              <a:off x="827584" y="1988840"/>
              <a:ext cx="309380" cy="23648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UA"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pSp>
      <p:grpSp>
        <p:nvGrpSpPr>
          <p:cNvPr id="8" name="Группа 7">
            <a:extLst>
              <a:ext uri="{FF2B5EF4-FFF2-40B4-BE49-F238E27FC236}">
                <a16:creationId xmlns:a16="http://schemas.microsoft.com/office/drawing/2014/main" id="{F5A54E97-8988-4DF0-AAEF-0A4B66492F27}"/>
              </a:ext>
            </a:extLst>
          </p:cNvPr>
          <p:cNvGrpSpPr/>
          <p:nvPr/>
        </p:nvGrpSpPr>
        <p:grpSpPr>
          <a:xfrm>
            <a:off x="832895" y="2482390"/>
            <a:ext cx="7920880" cy="648072"/>
            <a:chOff x="827584" y="1772816"/>
            <a:chExt cx="7920880" cy="648072"/>
          </a:xfrm>
        </p:grpSpPr>
        <p:sp>
          <p:nvSpPr>
            <p:cNvPr id="9" name="Прямоугольник 8">
              <a:extLst>
                <a:ext uri="{FF2B5EF4-FFF2-40B4-BE49-F238E27FC236}">
                  <a16:creationId xmlns:a16="http://schemas.microsoft.com/office/drawing/2014/main" id="{6D5AE783-21A9-4ADA-892D-DC60B8674093}"/>
                </a:ext>
              </a:extLst>
            </p:cNvPr>
            <p:cNvSpPr/>
            <p:nvPr/>
          </p:nvSpPr>
          <p:spPr>
            <a:xfrm>
              <a:off x="1136964" y="1772816"/>
              <a:ext cx="7611500" cy="648072"/>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uk-UA" sz="1800" dirty="0">
                  <a:solidFill>
                    <a:schemeClr val="tx1"/>
                  </a:solidFill>
                  <a:effectLst/>
                  <a:latin typeface="Times New Roman" panose="02020603050405020304" pitchFamily="18" charset="0"/>
                  <a:ea typeface="Times New Roman" panose="02020603050405020304" pitchFamily="18" charset="0"/>
                </a:rPr>
                <a:t>формування позитивного іміджу компанії за рахунок підвищення лояльності клієнтів, вартості бренду, налагодження партнерських </a:t>
              </a:r>
              <a:r>
                <a:rPr lang="uk-UA" sz="1800" dirty="0" err="1">
                  <a:solidFill>
                    <a:schemeClr val="tx1"/>
                  </a:solidFill>
                  <a:effectLst/>
                  <a:latin typeface="Times New Roman" panose="02020603050405020304" pitchFamily="18" charset="0"/>
                  <a:ea typeface="Times New Roman" panose="02020603050405020304" pitchFamily="18" charset="0"/>
                </a:rPr>
                <a:t>зв’язків</a:t>
              </a:r>
              <a:endParaRPr kumimoji="0" lang="ru-UA"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0" name="Стрелка: вправо с вырезом 9">
              <a:extLst>
                <a:ext uri="{FF2B5EF4-FFF2-40B4-BE49-F238E27FC236}">
                  <a16:creationId xmlns:a16="http://schemas.microsoft.com/office/drawing/2014/main" id="{05DCFF98-AEAA-402A-AE6E-D68B3AF42EDF}"/>
                </a:ext>
              </a:extLst>
            </p:cNvPr>
            <p:cNvSpPr/>
            <p:nvPr/>
          </p:nvSpPr>
          <p:spPr>
            <a:xfrm>
              <a:off x="827584" y="1988840"/>
              <a:ext cx="309380" cy="23648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UA"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pSp>
      <p:grpSp>
        <p:nvGrpSpPr>
          <p:cNvPr id="11" name="Группа 10">
            <a:extLst>
              <a:ext uri="{FF2B5EF4-FFF2-40B4-BE49-F238E27FC236}">
                <a16:creationId xmlns:a16="http://schemas.microsoft.com/office/drawing/2014/main" id="{F35C9425-B46B-4E5C-BBC8-DC34492E30BE}"/>
              </a:ext>
            </a:extLst>
          </p:cNvPr>
          <p:cNvGrpSpPr/>
          <p:nvPr/>
        </p:nvGrpSpPr>
        <p:grpSpPr>
          <a:xfrm>
            <a:off x="827584" y="3212976"/>
            <a:ext cx="7920880" cy="864096"/>
            <a:chOff x="827584" y="1772816"/>
            <a:chExt cx="7920880" cy="864096"/>
          </a:xfrm>
        </p:grpSpPr>
        <p:sp>
          <p:nvSpPr>
            <p:cNvPr id="12" name="Прямоугольник 11">
              <a:extLst>
                <a:ext uri="{FF2B5EF4-FFF2-40B4-BE49-F238E27FC236}">
                  <a16:creationId xmlns:a16="http://schemas.microsoft.com/office/drawing/2014/main" id="{EF4B94A9-27A7-4925-90A8-8A50CB99C9C6}"/>
                </a:ext>
              </a:extLst>
            </p:cNvPr>
            <p:cNvSpPr/>
            <p:nvPr/>
          </p:nvSpPr>
          <p:spPr>
            <a:xfrm>
              <a:off x="1136964" y="1772816"/>
              <a:ext cx="7611500" cy="864096"/>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uk-UA" sz="1800" dirty="0">
                  <a:solidFill>
                    <a:schemeClr val="tx1"/>
                  </a:solidFill>
                  <a:effectLst/>
                  <a:latin typeface="Times New Roman" panose="02020603050405020304" pitchFamily="18" charset="0"/>
                  <a:ea typeface="Times New Roman" panose="02020603050405020304" pitchFamily="18" charset="0"/>
                </a:rPr>
                <a:t>удосконалення виробничих процесів – зростання продуктивності праці, ріст прибутковості діяльності, економія витрат при використанні екологічно безпечного устаткування</a:t>
              </a:r>
              <a:endParaRPr kumimoji="0" lang="ru-UA"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3" name="Стрелка: вправо с вырезом 12">
              <a:extLst>
                <a:ext uri="{FF2B5EF4-FFF2-40B4-BE49-F238E27FC236}">
                  <a16:creationId xmlns:a16="http://schemas.microsoft.com/office/drawing/2014/main" id="{B8FC0F26-EC66-4592-AA38-FEDF8C319F0B}"/>
                </a:ext>
              </a:extLst>
            </p:cNvPr>
            <p:cNvSpPr/>
            <p:nvPr/>
          </p:nvSpPr>
          <p:spPr>
            <a:xfrm>
              <a:off x="827584" y="2112398"/>
              <a:ext cx="309380" cy="23648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UA"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pSp>
      <p:grpSp>
        <p:nvGrpSpPr>
          <p:cNvPr id="14" name="Группа 13">
            <a:extLst>
              <a:ext uri="{FF2B5EF4-FFF2-40B4-BE49-F238E27FC236}">
                <a16:creationId xmlns:a16="http://schemas.microsoft.com/office/drawing/2014/main" id="{67AA9B13-E566-4F69-A0E4-6C4080860B3D}"/>
              </a:ext>
            </a:extLst>
          </p:cNvPr>
          <p:cNvGrpSpPr/>
          <p:nvPr/>
        </p:nvGrpSpPr>
        <p:grpSpPr>
          <a:xfrm>
            <a:off x="827584" y="4132759"/>
            <a:ext cx="7920880" cy="540835"/>
            <a:chOff x="827584" y="1772816"/>
            <a:chExt cx="7920880" cy="540835"/>
          </a:xfrm>
        </p:grpSpPr>
        <p:sp>
          <p:nvSpPr>
            <p:cNvPr id="16" name="Прямоугольник 15">
              <a:extLst>
                <a:ext uri="{FF2B5EF4-FFF2-40B4-BE49-F238E27FC236}">
                  <a16:creationId xmlns:a16="http://schemas.microsoft.com/office/drawing/2014/main" id="{ED2DD4F8-B894-4E4D-94CD-E3987F268168}"/>
                </a:ext>
              </a:extLst>
            </p:cNvPr>
            <p:cNvSpPr/>
            <p:nvPr/>
          </p:nvSpPr>
          <p:spPr>
            <a:xfrm>
              <a:off x="1136964" y="1772816"/>
              <a:ext cx="7611500" cy="540835"/>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uk-UA" sz="1800" dirty="0">
                  <a:solidFill>
                    <a:schemeClr val="tx1"/>
                  </a:solidFill>
                  <a:effectLst/>
                  <a:latin typeface="Times New Roman" panose="02020603050405020304" pitchFamily="18" charset="0"/>
                  <a:ea typeface="Times New Roman" panose="02020603050405020304" pitchFamily="18" charset="0"/>
                </a:rPr>
                <a:t>стабільність трудових ресурсів</a:t>
              </a:r>
              <a:endParaRPr kumimoji="0" lang="ru-UA"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8" name="Стрелка: вправо с вырезом 17">
              <a:extLst>
                <a:ext uri="{FF2B5EF4-FFF2-40B4-BE49-F238E27FC236}">
                  <a16:creationId xmlns:a16="http://schemas.microsoft.com/office/drawing/2014/main" id="{15BD5822-1B31-4114-A025-B9C12336AFAC}"/>
                </a:ext>
              </a:extLst>
            </p:cNvPr>
            <p:cNvSpPr/>
            <p:nvPr/>
          </p:nvSpPr>
          <p:spPr>
            <a:xfrm>
              <a:off x="827584" y="1938470"/>
              <a:ext cx="309380" cy="23648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UA"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pSp>
      <p:grpSp>
        <p:nvGrpSpPr>
          <p:cNvPr id="20" name="Группа 19">
            <a:extLst>
              <a:ext uri="{FF2B5EF4-FFF2-40B4-BE49-F238E27FC236}">
                <a16:creationId xmlns:a16="http://schemas.microsoft.com/office/drawing/2014/main" id="{F9AD5493-B92D-40FE-A0A3-F4E8F8943FDE}"/>
              </a:ext>
            </a:extLst>
          </p:cNvPr>
          <p:cNvGrpSpPr/>
          <p:nvPr/>
        </p:nvGrpSpPr>
        <p:grpSpPr>
          <a:xfrm>
            <a:off x="827584" y="4743637"/>
            <a:ext cx="7920880" cy="540835"/>
            <a:chOff x="827584" y="1772816"/>
            <a:chExt cx="7920880" cy="540835"/>
          </a:xfrm>
        </p:grpSpPr>
        <p:sp>
          <p:nvSpPr>
            <p:cNvPr id="21" name="Прямоугольник 20">
              <a:extLst>
                <a:ext uri="{FF2B5EF4-FFF2-40B4-BE49-F238E27FC236}">
                  <a16:creationId xmlns:a16="http://schemas.microsoft.com/office/drawing/2014/main" id="{DBBBEC58-A82D-454E-84BB-A49D46891AFD}"/>
                </a:ext>
              </a:extLst>
            </p:cNvPr>
            <p:cNvSpPr/>
            <p:nvPr/>
          </p:nvSpPr>
          <p:spPr>
            <a:xfrm>
              <a:off x="1136964" y="1772816"/>
              <a:ext cx="7611500" cy="540835"/>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uk-UA" sz="1800" dirty="0">
                  <a:solidFill>
                    <a:schemeClr val="tx1"/>
                  </a:solidFill>
                  <a:effectLst/>
                  <a:latin typeface="Times New Roman" panose="02020603050405020304" pitchFamily="18" charset="0"/>
                  <a:ea typeface="Times New Roman" panose="02020603050405020304" pitchFamily="18" charset="0"/>
                </a:rPr>
                <a:t>ефективний ризик-менеджмент</a:t>
              </a:r>
              <a:endParaRPr kumimoji="0" lang="ru-UA"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22" name="Стрелка: вправо с вырезом 21">
              <a:extLst>
                <a:ext uri="{FF2B5EF4-FFF2-40B4-BE49-F238E27FC236}">
                  <a16:creationId xmlns:a16="http://schemas.microsoft.com/office/drawing/2014/main" id="{C0147E45-72AF-4EB6-B968-79F7B5B45126}"/>
                </a:ext>
              </a:extLst>
            </p:cNvPr>
            <p:cNvSpPr/>
            <p:nvPr/>
          </p:nvSpPr>
          <p:spPr>
            <a:xfrm>
              <a:off x="827584" y="1938470"/>
              <a:ext cx="309380" cy="23648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UA"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pSp>
      <p:grpSp>
        <p:nvGrpSpPr>
          <p:cNvPr id="23" name="Группа 22">
            <a:extLst>
              <a:ext uri="{FF2B5EF4-FFF2-40B4-BE49-F238E27FC236}">
                <a16:creationId xmlns:a16="http://schemas.microsoft.com/office/drawing/2014/main" id="{A6A2C974-42B7-4CAE-8D46-D09D78868C4F}"/>
              </a:ext>
            </a:extLst>
          </p:cNvPr>
          <p:cNvGrpSpPr/>
          <p:nvPr/>
        </p:nvGrpSpPr>
        <p:grpSpPr>
          <a:xfrm>
            <a:off x="827584" y="5354515"/>
            <a:ext cx="7920880" cy="738781"/>
            <a:chOff x="827584" y="1772816"/>
            <a:chExt cx="7920880" cy="738781"/>
          </a:xfrm>
        </p:grpSpPr>
        <p:sp>
          <p:nvSpPr>
            <p:cNvPr id="24" name="Прямоугольник 23">
              <a:extLst>
                <a:ext uri="{FF2B5EF4-FFF2-40B4-BE49-F238E27FC236}">
                  <a16:creationId xmlns:a16="http://schemas.microsoft.com/office/drawing/2014/main" id="{7CA404F5-36A6-433F-85CE-AED454994A20}"/>
                </a:ext>
              </a:extLst>
            </p:cNvPr>
            <p:cNvSpPr/>
            <p:nvPr/>
          </p:nvSpPr>
          <p:spPr>
            <a:xfrm>
              <a:off x="1136964" y="1772816"/>
              <a:ext cx="7611500" cy="738781"/>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uk-UA" sz="1800" dirty="0">
                  <a:solidFill>
                    <a:schemeClr val="tx1"/>
                  </a:solidFill>
                  <a:effectLst/>
                  <a:latin typeface="Times New Roman" panose="02020603050405020304" pitchFamily="18" charset="0"/>
                  <a:ea typeface="Times New Roman" panose="02020603050405020304" pitchFamily="18" charset="0"/>
                </a:rPr>
                <a:t>залучення коштів спеціалізованих фондів «соціальних інвестицій» під програми КСВ для відповідальних бізнес-лідерів</a:t>
              </a:r>
              <a:endParaRPr kumimoji="0" lang="ru-UA" sz="18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25" name="Стрелка: вправо с вырезом 24">
              <a:extLst>
                <a:ext uri="{FF2B5EF4-FFF2-40B4-BE49-F238E27FC236}">
                  <a16:creationId xmlns:a16="http://schemas.microsoft.com/office/drawing/2014/main" id="{E6D410AB-0556-4D59-AFBB-91C0C281E5C2}"/>
                </a:ext>
              </a:extLst>
            </p:cNvPr>
            <p:cNvSpPr/>
            <p:nvPr/>
          </p:nvSpPr>
          <p:spPr>
            <a:xfrm>
              <a:off x="827584" y="2059091"/>
              <a:ext cx="309380" cy="23648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UA"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pSp>
    </p:spTree>
    <p:extLst>
      <p:ext uri="{BB962C8B-B14F-4D97-AF65-F5344CB8AC3E}">
        <p14:creationId xmlns:p14="http://schemas.microsoft.com/office/powerpoint/2010/main" val="2401256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4B8ED571-1319-439F-889C-82975585240C}"/>
              </a:ext>
            </a:extLst>
          </p:cNvPr>
          <p:cNvSpPr>
            <a:spLocks noGrp="1"/>
          </p:cNvSpPr>
          <p:nvPr>
            <p:ph type="title"/>
          </p:nvPr>
        </p:nvSpPr>
        <p:spPr>
          <a:xfrm>
            <a:off x="1389580" y="126795"/>
            <a:ext cx="6984776" cy="936447"/>
          </a:xfrm>
        </p:spPr>
        <p:txBody>
          <a:bodyPr>
            <a:normAutofit fontScale="90000"/>
          </a:bodyPr>
          <a:lstStyle/>
          <a:p>
            <a:pPr algn="ctr"/>
            <a:r>
              <a:rPr lang="uk-UA" b="1" i="1" dirty="0">
                <a:cs typeface="Adobe Arabic" panose="02040503050201020203" pitchFamily="18" charset="-78"/>
              </a:rPr>
              <a:t>Рівні соціальної відповідальності</a:t>
            </a:r>
            <a:endParaRPr lang="ru-UA" b="1" i="1" dirty="0">
              <a:cs typeface="Adobe Arabic" panose="02040503050201020203" pitchFamily="18" charset="-78"/>
            </a:endParaRPr>
          </a:p>
        </p:txBody>
      </p:sp>
      <p:sp>
        <p:nvSpPr>
          <p:cNvPr id="2" name="Нижний колонтитул 1">
            <a:extLst>
              <a:ext uri="{FF2B5EF4-FFF2-40B4-BE49-F238E27FC236}">
                <a16:creationId xmlns:a16="http://schemas.microsoft.com/office/drawing/2014/main" id="{ABC24F1F-C443-4890-8B84-7F0AEE8678ED}"/>
              </a:ext>
            </a:extLst>
          </p:cNvPr>
          <p:cNvSpPr>
            <a:spLocks noGrp="1"/>
          </p:cNvSpPr>
          <p:nvPr>
            <p:ph type="ftr" sz="quarter" idx="11"/>
          </p:nvPr>
        </p:nvSpPr>
        <p:spPr>
          <a:xfrm>
            <a:off x="1331640" y="6525344"/>
            <a:ext cx="5716488"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uk-UA"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К. Є. Орлова / Державний університет "Житомирська політехніка"</a:t>
            </a:r>
          </a:p>
        </p:txBody>
      </p:sp>
      <p:sp>
        <p:nvSpPr>
          <p:cNvPr id="17" name="Прямоугольник 16">
            <a:extLst>
              <a:ext uri="{FF2B5EF4-FFF2-40B4-BE49-F238E27FC236}">
                <a16:creationId xmlns:a16="http://schemas.microsoft.com/office/drawing/2014/main" id="{F507D649-5D07-4492-8785-220614B1B79A}"/>
              </a:ext>
            </a:extLst>
          </p:cNvPr>
          <p:cNvSpPr/>
          <p:nvPr/>
        </p:nvSpPr>
        <p:spPr>
          <a:xfrm>
            <a:off x="2764649" y="1246048"/>
            <a:ext cx="4234637" cy="648072"/>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800" b="1" i="1" u="none" strike="noStrike" baseline="0" dirty="0">
                <a:solidFill>
                  <a:schemeClr val="tx1"/>
                </a:solidFill>
                <a:latin typeface="Times New Roman" panose="02020603050405020304" pitchFamily="18" charset="0"/>
              </a:rPr>
              <a:t>Макроекономічний</a:t>
            </a:r>
            <a:r>
              <a:rPr lang="uk-UA" sz="1800" b="0" i="0" u="none" strike="noStrike" baseline="0" dirty="0">
                <a:solidFill>
                  <a:schemeClr val="tx1"/>
                </a:solidFill>
                <a:latin typeface="Times New Roman" panose="02020603050405020304" pitchFamily="18" charset="0"/>
              </a:rPr>
              <a:t> - </a:t>
            </a:r>
            <a:r>
              <a:rPr lang="uk-UA" sz="1800" dirty="0">
                <a:solidFill>
                  <a:schemeClr val="tx1"/>
                </a:solidFill>
                <a:effectLst/>
                <a:latin typeface="Times New Roman" panose="02020603050405020304" pitchFamily="18" charset="0"/>
                <a:ea typeface="Times New Roman" panose="02020603050405020304" pitchFamily="18" charset="0"/>
              </a:rPr>
              <a:t>соціальна відповідальність держави</a:t>
            </a:r>
            <a:endParaRPr lang="uk-UA" sz="1800" b="0" i="0" u="none" strike="noStrike" baseline="0" dirty="0">
              <a:solidFill>
                <a:schemeClr val="tx1"/>
              </a:solidFill>
              <a:latin typeface="Times New Roman" panose="02020603050405020304" pitchFamily="18" charset="0"/>
            </a:endParaRPr>
          </a:p>
        </p:txBody>
      </p:sp>
      <p:sp>
        <p:nvSpPr>
          <p:cNvPr id="8" name="Прямоугольник 7">
            <a:extLst>
              <a:ext uri="{FF2B5EF4-FFF2-40B4-BE49-F238E27FC236}">
                <a16:creationId xmlns:a16="http://schemas.microsoft.com/office/drawing/2014/main" id="{614C4009-C202-4586-BEF4-A3A6CAC5F804}"/>
              </a:ext>
            </a:extLst>
          </p:cNvPr>
          <p:cNvSpPr/>
          <p:nvPr/>
        </p:nvSpPr>
        <p:spPr>
          <a:xfrm>
            <a:off x="1475656" y="1916832"/>
            <a:ext cx="6898700" cy="2840393"/>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800" dirty="0">
                <a:solidFill>
                  <a:schemeClr val="tx1"/>
                </a:solidFill>
                <a:effectLst/>
                <a:latin typeface="Times New Roman" panose="02020603050405020304" pitchFamily="18" charset="0"/>
                <a:ea typeface="Times New Roman" panose="02020603050405020304" pitchFamily="18" charset="0"/>
              </a:rPr>
              <a:t>Держава як головний інститут політичної системи суспільства виникає насамперед для задоволення його соціальних потреб, отже, її соціальна функція є стрижневою, визначальною. Означені ідеї відображаються в концепті соціальної держави. Соціальна сутність держави виявляється як її глибинна, визначальна властивість, що характеризується здатністю держави задовольняти потреби всього суспільства – забезпечувати його збереження, розвиток як цілісного соціального організму, а також основоположні інтереси окремих соціальних груп і усіх громадян</a:t>
            </a:r>
            <a:endParaRPr lang="uk-UA" sz="1800" b="0" i="0" u="none" strike="noStrike" baseline="0" dirty="0">
              <a:solidFill>
                <a:schemeClr val="tx1"/>
              </a:solidFill>
              <a:latin typeface="Times New Roman" panose="02020603050405020304" pitchFamily="18" charset="0"/>
            </a:endParaRPr>
          </a:p>
        </p:txBody>
      </p:sp>
      <p:sp>
        <p:nvSpPr>
          <p:cNvPr id="10" name="TextBox 9">
            <a:extLst>
              <a:ext uri="{FF2B5EF4-FFF2-40B4-BE49-F238E27FC236}">
                <a16:creationId xmlns:a16="http://schemas.microsoft.com/office/drawing/2014/main" id="{85A1C2DB-F154-4DD6-AB69-64038F0AFD4A}"/>
              </a:ext>
            </a:extLst>
          </p:cNvPr>
          <p:cNvSpPr txBox="1"/>
          <p:nvPr/>
        </p:nvSpPr>
        <p:spPr>
          <a:xfrm>
            <a:off x="1475656" y="5085183"/>
            <a:ext cx="7272808" cy="1477328"/>
          </a:xfrm>
          <a:prstGeom prst="rect">
            <a:avLst/>
          </a:prstGeom>
          <a:noFill/>
        </p:spPr>
        <p:txBody>
          <a:bodyPr wrap="square">
            <a:spAutoFit/>
          </a:bodyPr>
          <a:lstStyle/>
          <a:p>
            <a:pPr algn="ctr"/>
            <a:r>
              <a:rPr lang="uk-UA" sz="1800" dirty="0">
                <a:effectLst/>
                <a:latin typeface="Times New Roman" panose="02020603050405020304" pitchFamily="18" charset="0"/>
                <a:ea typeface="Times New Roman" panose="02020603050405020304" pitchFamily="18" charset="0"/>
              </a:rPr>
              <a:t>Основними суб’єктами соціальної держави є: громадяни України; гарант Конституції – Президент України; вищий орган законодавчої влади – Верховна Рада України; вищий орган виконавчої влади – Кабінет Міністрів України; органи державної влади різного рівня та органи місцевого самоврядування; суб’єкти </a:t>
            </a:r>
            <a:endParaRPr lang="ru-UA" dirty="0"/>
          </a:p>
        </p:txBody>
      </p:sp>
    </p:spTree>
    <p:extLst>
      <p:ext uri="{BB962C8B-B14F-4D97-AF65-F5344CB8AC3E}">
        <p14:creationId xmlns:p14="http://schemas.microsoft.com/office/powerpoint/2010/main" val="3489211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4B8ED571-1319-439F-889C-82975585240C}"/>
              </a:ext>
            </a:extLst>
          </p:cNvPr>
          <p:cNvSpPr>
            <a:spLocks noGrp="1"/>
          </p:cNvSpPr>
          <p:nvPr>
            <p:ph type="title"/>
          </p:nvPr>
        </p:nvSpPr>
        <p:spPr>
          <a:xfrm>
            <a:off x="1389580" y="126795"/>
            <a:ext cx="6984776" cy="936447"/>
          </a:xfrm>
        </p:spPr>
        <p:txBody>
          <a:bodyPr>
            <a:normAutofit fontScale="90000"/>
          </a:bodyPr>
          <a:lstStyle/>
          <a:p>
            <a:pPr algn="ctr"/>
            <a:r>
              <a:rPr lang="uk-UA" b="1" i="1" dirty="0">
                <a:cs typeface="Adobe Arabic" panose="02040503050201020203" pitchFamily="18" charset="-78"/>
              </a:rPr>
              <a:t>Рівні соціальної відповідальності</a:t>
            </a:r>
            <a:endParaRPr lang="ru-UA" b="1" i="1" dirty="0">
              <a:cs typeface="Adobe Arabic" panose="02040503050201020203" pitchFamily="18" charset="-78"/>
            </a:endParaRPr>
          </a:p>
        </p:txBody>
      </p:sp>
      <p:sp>
        <p:nvSpPr>
          <p:cNvPr id="2" name="Нижний колонтитул 1">
            <a:extLst>
              <a:ext uri="{FF2B5EF4-FFF2-40B4-BE49-F238E27FC236}">
                <a16:creationId xmlns:a16="http://schemas.microsoft.com/office/drawing/2014/main" id="{ABC24F1F-C443-4890-8B84-7F0AEE8678ED}"/>
              </a:ext>
            </a:extLst>
          </p:cNvPr>
          <p:cNvSpPr>
            <a:spLocks noGrp="1"/>
          </p:cNvSpPr>
          <p:nvPr>
            <p:ph type="ftr" sz="quarter" idx="11"/>
          </p:nvPr>
        </p:nvSpPr>
        <p:spPr>
          <a:xfrm>
            <a:off x="1331640" y="6525344"/>
            <a:ext cx="5716488"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uk-UA"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К. Є. Орлова / Державний університет "Житомирська політехніка"</a:t>
            </a:r>
          </a:p>
        </p:txBody>
      </p:sp>
      <p:sp>
        <p:nvSpPr>
          <p:cNvPr id="17" name="Прямоугольник 16">
            <a:extLst>
              <a:ext uri="{FF2B5EF4-FFF2-40B4-BE49-F238E27FC236}">
                <a16:creationId xmlns:a16="http://schemas.microsoft.com/office/drawing/2014/main" id="{F507D649-5D07-4492-8785-220614B1B79A}"/>
              </a:ext>
            </a:extLst>
          </p:cNvPr>
          <p:cNvSpPr/>
          <p:nvPr/>
        </p:nvSpPr>
        <p:spPr>
          <a:xfrm>
            <a:off x="2764649" y="1246048"/>
            <a:ext cx="4234637" cy="648072"/>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800" b="1" i="1" u="none" strike="noStrike" baseline="0" dirty="0">
                <a:solidFill>
                  <a:schemeClr val="tx1"/>
                </a:solidFill>
                <a:latin typeface="Times New Roman" panose="02020603050405020304" pitchFamily="18" charset="0"/>
              </a:rPr>
              <a:t>Мікроекономічний</a:t>
            </a:r>
            <a:r>
              <a:rPr lang="uk-UA" sz="1800" b="0" i="0" u="none" strike="noStrike" baseline="0" dirty="0">
                <a:solidFill>
                  <a:schemeClr val="tx1"/>
                </a:solidFill>
                <a:latin typeface="Times New Roman" panose="02020603050405020304" pitchFamily="18" charset="0"/>
              </a:rPr>
              <a:t> – корпоративна </a:t>
            </a:r>
            <a:r>
              <a:rPr lang="uk-UA" sz="1800" dirty="0">
                <a:solidFill>
                  <a:schemeClr val="tx1"/>
                </a:solidFill>
                <a:effectLst/>
                <a:latin typeface="Times New Roman" panose="02020603050405020304" pitchFamily="18" charset="0"/>
                <a:ea typeface="Times New Roman" panose="02020603050405020304" pitchFamily="18" charset="0"/>
              </a:rPr>
              <a:t>соціальна відповідальність</a:t>
            </a:r>
            <a:endParaRPr lang="uk-UA" sz="1800" b="0" i="0" u="none" strike="noStrike" baseline="0" dirty="0">
              <a:solidFill>
                <a:schemeClr val="tx1"/>
              </a:solidFill>
              <a:latin typeface="Times New Roman" panose="02020603050405020304" pitchFamily="18" charset="0"/>
            </a:endParaRPr>
          </a:p>
        </p:txBody>
      </p:sp>
      <p:sp>
        <p:nvSpPr>
          <p:cNvPr id="8" name="Прямоугольник 7">
            <a:extLst>
              <a:ext uri="{FF2B5EF4-FFF2-40B4-BE49-F238E27FC236}">
                <a16:creationId xmlns:a16="http://schemas.microsoft.com/office/drawing/2014/main" id="{614C4009-C202-4586-BEF4-A3A6CAC5F804}"/>
              </a:ext>
            </a:extLst>
          </p:cNvPr>
          <p:cNvSpPr/>
          <p:nvPr/>
        </p:nvSpPr>
        <p:spPr>
          <a:xfrm>
            <a:off x="1475656" y="1916833"/>
            <a:ext cx="6898700" cy="2088232"/>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10000"/>
              </a:lnSpc>
              <a:tabLst>
                <a:tab pos="5029200" algn="l"/>
              </a:tabLst>
            </a:pPr>
            <a:r>
              <a:rPr lang="uk-UA" sz="1800" dirty="0">
                <a:solidFill>
                  <a:schemeClr val="tx1"/>
                </a:solidFill>
                <a:effectLst/>
                <a:latin typeface="Times New Roman" panose="02020603050405020304" pitchFamily="18" charset="0"/>
                <a:ea typeface="Times New Roman" panose="02020603050405020304" pitchFamily="18" charset="0"/>
              </a:rPr>
              <a:t> Соціальна відповідальність бізнесу – це відповідальність компанії за суспільну корисність своєї діяльності перед усіма людьми та організаціями, з якими вона взаємодіє в процесі функціонування, та перед суспільством загалом. Малопоширеним, але, на нашу думку, найточнішим і найважливішим розумінням соціальної відповідальності бізнесу є її трактування як відповідальності підприємця за інтегровану суспільну корисність його бізнесу</a:t>
            </a:r>
            <a:endParaRPr lang="ru-UA" sz="1800" dirty="0">
              <a:solidFill>
                <a:schemeClr val="tx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46567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4B8ED571-1319-439F-889C-82975585240C}"/>
              </a:ext>
            </a:extLst>
          </p:cNvPr>
          <p:cNvSpPr>
            <a:spLocks noGrp="1"/>
          </p:cNvSpPr>
          <p:nvPr>
            <p:ph type="title"/>
          </p:nvPr>
        </p:nvSpPr>
        <p:spPr>
          <a:xfrm>
            <a:off x="1389580" y="126795"/>
            <a:ext cx="6984776" cy="936447"/>
          </a:xfrm>
        </p:spPr>
        <p:txBody>
          <a:bodyPr>
            <a:normAutofit fontScale="90000"/>
          </a:bodyPr>
          <a:lstStyle/>
          <a:p>
            <a:pPr algn="ctr"/>
            <a:r>
              <a:rPr lang="uk-UA" b="1" i="1" dirty="0">
                <a:cs typeface="Adobe Arabic" panose="02040503050201020203" pitchFamily="18" charset="-78"/>
              </a:rPr>
              <a:t>Рівні соціальної відповідальності</a:t>
            </a:r>
            <a:endParaRPr lang="ru-UA" b="1" i="1" dirty="0">
              <a:cs typeface="Adobe Arabic" panose="02040503050201020203" pitchFamily="18" charset="-78"/>
            </a:endParaRPr>
          </a:p>
        </p:txBody>
      </p:sp>
      <p:sp>
        <p:nvSpPr>
          <p:cNvPr id="2" name="Нижний колонтитул 1">
            <a:extLst>
              <a:ext uri="{FF2B5EF4-FFF2-40B4-BE49-F238E27FC236}">
                <a16:creationId xmlns:a16="http://schemas.microsoft.com/office/drawing/2014/main" id="{ABC24F1F-C443-4890-8B84-7F0AEE8678ED}"/>
              </a:ext>
            </a:extLst>
          </p:cNvPr>
          <p:cNvSpPr>
            <a:spLocks noGrp="1"/>
          </p:cNvSpPr>
          <p:nvPr>
            <p:ph type="ftr" sz="quarter" idx="11"/>
          </p:nvPr>
        </p:nvSpPr>
        <p:spPr>
          <a:xfrm>
            <a:off x="1331640" y="6525344"/>
            <a:ext cx="5716488"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uk-UA"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К. Є. Орлова / Державний університет "Житомирська політехніка"</a:t>
            </a:r>
          </a:p>
        </p:txBody>
      </p:sp>
      <p:sp>
        <p:nvSpPr>
          <p:cNvPr id="17" name="Прямоугольник 16">
            <a:extLst>
              <a:ext uri="{FF2B5EF4-FFF2-40B4-BE49-F238E27FC236}">
                <a16:creationId xmlns:a16="http://schemas.microsoft.com/office/drawing/2014/main" id="{F507D649-5D07-4492-8785-220614B1B79A}"/>
              </a:ext>
            </a:extLst>
          </p:cNvPr>
          <p:cNvSpPr/>
          <p:nvPr/>
        </p:nvSpPr>
        <p:spPr>
          <a:xfrm>
            <a:off x="2764649" y="1246048"/>
            <a:ext cx="4234637" cy="648072"/>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800" b="1" i="1" u="none" strike="noStrike" baseline="0" dirty="0">
                <a:solidFill>
                  <a:schemeClr val="tx1"/>
                </a:solidFill>
                <a:latin typeface="Times New Roman" panose="02020603050405020304" pitchFamily="18" charset="0"/>
              </a:rPr>
              <a:t>Особистісний</a:t>
            </a:r>
            <a:r>
              <a:rPr lang="uk-UA" sz="1800" b="0" i="0" u="none" strike="noStrike" baseline="0" dirty="0">
                <a:solidFill>
                  <a:schemeClr val="tx1"/>
                </a:solidFill>
                <a:latin typeface="Times New Roman" panose="02020603050405020304" pitchFamily="18" charset="0"/>
              </a:rPr>
              <a:t> – </a:t>
            </a:r>
            <a:r>
              <a:rPr lang="uk-UA" sz="1800" dirty="0">
                <a:solidFill>
                  <a:schemeClr val="tx1"/>
                </a:solidFill>
                <a:effectLst/>
                <a:latin typeface="Times New Roman" panose="02020603050405020304" pitchFamily="18" charset="0"/>
                <a:ea typeface="Times New Roman" panose="02020603050405020304" pitchFamily="18" charset="0"/>
              </a:rPr>
              <a:t>соціальна відповідальність громадянина</a:t>
            </a:r>
            <a:endParaRPr lang="uk-UA" sz="1800" b="0" i="0" u="none" strike="noStrike" baseline="0" dirty="0">
              <a:solidFill>
                <a:schemeClr val="tx1"/>
              </a:solidFill>
              <a:latin typeface="Times New Roman" panose="02020603050405020304" pitchFamily="18" charset="0"/>
            </a:endParaRPr>
          </a:p>
        </p:txBody>
      </p:sp>
      <p:sp>
        <p:nvSpPr>
          <p:cNvPr id="8" name="Прямоугольник 7">
            <a:extLst>
              <a:ext uri="{FF2B5EF4-FFF2-40B4-BE49-F238E27FC236}">
                <a16:creationId xmlns:a16="http://schemas.microsoft.com/office/drawing/2014/main" id="{614C4009-C202-4586-BEF4-A3A6CAC5F804}"/>
              </a:ext>
            </a:extLst>
          </p:cNvPr>
          <p:cNvSpPr/>
          <p:nvPr/>
        </p:nvSpPr>
        <p:spPr>
          <a:xfrm>
            <a:off x="1475656" y="1916833"/>
            <a:ext cx="6898700" cy="1584175"/>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10000"/>
              </a:lnSpc>
              <a:tabLst>
                <a:tab pos="5029200" algn="l"/>
              </a:tabLst>
            </a:pPr>
            <a:r>
              <a:rPr lang="uk-UA" sz="1800" dirty="0">
                <a:solidFill>
                  <a:schemeClr val="tx1"/>
                </a:solidFill>
                <a:effectLst/>
                <a:latin typeface="Times New Roman" panose="02020603050405020304" pitchFamily="18" charset="0"/>
                <a:ea typeface="Times New Roman" panose="02020603050405020304" pitchFamily="18" charset="0"/>
              </a:rPr>
              <a:t>Соціальна відповідальність громадянина виражається в активній життєвій позиції, у максимальному розкритті свого творчого потенціалу, дотриманні норм соціальної етики у стосунках з іншими людьми, з державою, з природою, у свідомій передачі громадянином частини доходів (у вигляді податків) на суспільні потреби</a:t>
            </a:r>
            <a:endParaRPr lang="ru-UA" sz="1800" dirty="0">
              <a:solidFill>
                <a:schemeClr val="tx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49154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4B8ED571-1319-439F-889C-82975585240C}"/>
              </a:ext>
            </a:extLst>
          </p:cNvPr>
          <p:cNvSpPr>
            <a:spLocks noGrp="1"/>
          </p:cNvSpPr>
          <p:nvPr>
            <p:ph type="title"/>
          </p:nvPr>
        </p:nvSpPr>
        <p:spPr>
          <a:xfrm>
            <a:off x="1350967" y="358680"/>
            <a:ext cx="7480186" cy="936447"/>
          </a:xfrm>
        </p:spPr>
        <p:txBody>
          <a:bodyPr>
            <a:normAutofit fontScale="90000"/>
          </a:bodyPr>
          <a:lstStyle/>
          <a:p>
            <a:r>
              <a:rPr lang="uk-UA" b="1" i="1" dirty="0">
                <a:cs typeface="Adobe Arabic" panose="02040503050201020203" pitchFamily="18" charset="-78"/>
              </a:rPr>
              <a:t>Форми соціальної відповідальності</a:t>
            </a:r>
            <a:endParaRPr lang="ru-UA" b="1" i="1" dirty="0">
              <a:cs typeface="Adobe Arabic" panose="02040503050201020203" pitchFamily="18" charset="-78"/>
            </a:endParaRPr>
          </a:p>
        </p:txBody>
      </p:sp>
      <p:sp>
        <p:nvSpPr>
          <p:cNvPr id="2" name="Нижний колонтитул 1">
            <a:extLst>
              <a:ext uri="{FF2B5EF4-FFF2-40B4-BE49-F238E27FC236}">
                <a16:creationId xmlns:a16="http://schemas.microsoft.com/office/drawing/2014/main" id="{ABC24F1F-C443-4890-8B84-7F0AEE8678ED}"/>
              </a:ext>
            </a:extLst>
          </p:cNvPr>
          <p:cNvSpPr>
            <a:spLocks noGrp="1"/>
          </p:cNvSpPr>
          <p:nvPr>
            <p:ph type="ftr" sz="quarter" idx="11"/>
          </p:nvPr>
        </p:nvSpPr>
        <p:spPr>
          <a:xfrm>
            <a:off x="1331640" y="6466725"/>
            <a:ext cx="5716488"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uk-UA"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К. Є. Орлова / Державний університет "Житомирська політехніка"</a:t>
            </a:r>
          </a:p>
        </p:txBody>
      </p:sp>
      <p:sp>
        <p:nvSpPr>
          <p:cNvPr id="12" name="Прямоугольник: скругленные углы 11">
            <a:extLst>
              <a:ext uri="{FF2B5EF4-FFF2-40B4-BE49-F238E27FC236}">
                <a16:creationId xmlns:a16="http://schemas.microsoft.com/office/drawing/2014/main" id="{87782BEF-ABCF-4A78-8DD7-BF2E632A4472}"/>
              </a:ext>
            </a:extLst>
          </p:cNvPr>
          <p:cNvSpPr/>
          <p:nvPr/>
        </p:nvSpPr>
        <p:spPr>
          <a:xfrm>
            <a:off x="1098741" y="1364945"/>
            <a:ext cx="7732412" cy="1699406"/>
          </a:xfrm>
          <a:prstGeom prst="roundRect">
            <a:avLst/>
          </a:prstGeom>
          <a:solidFill>
            <a:schemeClr val="accent3">
              <a:lumMod val="20000"/>
              <a:lumOff val="80000"/>
            </a:schemeClr>
          </a:solidFill>
          <a:ln w="635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uk-UA" sz="1800" dirty="0">
                <a:effectLst/>
                <a:latin typeface="Times New Roman" panose="02020603050405020304" pitchFamily="18" charset="0"/>
                <a:ea typeface="Times New Roman" panose="02020603050405020304" pitchFamily="18" charset="0"/>
              </a:rPr>
              <a:t>Відповідальний виробник виробляє якісну, нешкідливу для споживачів продукцію, не завищує ціну на неї, надає про неї правдиву інформацію споживачам, діє згідно з нормами екологічного права, турбується про навколишнє середовище, запроваджує новітні технології для зниження негативного впливу або ліквідацію шкідливих відходів, запобігання їх викидам</a:t>
            </a:r>
            <a:endParaRPr kumimoji="0" lang="ru-UA"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0" name="Прямоугольник: скругленные углы 9">
            <a:extLst>
              <a:ext uri="{FF2B5EF4-FFF2-40B4-BE49-F238E27FC236}">
                <a16:creationId xmlns:a16="http://schemas.microsoft.com/office/drawing/2014/main" id="{89D07882-040F-4168-BA88-9D7A368F656F}"/>
              </a:ext>
            </a:extLst>
          </p:cNvPr>
          <p:cNvSpPr/>
          <p:nvPr/>
        </p:nvSpPr>
        <p:spPr>
          <a:xfrm>
            <a:off x="1103260" y="3212976"/>
            <a:ext cx="7732412" cy="936447"/>
          </a:xfrm>
          <a:prstGeom prst="roundRect">
            <a:avLst/>
          </a:prstGeom>
          <a:solidFill>
            <a:schemeClr val="accent3">
              <a:lumMod val="20000"/>
              <a:lumOff val="80000"/>
            </a:schemeClr>
          </a:solidFill>
          <a:ln w="635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uk-UA" sz="1800" dirty="0">
                <a:effectLst/>
                <a:latin typeface="Times New Roman" panose="02020603050405020304" pitchFamily="18" charset="0"/>
                <a:ea typeface="Times New Roman" panose="02020603050405020304" pitchFamily="18" charset="0"/>
              </a:rPr>
              <a:t>Відповідальний роботодавець діє згідно з нормами трудового права (найчастіше перевищує їх, надаючи працівникам додаткові соціальні блага), дбає про умови праці та соціальний добробут своїх працівників</a:t>
            </a:r>
            <a:endParaRPr kumimoji="0" lang="ru-UA"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4" name="Прямоугольник: скругленные углы 13">
            <a:extLst>
              <a:ext uri="{FF2B5EF4-FFF2-40B4-BE49-F238E27FC236}">
                <a16:creationId xmlns:a16="http://schemas.microsoft.com/office/drawing/2014/main" id="{3A75C4CC-D8E5-429C-95CE-FAA82A02A876}"/>
              </a:ext>
            </a:extLst>
          </p:cNvPr>
          <p:cNvSpPr/>
          <p:nvPr/>
        </p:nvSpPr>
        <p:spPr>
          <a:xfrm>
            <a:off x="1081792" y="4298048"/>
            <a:ext cx="7732412" cy="1363200"/>
          </a:xfrm>
          <a:prstGeom prst="roundRect">
            <a:avLst/>
          </a:prstGeom>
          <a:solidFill>
            <a:schemeClr val="accent3">
              <a:lumMod val="20000"/>
              <a:lumOff val="80000"/>
            </a:schemeClr>
          </a:solidFill>
          <a:ln w="635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uk-UA" sz="1800" dirty="0">
                <a:effectLst/>
                <a:latin typeface="Times New Roman" panose="02020603050405020304" pitchFamily="18" charset="0"/>
                <a:ea typeface="Times New Roman" panose="02020603050405020304" pitchFamily="18" charset="0"/>
              </a:rPr>
              <a:t>Відповідальний учасник соціальних відносин бере участь у підтриманні благополуччя суспільства, що найчастіше виявляється у благодійності щодо сиріт, інвалідів та ін. соціально вразливих груп населення, підтримці духовності, освіти, науки, культури, сприянні розвитку свого регіону</a:t>
            </a:r>
            <a:endParaRPr kumimoji="0" lang="ru-UA"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1013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4B8ED571-1319-439F-889C-82975585240C}"/>
              </a:ext>
            </a:extLst>
          </p:cNvPr>
          <p:cNvSpPr>
            <a:spLocks noGrp="1"/>
          </p:cNvSpPr>
          <p:nvPr>
            <p:ph type="title"/>
          </p:nvPr>
        </p:nvSpPr>
        <p:spPr>
          <a:xfrm>
            <a:off x="1350967" y="358680"/>
            <a:ext cx="7480186" cy="936447"/>
          </a:xfrm>
        </p:spPr>
        <p:txBody>
          <a:bodyPr>
            <a:normAutofit fontScale="90000"/>
          </a:bodyPr>
          <a:lstStyle/>
          <a:p>
            <a:r>
              <a:rPr lang="uk-UA" b="1" i="1" dirty="0">
                <a:cs typeface="Adobe Arabic" panose="02040503050201020203" pitchFamily="18" charset="-78"/>
              </a:rPr>
              <a:t>Форми соціальної відповідальності</a:t>
            </a:r>
            <a:endParaRPr lang="ru-UA" b="1" i="1" dirty="0">
              <a:cs typeface="Adobe Arabic" panose="02040503050201020203" pitchFamily="18" charset="-78"/>
            </a:endParaRPr>
          </a:p>
        </p:txBody>
      </p:sp>
      <p:sp>
        <p:nvSpPr>
          <p:cNvPr id="2" name="Нижний колонтитул 1">
            <a:extLst>
              <a:ext uri="{FF2B5EF4-FFF2-40B4-BE49-F238E27FC236}">
                <a16:creationId xmlns:a16="http://schemas.microsoft.com/office/drawing/2014/main" id="{ABC24F1F-C443-4890-8B84-7F0AEE8678ED}"/>
              </a:ext>
            </a:extLst>
          </p:cNvPr>
          <p:cNvSpPr>
            <a:spLocks noGrp="1"/>
          </p:cNvSpPr>
          <p:nvPr>
            <p:ph type="ftr" sz="quarter" idx="11"/>
          </p:nvPr>
        </p:nvSpPr>
        <p:spPr>
          <a:xfrm>
            <a:off x="1331640" y="6466725"/>
            <a:ext cx="5716488"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uk-UA"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К. Є. Орлова / Державний університет "Житомирська політехніка"</a:t>
            </a:r>
          </a:p>
        </p:txBody>
      </p:sp>
      <p:sp>
        <p:nvSpPr>
          <p:cNvPr id="12" name="Прямоугольник: скругленные углы 11">
            <a:extLst>
              <a:ext uri="{FF2B5EF4-FFF2-40B4-BE49-F238E27FC236}">
                <a16:creationId xmlns:a16="http://schemas.microsoft.com/office/drawing/2014/main" id="{87782BEF-ABCF-4A78-8DD7-BF2E632A4472}"/>
              </a:ext>
            </a:extLst>
          </p:cNvPr>
          <p:cNvSpPr/>
          <p:nvPr/>
        </p:nvSpPr>
        <p:spPr>
          <a:xfrm>
            <a:off x="1098741" y="1364944"/>
            <a:ext cx="7732412" cy="1920039"/>
          </a:xfrm>
          <a:prstGeom prst="roundRect">
            <a:avLst/>
          </a:prstGeom>
          <a:solidFill>
            <a:schemeClr val="accent3">
              <a:lumMod val="20000"/>
              <a:lumOff val="80000"/>
            </a:schemeClr>
          </a:solidFill>
          <a:ln w="635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uk-UA" sz="1800" dirty="0">
                <a:effectLst/>
                <a:latin typeface="Times New Roman" panose="02020603050405020304" pitchFamily="18" charset="0"/>
                <a:ea typeface="Times New Roman" panose="02020603050405020304" pitchFamily="18" charset="0"/>
              </a:rPr>
              <a:t>Відповідальний учасник економічних і політичних відносин з державою сумлінно сплачує податки та внески на соціальне страхування, веде діяльність згідно з нормами чинного законодавства, уникає корупції, ефективно веде бізнес без пільг і дотацій від держави, забезпечує прозорість корпоративних фінансів і вимагає прозорості щодо державних фінансів, підтримує законність, незалежне правосуддя й політичну конкуренцію</a:t>
            </a:r>
            <a:endParaRPr kumimoji="0" lang="ru-UA"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4" name="Прямоугольник: скругленные углы 13">
            <a:extLst>
              <a:ext uri="{FF2B5EF4-FFF2-40B4-BE49-F238E27FC236}">
                <a16:creationId xmlns:a16="http://schemas.microsoft.com/office/drawing/2014/main" id="{3A75C4CC-D8E5-429C-95CE-FAA82A02A876}"/>
              </a:ext>
            </a:extLst>
          </p:cNvPr>
          <p:cNvSpPr/>
          <p:nvPr/>
        </p:nvSpPr>
        <p:spPr>
          <a:xfrm>
            <a:off x="1098741" y="3429000"/>
            <a:ext cx="7732412" cy="1363200"/>
          </a:xfrm>
          <a:prstGeom prst="roundRect">
            <a:avLst/>
          </a:prstGeom>
          <a:solidFill>
            <a:schemeClr val="accent3">
              <a:lumMod val="20000"/>
              <a:lumOff val="80000"/>
            </a:schemeClr>
          </a:solidFill>
          <a:ln w="635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uk-UA" sz="1800" dirty="0">
                <a:effectLst/>
                <a:latin typeface="Times New Roman" panose="02020603050405020304" pitchFamily="18" charset="0"/>
                <a:ea typeface="Times New Roman" panose="02020603050405020304" pitchFamily="18" charset="0"/>
              </a:rPr>
              <a:t>Відповідальний діловий партнер формує свої відносини з партнерами на принципах дотримання договорів, угод і професійних стандартів діяльності, фінансової відповідальності. Власники компанії відомі й пишаються нею, фінансова звітність прозора, благодійність не показова, а щира, репутація стабільна</a:t>
            </a:r>
            <a:endParaRPr kumimoji="0" lang="ru-UA"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0891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4B8ED571-1319-439F-889C-82975585240C}"/>
              </a:ext>
            </a:extLst>
          </p:cNvPr>
          <p:cNvSpPr>
            <a:spLocks noGrp="1"/>
          </p:cNvSpPr>
          <p:nvPr>
            <p:ph type="title"/>
          </p:nvPr>
        </p:nvSpPr>
        <p:spPr>
          <a:xfrm>
            <a:off x="1350967" y="358680"/>
            <a:ext cx="7480186" cy="936447"/>
          </a:xfrm>
        </p:spPr>
        <p:txBody>
          <a:bodyPr>
            <a:noAutofit/>
          </a:bodyPr>
          <a:lstStyle/>
          <a:p>
            <a:pPr algn="ctr"/>
            <a:r>
              <a:rPr lang="uk-UA" sz="2800" b="1" i="1" dirty="0">
                <a:cs typeface="Adobe Arabic" panose="02040503050201020203" pitchFamily="18" charset="-78"/>
              </a:rPr>
              <a:t>Різновиди соціальної відповідальності</a:t>
            </a:r>
            <a:endParaRPr lang="ru-UA" sz="2800" b="1" i="1" dirty="0">
              <a:cs typeface="Adobe Arabic" panose="02040503050201020203" pitchFamily="18" charset="-78"/>
            </a:endParaRPr>
          </a:p>
        </p:txBody>
      </p:sp>
      <p:sp>
        <p:nvSpPr>
          <p:cNvPr id="2" name="Нижний колонтитул 1">
            <a:extLst>
              <a:ext uri="{FF2B5EF4-FFF2-40B4-BE49-F238E27FC236}">
                <a16:creationId xmlns:a16="http://schemas.microsoft.com/office/drawing/2014/main" id="{ABC24F1F-C443-4890-8B84-7F0AEE8678ED}"/>
              </a:ext>
            </a:extLst>
          </p:cNvPr>
          <p:cNvSpPr>
            <a:spLocks noGrp="1"/>
          </p:cNvSpPr>
          <p:nvPr>
            <p:ph type="ftr" sz="quarter" idx="11"/>
          </p:nvPr>
        </p:nvSpPr>
        <p:spPr>
          <a:xfrm>
            <a:off x="1331640" y="6466725"/>
            <a:ext cx="5716488"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uk-UA"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К. Є. Орлова / Державний університет "Житомирська політехніка"</a:t>
            </a:r>
          </a:p>
        </p:txBody>
      </p:sp>
      <p:sp>
        <p:nvSpPr>
          <p:cNvPr id="12" name="Прямоугольник: скругленные углы 11">
            <a:extLst>
              <a:ext uri="{FF2B5EF4-FFF2-40B4-BE49-F238E27FC236}">
                <a16:creationId xmlns:a16="http://schemas.microsoft.com/office/drawing/2014/main" id="{87782BEF-ABCF-4A78-8DD7-BF2E632A4472}"/>
              </a:ext>
            </a:extLst>
          </p:cNvPr>
          <p:cNvSpPr/>
          <p:nvPr/>
        </p:nvSpPr>
        <p:spPr>
          <a:xfrm>
            <a:off x="1098741" y="1364945"/>
            <a:ext cx="7145667" cy="1199960"/>
          </a:xfrm>
          <a:prstGeom prst="roundRect">
            <a:avLst/>
          </a:prstGeom>
          <a:solidFill>
            <a:schemeClr val="accent3">
              <a:lumMod val="20000"/>
              <a:lumOff val="80000"/>
            </a:schemeClr>
          </a:solidFill>
          <a:ln w="635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uk-UA" sz="1800" dirty="0">
                <a:effectLst/>
                <a:latin typeface="Times New Roman" panose="02020603050405020304" pitchFamily="18" charset="0"/>
                <a:ea typeface="Times New Roman" panose="02020603050405020304" pitchFamily="18" charset="0"/>
              </a:rPr>
              <a:t>Моральна відповідальність настає у випадку порушення традицій, звичаїв, норм культури та естетичних норм. Вона відображається у суспільному осуді та соціальному відмежуванні від суб'єкта, що порушує чи ухиляється від виконання норми поведінки</a:t>
            </a:r>
            <a:endParaRPr kumimoji="0" lang="ru-UA"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4" name="Прямоугольник: скругленные углы 13">
            <a:extLst>
              <a:ext uri="{FF2B5EF4-FFF2-40B4-BE49-F238E27FC236}">
                <a16:creationId xmlns:a16="http://schemas.microsoft.com/office/drawing/2014/main" id="{3A75C4CC-D8E5-429C-95CE-FAA82A02A876}"/>
              </a:ext>
            </a:extLst>
          </p:cNvPr>
          <p:cNvSpPr/>
          <p:nvPr/>
        </p:nvSpPr>
        <p:spPr>
          <a:xfrm>
            <a:off x="1090107" y="2651220"/>
            <a:ext cx="7154301" cy="705772"/>
          </a:xfrm>
          <a:prstGeom prst="roundRect">
            <a:avLst/>
          </a:prstGeom>
          <a:solidFill>
            <a:schemeClr val="accent3">
              <a:lumMod val="20000"/>
              <a:lumOff val="80000"/>
            </a:schemeClr>
          </a:solidFill>
          <a:ln w="635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uk-UA" sz="1800" dirty="0">
                <a:effectLst/>
                <a:latin typeface="Times New Roman" panose="02020603050405020304" pitchFamily="18" charset="0"/>
                <a:ea typeface="Times New Roman" panose="02020603050405020304" pitchFamily="18" charset="0"/>
              </a:rPr>
              <a:t>Політична відповідальність настає при порушенні норм, дотримання яких покладається суспільством на публічного політика</a:t>
            </a:r>
            <a:endParaRPr kumimoji="0" lang="ru-UA"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Прямоугольник: скругленные углы 5">
            <a:extLst>
              <a:ext uri="{FF2B5EF4-FFF2-40B4-BE49-F238E27FC236}">
                <a16:creationId xmlns:a16="http://schemas.microsoft.com/office/drawing/2014/main" id="{3E7054A8-8AAF-4303-82BC-FAF2601B0486}"/>
              </a:ext>
            </a:extLst>
          </p:cNvPr>
          <p:cNvSpPr/>
          <p:nvPr/>
        </p:nvSpPr>
        <p:spPr>
          <a:xfrm>
            <a:off x="1111658" y="3444592"/>
            <a:ext cx="7154301" cy="848503"/>
          </a:xfrm>
          <a:prstGeom prst="roundRect">
            <a:avLst/>
          </a:prstGeom>
          <a:solidFill>
            <a:schemeClr val="accent3">
              <a:lumMod val="20000"/>
              <a:lumOff val="80000"/>
            </a:schemeClr>
          </a:solidFill>
          <a:ln w="635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uk-UA" sz="1800" dirty="0">
                <a:effectLst/>
                <a:latin typeface="Times New Roman" panose="02020603050405020304" pitchFamily="18" charset="0"/>
                <a:ea typeface="Times New Roman" panose="02020603050405020304" pitchFamily="18" charset="0"/>
              </a:rPr>
              <a:t>Корпоративна відповідальність настає у випадку порушення корпоративних правил, які прийняті певною соціальною структурою та не мають правового значення</a:t>
            </a:r>
            <a:endParaRPr kumimoji="0" lang="ru-UA"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Прямоугольник: скругленные углы 6">
            <a:extLst>
              <a:ext uri="{FF2B5EF4-FFF2-40B4-BE49-F238E27FC236}">
                <a16:creationId xmlns:a16="http://schemas.microsoft.com/office/drawing/2014/main" id="{2DF26C33-DDA4-4B2C-9FF6-364F91D4647C}"/>
              </a:ext>
            </a:extLst>
          </p:cNvPr>
          <p:cNvSpPr/>
          <p:nvPr/>
        </p:nvSpPr>
        <p:spPr>
          <a:xfrm>
            <a:off x="1121168" y="4380695"/>
            <a:ext cx="7144791" cy="792087"/>
          </a:xfrm>
          <a:prstGeom prst="roundRect">
            <a:avLst/>
          </a:prstGeom>
          <a:solidFill>
            <a:schemeClr val="accent3">
              <a:lumMod val="20000"/>
              <a:lumOff val="80000"/>
            </a:schemeClr>
          </a:solidFill>
          <a:ln w="635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uk-UA" sz="1800" dirty="0">
                <a:effectLst/>
                <a:latin typeface="Times New Roman" panose="02020603050405020304" pitchFamily="18" charset="0"/>
                <a:ea typeface="Times New Roman" panose="02020603050405020304" pitchFamily="18" charset="0"/>
              </a:rPr>
              <a:t>Релігійна відповідальність засновується на нормах, що регламентують порядок відправлення релігійних культів та на вірі у Бога</a:t>
            </a:r>
            <a:endParaRPr kumimoji="0" lang="ru-UA"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Прямоугольник 3">
            <a:extLst>
              <a:ext uri="{FF2B5EF4-FFF2-40B4-BE49-F238E27FC236}">
                <a16:creationId xmlns:a16="http://schemas.microsoft.com/office/drawing/2014/main" id="{1023BEAD-4703-48C8-A1EB-88C518AC5B58}"/>
              </a:ext>
            </a:extLst>
          </p:cNvPr>
          <p:cNvSpPr/>
          <p:nvPr/>
        </p:nvSpPr>
        <p:spPr>
          <a:xfrm>
            <a:off x="8460432" y="1364945"/>
            <a:ext cx="576064" cy="38642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uk-UA" dirty="0">
                <a:solidFill>
                  <a:schemeClr val="tx1"/>
                </a:solidFill>
              </a:rPr>
              <a:t>Необов’язковий характер</a:t>
            </a:r>
            <a:endParaRPr lang="ru-UA" dirty="0">
              <a:solidFill>
                <a:schemeClr val="tx1"/>
              </a:solidFill>
            </a:endParaRPr>
          </a:p>
        </p:txBody>
      </p:sp>
      <p:sp>
        <p:nvSpPr>
          <p:cNvPr id="9" name="Прямоугольник: скругленные углы 8">
            <a:extLst>
              <a:ext uri="{FF2B5EF4-FFF2-40B4-BE49-F238E27FC236}">
                <a16:creationId xmlns:a16="http://schemas.microsoft.com/office/drawing/2014/main" id="{653FED71-0F10-4178-AD10-7B9D0ECF2F99}"/>
              </a:ext>
            </a:extLst>
          </p:cNvPr>
          <p:cNvSpPr/>
          <p:nvPr/>
        </p:nvSpPr>
        <p:spPr>
          <a:xfrm>
            <a:off x="1135906" y="5297127"/>
            <a:ext cx="7144791" cy="1202193"/>
          </a:xfrm>
          <a:prstGeom prst="roundRect">
            <a:avLst/>
          </a:prstGeom>
          <a:solidFill>
            <a:schemeClr val="accent3">
              <a:lumMod val="20000"/>
              <a:lumOff val="80000"/>
            </a:schemeClr>
          </a:solidFill>
          <a:ln w="635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uk-UA" sz="1800" dirty="0">
                <a:effectLst/>
                <a:latin typeface="Times New Roman" panose="02020603050405020304" pitchFamily="18" charset="0"/>
                <a:ea typeface="Times New Roman" panose="02020603050405020304" pitchFamily="18" charset="0"/>
              </a:rPr>
              <a:t>Правова відповідальність настає у випадку порушення норм державно-організованого права. Вона має активний характер, оскільки передбачає активний психологічний вплив на порушника аж до застосування примусового фізичного впливу</a:t>
            </a:r>
            <a:endParaRPr kumimoji="0" lang="ru-UA"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0647075"/>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2E5369"/>
      </a:dk2>
      <a:lt2>
        <a:srgbClr val="CFE2E7"/>
      </a:lt2>
      <a:accent1>
        <a:srgbClr val="353535"/>
      </a:accent1>
      <a:accent2>
        <a:srgbClr val="1CACE3"/>
      </a:accent2>
      <a:accent3>
        <a:srgbClr val="265991"/>
      </a:accent3>
      <a:accent4>
        <a:srgbClr val="7E40CC"/>
      </a:accent4>
      <a:accent5>
        <a:srgbClr val="B927E9"/>
      </a:accent5>
      <a:accent6>
        <a:srgbClr val="E833BF"/>
      </a:accent6>
      <a:hlink>
        <a:srgbClr val="2DA0F1"/>
      </a:hlink>
      <a:folHlink>
        <a:srgbClr val="7ED1E6"/>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1529</TotalTime>
  <Words>2353</Words>
  <Application>Microsoft Macintosh PowerPoint</Application>
  <PresentationFormat>Экран (4:3)</PresentationFormat>
  <Paragraphs>146</Paragraphs>
  <Slides>24</Slides>
  <Notes>14</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24</vt:i4>
      </vt:variant>
    </vt:vector>
  </HeadingPairs>
  <TitlesOfParts>
    <vt:vector size="31" baseType="lpstr">
      <vt:lpstr>Arial</vt:lpstr>
      <vt:lpstr>Calibri</vt:lpstr>
      <vt:lpstr>Century Gothic</vt:lpstr>
      <vt:lpstr>Monotype Corsiva</vt:lpstr>
      <vt:lpstr>Times New Roman</vt:lpstr>
      <vt:lpstr>Wingdings 3</vt:lpstr>
      <vt:lpstr>Легкий дым</vt:lpstr>
      <vt:lpstr>Презентация PowerPoint</vt:lpstr>
      <vt:lpstr>Корпоративна соціальна відповідальність</vt:lpstr>
      <vt:lpstr>Корпоративна соціальна відповідальність. Переваги для бізнесу</vt:lpstr>
      <vt:lpstr>Рівні соціальної відповідальності</vt:lpstr>
      <vt:lpstr>Рівні соціальної відповідальності</vt:lpstr>
      <vt:lpstr>Рівні соціальної відповідальності</vt:lpstr>
      <vt:lpstr>Форми соціальної відповідальності</vt:lpstr>
      <vt:lpstr>Форми соціальної відповідальності</vt:lpstr>
      <vt:lpstr>Різновиди соціальної відповідальності</vt:lpstr>
      <vt:lpstr>Соціальна / правова відповідальність</vt:lpstr>
      <vt:lpstr>Принципи соціальної відповідальності</vt:lpstr>
      <vt:lpstr>Принципи соціальної відповідальності</vt:lpstr>
      <vt:lpstr>Етика в бізнесі</vt:lpstr>
      <vt:lpstr>Рівні етики бізнесу</vt:lpstr>
      <vt:lpstr>Рівні етики бізнесу</vt:lpstr>
      <vt:lpstr>Види етичної поведінки підприємства</vt:lpstr>
      <vt:lpstr>Дотримання етичних норм впливає</vt:lpstr>
      <vt:lpstr>Екологічна відповідальність</vt:lpstr>
      <vt:lpstr>Функції екологічної відповідальності</vt:lpstr>
      <vt:lpstr>Критерії визначення екологічно відповідальної компанії</vt:lpstr>
      <vt:lpstr>Елементи екологічної відповідальності бізнесу</vt:lpstr>
      <vt:lpstr>Елементи екологічної відповідальності бізнесу</vt:lpstr>
      <vt:lpstr>Рівні екологічного управління</vt:lpstr>
      <vt:lpstr>Дякую за увагу!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Катерина</dc:creator>
  <cp:lastModifiedBy>Александр Ткачук</cp:lastModifiedBy>
  <cp:revision>213</cp:revision>
  <dcterms:created xsi:type="dcterms:W3CDTF">2018-09-26T18:53:41Z</dcterms:created>
  <dcterms:modified xsi:type="dcterms:W3CDTF">2022-11-20T13:27:32Z</dcterms:modified>
</cp:coreProperties>
</file>