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82" r:id="rId6"/>
    <p:sldId id="260" r:id="rId7"/>
    <p:sldId id="278" r:id="rId8"/>
    <p:sldId id="257" r:id="rId9"/>
    <p:sldId id="258" r:id="rId10"/>
    <p:sldId id="259" r:id="rId11"/>
    <p:sldId id="262" r:id="rId12"/>
    <p:sldId id="261" r:id="rId13"/>
    <p:sldId id="277" r:id="rId14"/>
    <p:sldId id="310" r:id="rId15"/>
    <p:sldId id="311" r:id="rId16"/>
    <p:sldId id="312" r:id="rId17"/>
    <p:sldId id="263" r:id="rId18"/>
    <p:sldId id="264" r:id="rId19"/>
    <p:sldId id="265" r:id="rId20"/>
    <p:sldId id="266" r:id="rId21"/>
    <p:sldId id="267" r:id="rId22"/>
    <p:sldId id="268" r:id="rId23"/>
    <p:sldId id="270" r:id="rId24"/>
    <p:sldId id="271" r:id="rId25"/>
    <p:sldId id="272" r:id="rId26"/>
    <p:sldId id="273" r:id="rId27"/>
    <p:sldId id="275" r:id="rId28"/>
    <p:sldId id="274" r:id="rId29"/>
    <p:sldId id="276"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300" r:id="rId44"/>
    <p:sldId id="301" r:id="rId45"/>
    <p:sldId id="302" r:id="rId46"/>
    <p:sldId id="303" r:id="rId47"/>
    <p:sldId id="304" r:id="rId48"/>
    <p:sldId id="305" r:id="rId49"/>
    <p:sldId id="306" r:id="rId50"/>
    <p:sldId id="307" r:id="rId51"/>
    <p:sldId id="308" r:id="rId52"/>
    <p:sldId id="309" r:id="rId53"/>
    <p:sldId id="283" r:id="rId54"/>
    <p:sldId id="284" r:id="rId55"/>
    <p:sldId id="269" r:id="rId5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5EB4854-7508-4AFE-9809-0487C564C617}"/>
              </a:ext>
            </a:extLst>
          </p:cNvPr>
          <p:cNvSpPr>
            <a:spLocks noGrp="1"/>
          </p:cNvSpPr>
          <p:nvPr>
            <p:ph type="ctrTitle"/>
          </p:nvPr>
        </p:nvSpPr>
        <p:spPr>
          <a:xfrm>
            <a:off x="1524000" y="1122363"/>
            <a:ext cx="9144000" cy="2387600"/>
          </a:xfrm>
        </p:spPr>
        <p:txBody>
          <a:bodyPr anchor="b"/>
          <a:lstStyle>
            <a:lvl1pPr algn="ctr">
              <a:defRPr sz="6000"/>
            </a:lvl1pPr>
          </a:lstStyle>
          <a:p>
            <a:r>
              <a:rPr lang="uk-UA"/>
              <a:t>Клацніть, щоб редагувати стиль зразка заголовка</a:t>
            </a:r>
          </a:p>
        </p:txBody>
      </p:sp>
      <p:sp>
        <p:nvSpPr>
          <p:cNvPr id="3" name="Підзаголовок 2">
            <a:extLst>
              <a:ext uri="{FF2B5EF4-FFF2-40B4-BE49-F238E27FC236}">
                <a16:creationId xmlns:a16="http://schemas.microsoft.com/office/drawing/2014/main" id="{1F500BD7-76D5-40A1-ABD1-02054756D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p>
        </p:txBody>
      </p:sp>
      <p:sp>
        <p:nvSpPr>
          <p:cNvPr id="4" name="Місце для дати 3">
            <a:extLst>
              <a:ext uri="{FF2B5EF4-FFF2-40B4-BE49-F238E27FC236}">
                <a16:creationId xmlns:a16="http://schemas.microsoft.com/office/drawing/2014/main" id="{6BA038D3-663E-45A7-B08E-39693EBC019A}"/>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5" name="Місце для нижнього колонтитула 4">
            <a:extLst>
              <a:ext uri="{FF2B5EF4-FFF2-40B4-BE49-F238E27FC236}">
                <a16:creationId xmlns:a16="http://schemas.microsoft.com/office/drawing/2014/main" id="{3DDCDBA8-3D7E-4932-A3F3-BA8815522F44}"/>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8E9B60BB-6D06-4F05-A164-2C6852004DE6}"/>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1662627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BF128C4-EF57-4E52-9EEC-11941F49949E}"/>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BD0D0E2A-1D77-495F-8BB4-F37CD917FCCB}"/>
              </a:ext>
            </a:extLst>
          </p:cNvPr>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68F4A934-3C60-4502-8781-9261AA8264DE}"/>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5" name="Місце для нижнього колонтитула 4">
            <a:extLst>
              <a:ext uri="{FF2B5EF4-FFF2-40B4-BE49-F238E27FC236}">
                <a16:creationId xmlns:a16="http://schemas.microsoft.com/office/drawing/2014/main" id="{5AB0ECB1-0633-4A22-9A72-3B988B32A616}"/>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9965320-B077-4BFE-BD32-3E6803798076}"/>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254908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a:extLst>
              <a:ext uri="{FF2B5EF4-FFF2-40B4-BE49-F238E27FC236}">
                <a16:creationId xmlns:a16="http://schemas.microsoft.com/office/drawing/2014/main" id="{D61FD9BC-4290-4B5D-B082-64B9ECBB230C}"/>
              </a:ext>
            </a:extLst>
          </p:cNvPr>
          <p:cNvSpPr>
            <a:spLocks noGrp="1"/>
          </p:cNvSpPr>
          <p:nvPr>
            <p:ph type="title" orient="vert"/>
          </p:nvPr>
        </p:nvSpPr>
        <p:spPr>
          <a:xfrm>
            <a:off x="8724900" y="365125"/>
            <a:ext cx="2628900" cy="5811838"/>
          </a:xfrm>
        </p:spPr>
        <p:txBody>
          <a:bodyPr vert="eaVert"/>
          <a:lstStyle/>
          <a:p>
            <a:r>
              <a:rPr lang="uk-UA"/>
              <a:t>Клацніть, щоб редагувати стиль зразка заголовка</a:t>
            </a:r>
          </a:p>
        </p:txBody>
      </p:sp>
      <p:sp>
        <p:nvSpPr>
          <p:cNvPr id="3" name="Місце для вертикального тексту 2">
            <a:extLst>
              <a:ext uri="{FF2B5EF4-FFF2-40B4-BE49-F238E27FC236}">
                <a16:creationId xmlns:a16="http://schemas.microsoft.com/office/drawing/2014/main" id="{83D87568-04F8-4807-887E-1407AAC5586E}"/>
              </a:ext>
            </a:extLst>
          </p:cNvPr>
          <p:cNvSpPr>
            <a:spLocks noGrp="1"/>
          </p:cNvSpPr>
          <p:nvPr>
            <p:ph type="body" orient="vert" idx="1"/>
          </p:nvPr>
        </p:nvSpPr>
        <p:spPr>
          <a:xfrm>
            <a:off x="838200" y="365125"/>
            <a:ext cx="7734300" cy="5811838"/>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D4CB45AD-6731-432D-97E5-BDC51439F932}"/>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5" name="Місце для нижнього колонтитула 4">
            <a:extLst>
              <a:ext uri="{FF2B5EF4-FFF2-40B4-BE49-F238E27FC236}">
                <a16:creationId xmlns:a16="http://schemas.microsoft.com/office/drawing/2014/main" id="{E4EFA678-2C12-4425-9AEB-F564A9DCAB05}"/>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1A86AE0D-8609-4FAB-AC45-38D5B6DA4C64}"/>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3105238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503554-7EF2-4C4B-AC6C-A9B7559CCAB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D5994C5F-B567-4182-B220-5BCBC62A006F}"/>
              </a:ext>
            </a:extLst>
          </p:cNvPr>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F0B1B9F8-6C62-48CC-9A5D-36FC8C4E1C7A}"/>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5" name="Місце для нижнього колонтитула 4">
            <a:extLst>
              <a:ext uri="{FF2B5EF4-FFF2-40B4-BE49-F238E27FC236}">
                <a16:creationId xmlns:a16="http://schemas.microsoft.com/office/drawing/2014/main" id="{F11C8DFA-3213-4E5A-B915-8C8480F2431A}"/>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03AD782B-EC09-4D98-BD0D-4BDA8CF28133}"/>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1686523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B3BA9F-8351-43FE-B6DD-F1C74F662A53}"/>
              </a:ext>
            </a:extLst>
          </p:cNvPr>
          <p:cNvSpPr>
            <a:spLocks noGrp="1"/>
          </p:cNvSpPr>
          <p:nvPr>
            <p:ph type="title"/>
          </p:nvPr>
        </p:nvSpPr>
        <p:spPr>
          <a:xfrm>
            <a:off x="831850" y="1709738"/>
            <a:ext cx="10515600" cy="2852737"/>
          </a:xfrm>
        </p:spPr>
        <p:txBody>
          <a:bodyPr anchor="b"/>
          <a:lstStyle>
            <a:lvl1pPr>
              <a:defRPr sz="6000"/>
            </a:lvl1p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CFFC0C64-7716-4F04-9982-BEEDA0555C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Місце для дати 3">
            <a:extLst>
              <a:ext uri="{FF2B5EF4-FFF2-40B4-BE49-F238E27FC236}">
                <a16:creationId xmlns:a16="http://schemas.microsoft.com/office/drawing/2014/main" id="{CB4B2CCF-D6AE-4F24-A9F4-4852DBB4F442}"/>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5" name="Місце для нижнього колонтитула 4">
            <a:extLst>
              <a:ext uri="{FF2B5EF4-FFF2-40B4-BE49-F238E27FC236}">
                <a16:creationId xmlns:a16="http://schemas.microsoft.com/office/drawing/2014/main" id="{DD4E7E0B-284D-4E08-B4FB-1BE31900AF99}"/>
              </a:ext>
            </a:extLst>
          </p:cNvPr>
          <p:cNvSpPr>
            <a:spLocks noGrp="1"/>
          </p:cNvSpPr>
          <p:nvPr>
            <p:ph type="ftr" sz="quarter" idx="11"/>
          </p:nvPr>
        </p:nvSpPr>
        <p:spPr/>
        <p:txBody>
          <a:bodyPr/>
          <a:lstStyle/>
          <a:p>
            <a:endParaRPr lang="uk-UA"/>
          </a:p>
        </p:txBody>
      </p:sp>
      <p:sp>
        <p:nvSpPr>
          <p:cNvPr id="6" name="Місце для номера слайда 5">
            <a:extLst>
              <a:ext uri="{FF2B5EF4-FFF2-40B4-BE49-F238E27FC236}">
                <a16:creationId xmlns:a16="http://schemas.microsoft.com/office/drawing/2014/main" id="{7F7E1FD4-E67E-4885-A135-FF3ACE543E87}"/>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389662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33A370-207E-4218-9FC9-AA6304CBE4D6}"/>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1215D628-CB43-46E1-BD53-72F7F8D2812F}"/>
              </a:ext>
            </a:extLst>
          </p:cNvPr>
          <p:cNvSpPr>
            <a:spLocks noGrp="1"/>
          </p:cNvSpPr>
          <p:nvPr>
            <p:ph sz="half" idx="1"/>
          </p:nvPr>
        </p:nvSpPr>
        <p:spPr>
          <a:xfrm>
            <a:off x="838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a:extLst>
              <a:ext uri="{FF2B5EF4-FFF2-40B4-BE49-F238E27FC236}">
                <a16:creationId xmlns:a16="http://schemas.microsoft.com/office/drawing/2014/main" id="{4107DA41-96AA-48CC-B0E2-696A3606DE65}"/>
              </a:ext>
            </a:extLst>
          </p:cNvPr>
          <p:cNvSpPr>
            <a:spLocks noGrp="1"/>
          </p:cNvSpPr>
          <p:nvPr>
            <p:ph sz="half" idx="2"/>
          </p:nvPr>
        </p:nvSpPr>
        <p:spPr>
          <a:xfrm>
            <a:off x="6172200" y="1825625"/>
            <a:ext cx="5181600" cy="435133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a:extLst>
              <a:ext uri="{FF2B5EF4-FFF2-40B4-BE49-F238E27FC236}">
                <a16:creationId xmlns:a16="http://schemas.microsoft.com/office/drawing/2014/main" id="{13F6C27D-ED2A-4E26-8B82-FC0AAAB49A92}"/>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6" name="Місце для нижнього колонтитула 5">
            <a:extLst>
              <a:ext uri="{FF2B5EF4-FFF2-40B4-BE49-F238E27FC236}">
                <a16:creationId xmlns:a16="http://schemas.microsoft.com/office/drawing/2014/main" id="{86F36553-72EC-41BE-9260-746ACB0E3A75}"/>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72B9CC8C-E25D-4908-B871-85ABFF9A9458}"/>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341976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6B37DE-6D2A-4588-B5A8-64954503D512}"/>
              </a:ext>
            </a:extLst>
          </p:cNvPr>
          <p:cNvSpPr>
            <a:spLocks noGrp="1"/>
          </p:cNvSpPr>
          <p:nvPr>
            <p:ph type="title"/>
          </p:nvPr>
        </p:nvSpPr>
        <p:spPr>
          <a:xfrm>
            <a:off x="839788" y="365125"/>
            <a:ext cx="10515600" cy="1325563"/>
          </a:xfrm>
        </p:spPr>
        <p:txBody>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E2B9DD62-4D07-4D09-ACE1-607610825C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Місце для вмісту 3">
            <a:extLst>
              <a:ext uri="{FF2B5EF4-FFF2-40B4-BE49-F238E27FC236}">
                <a16:creationId xmlns:a16="http://schemas.microsoft.com/office/drawing/2014/main" id="{15671BFD-5782-46B2-92DB-0681B17D4A4F}"/>
              </a:ext>
            </a:extLst>
          </p:cNvPr>
          <p:cNvSpPr>
            <a:spLocks noGrp="1"/>
          </p:cNvSpPr>
          <p:nvPr>
            <p:ph sz="half" idx="2"/>
          </p:nvPr>
        </p:nvSpPr>
        <p:spPr>
          <a:xfrm>
            <a:off x="839788" y="2505075"/>
            <a:ext cx="5157787"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a:extLst>
              <a:ext uri="{FF2B5EF4-FFF2-40B4-BE49-F238E27FC236}">
                <a16:creationId xmlns:a16="http://schemas.microsoft.com/office/drawing/2014/main" id="{2ACC4462-F2B0-40B1-8FAC-A940D9CA0A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Місце для вмісту 5">
            <a:extLst>
              <a:ext uri="{FF2B5EF4-FFF2-40B4-BE49-F238E27FC236}">
                <a16:creationId xmlns:a16="http://schemas.microsoft.com/office/drawing/2014/main" id="{D8D47E8A-C499-404E-BA68-ADDE340CA72D}"/>
              </a:ext>
            </a:extLst>
          </p:cNvPr>
          <p:cNvSpPr>
            <a:spLocks noGrp="1"/>
          </p:cNvSpPr>
          <p:nvPr>
            <p:ph sz="quarter" idx="4"/>
          </p:nvPr>
        </p:nvSpPr>
        <p:spPr>
          <a:xfrm>
            <a:off x="6172200" y="2505075"/>
            <a:ext cx="5183188" cy="3684588"/>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a:extLst>
              <a:ext uri="{FF2B5EF4-FFF2-40B4-BE49-F238E27FC236}">
                <a16:creationId xmlns:a16="http://schemas.microsoft.com/office/drawing/2014/main" id="{420802B7-77BC-4BA7-89A1-ABAA44A09891}"/>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8" name="Місце для нижнього колонтитула 7">
            <a:extLst>
              <a:ext uri="{FF2B5EF4-FFF2-40B4-BE49-F238E27FC236}">
                <a16:creationId xmlns:a16="http://schemas.microsoft.com/office/drawing/2014/main" id="{45792F3A-70AC-43B8-9CAA-1B111156B927}"/>
              </a:ext>
            </a:extLst>
          </p:cNvPr>
          <p:cNvSpPr>
            <a:spLocks noGrp="1"/>
          </p:cNvSpPr>
          <p:nvPr>
            <p:ph type="ftr" sz="quarter" idx="11"/>
          </p:nvPr>
        </p:nvSpPr>
        <p:spPr/>
        <p:txBody>
          <a:bodyPr/>
          <a:lstStyle/>
          <a:p>
            <a:endParaRPr lang="uk-UA"/>
          </a:p>
        </p:txBody>
      </p:sp>
      <p:sp>
        <p:nvSpPr>
          <p:cNvPr id="9" name="Місце для номера слайда 8">
            <a:extLst>
              <a:ext uri="{FF2B5EF4-FFF2-40B4-BE49-F238E27FC236}">
                <a16:creationId xmlns:a16="http://schemas.microsoft.com/office/drawing/2014/main" id="{041C6345-CADE-4685-96BE-47DE6FD90240}"/>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193773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681CA2-7404-47E7-B024-4B96E720A907}"/>
              </a:ext>
            </a:extLst>
          </p:cNvPr>
          <p:cNvSpPr>
            <a:spLocks noGrp="1"/>
          </p:cNvSpPr>
          <p:nvPr>
            <p:ph type="title"/>
          </p:nvPr>
        </p:nvSpPr>
        <p:spPr/>
        <p:txBody>
          <a:bodyPr/>
          <a:lstStyle/>
          <a:p>
            <a:r>
              <a:rPr lang="uk-UA"/>
              <a:t>Клацніть, щоб редагувати стиль зразка заголовка</a:t>
            </a:r>
          </a:p>
        </p:txBody>
      </p:sp>
      <p:sp>
        <p:nvSpPr>
          <p:cNvPr id="3" name="Місце для дати 2">
            <a:extLst>
              <a:ext uri="{FF2B5EF4-FFF2-40B4-BE49-F238E27FC236}">
                <a16:creationId xmlns:a16="http://schemas.microsoft.com/office/drawing/2014/main" id="{5AB8FF4B-7903-46AD-987D-78A27F6F0183}"/>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4" name="Місце для нижнього колонтитула 3">
            <a:extLst>
              <a:ext uri="{FF2B5EF4-FFF2-40B4-BE49-F238E27FC236}">
                <a16:creationId xmlns:a16="http://schemas.microsoft.com/office/drawing/2014/main" id="{40A7069C-15B2-4E13-AB46-56781BF9390E}"/>
              </a:ext>
            </a:extLst>
          </p:cNvPr>
          <p:cNvSpPr>
            <a:spLocks noGrp="1"/>
          </p:cNvSpPr>
          <p:nvPr>
            <p:ph type="ftr" sz="quarter" idx="11"/>
          </p:nvPr>
        </p:nvSpPr>
        <p:spPr/>
        <p:txBody>
          <a:bodyPr/>
          <a:lstStyle/>
          <a:p>
            <a:endParaRPr lang="uk-UA"/>
          </a:p>
        </p:txBody>
      </p:sp>
      <p:sp>
        <p:nvSpPr>
          <p:cNvPr id="5" name="Місце для номера слайда 4">
            <a:extLst>
              <a:ext uri="{FF2B5EF4-FFF2-40B4-BE49-F238E27FC236}">
                <a16:creationId xmlns:a16="http://schemas.microsoft.com/office/drawing/2014/main" id="{E49F916C-E503-47B1-90B8-EEC34FB478E1}"/>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276642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a:extLst>
              <a:ext uri="{FF2B5EF4-FFF2-40B4-BE49-F238E27FC236}">
                <a16:creationId xmlns:a16="http://schemas.microsoft.com/office/drawing/2014/main" id="{9FB28ABC-90B1-4E7F-A19F-52DC3E860C8C}"/>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3" name="Місце для нижнього колонтитула 2">
            <a:extLst>
              <a:ext uri="{FF2B5EF4-FFF2-40B4-BE49-F238E27FC236}">
                <a16:creationId xmlns:a16="http://schemas.microsoft.com/office/drawing/2014/main" id="{05B49547-BC82-4524-AD41-6ACA2D88E020}"/>
              </a:ext>
            </a:extLst>
          </p:cNvPr>
          <p:cNvSpPr>
            <a:spLocks noGrp="1"/>
          </p:cNvSpPr>
          <p:nvPr>
            <p:ph type="ftr" sz="quarter" idx="11"/>
          </p:nvPr>
        </p:nvSpPr>
        <p:spPr/>
        <p:txBody>
          <a:bodyPr/>
          <a:lstStyle/>
          <a:p>
            <a:endParaRPr lang="uk-UA"/>
          </a:p>
        </p:txBody>
      </p:sp>
      <p:sp>
        <p:nvSpPr>
          <p:cNvPr id="4" name="Місце для номера слайда 3">
            <a:extLst>
              <a:ext uri="{FF2B5EF4-FFF2-40B4-BE49-F238E27FC236}">
                <a16:creationId xmlns:a16="http://schemas.microsoft.com/office/drawing/2014/main" id="{3967A3AA-1768-4898-B523-3ACCF9E3EF66}"/>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298322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3C6ED2-7F63-424A-A4FF-6A926DB6701A}"/>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вмісту 2">
            <a:extLst>
              <a:ext uri="{FF2B5EF4-FFF2-40B4-BE49-F238E27FC236}">
                <a16:creationId xmlns:a16="http://schemas.microsoft.com/office/drawing/2014/main" id="{2BA37A12-7B38-4E31-825B-3A46B7C5BB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a:extLst>
              <a:ext uri="{FF2B5EF4-FFF2-40B4-BE49-F238E27FC236}">
                <a16:creationId xmlns:a16="http://schemas.microsoft.com/office/drawing/2014/main" id="{84728BE6-6F9A-4923-BE74-9B54452EC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9CCF2379-7D65-4D43-B7BE-EBE38B324863}"/>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6" name="Місце для нижнього колонтитула 5">
            <a:extLst>
              <a:ext uri="{FF2B5EF4-FFF2-40B4-BE49-F238E27FC236}">
                <a16:creationId xmlns:a16="http://schemas.microsoft.com/office/drawing/2014/main" id="{213EAA3E-113A-4150-9D66-91C8153E3323}"/>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54A4541D-1747-4DB8-BD82-56000370E3B5}"/>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347018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F8F1E2-9E78-45C6-82D7-4FDC47753735}"/>
              </a:ext>
            </a:extLst>
          </p:cNvPr>
          <p:cNvSpPr>
            <a:spLocks noGrp="1"/>
          </p:cNvSpPr>
          <p:nvPr>
            <p:ph type="title"/>
          </p:nvPr>
        </p:nvSpPr>
        <p:spPr>
          <a:xfrm>
            <a:off x="839788" y="457200"/>
            <a:ext cx="3932237" cy="1600200"/>
          </a:xfrm>
        </p:spPr>
        <p:txBody>
          <a:bodyPr anchor="b"/>
          <a:lstStyle>
            <a:lvl1pPr>
              <a:defRPr sz="3200"/>
            </a:lvl1pPr>
          </a:lstStyle>
          <a:p>
            <a:r>
              <a:rPr lang="uk-UA"/>
              <a:t>Клацніть, щоб редагувати стиль зразка заголовка</a:t>
            </a:r>
          </a:p>
        </p:txBody>
      </p:sp>
      <p:sp>
        <p:nvSpPr>
          <p:cNvPr id="3" name="Місце для зображення 2">
            <a:extLst>
              <a:ext uri="{FF2B5EF4-FFF2-40B4-BE49-F238E27FC236}">
                <a16:creationId xmlns:a16="http://schemas.microsoft.com/office/drawing/2014/main" id="{F6197344-9B0E-43D0-8B20-3EEE4A3AFD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a:extLst>
              <a:ext uri="{FF2B5EF4-FFF2-40B4-BE49-F238E27FC236}">
                <a16:creationId xmlns:a16="http://schemas.microsoft.com/office/drawing/2014/main" id="{1A99F1B3-1830-4272-9612-1C146855EC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Місце для дати 4">
            <a:extLst>
              <a:ext uri="{FF2B5EF4-FFF2-40B4-BE49-F238E27FC236}">
                <a16:creationId xmlns:a16="http://schemas.microsoft.com/office/drawing/2014/main" id="{7F68EAAE-C9A0-4F19-84EE-ED449DFC861C}"/>
              </a:ext>
            </a:extLst>
          </p:cNvPr>
          <p:cNvSpPr>
            <a:spLocks noGrp="1"/>
          </p:cNvSpPr>
          <p:nvPr>
            <p:ph type="dt" sz="half" idx="10"/>
          </p:nvPr>
        </p:nvSpPr>
        <p:spPr/>
        <p:txBody>
          <a:bodyPr/>
          <a:lstStyle/>
          <a:p>
            <a:fld id="{F0BF84A4-8648-4ABF-8F3D-66A5E02E8655}" type="datetimeFigureOut">
              <a:rPr lang="uk-UA" smtClean="0"/>
              <a:t>04.11.2024</a:t>
            </a:fld>
            <a:endParaRPr lang="uk-UA"/>
          </a:p>
        </p:txBody>
      </p:sp>
      <p:sp>
        <p:nvSpPr>
          <p:cNvPr id="6" name="Місце для нижнього колонтитула 5">
            <a:extLst>
              <a:ext uri="{FF2B5EF4-FFF2-40B4-BE49-F238E27FC236}">
                <a16:creationId xmlns:a16="http://schemas.microsoft.com/office/drawing/2014/main" id="{B80F2C63-C548-400D-B08D-C281E1CEA3DA}"/>
              </a:ext>
            </a:extLst>
          </p:cNvPr>
          <p:cNvSpPr>
            <a:spLocks noGrp="1"/>
          </p:cNvSpPr>
          <p:nvPr>
            <p:ph type="ftr" sz="quarter" idx="11"/>
          </p:nvPr>
        </p:nvSpPr>
        <p:spPr/>
        <p:txBody>
          <a:bodyPr/>
          <a:lstStyle/>
          <a:p>
            <a:endParaRPr lang="uk-UA"/>
          </a:p>
        </p:txBody>
      </p:sp>
      <p:sp>
        <p:nvSpPr>
          <p:cNvPr id="7" name="Місце для номера слайда 6">
            <a:extLst>
              <a:ext uri="{FF2B5EF4-FFF2-40B4-BE49-F238E27FC236}">
                <a16:creationId xmlns:a16="http://schemas.microsoft.com/office/drawing/2014/main" id="{4EA04FC4-2860-41C0-A5D8-5F4B091A33BF}"/>
              </a:ext>
            </a:extLst>
          </p:cNvPr>
          <p:cNvSpPr>
            <a:spLocks noGrp="1"/>
          </p:cNvSpPr>
          <p:nvPr>
            <p:ph type="sldNum" sz="quarter" idx="12"/>
          </p:nvPr>
        </p:nvSpPr>
        <p:spPr/>
        <p:txBody>
          <a:bodyPr/>
          <a:lstStyle/>
          <a:p>
            <a:fld id="{2F0E26E1-661B-4533-92F6-16D1EA465604}" type="slidenum">
              <a:rPr lang="uk-UA" smtClean="0"/>
              <a:t>‹№›</a:t>
            </a:fld>
            <a:endParaRPr lang="uk-UA"/>
          </a:p>
        </p:txBody>
      </p:sp>
    </p:spTree>
    <p:extLst>
      <p:ext uri="{BB962C8B-B14F-4D97-AF65-F5344CB8AC3E}">
        <p14:creationId xmlns:p14="http://schemas.microsoft.com/office/powerpoint/2010/main" val="428610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Місце для заголовка 1">
            <a:extLst>
              <a:ext uri="{FF2B5EF4-FFF2-40B4-BE49-F238E27FC236}">
                <a16:creationId xmlns:a16="http://schemas.microsoft.com/office/drawing/2014/main" id="{56824AE0-0CFD-4000-8B9B-BFCC73739A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p>
        </p:txBody>
      </p:sp>
      <p:sp>
        <p:nvSpPr>
          <p:cNvPr id="3" name="Місце для тексту 2">
            <a:extLst>
              <a:ext uri="{FF2B5EF4-FFF2-40B4-BE49-F238E27FC236}">
                <a16:creationId xmlns:a16="http://schemas.microsoft.com/office/drawing/2014/main" id="{8F4F5D84-D364-4532-B166-62D98D314D7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a:extLst>
              <a:ext uri="{FF2B5EF4-FFF2-40B4-BE49-F238E27FC236}">
                <a16:creationId xmlns:a16="http://schemas.microsoft.com/office/drawing/2014/main" id="{492961A2-DC27-4C8A-B8D0-43B0A98428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F84A4-8648-4ABF-8F3D-66A5E02E8655}" type="datetimeFigureOut">
              <a:rPr lang="uk-UA" smtClean="0"/>
              <a:t>04.11.2024</a:t>
            </a:fld>
            <a:endParaRPr lang="uk-UA"/>
          </a:p>
        </p:txBody>
      </p:sp>
      <p:sp>
        <p:nvSpPr>
          <p:cNvPr id="5" name="Місце для нижнього колонтитула 4">
            <a:extLst>
              <a:ext uri="{FF2B5EF4-FFF2-40B4-BE49-F238E27FC236}">
                <a16:creationId xmlns:a16="http://schemas.microsoft.com/office/drawing/2014/main" id="{15BDC0FA-18C6-4C6E-8F35-54E03B55A6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a:extLst>
              <a:ext uri="{FF2B5EF4-FFF2-40B4-BE49-F238E27FC236}">
                <a16:creationId xmlns:a16="http://schemas.microsoft.com/office/drawing/2014/main" id="{737241E9-9C06-4080-A617-E7E5D29DE5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E26E1-661B-4533-92F6-16D1EA465604}" type="slidenum">
              <a:rPr lang="uk-UA" smtClean="0"/>
              <a:t>‹№›</a:t>
            </a:fld>
            <a:endParaRPr lang="uk-UA"/>
          </a:p>
        </p:txBody>
      </p:sp>
    </p:spTree>
    <p:extLst>
      <p:ext uri="{BB962C8B-B14F-4D97-AF65-F5344CB8AC3E}">
        <p14:creationId xmlns:p14="http://schemas.microsoft.com/office/powerpoint/2010/main" val="1647444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vseosvita.ua/news/shcho-take-intelekt-karty-ta-iak-ikh-efektyvno-vykorystovuvaty-vchyteliu-37694.html" TargetMode="External"/><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56.png"/></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speka.media/shho-cekaje-na-rinok-xmarnix-poslug-v-ukrayini-pjkq19" TargetMode="External"/><Relationship Id="rId2" Type="http://schemas.openxmlformats.org/officeDocument/2006/relationships/hyperlink" Target="https://sites.google.com/view/cloudinedu" TargetMode="External"/><Relationship Id="rId1" Type="http://schemas.openxmlformats.org/officeDocument/2006/relationships/slideLayout" Target="../slideLayouts/slideLayout2.xml"/><Relationship Id="rId4" Type="http://schemas.openxmlformats.org/officeDocument/2006/relationships/hyperlink" Target="https://apix-drive.com/ua/blog/reviews/amazon-web-servi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Хмара 3">
            <a:extLst>
              <a:ext uri="{FF2B5EF4-FFF2-40B4-BE49-F238E27FC236}">
                <a16:creationId xmlns:a16="http://schemas.microsoft.com/office/drawing/2014/main" id="{04B29C77-8E14-4E69-86C0-4F0D17D68EF8}"/>
              </a:ext>
            </a:extLst>
          </p:cNvPr>
          <p:cNvSpPr/>
          <p:nvPr/>
        </p:nvSpPr>
        <p:spPr>
          <a:xfrm>
            <a:off x="1431637" y="664874"/>
            <a:ext cx="8525163" cy="5874327"/>
          </a:xfrm>
          <a:prstGeom prst="cloud">
            <a:avLst/>
          </a:prstGeom>
          <a:solidFill>
            <a:schemeClr val="accent5">
              <a:lumMod val="60000"/>
              <a:lumOff val="4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uk-UA"/>
          </a:p>
        </p:txBody>
      </p:sp>
      <p:sp>
        <p:nvSpPr>
          <p:cNvPr id="2" name="Заголовок 1">
            <a:extLst>
              <a:ext uri="{FF2B5EF4-FFF2-40B4-BE49-F238E27FC236}">
                <a16:creationId xmlns:a16="http://schemas.microsoft.com/office/drawing/2014/main" id="{EC3A8FB1-19D5-405D-BB2B-E9CC5342AC1D}"/>
              </a:ext>
            </a:extLst>
          </p:cNvPr>
          <p:cNvSpPr>
            <a:spLocks noGrp="1"/>
          </p:cNvSpPr>
          <p:nvPr>
            <p:ph type="ctrTitle"/>
          </p:nvPr>
        </p:nvSpPr>
        <p:spPr/>
        <p:txBody>
          <a:bodyPr>
            <a:normAutofit/>
          </a:bodyPr>
          <a:lstStyle/>
          <a:p>
            <a:r>
              <a:rPr lang="uk-UA" sz="6600" dirty="0">
                <a:latin typeface="Times New Roman" panose="02020603050405020304" pitchFamily="18" charset="0"/>
                <a:cs typeface="Times New Roman" panose="02020603050405020304" pitchFamily="18" charset="0"/>
              </a:rPr>
              <a:t>Хмарні сервіси</a:t>
            </a:r>
          </a:p>
        </p:txBody>
      </p:sp>
      <p:sp>
        <p:nvSpPr>
          <p:cNvPr id="3" name="Підзаголовок 2">
            <a:extLst>
              <a:ext uri="{FF2B5EF4-FFF2-40B4-BE49-F238E27FC236}">
                <a16:creationId xmlns:a16="http://schemas.microsoft.com/office/drawing/2014/main" id="{92BA4CD7-00B0-4CD6-9EDC-572104E9BC88}"/>
              </a:ext>
            </a:extLst>
          </p:cNvPr>
          <p:cNvSpPr>
            <a:spLocks noGrp="1"/>
          </p:cNvSpPr>
          <p:nvPr>
            <p:ph type="subTitle" idx="1"/>
          </p:nvPr>
        </p:nvSpPr>
        <p:spPr/>
        <p:txBody>
          <a:bodyPr/>
          <a:lstStyle/>
          <a:p>
            <a:r>
              <a:rPr lang="uk-UA" b="1" dirty="0"/>
              <a:t>Лекція 6</a:t>
            </a:r>
          </a:p>
        </p:txBody>
      </p:sp>
      <p:pic>
        <p:nvPicPr>
          <p:cNvPr id="5" name="Рисунок 4">
            <a:extLst>
              <a:ext uri="{FF2B5EF4-FFF2-40B4-BE49-F238E27FC236}">
                <a16:creationId xmlns:a16="http://schemas.microsoft.com/office/drawing/2014/main" id="{9AB62F44-2443-49E7-96B5-8B04EFE5821C}"/>
              </a:ext>
            </a:extLst>
          </p:cNvPr>
          <p:cNvPicPr>
            <a:picLocks noChangeAspect="1"/>
          </p:cNvPicPr>
          <p:nvPr/>
        </p:nvPicPr>
        <p:blipFill>
          <a:blip r:embed="rId2"/>
          <a:stretch>
            <a:fillRect/>
          </a:stretch>
        </p:blipFill>
        <p:spPr>
          <a:xfrm>
            <a:off x="9781309" y="0"/>
            <a:ext cx="2410691" cy="2703093"/>
          </a:xfrm>
          <a:prstGeom prst="rect">
            <a:avLst/>
          </a:prstGeom>
        </p:spPr>
      </p:pic>
      <p:pic>
        <p:nvPicPr>
          <p:cNvPr id="6" name="Рисунок 5">
            <a:extLst>
              <a:ext uri="{FF2B5EF4-FFF2-40B4-BE49-F238E27FC236}">
                <a16:creationId xmlns:a16="http://schemas.microsoft.com/office/drawing/2014/main" id="{DA94F4AE-71DA-47C7-8A14-43F3ADF1965E}"/>
              </a:ext>
            </a:extLst>
          </p:cNvPr>
          <p:cNvPicPr>
            <a:picLocks noChangeAspect="1"/>
          </p:cNvPicPr>
          <p:nvPr/>
        </p:nvPicPr>
        <p:blipFill>
          <a:blip r:embed="rId3"/>
          <a:stretch>
            <a:fillRect/>
          </a:stretch>
        </p:blipFill>
        <p:spPr>
          <a:xfrm>
            <a:off x="0" y="39688"/>
            <a:ext cx="2770909" cy="1557700"/>
          </a:xfrm>
          <a:prstGeom prst="rect">
            <a:avLst/>
          </a:prstGeom>
        </p:spPr>
      </p:pic>
    </p:spTree>
    <p:extLst>
      <p:ext uri="{BB962C8B-B14F-4D97-AF65-F5344CB8AC3E}">
        <p14:creationId xmlns:p14="http://schemas.microsoft.com/office/powerpoint/2010/main" val="3936779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87F6616-8155-446C-B35B-3C6F292F4112}"/>
              </a:ext>
            </a:extLst>
          </p:cNvPr>
          <p:cNvPicPr>
            <a:picLocks noChangeAspect="1"/>
          </p:cNvPicPr>
          <p:nvPr/>
        </p:nvPicPr>
        <p:blipFill>
          <a:blip r:embed="rId2"/>
          <a:stretch>
            <a:fillRect/>
          </a:stretch>
        </p:blipFill>
        <p:spPr>
          <a:xfrm>
            <a:off x="1710747" y="5132242"/>
            <a:ext cx="7867650" cy="1247775"/>
          </a:xfrm>
          <a:prstGeom prst="rect">
            <a:avLst/>
          </a:prstGeom>
        </p:spPr>
      </p:pic>
      <p:sp>
        <p:nvSpPr>
          <p:cNvPr id="3" name="Місце для вмісту 2">
            <a:extLst>
              <a:ext uri="{FF2B5EF4-FFF2-40B4-BE49-F238E27FC236}">
                <a16:creationId xmlns:a16="http://schemas.microsoft.com/office/drawing/2014/main" id="{7D932A98-7F92-485E-A9E3-E4D031B3C125}"/>
              </a:ext>
            </a:extLst>
          </p:cNvPr>
          <p:cNvSpPr>
            <a:spLocks noGrp="1"/>
          </p:cNvSpPr>
          <p:nvPr>
            <p:ph idx="1"/>
          </p:nvPr>
        </p:nvSpPr>
        <p:spPr>
          <a:xfrm>
            <a:off x="471055" y="332510"/>
            <a:ext cx="11379200" cy="6289964"/>
          </a:xfrm>
        </p:spPr>
        <p:txBody>
          <a:bodyPr>
            <a:normAutofit/>
          </a:bodyPr>
          <a:lstStyle/>
          <a:p>
            <a:pPr marL="0" indent="0">
              <a:buNone/>
            </a:pPr>
            <a:r>
              <a:rPr lang="en-US" b="1" dirty="0">
                <a:latin typeface="Times New Roman" panose="02020603050405020304" pitchFamily="18" charset="0"/>
                <a:cs typeface="Times New Roman" panose="02020603050405020304" pitchFamily="18" charset="0"/>
              </a:rPr>
              <a:t>Google </a:t>
            </a:r>
            <a:r>
              <a:rPr lang="uk-UA" b="1">
                <a:latin typeface="Times New Roman" panose="02020603050405020304" pitchFamily="18" charset="0"/>
                <a:cs typeface="Times New Roman" panose="02020603050405020304" pitchFamily="18" charset="0"/>
              </a:rPr>
              <a:t>Диск</a:t>
            </a:r>
            <a:r>
              <a:rPr lang="uk-UA">
                <a:latin typeface="Times New Roman" panose="02020603050405020304" pitchFamily="18" charset="0"/>
                <a:cs typeface="Times New Roman" panose="02020603050405020304" pitchFamily="18" charset="0"/>
              </a:rPr>
              <a:t> (</a:t>
            </a:r>
            <a:r>
              <a:rPr lang="en-US">
                <a:latin typeface="Times New Roman" panose="02020603050405020304" pitchFamily="18" charset="0"/>
                <a:cs typeface="Times New Roman" panose="02020603050405020304" pitchFamily="18" charset="0"/>
              </a:rPr>
              <a:t>Google </a:t>
            </a:r>
            <a:r>
              <a:rPr lang="en-US" dirty="0">
                <a:latin typeface="Times New Roman" panose="02020603050405020304" pitchFamily="18" charset="0"/>
                <a:cs typeface="Times New Roman" panose="02020603050405020304" pitchFamily="18" charset="0"/>
              </a:rPr>
              <a:t>Drive) — </a:t>
            </a:r>
            <a:r>
              <a:rPr lang="uk-UA" dirty="0">
                <a:latin typeface="Times New Roman" panose="02020603050405020304" pitchFamily="18" charset="0"/>
                <a:cs typeface="Times New Roman" panose="02020603050405020304" pitchFamily="18" charset="0"/>
              </a:rPr>
              <a:t>сховище даних, яке належить компанії </a:t>
            </a:r>
            <a:r>
              <a:rPr lang="en-US" dirty="0">
                <a:latin typeface="Times New Roman" panose="02020603050405020304" pitchFamily="18" charset="0"/>
                <a:cs typeface="Times New Roman" panose="02020603050405020304" pitchFamily="18" charset="0"/>
              </a:rPr>
              <a:t>Google Inc., </a:t>
            </a:r>
            <a:r>
              <a:rPr lang="uk-UA" dirty="0">
                <a:latin typeface="Times New Roman" panose="02020603050405020304" pitchFamily="18" charset="0"/>
                <a:cs typeface="Times New Roman" panose="02020603050405020304" pitchFamily="18" charset="0"/>
              </a:rPr>
              <a:t>що дозволяє користувачам зберігати свої дані на серверах у хмарі і ділитися ними з іншими користувачами в Інтернеті. </a:t>
            </a:r>
          </a:p>
          <a:p>
            <a:pPr marL="0" indent="0">
              <a:buNone/>
            </a:pPr>
            <a:r>
              <a:rPr lang="uk-UA" dirty="0">
                <a:latin typeface="Times New Roman" panose="02020603050405020304" pitchFamily="18" charset="0"/>
                <a:cs typeface="Times New Roman" panose="02020603050405020304" pitchFamily="18" charset="0"/>
              </a:rPr>
              <a:t>Переваги </a:t>
            </a:r>
            <a:r>
              <a:rPr lang="en-US" dirty="0">
                <a:latin typeface="Times New Roman" panose="02020603050405020304" pitchFamily="18" charset="0"/>
                <a:cs typeface="Times New Roman" panose="02020603050405020304" pitchFamily="18" charset="0"/>
              </a:rPr>
              <a:t>Google </a:t>
            </a:r>
            <a:r>
              <a:rPr lang="uk-UA" dirty="0">
                <a:latin typeface="Times New Roman" panose="02020603050405020304" pitchFamily="18" charset="0"/>
                <a:cs typeface="Times New Roman" panose="02020603050405020304" pitchFamily="18" charset="0"/>
              </a:rPr>
              <a:t>:</a:t>
            </a:r>
          </a:p>
          <a:p>
            <a:pPr>
              <a:lnSpc>
                <a:spcPct val="100000"/>
              </a:lnSpc>
              <a:spcBef>
                <a:spcPts val="0"/>
              </a:spcBef>
            </a:pPr>
            <a:r>
              <a:rPr lang="uk-UA" sz="2200" dirty="0">
                <a:latin typeface="Times New Roman" panose="02020603050405020304" pitchFamily="18" charset="0"/>
                <a:cs typeface="Times New Roman" panose="02020603050405020304" pitchFamily="18" charset="0"/>
              </a:rPr>
              <a:t> 15 </a:t>
            </a:r>
            <a:r>
              <a:rPr lang="uk-UA" sz="2200" dirty="0" err="1">
                <a:latin typeface="Times New Roman" panose="02020603050405020304" pitchFamily="18" charset="0"/>
                <a:cs typeface="Times New Roman" panose="02020603050405020304" pitchFamily="18" charset="0"/>
              </a:rPr>
              <a:t>Гб</a:t>
            </a:r>
            <a:r>
              <a:rPr lang="uk-UA" sz="2200" dirty="0">
                <a:latin typeface="Times New Roman" panose="02020603050405020304" pitchFamily="18" charset="0"/>
                <a:cs typeface="Times New Roman" panose="02020603050405020304" pitchFamily="18" charset="0"/>
              </a:rPr>
              <a:t> безкоштовного простору для зберігання особистої інформації (додатковий простір надається за додаткову плату);</a:t>
            </a:r>
          </a:p>
          <a:p>
            <a:pPr>
              <a:lnSpc>
                <a:spcPct val="100000"/>
              </a:lnSpc>
              <a:spcBef>
                <a:spcPts val="0"/>
              </a:spcBef>
            </a:pPr>
            <a:r>
              <a:rPr lang="uk-UA" sz="2200" dirty="0">
                <a:latin typeface="Times New Roman" panose="02020603050405020304" pitchFamily="18" charset="0"/>
                <a:cs typeface="Times New Roman" panose="02020603050405020304" pitchFamily="18" charset="0"/>
              </a:rPr>
              <a:t>наявність зручних додатків для </a:t>
            </a:r>
            <a:r>
              <a:rPr lang="en-US" sz="2200" dirty="0">
                <a:latin typeface="Times New Roman" panose="02020603050405020304" pitchFamily="18" charset="0"/>
                <a:cs typeface="Times New Roman" panose="02020603050405020304" pitchFamily="18" charset="0"/>
              </a:rPr>
              <a:t>Android </a:t>
            </a:r>
            <a:r>
              <a:rPr lang="uk-UA" sz="2200" dirty="0">
                <a:latin typeface="Times New Roman" panose="02020603050405020304" pitchFamily="18" charset="0"/>
                <a:cs typeface="Times New Roman" panose="02020603050405020304" pitchFamily="18" charset="0"/>
              </a:rPr>
              <a:t>та </a:t>
            </a:r>
            <a:r>
              <a:rPr lang="en-US" sz="2200" dirty="0">
                <a:latin typeface="Times New Roman" panose="02020603050405020304" pitchFamily="18" charset="0"/>
                <a:cs typeface="Times New Roman" panose="02020603050405020304" pitchFamily="18" charset="0"/>
              </a:rPr>
              <a:t>iOS;</a:t>
            </a:r>
          </a:p>
          <a:p>
            <a:pPr>
              <a:lnSpc>
                <a:spcPct val="100000"/>
              </a:lnSpc>
              <a:spcBef>
                <a:spcPts val="0"/>
              </a:spcBef>
            </a:pPr>
            <a:r>
              <a:rPr lang="uk-UA" sz="2200" dirty="0">
                <a:latin typeface="Times New Roman" panose="02020603050405020304" pitchFamily="18" charset="0"/>
                <a:cs typeface="Times New Roman" panose="02020603050405020304" pitchFamily="18" charset="0"/>
              </a:rPr>
              <a:t>можливість завантажувати файли в «хмару» при наявності облікового запису </a:t>
            </a:r>
            <a:r>
              <a:rPr lang="en-US" sz="2200" dirty="0">
                <a:latin typeface="Times New Roman" panose="02020603050405020304" pitchFamily="18" charset="0"/>
                <a:cs typeface="Times New Roman" panose="02020603050405020304" pitchFamily="18" charset="0"/>
              </a:rPr>
              <a:t>Google;</a:t>
            </a:r>
          </a:p>
          <a:p>
            <a:pPr>
              <a:lnSpc>
                <a:spcPct val="100000"/>
              </a:lnSpc>
              <a:spcBef>
                <a:spcPts val="0"/>
              </a:spcBef>
            </a:pPr>
            <a:r>
              <a:rPr lang="uk-UA" sz="2200" dirty="0">
                <a:latin typeface="Times New Roman" panose="02020603050405020304" pitchFamily="18" charset="0"/>
                <a:cs typeface="Times New Roman" panose="02020603050405020304" pitchFamily="18" charset="0"/>
              </a:rPr>
              <a:t>зручна навігація по збереженим документам і папкам;</a:t>
            </a:r>
          </a:p>
          <a:p>
            <a:pPr>
              <a:lnSpc>
                <a:spcPct val="100000"/>
              </a:lnSpc>
              <a:spcBef>
                <a:spcPts val="0"/>
              </a:spcBef>
            </a:pPr>
            <a:r>
              <a:rPr lang="uk-UA" sz="2200" dirty="0">
                <a:latin typeface="Times New Roman" panose="02020603050405020304" pitchFamily="18" charset="0"/>
                <a:cs typeface="Times New Roman" panose="02020603050405020304" pitchFamily="18" charset="0"/>
              </a:rPr>
              <a:t>можливість редагування документів без скачування;</a:t>
            </a:r>
          </a:p>
          <a:p>
            <a:pPr>
              <a:lnSpc>
                <a:spcPct val="100000"/>
              </a:lnSpc>
              <a:spcBef>
                <a:spcPts val="0"/>
              </a:spcBef>
            </a:pPr>
            <a:r>
              <a:rPr lang="uk-UA" sz="2200" dirty="0">
                <a:latin typeface="Times New Roman" panose="02020603050405020304" pitchFamily="18" charset="0"/>
                <a:cs typeface="Times New Roman" panose="02020603050405020304" pitchFamily="18" charset="0"/>
              </a:rPr>
              <a:t>синхронізація з іншими сервісами </a:t>
            </a:r>
            <a:r>
              <a:rPr lang="en-US" sz="2200" dirty="0">
                <a:latin typeface="Times New Roman" panose="02020603050405020304" pitchFamily="18" charset="0"/>
                <a:cs typeface="Times New Roman" panose="02020603050405020304" pitchFamily="18" charset="0"/>
              </a:rPr>
              <a:t>Google — </a:t>
            </a:r>
            <a:r>
              <a:rPr lang="uk-UA" sz="2200" dirty="0">
                <a:latin typeface="Times New Roman" panose="02020603050405020304" pitchFamily="18" charset="0"/>
                <a:cs typeface="Times New Roman" panose="02020603050405020304" pitchFamily="18" charset="0"/>
              </a:rPr>
              <a:t>календарем, поштою;</a:t>
            </a:r>
          </a:p>
          <a:p>
            <a:pPr>
              <a:lnSpc>
                <a:spcPct val="100000"/>
              </a:lnSpc>
              <a:spcBef>
                <a:spcPts val="0"/>
              </a:spcBef>
            </a:pPr>
            <a:r>
              <a:rPr lang="uk-UA" sz="2200" dirty="0">
                <a:latin typeface="Times New Roman" panose="02020603050405020304" pitchFamily="18" charset="0"/>
                <a:cs typeface="Times New Roman" panose="02020603050405020304" pitchFamily="18" charset="0"/>
              </a:rPr>
              <a:t>відсутність обмежень для завантаження фото.</a:t>
            </a:r>
          </a:p>
          <a:p>
            <a:pPr>
              <a:lnSpc>
                <a:spcPct val="100000"/>
              </a:lnSpc>
              <a:spcBef>
                <a:spcPts val="0"/>
              </a:spcBef>
            </a:pPr>
            <a:r>
              <a:rPr lang="uk-UA" sz="2200" dirty="0">
                <a:latin typeface="Times New Roman" panose="02020603050405020304" pitchFamily="18" charset="0"/>
                <a:cs typeface="Times New Roman" panose="02020603050405020304" pitchFamily="18" charset="0"/>
              </a:rPr>
              <a:t>Для використання хмарного </a:t>
            </a:r>
            <a:r>
              <a:rPr lang="en-US" sz="2200" dirty="0">
                <a:latin typeface="Times New Roman" panose="02020603050405020304" pitchFamily="18" charset="0"/>
                <a:cs typeface="Times New Roman" panose="02020603050405020304" pitchFamily="18" charset="0"/>
              </a:rPr>
              <a:t>Google </a:t>
            </a:r>
            <a:r>
              <a:rPr lang="uk-UA" sz="2200" dirty="0">
                <a:latin typeface="Times New Roman" panose="02020603050405020304" pitchFamily="18" charset="0"/>
                <a:cs typeface="Times New Roman" panose="02020603050405020304" pitchFamily="18" charset="0"/>
              </a:rPr>
              <a:t>Диску достатньо створити на сайті </a:t>
            </a:r>
            <a:r>
              <a:rPr lang="en-US" sz="2200" dirty="0">
                <a:latin typeface="Times New Roman" panose="02020603050405020304" pitchFamily="18" charset="0"/>
                <a:cs typeface="Times New Roman" panose="02020603050405020304" pitchFamily="18" charset="0"/>
              </a:rPr>
              <a:t>google.com </a:t>
            </a:r>
            <a:r>
              <a:rPr lang="uk-UA" sz="2200" dirty="0">
                <a:latin typeface="Times New Roman" panose="02020603050405020304" pitchFamily="18" charset="0"/>
                <a:cs typeface="Times New Roman" panose="02020603050405020304" pitchFamily="18" charset="0"/>
              </a:rPr>
              <a:t>свій обліковий запис.</a:t>
            </a:r>
          </a:p>
        </p:txBody>
      </p:sp>
    </p:spTree>
    <p:extLst>
      <p:ext uri="{BB962C8B-B14F-4D97-AF65-F5344CB8AC3E}">
        <p14:creationId xmlns:p14="http://schemas.microsoft.com/office/powerpoint/2010/main" val="2317720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2518D51-6A43-4C2D-81FB-D721AFE71D1E}"/>
              </a:ext>
            </a:extLst>
          </p:cNvPr>
          <p:cNvSpPr>
            <a:spLocks noGrp="1"/>
          </p:cNvSpPr>
          <p:nvPr>
            <p:ph idx="1"/>
          </p:nvPr>
        </p:nvSpPr>
        <p:spPr>
          <a:xfrm>
            <a:off x="838200" y="424873"/>
            <a:ext cx="10515600" cy="5752090"/>
          </a:xfrm>
        </p:spPr>
        <p:txBody>
          <a:bodyPr>
            <a:normAutofit/>
          </a:bodyPr>
          <a:lstStyle/>
          <a:p>
            <a:pPr marL="0" indent="457200" algn="just">
              <a:lnSpc>
                <a:spcPct val="100000"/>
              </a:lnSpc>
              <a:spcBef>
                <a:spcPts val="0"/>
              </a:spcBef>
              <a:buNone/>
            </a:pPr>
            <a:r>
              <a:rPr lang="uk-UA" dirty="0">
                <a:latin typeface="Times New Roman" panose="02020603050405020304" pitchFamily="18" charset="0"/>
                <a:cs typeface="Times New Roman" panose="02020603050405020304" pitchFamily="18" charset="0"/>
              </a:rPr>
              <a:t>Перш за все </a:t>
            </a:r>
            <a:r>
              <a:rPr lang="en-US" dirty="0">
                <a:latin typeface="Times New Roman" panose="02020603050405020304" pitchFamily="18" charset="0"/>
                <a:cs typeface="Times New Roman" panose="02020603050405020304" pitchFamily="18" charset="0"/>
              </a:rPr>
              <a:t>Google Drive – </a:t>
            </a:r>
            <a:r>
              <a:rPr lang="uk-UA" dirty="0">
                <a:latin typeface="Times New Roman" panose="02020603050405020304" pitchFamily="18" charset="0"/>
                <a:cs typeface="Times New Roman" panose="02020603050405020304" pitchFamily="18" charset="0"/>
              </a:rPr>
              <a:t>безкоштовний онлайн-офіс, що включає в себе текстовий, табличний процесор, сервіс для створення презентацій, а також інтернет-сервіс хмарного зберігання файлів з функціями файлового обміну. Це веб-орієнтоване програмне забезпечення, тобто програма, що працює в рамках веб-браузера без інсталяції на комп’ютер користувача.</a:t>
            </a:r>
          </a:p>
          <a:p>
            <a:pPr marL="0" indent="457200" algn="just">
              <a:lnSpc>
                <a:spcPct val="100000"/>
              </a:lnSpc>
              <a:spcBef>
                <a:spcPts val="0"/>
              </a:spcBef>
              <a:buNone/>
            </a:pPr>
            <a:r>
              <a:rPr lang="uk-UA" dirty="0">
                <a:latin typeface="Times New Roman" panose="02020603050405020304" pitchFamily="18" charset="0"/>
                <a:cs typeface="Times New Roman" panose="02020603050405020304" pitchFamily="18" charset="0"/>
              </a:rPr>
              <a:t>Документи і таблиці, створювані користувачем, зберігаються на спеціальному сервері </a:t>
            </a:r>
            <a:r>
              <a:rPr lang="en-US" dirty="0">
                <a:latin typeface="Times New Roman" panose="02020603050405020304" pitchFamily="18" charset="0"/>
                <a:cs typeface="Times New Roman" panose="02020603050405020304" pitchFamily="18" charset="0"/>
              </a:rPr>
              <a:t>Google, </a:t>
            </a:r>
            <a:r>
              <a:rPr lang="uk-UA" dirty="0">
                <a:latin typeface="Times New Roman" panose="02020603050405020304" pitchFamily="18" charset="0"/>
                <a:cs typeface="Times New Roman" panose="02020603050405020304" pitchFamily="18" charset="0"/>
              </a:rPr>
              <a:t>або можуть бути експортовані в файл. Це одна з ключових переваг хмарного сервісу, оскільки доступ до введених даних може здійснюватися з будь-якого комп’ютера, підключеного до глобальної мережі Інтернет.</a:t>
            </a:r>
          </a:p>
        </p:txBody>
      </p:sp>
    </p:spTree>
    <p:extLst>
      <p:ext uri="{BB962C8B-B14F-4D97-AF65-F5344CB8AC3E}">
        <p14:creationId xmlns:p14="http://schemas.microsoft.com/office/powerpoint/2010/main" val="398603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E0FDB0-35CB-434E-B07C-D7DE5904675F}"/>
              </a:ext>
            </a:extLst>
          </p:cNvPr>
          <p:cNvSpPr>
            <a:spLocks noGrp="1"/>
          </p:cNvSpPr>
          <p:nvPr>
            <p:ph type="title"/>
          </p:nvPr>
        </p:nvSpPr>
        <p:spPr>
          <a:xfrm>
            <a:off x="838200" y="365126"/>
            <a:ext cx="10515600" cy="475384"/>
          </a:xfrm>
        </p:spPr>
        <p:txBody>
          <a:bodyPr>
            <a:normAutofit fontScale="90000"/>
          </a:bodyPr>
          <a:lstStyle/>
          <a:p>
            <a:pPr algn="ctr"/>
            <a:r>
              <a:rPr lang="en-US" dirty="0">
                <a:latin typeface="Times New Roman" panose="02020603050405020304" pitchFamily="18" charset="0"/>
                <a:cs typeface="Times New Roman" panose="02020603050405020304" pitchFamily="18" charset="0"/>
              </a:rPr>
              <a:t>GOOGLE </a:t>
            </a:r>
            <a:r>
              <a:rPr lang="ru-RU" dirty="0">
                <a:latin typeface="Times New Roman" panose="02020603050405020304" pitchFamily="18" charset="0"/>
                <a:cs typeface="Times New Roman" panose="02020603050405020304" pitchFamily="18" charset="0"/>
              </a:rPr>
              <a:t>Документ</a:t>
            </a:r>
            <a:endParaRPr lang="uk-UA" dirty="0">
              <a:latin typeface="Times New Roman" panose="02020603050405020304" pitchFamily="18" charset="0"/>
              <a:cs typeface="Times New Roman" panose="02020603050405020304" pitchFamily="18" charset="0"/>
            </a:endParaRPr>
          </a:p>
        </p:txBody>
      </p:sp>
      <p:pic>
        <p:nvPicPr>
          <p:cNvPr id="3" name="Місце для вмісту 2">
            <a:extLst>
              <a:ext uri="{FF2B5EF4-FFF2-40B4-BE49-F238E27FC236}">
                <a16:creationId xmlns:a16="http://schemas.microsoft.com/office/drawing/2014/main" id="{8A77F73A-90B3-4EB7-BB6F-6443295A2C05}"/>
              </a:ext>
            </a:extLst>
          </p:cNvPr>
          <p:cNvPicPr>
            <a:picLocks noGrp="1" noChangeAspect="1"/>
          </p:cNvPicPr>
          <p:nvPr>
            <p:ph idx="1"/>
          </p:nvPr>
        </p:nvPicPr>
        <p:blipFill>
          <a:blip r:embed="rId2"/>
          <a:stretch>
            <a:fillRect/>
          </a:stretch>
        </p:blipFill>
        <p:spPr>
          <a:xfrm>
            <a:off x="364836" y="1409989"/>
            <a:ext cx="11462328" cy="5258666"/>
          </a:xfrm>
          <a:prstGeom prst="rect">
            <a:avLst/>
          </a:prstGeom>
        </p:spPr>
      </p:pic>
      <p:pic>
        <p:nvPicPr>
          <p:cNvPr id="4" name="Рисунок 3">
            <a:extLst>
              <a:ext uri="{FF2B5EF4-FFF2-40B4-BE49-F238E27FC236}">
                <a16:creationId xmlns:a16="http://schemas.microsoft.com/office/drawing/2014/main" id="{5C252A24-A0C4-41B0-ABCD-9EE15F69CE2F}"/>
              </a:ext>
            </a:extLst>
          </p:cNvPr>
          <p:cNvPicPr>
            <a:picLocks noChangeAspect="1"/>
          </p:cNvPicPr>
          <p:nvPr/>
        </p:nvPicPr>
        <p:blipFill>
          <a:blip r:embed="rId3"/>
          <a:stretch>
            <a:fillRect/>
          </a:stretch>
        </p:blipFill>
        <p:spPr>
          <a:xfrm>
            <a:off x="9106408" y="386630"/>
            <a:ext cx="2247392" cy="1524000"/>
          </a:xfrm>
          <a:prstGeom prst="rect">
            <a:avLst/>
          </a:prstGeom>
        </p:spPr>
      </p:pic>
    </p:spTree>
    <p:extLst>
      <p:ext uri="{BB962C8B-B14F-4D97-AF65-F5344CB8AC3E}">
        <p14:creationId xmlns:p14="http://schemas.microsoft.com/office/powerpoint/2010/main" val="4125704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F3CDC1-A9B9-40C0-BD9E-EA23B8C8F557}"/>
              </a:ext>
            </a:extLst>
          </p:cNvPr>
          <p:cNvSpPr>
            <a:spLocks noGrp="1"/>
          </p:cNvSpPr>
          <p:nvPr>
            <p:ph type="title"/>
          </p:nvPr>
        </p:nvSpPr>
        <p:spPr>
          <a:xfrm>
            <a:off x="838200" y="365126"/>
            <a:ext cx="10515600" cy="512329"/>
          </a:xfrm>
        </p:spPr>
        <p:txBody>
          <a:bodyPr>
            <a:normAutofit fontScale="90000"/>
          </a:bodyPr>
          <a:lstStyle/>
          <a:p>
            <a:pPr algn="ctr"/>
            <a:r>
              <a:rPr lang="en-US" sz="3200" dirty="0">
                <a:latin typeface="Times New Roman" panose="02020603050405020304" pitchFamily="18" charset="0"/>
                <a:cs typeface="Times New Roman" panose="02020603050405020304" pitchFamily="18" charset="0"/>
              </a:rPr>
              <a:t>GOOGLE </a:t>
            </a:r>
            <a:r>
              <a:rPr lang="ru-RU" sz="3200" dirty="0" err="1">
                <a:latin typeface="Times New Roman" panose="02020603050405020304" pitchFamily="18" charset="0"/>
                <a:cs typeface="Times New Roman" panose="02020603050405020304" pitchFamily="18" charset="0"/>
              </a:rPr>
              <a:t>Таблиці</a:t>
            </a:r>
            <a:endParaRPr lang="uk-UA" sz="3200" dirty="0"/>
          </a:p>
        </p:txBody>
      </p:sp>
      <p:pic>
        <p:nvPicPr>
          <p:cNvPr id="4" name="Місце для вмісту 3">
            <a:extLst>
              <a:ext uri="{FF2B5EF4-FFF2-40B4-BE49-F238E27FC236}">
                <a16:creationId xmlns:a16="http://schemas.microsoft.com/office/drawing/2014/main" id="{B223B9CA-D5AA-40A3-881A-EC579D470B64}"/>
              </a:ext>
            </a:extLst>
          </p:cNvPr>
          <p:cNvPicPr>
            <a:picLocks noGrp="1" noChangeAspect="1"/>
          </p:cNvPicPr>
          <p:nvPr>
            <p:ph idx="1"/>
          </p:nvPr>
        </p:nvPicPr>
        <p:blipFill>
          <a:blip r:embed="rId2"/>
          <a:stretch>
            <a:fillRect/>
          </a:stretch>
        </p:blipFill>
        <p:spPr>
          <a:xfrm>
            <a:off x="618836" y="877455"/>
            <a:ext cx="11111346" cy="5791200"/>
          </a:xfrm>
          <a:prstGeom prst="rect">
            <a:avLst/>
          </a:prstGeom>
        </p:spPr>
      </p:pic>
    </p:spTree>
    <p:extLst>
      <p:ext uri="{BB962C8B-B14F-4D97-AF65-F5344CB8AC3E}">
        <p14:creationId xmlns:p14="http://schemas.microsoft.com/office/powerpoint/2010/main" val="13297116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9D8909-D5E8-4104-88D4-9AFFE0EA0BD1}"/>
              </a:ext>
            </a:extLst>
          </p:cNvPr>
          <p:cNvSpPr>
            <a:spLocks noGrp="1"/>
          </p:cNvSpPr>
          <p:nvPr>
            <p:ph type="title"/>
          </p:nvPr>
        </p:nvSpPr>
        <p:spPr/>
        <p:txBody>
          <a:bodyPr/>
          <a:lstStyle/>
          <a:p>
            <a:pPr algn="ctr"/>
            <a:r>
              <a:rPr lang="uk-UA" dirty="0"/>
              <a:t>Розширення  функціоналу</a:t>
            </a:r>
          </a:p>
        </p:txBody>
      </p:sp>
      <p:pic>
        <p:nvPicPr>
          <p:cNvPr id="4" name="Місце для вмісту 3">
            <a:extLst>
              <a:ext uri="{FF2B5EF4-FFF2-40B4-BE49-F238E27FC236}">
                <a16:creationId xmlns:a16="http://schemas.microsoft.com/office/drawing/2014/main" id="{FDCF06C7-9FA7-4933-9F7B-5D813FC56731}"/>
              </a:ext>
            </a:extLst>
          </p:cNvPr>
          <p:cNvPicPr>
            <a:picLocks noGrp="1" noChangeAspect="1"/>
          </p:cNvPicPr>
          <p:nvPr>
            <p:ph idx="1"/>
          </p:nvPr>
        </p:nvPicPr>
        <p:blipFill rotWithShape="1">
          <a:blip r:embed="rId2"/>
          <a:srcRect r="26102" b="62372"/>
          <a:stretch/>
        </p:blipFill>
        <p:spPr>
          <a:xfrm>
            <a:off x="165246" y="3016251"/>
            <a:ext cx="7599347" cy="3661784"/>
          </a:xfrm>
          <a:prstGeom prst="rect">
            <a:avLst/>
          </a:prstGeom>
        </p:spPr>
      </p:pic>
      <p:pic>
        <p:nvPicPr>
          <p:cNvPr id="5" name="Рисунок 4">
            <a:extLst>
              <a:ext uri="{FF2B5EF4-FFF2-40B4-BE49-F238E27FC236}">
                <a16:creationId xmlns:a16="http://schemas.microsoft.com/office/drawing/2014/main" id="{AE66F57E-C798-4E25-B2B3-4C50B156A848}"/>
              </a:ext>
            </a:extLst>
          </p:cNvPr>
          <p:cNvPicPr>
            <a:picLocks noChangeAspect="1"/>
          </p:cNvPicPr>
          <p:nvPr/>
        </p:nvPicPr>
        <p:blipFill>
          <a:blip r:embed="rId3"/>
          <a:stretch>
            <a:fillRect/>
          </a:stretch>
        </p:blipFill>
        <p:spPr>
          <a:xfrm>
            <a:off x="2410690" y="1690688"/>
            <a:ext cx="9781309" cy="2730321"/>
          </a:xfrm>
          <a:prstGeom prst="rect">
            <a:avLst/>
          </a:prstGeom>
        </p:spPr>
      </p:pic>
    </p:spTree>
    <p:extLst>
      <p:ext uri="{BB962C8B-B14F-4D97-AF65-F5344CB8AC3E}">
        <p14:creationId xmlns:p14="http://schemas.microsoft.com/office/powerpoint/2010/main" val="332929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B6736FB-FBB2-4DC5-BEFA-FFD53F51E2EA}"/>
              </a:ext>
            </a:extLst>
          </p:cNvPr>
          <p:cNvPicPr>
            <a:picLocks noChangeAspect="1"/>
          </p:cNvPicPr>
          <p:nvPr/>
        </p:nvPicPr>
        <p:blipFill>
          <a:blip r:embed="rId2"/>
          <a:stretch>
            <a:fillRect/>
          </a:stretch>
        </p:blipFill>
        <p:spPr>
          <a:xfrm>
            <a:off x="655783" y="19165"/>
            <a:ext cx="11305308" cy="6769562"/>
          </a:xfrm>
          <a:prstGeom prst="rect">
            <a:avLst/>
          </a:prstGeom>
        </p:spPr>
      </p:pic>
    </p:spTree>
    <p:extLst>
      <p:ext uri="{BB962C8B-B14F-4D97-AF65-F5344CB8AC3E}">
        <p14:creationId xmlns:p14="http://schemas.microsoft.com/office/powerpoint/2010/main" val="435514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8C603ED8-07AC-440E-A117-C01C1E40FA5B}"/>
              </a:ext>
            </a:extLst>
          </p:cNvPr>
          <p:cNvPicPr>
            <a:picLocks noChangeAspect="1"/>
          </p:cNvPicPr>
          <p:nvPr/>
        </p:nvPicPr>
        <p:blipFill>
          <a:blip r:embed="rId2"/>
          <a:stretch>
            <a:fillRect/>
          </a:stretch>
        </p:blipFill>
        <p:spPr>
          <a:xfrm>
            <a:off x="157019" y="75741"/>
            <a:ext cx="11416146" cy="6712986"/>
          </a:xfrm>
          <a:prstGeom prst="rect">
            <a:avLst/>
          </a:prstGeom>
        </p:spPr>
      </p:pic>
    </p:spTree>
    <p:extLst>
      <p:ext uri="{BB962C8B-B14F-4D97-AF65-F5344CB8AC3E}">
        <p14:creationId xmlns:p14="http://schemas.microsoft.com/office/powerpoint/2010/main" val="3066091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243C9F-8834-455F-A914-56532B234699}"/>
              </a:ext>
            </a:extLst>
          </p:cNvPr>
          <p:cNvSpPr>
            <a:spLocks noGrp="1"/>
          </p:cNvSpPr>
          <p:nvPr>
            <p:ph type="title"/>
          </p:nvPr>
        </p:nvSpPr>
        <p:spPr>
          <a:xfrm>
            <a:off x="838200" y="365125"/>
            <a:ext cx="10515600" cy="558511"/>
          </a:xfrm>
        </p:spPr>
        <p:txBody>
          <a:bodyPr>
            <a:normAutofit fontScale="90000"/>
          </a:bodyPr>
          <a:lstStyle/>
          <a:p>
            <a:pPr algn="ctr"/>
            <a:br>
              <a:rPr lang="ru-RU" sz="3200" cap="all" dirty="0">
                <a:latin typeface="Times New Roman" panose="02020603050405020304" pitchFamily="18" charset="0"/>
                <a:cs typeface="Times New Roman" panose="02020603050405020304" pitchFamily="18" charset="0"/>
              </a:rPr>
            </a:br>
            <a:r>
              <a:rPr lang="en-US" sz="3200" cap="all" dirty="0">
                <a:latin typeface="Times New Roman" panose="02020603050405020304" pitchFamily="18" charset="0"/>
                <a:cs typeface="Times New Roman" panose="02020603050405020304" pitchFamily="18" charset="0"/>
              </a:rPr>
              <a:t>GOOGLE FORMS</a:t>
            </a:r>
            <a:br>
              <a:rPr lang="en-US" cap="all" dirty="0"/>
            </a:br>
            <a:endParaRPr lang="uk-UA" dirty="0"/>
          </a:p>
        </p:txBody>
      </p:sp>
      <p:sp>
        <p:nvSpPr>
          <p:cNvPr id="3" name="Місце для вмісту 2">
            <a:extLst>
              <a:ext uri="{FF2B5EF4-FFF2-40B4-BE49-F238E27FC236}">
                <a16:creationId xmlns:a16="http://schemas.microsoft.com/office/drawing/2014/main" id="{D9B196D3-BAE9-4980-9F8E-2040FC576526}"/>
              </a:ext>
            </a:extLst>
          </p:cNvPr>
          <p:cNvSpPr>
            <a:spLocks noGrp="1"/>
          </p:cNvSpPr>
          <p:nvPr>
            <p:ph idx="1"/>
          </p:nvPr>
        </p:nvSpPr>
        <p:spPr>
          <a:xfrm>
            <a:off x="572655" y="775855"/>
            <a:ext cx="11360727" cy="5401108"/>
          </a:xfrm>
        </p:spPr>
        <p:txBody>
          <a:bodyPr>
            <a:normAutofit/>
          </a:bodyPr>
          <a:lstStyle/>
          <a:p>
            <a:pPr marL="0" indent="457200">
              <a:lnSpc>
                <a:spcPct val="100000"/>
              </a:lnSpc>
              <a:spcBef>
                <a:spcPts val="0"/>
              </a:spcBef>
              <a:buNone/>
            </a:pPr>
            <a:r>
              <a:rPr lang="en-US" sz="2400" dirty="0">
                <a:latin typeface="Times New Roman" panose="02020603050405020304" pitchFamily="18" charset="0"/>
                <a:cs typeface="Times New Roman" panose="02020603050405020304" pitchFamily="18" charset="0"/>
              </a:rPr>
              <a:t>Google </a:t>
            </a:r>
            <a:r>
              <a:rPr lang="ru-RU" sz="2400" dirty="0" err="1">
                <a:latin typeface="Times New Roman" panose="02020603050405020304" pitchFamily="18" charset="0"/>
                <a:cs typeface="Times New Roman" panose="02020603050405020304" pitchFamily="18" charset="0"/>
              </a:rPr>
              <a:t>Форми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доцільно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використовувати</a:t>
            </a:r>
            <a:r>
              <a:rPr lang="ru-RU" sz="2400" dirty="0">
                <a:latin typeface="Times New Roman" panose="02020603050405020304" pitchFamily="18" charset="0"/>
                <a:cs typeface="Times New Roman" panose="02020603050405020304" pitchFamily="18" charset="0"/>
              </a:rPr>
              <a:t> для </a:t>
            </a:r>
            <a:r>
              <a:rPr lang="ru-RU" sz="2400" dirty="0" err="1">
                <a:latin typeface="Times New Roman" panose="02020603050405020304" pitchFamily="18" charset="0"/>
                <a:cs typeface="Times New Roman" panose="02020603050405020304" pitchFamily="18" charset="0"/>
              </a:rPr>
              <a:t>створення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опитувань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тестів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вікторин</a:t>
            </a:r>
            <a:r>
              <a:rPr lang="ru-RU" sz="2400" dirty="0">
                <a:latin typeface="Times New Roman" panose="02020603050405020304" pitchFamily="18" charset="0"/>
                <a:cs typeface="Times New Roman" panose="02020603050405020304" pitchFamily="18" charset="0"/>
              </a:rPr>
              <a:t>, веб-</a:t>
            </a:r>
            <a:r>
              <a:rPr lang="ru-RU" sz="2400" dirty="0" err="1">
                <a:latin typeface="Times New Roman" panose="02020603050405020304" pitchFamily="18" charset="0"/>
                <a:cs typeface="Times New Roman" panose="02020603050405020304" pitchFamily="18" charset="0"/>
              </a:rPr>
              <a:t>квестів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важлива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перевага</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негайний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зворотній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зв'язок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Цікавою</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можливістю</a:t>
            </a:r>
            <a:r>
              <a:rPr lang="ru-RU" sz="2400" dirty="0">
                <a:latin typeface="Times New Roman" panose="02020603050405020304" pitchFamily="18" charset="0"/>
                <a:cs typeface="Times New Roman" panose="02020603050405020304" pitchFamily="18" charset="0"/>
              </a:rPr>
              <a:t> є </a:t>
            </a:r>
            <a:r>
              <a:rPr lang="ru-RU" sz="2400" dirty="0" err="1">
                <a:latin typeface="Times New Roman" panose="02020603050405020304" pitchFamily="18" charset="0"/>
                <a:cs typeface="Times New Roman" panose="02020603050405020304" pitchFamily="18" charset="0"/>
              </a:rPr>
              <a:t>використання</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Google </a:t>
            </a:r>
            <a:r>
              <a:rPr lang="ru-RU" sz="2400" dirty="0">
                <a:latin typeface="Times New Roman" panose="02020603050405020304" pitchFamily="18" charset="0"/>
                <a:cs typeface="Times New Roman" panose="02020603050405020304" pitchFamily="18" charset="0"/>
              </a:rPr>
              <a:t>Форм для </a:t>
            </a:r>
            <a:r>
              <a:rPr lang="ru-RU" sz="2400" dirty="0" err="1">
                <a:latin typeface="Times New Roman" panose="02020603050405020304" pitchFamily="18" charset="0"/>
                <a:cs typeface="Times New Roman" panose="02020603050405020304" pitchFamily="18" charset="0"/>
              </a:rPr>
              <a:t>формувальних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тестів</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які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проходити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неодноразово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удосконалюючи</a:t>
            </a:r>
            <a:r>
              <a:rPr lang="ru-RU" sz="2400" dirty="0">
                <a:latin typeface="Times New Roman" panose="02020603050405020304" pitchFamily="18" charset="0"/>
                <a:cs typeface="Times New Roman" panose="02020603050405020304" pitchFamily="18" charset="0"/>
              </a:rPr>
              <a:t> та </a:t>
            </a:r>
            <a:r>
              <a:rPr lang="ru-RU" sz="2400" dirty="0" err="1">
                <a:latin typeface="Times New Roman" panose="02020603050405020304" pitchFamily="18" charset="0"/>
                <a:cs typeface="Times New Roman" panose="02020603050405020304" pitchFamily="18" charset="0"/>
              </a:rPr>
              <a:t>закріплюючи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свої</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Завдяки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цьому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значно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підвищується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успішність</a:t>
            </a:r>
            <a:r>
              <a:rPr lang="ru-RU" sz="2400" dirty="0">
                <a:latin typeface="Times New Roman" panose="02020603050405020304" pitchFamily="18" charset="0"/>
                <a:cs typeface="Times New Roman" panose="02020603050405020304" pitchFamily="18" charset="0"/>
              </a:rPr>
              <a:t> при </a:t>
            </a:r>
            <a:r>
              <a:rPr lang="ru-RU" sz="2400" dirty="0" err="1">
                <a:latin typeface="Times New Roman" panose="02020603050405020304" pitchFamily="18" charset="0"/>
                <a:cs typeface="Times New Roman" panose="02020603050405020304" pitchFamily="18" charset="0"/>
              </a:rPr>
              <a:t>виконанні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завдань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контролюючих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тестів</a:t>
            </a:r>
            <a:r>
              <a:rPr lang="ru-RU" sz="2400" dirty="0">
                <a:latin typeface="Times New Roman" panose="02020603050405020304" pitchFamily="18" charset="0"/>
                <a:cs typeface="Times New Roman" panose="02020603050405020304" pitchFamily="18" charset="0"/>
              </a:rPr>
              <a:t>.</a:t>
            </a:r>
          </a:p>
          <a:p>
            <a:pPr marL="0" indent="457200">
              <a:lnSpc>
                <a:spcPct val="100000"/>
              </a:lnSpc>
              <a:spcBef>
                <a:spcPts val="0"/>
              </a:spcBef>
              <a:buNone/>
            </a:pP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Google </a:t>
            </a:r>
            <a:r>
              <a:rPr lang="ru-RU" sz="2400" dirty="0" err="1">
                <a:latin typeface="Times New Roman" panose="02020603050405020304" pitchFamily="18" charset="0"/>
                <a:cs typeface="Times New Roman" panose="02020603050405020304" pitchFamily="18" charset="0"/>
              </a:rPr>
              <a:t>Форми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дозволяють</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пропонувати</a:t>
            </a:r>
            <a:r>
              <a:rPr lang="ru-RU" sz="2400" dirty="0">
                <a:latin typeface="Times New Roman" panose="02020603050405020304" pitchFamily="18" charset="0"/>
                <a:cs typeface="Times New Roman" panose="02020603050405020304" pitchFamily="18" charset="0"/>
              </a:rPr>
              <a:t> респонденту </a:t>
            </a:r>
            <a:r>
              <a:rPr lang="ru-RU" sz="2400" dirty="0" err="1">
                <a:latin typeface="Times New Roman" panose="02020603050405020304" pitchFamily="18" charset="0"/>
                <a:cs typeface="Times New Roman" panose="02020603050405020304" pitchFamily="18" charset="0"/>
              </a:rPr>
              <a:t>різні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завдання</a:t>
            </a:r>
            <a:r>
              <a:rPr lang="ru-RU" sz="2400" dirty="0">
                <a:latin typeface="Times New Roman" panose="02020603050405020304" pitchFamily="18" charset="0"/>
                <a:cs typeface="Times New Roman" panose="02020603050405020304" pitchFamily="18" charset="0"/>
              </a:rPr>
              <a:t> в </a:t>
            </a:r>
            <a:r>
              <a:rPr lang="ru-RU" sz="2400" dirty="0" err="1">
                <a:latin typeface="Times New Roman" panose="02020603050405020304" pitchFamily="18" charset="0"/>
                <a:cs typeface="Times New Roman" panose="02020603050405020304" pitchFamily="18" charset="0"/>
              </a:rPr>
              <a:t>залежності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обраного</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варіанту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відповіді</a:t>
            </a:r>
            <a:r>
              <a:rPr lang="ru-RU" sz="2400" dirty="0">
                <a:latin typeface="Times New Roman" panose="02020603050405020304" pitchFamily="18" charset="0"/>
                <a:cs typeface="Times New Roman" panose="02020603050405020304" pitchFamily="18" charset="0"/>
              </a:rPr>
              <a:t> на </a:t>
            </a:r>
            <a:r>
              <a:rPr lang="ru-RU" sz="2400" dirty="0" err="1">
                <a:latin typeface="Times New Roman" panose="02020603050405020304" pitchFamily="18" charset="0"/>
                <a:cs typeface="Times New Roman" panose="02020603050405020304" pitchFamily="18" charset="0"/>
              </a:rPr>
              <a:t>попереднє</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запитання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Завдяки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цій</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можливості</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Google </a:t>
            </a:r>
            <a:r>
              <a:rPr lang="ru-RU" sz="2400" dirty="0">
                <a:latin typeface="Times New Roman" panose="02020603050405020304" pitchFamily="18" charset="0"/>
                <a:cs typeface="Times New Roman" panose="02020603050405020304" pitchFamily="18" charset="0"/>
              </a:rPr>
              <a:t>Форм на </a:t>
            </a:r>
            <a:r>
              <a:rPr lang="ru-RU" sz="2400" dirty="0" err="1">
                <a:latin typeface="Times New Roman" panose="02020603050405020304" pitchFamily="18" charset="0"/>
                <a:cs typeface="Times New Roman" panose="02020603050405020304" pitchFamily="18" charset="0"/>
              </a:rPr>
              <a:t>їх</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основі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створюються</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інтерактивні</a:t>
            </a:r>
            <a:r>
              <a:rPr lang="ru-RU" sz="2400" dirty="0">
                <a:latin typeface="Times New Roman" panose="02020603050405020304" pitchFamily="18" charset="0"/>
                <a:cs typeface="Times New Roman" panose="02020603050405020304" pitchFamily="18" charset="0"/>
              </a:rPr>
              <a:t> веб-</a:t>
            </a:r>
            <a:r>
              <a:rPr lang="ru-RU" sz="2400" dirty="0" err="1">
                <a:latin typeface="Times New Roman" panose="02020603050405020304" pitchFamily="18" charset="0"/>
                <a:cs typeface="Times New Roman" panose="02020603050405020304" pitchFamily="18" charset="0"/>
              </a:rPr>
              <a:t>квести</a:t>
            </a:r>
            <a:r>
              <a:rPr lang="ru-RU" sz="2400" dirty="0">
                <a:latin typeface="Times New Roman" panose="02020603050405020304" pitchFamily="18" charset="0"/>
                <a:cs typeface="Times New Roman" panose="02020603050405020304" pitchFamily="18" charset="0"/>
              </a:rPr>
              <a:t>.</a:t>
            </a:r>
            <a:endParaRPr lang="uk-UA"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223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47B37D-EFB2-4069-8A17-80322A482673}"/>
              </a:ext>
            </a:extLst>
          </p:cNvPr>
          <p:cNvSpPr>
            <a:spLocks noGrp="1"/>
          </p:cNvSpPr>
          <p:nvPr>
            <p:ph type="title"/>
          </p:nvPr>
        </p:nvSpPr>
        <p:spPr>
          <a:xfrm>
            <a:off x="838200" y="365126"/>
            <a:ext cx="10515600" cy="484620"/>
          </a:xfrm>
        </p:spPr>
        <p:txBody>
          <a:bodyPr>
            <a:normAutofit/>
          </a:bodyPr>
          <a:lstStyle/>
          <a:p>
            <a:pPr algn="ctr"/>
            <a:r>
              <a:rPr lang="ru-RU" sz="2800" cap="all" dirty="0">
                <a:latin typeface="Times New Roman" panose="02020603050405020304" pitchFamily="18" charset="0"/>
                <a:cs typeface="Times New Roman" panose="02020603050405020304" pitchFamily="18" charset="0"/>
              </a:rPr>
              <a:t>СТВОРЕННЯ ОПИТУВАННЯ</a:t>
            </a:r>
            <a:endParaRPr lang="uk-UA" sz="2800" dirty="0">
              <a:latin typeface="Times New Roman" panose="02020603050405020304" pitchFamily="18" charset="0"/>
              <a:cs typeface="Times New Roman" panose="02020603050405020304" pitchFamily="18" charset="0"/>
            </a:endParaRPr>
          </a:p>
        </p:txBody>
      </p:sp>
      <p:pic>
        <p:nvPicPr>
          <p:cNvPr id="4" name="Місце для вмісту 3">
            <a:extLst>
              <a:ext uri="{FF2B5EF4-FFF2-40B4-BE49-F238E27FC236}">
                <a16:creationId xmlns:a16="http://schemas.microsoft.com/office/drawing/2014/main" id="{9B1F2BBA-2504-4DF8-937C-097D45E3E26D}"/>
              </a:ext>
            </a:extLst>
          </p:cNvPr>
          <p:cNvPicPr>
            <a:picLocks noGrp="1" noChangeAspect="1"/>
          </p:cNvPicPr>
          <p:nvPr>
            <p:ph idx="1"/>
          </p:nvPr>
        </p:nvPicPr>
        <p:blipFill>
          <a:blip r:embed="rId2"/>
          <a:stretch>
            <a:fillRect/>
          </a:stretch>
        </p:blipFill>
        <p:spPr>
          <a:xfrm>
            <a:off x="1330036" y="862013"/>
            <a:ext cx="9947564" cy="4716752"/>
          </a:xfrm>
          <a:prstGeom prst="rect">
            <a:avLst/>
          </a:prstGeom>
        </p:spPr>
      </p:pic>
      <p:sp>
        <p:nvSpPr>
          <p:cNvPr id="5" name="Прямокутник 4">
            <a:extLst>
              <a:ext uri="{FF2B5EF4-FFF2-40B4-BE49-F238E27FC236}">
                <a16:creationId xmlns:a16="http://schemas.microsoft.com/office/drawing/2014/main" id="{0445D1E4-A7ED-44D1-ABAA-9DC08C2E6127}"/>
              </a:ext>
            </a:extLst>
          </p:cNvPr>
          <p:cNvSpPr/>
          <p:nvPr/>
        </p:nvSpPr>
        <p:spPr>
          <a:xfrm>
            <a:off x="1052946" y="5719771"/>
            <a:ext cx="10224654" cy="646331"/>
          </a:xfrm>
          <a:prstGeom prst="rect">
            <a:avLst/>
          </a:prstGeom>
        </p:spPr>
        <p:txBody>
          <a:bodyPr wrap="square">
            <a:spAutoFit/>
          </a:bodyPr>
          <a:lstStyle/>
          <a:p>
            <a:r>
              <a:rPr lang="ru-RU" dirty="0" err="1"/>
              <a:t>Назву</a:t>
            </a:r>
            <a:r>
              <a:rPr lang="ru-RU" dirty="0"/>
              <a:t> </a:t>
            </a:r>
            <a:r>
              <a:rPr lang="ru-RU" dirty="0" err="1"/>
              <a:t>опитування</a:t>
            </a:r>
            <a:r>
              <a:rPr lang="ru-RU" dirty="0"/>
              <a:t> </a:t>
            </a:r>
            <a:r>
              <a:rPr lang="ru-RU" dirty="0" err="1"/>
              <a:t>потрібно</a:t>
            </a:r>
            <a:r>
              <a:rPr lang="ru-RU" dirty="0"/>
              <a:t> </a:t>
            </a:r>
            <a:r>
              <a:rPr lang="ru-RU" dirty="0" err="1"/>
              <a:t>вказати</a:t>
            </a:r>
            <a:r>
              <a:rPr lang="ru-RU" dirty="0"/>
              <a:t> </a:t>
            </a:r>
            <a:r>
              <a:rPr lang="ru-RU" dirty="0" err="1"/>
              <a:t>двічі</a:t>
            </a:r>
            <a:r>
              <a:rPr lang="ru-RU" dirty="0"/>
              <a:t>, </a:t>
            </a:r>
            <a:r>
              <a:rPr lang="ru-RU" dirty="0" err="1"/>
              <a:t>якою</a:t>
            </a:r>
            <a:r>
              <a:rPr lang="ru-RU" dirty="0"/>
              <a:t> </a:t>
            </a:r>
            <a:r>
              <a:rPr lang="ru-RU" dirty="0" err="1"/>
              <a:t>її</a:t>
            </a:r>
            <a:r>
              <a:rPr lang="ru-RU" dirty="0"/>
              <a:t> </a:t>
            </a:r>
            <a:r>
              <a:rPr lang="ru-RU" dirty="0" err="1"/>
              <a:t>бачитимуть</a:t>
            </a:r>
            <a:r>
              <a:rPr lang="ru-RU" dirty="0"/>
              <a:t> </a:t>
            </a:r>
            <a:r>
              <a:rPr lang="ru-RU" dirty="0" err="1"/>
              <a:t>респонденти</a:t>
            </a:r>
            <a:r>
              <a:rPr lang="ru-RU" dirty="0"/>
              <a:t> та </a:t>
            </a:r>
            <a:r>
              <a:rPr lang="ru-RU" dirty="0" err="1"/>
              <a:t>під</a:t>
            </a:r>
            <a:r>
              <a:rPr lang="ru-RU" dirty="0"/>
              <a:t> </a:t>
            </a:r>
            <a:r>
              <a:rPr lang="ru-RU" dirty="0" err="1"/>
              <a:t>якою</a:t>
            </a:r>
            <a:r>
              <a:rPr lang="ru-RU" dirty="0"/>
              <a:t> </a:t>
            </a:r>
            <a:r>
              <a:rPr lang="ru-RU" dirty="0" err="1"/>
              <a:t>назвою</a:t>
            </a:r>
            <a:r>
              <a:rPr lang="ru-RU" dirty="0"/>
              <a:t> </a:t>
            </a:r>
            <a:r>
              <a:rPr lang="ru-RU" dirty="0" err="1"/>
              <a:t>це</a:t>
            </a:r>
            <a:r>
              <a:rPr lang="ru-RU" dirty="0"/>
              <a:t> </a:t>
            </a:r>
            <a:r>
              <a:rPr lang="ru-RU" dirty="0" err="1"/>
              <a:t>опитування</a:t>
            </a:r>
            <a:r>
              <a:rPr lang="ru-RU" dirty="0"/>
              <a:t> </a:t>
            </a:r>
            <a:r>
              <a:rPr lang="ru-RU" dirty="0" err="1"/>
              <a:t>зберігатиметься</a:t>
            </a:r>
            <a:r>
              <a:rPr lang="ru-RU" dirty="0"/>
              <a:t> у нас на Диску</a:t>
            </a:r>
            <a:endParaRPr lang="uk-UA" dirty="0"/>
          </a:p>
        </p:txBody>
      </p:sp>
    </p:spTree>
    <p:extLst>
      <p:ext uri="{BB962C8B-B14F-4D97-AF65-F5344CB8AC3E}">
        <p14:creationId xmlns:p14="http://schemas.microsoft.com/office/powerpoint/2010/main" val="635590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A2E627A7-9926-4A84-95FF-FE8B4B4E01EF}"/>
              </a:ext>
            </a:extLst>
          </p:cNvPr>
          <p:cNvPicPr>
            <a:picLocks noGrp="1" noChangeAspect="1"/>
          </p:cNvPicPr>
          <p:nvPr>
            <p:ph idx="1"/>
          </p:nvPr>
        </p:nvPicPr>
        <p:blipFill rotWithShape="1">
          <a:blip r:embed="rId2"/>
          <a:srcRect l="20227"/>
          <a:stretch/>
        </p:blipFill>
        <p:spPr>
          <a:xfrm>
            <a:off x="64655" y="624898"/>
            <a:ext cx="5569527" cy="4351338"/>
          </a:xfrm>
          <a:prstGeom prst="rect">
            <a:avLst/>
          </a:prstGeom>
        </p:spPr>
      </p:pic>
      <p:sp>
        <p:nvSpPr>
          <p:cNvPr id="5" name="Прямокутник 4">
            <a:extLst>
              <a:ext uri="{FF2B5EF4-FFF2-40B4-BE49-F238E27FC236}">
                <a16:creationId xmlns:a16="http://schemas.microsoft.com/office/drawing/2014/main" id="{A941F5A8-782B-40D8-A873-D0E21BCF8616}"/>
              </a:ext>
            </a:extLst>
          </p:cNvPr>
          <p:cNvSpPr/>
          <p:nvPr/>
        </p:nvSpPr>
        <p:spPr>
          <a:xfrm>
            <a:off x="5089236" y="79419"/>
            <a:ext cx="6834909" cy="6740307"/>
          </a:xfrm>
          <a:prstGeom prst="rect">
            <a:avLst/>
          </a:prstGeom>
        </p:spPr>
        <p:txBody>
          <a:bodyPr wrap="square">
            <a:spAutoFit/>
          </a:bodyPr>
          <a:lstStyle/>
          <a:p>
            <a:r>
              <a:rPr lang="uk-UA" b="1" dirty="0"/>
              <a:t>З короткими відповідями: </a:t>
            </a:r>
            <a:r>
              <a:rPr lang="uk-UA" dirty="0"/>
              <a:t>коротка текстова відповідь. Зручно використовувати для ПІБ учня, або для відповіді на задачу, яку необхідно ввести у вигляді числа.</a:t>
            </a:r>
          </a:p>
          <a:p>
            <a:r>
              <a:rPr lang="uk-UA" b="1" dirty="0"/>
              <a:t>Абзац: </a:t>
            </a:r>
            <a:r>
              <a:rPr lang="uk-UA" dirty="0"/>
              <a:t>довга текстова відповідь, що складається з кількох рядків. </a:t>
            </a:r>
            <a:r>
              <a:rPr lang="uk-UA" dirty="0" err="1"/>
              <a:t>Підійде</a:t>
            </a:r>
            <a:r>
              <a:rPr lang="uk-UA" dirty="0"/>
              <a:t> для завдань з відкритою відповіддю.</a:t>
            </a:r>
          </a:p>
          <a:p>
            <a:r>
              <a:rPr lang="uk-UA" b="1" dirty="0"/>
              <a:t>З варіантами відповіді: </a:t>
            </a:r>
            <a:r>
              <a:rPr lang="uk-UA" dirty="0"/>
              <a:t>вибір однієї правильної відповіді з декількох запропонованих.</a:t>
            </a:r>
          </a:p>
          <a:p>
            <a:r>
              <a:rPr lang="uk-UA" b="1" dirty="0"/>
              <a:t>Прапорці: </a:t>
            </a:r>
            <a:r>
              <a:rPr lang="uk-UA" dirty="0"/>
              <a:t>вибір кількох правильних відповідей з декількох запропонованих.</a:t>
            </a:r>
          </a:p>
          <a:p>
            <a:r>
              <a:rPr lang="uk-UA" b="1" dirty="0"/>
              <a:t>Спадний список</a:t>
            </a:r>
            <a:r>
              <a:rPr lang="uk-UA" dirty="0"/>
              <a:t>: вибір однієї правильної відповіді з списку, який випадає.</a:t>
            </a:r>
          </a:p>
          <a:p>
            <a:r>
              <a:rPr lang="uk-UA" b="1" dirty="0"/>
              <a:t>Завантаження файлу</a:t>
            </a:r>
            <a:r>
              <a:rPr lang="uk-UA" dirty="0"/>
              <a:t>: можна завантажити файл. Доступно тільки для авторизованих користувачів.</a:t>
            </a:r>
          </a:p>
          <a:p>
            <a:r>
              <a:rPr lang="uk-UA" b="1" dirty="0"/>
              <a:t>Лінійна шкала: </a:t>
            </a:r>
            <a:r>
              <a:rPr lang="uk-UA" dirty="0"/>
              <a:t>виставлення оцінки за заданою шкалою, щоб показати ступінь своєї згоди-незгоди з певним твердженням. Значення шкали можна встановлювати самостійно.</a:t>
            </a:r>
          </a:p>
          <a:p>
            <a:r>
              <a:rPr lang="uk-UA" b="1" dirty="0"/>
              <a:t>Таблиця з варіантами відповіді: </a:t>
            </a:r>
            <a:r>
              <a:rPr lang="uk-UA" dirty="0"/>
              <a:t>таблиця для вибору одного правильного варіанту відповіді в кожному рядку. Підходить для завдань, де потрібно встановити відповідність.</a:t>
            </a:r>
          </a:p>
          <a:p>
            <a:r>
              <a:rPr lang="uk-UA" b="1" dirty="0"/>
              <a:t>Сітка прапорців: </a:t>
            </a:r>
            <a:r>
              <a:rPr lang="uk-UA" dirty="0"/>
              <a:t>подібна до попереднього типу запитань, але в кожному рядку можна обрати не один, а кілька варіантів відповіді.</a:t>
            </a:r>
          </a:p>
          <a:p>
            <a:r>
              <a:rPr lang="uk-UA" b="1" dirty="0"/>
              <a:t>Дата</a:t>
            </a:r>
            <a:r>
              <a:rPr lang="uk-UA" dirty="0"/>
              <a:t>: питання на знання точної дати – число, місяць, рік.</a:t>
            </a:r>
          </a:p>
          <a:p>
            <a:r>
              <a:rPr lang="uk-UA" b="1" dirty="0"/>
              <a:t>Час: </a:t>
            </a:r>
            <a:r>
              <a:rPr lang="uk-UA" dirty="0"/>
              <a:t>за зовнішнім виглядом і призначенням аналогічний Даті і має на увазі точне введення годин, хвилин і секунд.</a:t>
            </a:r>
          </a:p>
        </p:txBody>
      </p:sp>
    </p:spTree>
    <p:extLst>
      <p:ext uri="{BB962C8B-B14F-4D97-AF65-F5344CB8AC3E}">
        <p14:creationId xmlns:p14="http://schemas.microsoft.com/office/powerpoint/2010/main" val="23057797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E4A2887-24D2-4625-B9B6-CBD574CB9BD9}"/>
              </a:ext>
            </a:extLst>
          </p:cNvPr>
          <p:cNvSpPr>
            <a:spLocks noGrp="1"/>
          </p:cNvSpPr>
          <p:nvPr>
            <p:ph idx="1"/>
          </p:nvPr>
        </p:nvSpPr>
        <p:spPr>
          <a:xfrm>
            <a:off x="838200" y="489527"/>
            <a:ext cx="10734964" cy="5687436"/>
          </a:xfrm>
        </p:spPr>
        <p:txBody>
          <a:bodyPr>
            <a:normAutofit lnSpcReduction="10000"/>
          </a:bodyPr>
          <a:lstStyle/>
          <a:p>
            <a:pPr marL="0" indent="0">
              <a:buNone/>
            </a:pPr>
            <a:r>
              <a:rPr lang="ru-RU" dirty="0"/>
              <a:t>	Хмара — </a:t>
            </a:r>
            <a:r>
              <a:rPr lang="ru-RU" dirty="0" err="1"/>
              <a:t>це</a:t>
            </a:r>
            <a:r>
              <a:rPr lang="ru-RU" dirty="0"/>
              <a:t> </a:t>
            </a:r>
            <a:r>
              <a:rPr lang="ru-RU" dirty="0" err="1"/>
              <a:t>інструмент</a:t>
            </a:r>
            <a:r>
              <a:rPr lang="ru-RU" dirty="0"/>
              <a:t>, </a:t>
            </a:r>
            <a:r>
              <a:rPr lang="ru-RU" dirty="0" err="1"/>
              <a:t>який</a:t>
            </a:r>
            <a:r>
              <a:rPr lang="ru-RU" dirty="0"/>
              <a:t> </a:t>
            </a:r>
            <a:r>
              <a:rPr lang="ru-RU" dirty="0" err="1"/>
              <a:t>дає</a:t>
            </a:r>
            <a:r>
              <a:rPr lang="ru-RU" dirty="0"/>
              <a:t> </a:t>
            </a:r>
            <a:r>
              <a:rPr lang="ru-RU" dirty="0" err="1"/>
              <a:t>змогу</a:t>
            </a:r>
            <a:r>
              <a:rPr lang="ru-RU" dirty="0"/>
              <a:t> ІТ-</a:t>
            </a:r>
            <a:r>
              <a:rPr lang="ru-RU" dirty="0" err="1"/>
              <a:t>службі</a:t>
            </a:r>
            <a:r>
              <a:rPr lang="ru-RU" dirty="0"/>
              <a:t> </a:t>
            </a:r>
            <a:r>
              <a:rPr lang="ru-RU" dirty="0" err="1"/>
              <a:t>замовника</a:t>
            </a:r>
            <a:r>
              <a:rPr lang="ru-RU" dirty="0"/>
              <a:t> максимально </a:t>
            </a:r>
            <a:r>
              <a:rPr lang="ru-RU" dirty="0" err="1"/>
              <a:t>швидко</a:t>
            </a:r>
            <a:r>
              <a:rPr lang="ru-RU" dirty="0"/>
              <a:t>, </a:t>
            </a:r>
            <a:r>
              <a:rPr lang="ru-RU" dirty="0" err="1"/>
              <a:t>ефективно</a:t>
            </a:r>
            <a:r>
              <a:rPr lang="ru-RU" dirty="0"/>
              <a:t> та з </a:t>
            </a:r>
            <a:r>
              <a:rPr lang="ru-RU" dirty="0" err="1"/>
              <a:t>мінімальними</a:t>
            </a:r>
            <a:r>
              <a:rPr lang="ru-RU" dirty="0"/>
              <a:t> </a:t>
            </a:r>
            <a:r>
              <a:rPr lang="ru-RU" dirty="0" err="1"/>
              <a:t>капітальними</a:t>
            </a:r>
            <a:r>
              <a:rPr lang="ru-RU" dirty="0"/>
              <a:t> </a:t>
            </a:r>
            <a:r>
              <a:rPr lang="ru-RU" dirty="0" err="1"/>
              <a:t>витратами</a:t>
            </a:r>
            <a:r>
              <a:rPr lang="ru-RU" dirty="0"/>
              <a:t> </a:t>
            </a:r>
            <a:r>
              <a:rPr lang="ru-RU" dirty="0" err="1"/>
              <a:t>вирішувати</a:t>
            </a:r>
            <a:r>
              <a:rPr lang="ru-RU" dirty="0"/>
              <a:t> ту </a:t>
            </a:r>
            <a:r>
              <a:rPr lang="ru-RU" dirty="0" err="1"/>
              <a:t>чи</a:t>
            </a:r>
            <a:r>
              <a:rPr lang="ru-RU" dirty="0"/>
              <a:t> </a:t>
            </a:r>
            <a:r>
              <a:rPr lang="ru-RU" dirty="0" err="1"/>
              <a:t>іншу</a:t>
            </a:r>
            <a:r>
              <a:rPr lang="ru-RU" dirty="0"/>
              <a:t> задачу.</a:t>
            </a:r>
          </a:p>
          <a:p>
            <a:pPr marL="0" indent="0">
              <a:buNone/>
            </a:pPr>
            <a:r>
              <a:rPr lang="ru-RU" dirty="0" err="1"/>
              <a:t>Умовно</a:t>
            </a:r>
            <a:r>
              <a:rPr lang="ru-RU" dirty="0"/>
              <a:t> </a:t>
            </a:r>
            <a:r>
              <a:rPr lang="ru-RU" dirty="0" err="1"/>
              <a:t>всі</a:t>
            </a:r>
            <a:r>
              <a:rPr lang="ru-RU" dirty="0"/>
              <a:t> </a:t>
            </a:r>
            <a:r>
              <a:rPr lang="ru-RU" dirty="0" err="1"/>
              <a:t>види</a:t>
            </a:r>
            <a:r>
              <a:rPr lang="ru-RU" dirty="0"/>
              <a:t> </a:t>
            </a:r>
            <a:r>
              <a:rPr lang="ru-RU" dirty="0" err="1"/>
              <a:t>хмарних</a:t>
            </a:r>
            <a:r>
              <a:rPr lang="ru-RU" dirty="0"/>
              <a:t> </a:t>
            </a:r>
            <a:r>
              <a:rPr lang="ru-RU" dirty="0" err="1"/>
              <a:t>послуг</a:t>
            </a:r>
            <a:r>
              <a:rPr lang="ru-RU" dirty="0"/>
              <a:t> </a:t>
            </a:r>
            <a:r>
              <a:rPr lang="ru-RU" dirty="0" err="1"/>
              <a:t>можна</a:t>
            </a:r>
            <a:r>
              <a:rPr lang="ru-RU" dirty="0"/>
              <a:t> </a:t>
            </a:r>
            <a:r>
              <a:rPr lang="ru-RU" dirty="0" err="1"/>
              <a:t>поділити</a:t>
            </a:r>
            <a:r>
              <a:rPr lang="ru-RU" dirty="0"/>
              <a:t> на три типи:</a:t>
            </a:r>
          </a:p>
          <a:p>
            <a:pPr marL="0" indent="0">
              <a:buNone/>
            </a:pPr>
            <a:endParaRPr lang="ru-RU" sz="1000" dirty="0"/>
          </a:p>
          <a:p>
            <a:r>
              <a:rPr lang="en-US" sz="3200" b="1" dirty="0"/>
              <a:t>Infrastructure as a Service </a:t>
            </a:r>
            <a:r>
              <a:rPr lang="en-US" sz="3200" dirty="0"/>
              <a:t>(</a:t>
            </a:r>
            <a:r>
              <a:rPr lang="ru-RU" sz="3200" dirty="0" err="1"/>
              <a:t>інфраструктура</a:t>
            </a:r>
            <a:r>
              <a:rPr lang="ru-RU" sz="3200" dirty="0"/>
              <a:t> як </a:t>
            </a:r>
            <a:r>
              <a:rPr lang="ru-RU" sz="3200" dirty="0" err="1"/>
              <a:t>послуга</a:t>
            </a:r>
            <a:r>
              <a:rPr lang="ru-RU" sz="3200" dirty="0"/>
              <a:t>);</a:t>
            </a:r>
          </a:p>
          <a:p>
            <a:r>
              <a:rPr lang="en-US" sz="3200" b="1" dirty="0"/>
              <a:t>Platform as a Service </a:t>
            </a:r>
            <a:r>
              <a:rPr lang="en-US" sz="3200" dirty="0"/>
              <a:t>(</a:t>
            </a:r>
            <a:r>
              <a:rPr lang="ru-RU" sz="3200" dirty="0"/>
              <a:t>платформа як </a:t>
            </a:r>
            <a:r>
              <a:rPr lang="ru-RU" sz="3200" dirty="0" err="1"/>
              <a:t>послуга</a:t>
            </a:r>
            <a:r>
              <a:rPr lang="ru-RU" sz="3200" dirty="0"/>
              <a:t>);</a:t>
            </a:r>
          </a:p>
          <a:p>
            <a:r>
              <a:rPr lang="en-US" sz="3200" b="1" dirty="0"/>
              <a:t>Software as a Service </a:t>
            </a:r>
            <a:r>
              <a:rPr lang="en-US" sz="3200" dirty="0"/>
              <a:t>(</a:t>
            </a:r>
            <a:r>
              <a:rPr lang="ru-RU" sz="3200" dirty="0" err="1"/>
              <a:t>програмне</a:t>
            </a:r>
            <a:r>
              <a:rPr lang="ru-RU" sz="3200" dirty="0"/>
              <a:t> </a:t>
            </a:r>
            <a:r>
              <a:rPr lang="ru-RU" sz="3200" dirty="0" err="1"/>
              <a:t>забезпечення</a:t>
            </a:r>
            <a:r>
              <a:rPr lang="ru-RU" sz="3200" dirty="0"/>
              <a:t> як </a:t>
            </a:r>
            <a:r>
              <a:rPr lang="ru-RU" sz="3200" dirty="0" err="1"/>
              <a:t>послуга</a:t>
            </a:r>
            <a:r>
              <a:rPr lang="ru-RU" sz="3200" dirty="0"/>
              <a:t>).</a:t>
            </a:r>
          </a:p>
          <a:p>
            <a:pPr marL="0" indent="0">
              <a:buNone/>
            </a:pPr>
            <a:endParaRPr lang="ru-RU" dirty="0"/>
          </a:p>
          <a:p>
            <a:pPr marL="0" indent="0">
              <a:buNone/>
            </a:pPr>
            <a:r>
              <a:rPr lang="ru-RU" dirty="0"/>
              <a:t>	</a:t>
            </a:r>
            <a:r>
              <a:rPr lang="ru-RU" dirty="0" err="1"/>
              <a:t>Всі</a:t>
            </a:r>
            <a:r>
              <a:rPr lang="ru-RU" dirty="0"/>
              <a:t> </a:t>
            </a:r>
            <a:r>
              <a:rPr lang="ru-RU" dirty="0" err="1"/>
              <a:t>види</a:t>
            </a:r>
            <a:r>
              <a:rPr lang="ru-RU" dirty="0"/>
              <a:t> </a:t>
            </a:r>
            <a:r>
              <a:rPr lang="ru-RU" dirty="0" err="1"/>
              <a:t>хмар</a:t>
            </a:r>
            <a:r>
              <a:rPr lang="ru-RU" dirty="0"/>
              <a:t> </a:t>
            </a:r>
            <a:r>
              <a:rPr lang="ru-RU" dirty="0" err="1"/>
              <a:t>надаються</a:t>
            </a:r>
            <a:r>
              <a:rPr lang="ru-RU" dirty="0"/>
              <a:t> за </a:t>
            </a:r>
            <a:r>
              <a:rPr lang="ru-RU" dirty="0" err="1"/>
              <a:t>моделлю</a:t>
            </a:r>
            <a:r>
              <a:rPr lang="ru-RU" dirty="0"/>
              <a:t> </a:t>
            </a:r>
            <a:r>
              <a:rPr lang="ru-RU" dirty="0" err="1"/>
              <a:t>підписки</a:t>
            </a:r>
            <a:r>
              <a:rPr lang="ru-RU" dirty="0"/>
              <a:t>, </a:t>
            </a:r>
            <a:r>
              <a:rPr lang="ru-RU" dirty="0" err="1"/>
              <a:t>тобто</a:t>
            </a:r>
            <a:r>
              <a:rPr lang="ru-RU" dirty="0"/>
              <a:t> </a:t>
            </a:r>
            <a:r>
              <a:rPr lang="ru-RU" dirty="0" err="1"/>
              <a:t>ви</a:t>
            </a:r>
            <a:r>
              <a:rPr lang="ru-RU" dirty="0"/>
              <a:t> </a:t>
            </a:r>
            <a:r>
              <a:rPr lang="ru-RU" dirty="0" err="1"/>
              <a:t>використовуєте</a:t>
            </a:r>
            <a:r>
              <a:rPr lang="ru-RU" dirty="0"/>
              <a:t> </a:t>
            </a:r>
            <a:r>
              <a:rPr lang="ru-RU" dirty="0" err="1"/>
              <a:t>їх</a:t>
            </a:r>
            <a:r>
              <a:rPr lang="ru-RU" dirty="0"/>
              <a:t> </a:t>
            </a:r>
            <a:r>
              <a:rPr lang="ru-RU" dirty="0" err="1"/>
              <a:t>тільки</a:t>
            </a:r>
            <a:r>
              <a:rPr lang="ru-RU" dirty="0"/>
              <a:t> </a:t>
            </a:r>
            <a:r>
              <a:rPr lang="ru-RU" dirty="0" err="1"/>
              <a:t>тоді</a:t>
            </a:r>
            <a:r>
              <a:rPr lang="ru-RU" dirty="0"/>
              <a:t>, коли в них є </a:t>
            </a:r>
            <a:r>
              <a:rPr lang="ru-RU" dirty="0" err="1"/>
              <a:t>необхідність</a:t>
            </a:r>
            <a:r>
              <a:rPr lang="ru-RU" dirty="0"/>
              <a:t>. Чудово </a:t>
            </a:r>
            <a:r>
              <a:rPr lang="ru-RU" dirty="0" err="1"/>
              <a:t>пояснює</a:t>
            </a:r>
            <a:r>
              <a:rPr lang="ru-RU" dirty="0"/>
              <a:t> суть </a:t>
            </a:r>
            <a:r>
              <a:rPr lang="ru-RU" dirty="0" err="1"/>
              <a:t>хмарних</a:t>
            </a:r>
            <a:r>
              <a:rPr lang="ru-RU" dirty="0"/>
              <a:t> </a:t>
            </a:r>
            <a:r>
              <a:rPr lang="ru-RU" dirty="0" err="1"/>
              <a:t>послуг</a:t>
            </a:r>
            <a:r>
              <a:rPr lang="ru-RU" dirty="0"/>
              <a:t> </a:t>
            </a:r>
            <a:r>
              <a:rPr lang="ru-RU" dirty="0" err="1"/>
              <a:t>концепція</a:t>
            </a:r>
            <a:r>
              <a:rPr lang="ru-RU" dirty="0"/>
              <a:t> </a:t>
            </a:r>
            <a:r>
              <a:rPr lang="en-US" dirty="0"/>
              <a:t>Pizza-as-a-Service</a:t>
            </a:r>
            <a:r>
              <a:rPr lang="uk-UA" dirty="0"/>
              <a:t> (Піца як послуга ).</a:t>
            </a:r>
          </a:p>
        </p:txBody>
      </p:sp>
    </p:spTree>
    <p:extLst>
      <p:ext uri="{BB962C8B-B14F-4D97-AF65-F5344CB8AC3E}">
        <p14:creationId xmlns:p14="http://schemas.microsoft.com/office/powerpoint/2010/main" val="2273055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8C7C5C1-A875-4354-B73C-ACC2383D9189}"/>
              </a:ext>
            </a:extLst>
          </p:cNvPr>
          <p:cNvPicPr>
            <a:picLocks noGrp="1" noChangeAspect="1"/>
          </p:cNvPicPr>
          <p:nvPr>
            <p:ph idx="1"/>
          </p:nvPr>
        </p:nvPicPr>
        <p:blipFill>
          <a:blip r:embed="rId2"/>
          <a:stretch>
            <a:fillRect/>
          </a:stretch>
        </p:blipFill>
        <p:spPr>
          <a:xfrm>
            <a:off x="1062183" y="304800"/>
            <a:ext cx="10049162" cy="6142182"/>
          </a:xfrm>
          <a:prstGeom prst="rect">
            <a:avLst/>
          </a:prstGeom>
        </p:spPr>
      </p:pic>
    </p:spTree>
    <p:extLst>
      <p:ext uri="{BB962C8B-B14F-4D97-AF65-F5344CB8AC3E}">
        <p14:creationId xmlns:p14="http://schemas.microsoft.com/office/powerpoint/2010/main" val="5939758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48BDBA66-2667-44BB-ACD4-08F21F788F4A}"/>
              </a:ext>
            </a:extLst>
          </p:cNvPr>
          <p:cNvPicPr>
            <a:picLocks noGrp="1" noChangeAspect="1"/>
          </p:cNvPicPr>
          <p:nvPr>
            <p:ph idx="1"/>
          </p:nvPr>
        </p:nvPicPr>
        <p:blipFill>
          <a:blip r:embed="rId2"/>
          <a:stretch>
            <a:fillRect/>
          </a:stretch>
        </p:blipFill>
        <p:spPr>
          <a:xfrm>
            <a:off x="531018" y="969071"/>
            <a:ext cx="11129963" cy="3971688"/>
          </a:xfrm>
          <a:prstGeom prst="rect">
            <a:avLst/>
          </a:prstGeom>
        </p:spPr>
      </p:pic>
      <p:sp>
        <p:nvSpPr>
          <p:cNvPr id="2" name="Заголовок 1">
            <a:extLst>
              <a:ext uri="{FF2B5EF4-FFF2-40B4-BE49-F238E27FC236}">
                <a16:creationId xmlns:a16="http://schemas.microsoft.com/office/drawing/2014/main" id="{806E8734-B19C-4077-A5B3-F0D57C32C91C}"/>
              </a:ext>
            </a:extLst>
          </p:cNvPr>
          <p:cNvSpPr>
            <a:spLocks noGrp="1"/>
          </p:cNvSpPr>
          <p:nvPr>
            <p:ph type="title"/>
          </p:nvPr>
        </p:nvSpPr>
        <p:spPr>
          <a:xfrm>
            <a:off x="838200" y="365126"/>
            <a:ext cx="10515600" cy="484620"/>
          </a:xfrm>
        </p:spPr>
        <p:txBody>
          <a:bodyPr>
            <a:normAutofit fontScale="90000"/>
          </a:bodyPr>
          <a:lstStyle/>
          <a:p>
            <a:pPr algn="ctr"/>
            <a:br>
              <a:rPr lang="ru-RU" sz="2800" b="1" cap="all" dirty="0">
                <a:latin typeface="Times New Roman" panose="02020603050405020304" pitchFamily="18" charset="0"/>
                <a:cs typeface="Times New Roman" panose="02020603050405020304" pitchFamily="18" charset="0"/>
              </a:rPr>
            </a:br>
            <a:br>
              <a:rPr lang="ru-RU" sz="2800" b="1" cap="all" dirty="0">
                <a:latin typeface="Times New Roman" panose="02020603050405020304" pitchFamily="18" charset="0"/>
                <a:cs typeface="Times New Roman" panose="02020603050405020304" pitchFamily="18" charset="0"/>
              </a:rPr>
            </a:br>
            <a:r>
              <a:rPr lang="ru-RU" sz="2800" b="1" cap="all" dirty="0">
                <a:latin typeface="Times New Roman" panose="02020603050405020304" pitchFamily="18" charset="0"/>
                <a:cs typeface="Times New Roman" panose="02020603050405020304" pitchFamily="18" charset="0"/>
              </a:rPr>
              <a:t>НАЛАШТУВАННЯ ФОРМИ</a:t>
            </a:r>
            <a:br>
              <a:rPr lang="ru-RU" cap="all" dirty="0"/>
            </a:br>
            <a:endParaRPr lang="uk-UA" dirty="0"/>
          </a:p>
        </p:txBody>
      </p:sp>
      <p:sp>
        <p:nvSpPr>
          <p:cNvPr id="5" name="Прямокутник 4">
            <a:extLst>
              <a:ext uri="{FF2B5EF4-FFF2-40B4-BE49-F238E27FC236}">
                <a16:creationId xmlns:a16="http://schemas.microsoft.com/office/drawing/2014/main" id="{A5E7B147-58D5-4C5D-B451-48A2E9C40A9D}"/>
              </a:ext>
            </a:extLst>
          </p:cNvPr>
          <p:cNvSpPr/>
          <p:nvPr/>
        </p:nvSpPr>
        <p:spPr>
          <a:xfrm>
            <a:off x="531018" y="4940759"/>
            <a:ext cx="11240654" cy="1600438"/>
          </a:xfrm>
          <a:prstGeom prst="rect">
            <a:avLst/>
          </a:prstGeom>
        </p:spPr>
        <p:txBody>
          <a:bodyPr wrap="square">
            <a:spAutoFit/>
          </a:bodyPr>
          <a:lstStyle/>
          <a:p>
            <a:pPr indent="457200"/>
            <a:r>
              <a:rPr lang="uk-UA" sz="1400" dirty="0">
                <a:latin typeface="Times New Roman" panose="02020603050405020304" pitchFamily="18" charset="0"/>
                <a:cs typeface="Times New Roman" panose="02020603050405020304" pitchFamily="18" charset="0"/>
              </a:rPr>
              <a:t>На вкладці </a:t>
            </a:r>
            <a:r>
              <a:rPr lang="uk-UA" sz="1400" b="1" dirty="0">
                <a:latin typeface="Times New Roman" panose="02020603050405020304" pitchFamily="18" charset="0"/>
                <a:cs typeface="Times New Roman" panose="02020603050405020304" pitchFamily="18" charset="0"/>
              </a:rPr>
              <a:t>Загальна</a:t>
            </a:r>
            <a:r>
              <a:rPr lang="uk-UA" sz="1400" dirty="0">
                <a:latin typeface="Times New Roman" panose="02020603050405020304" pitchFamily="18" charset="0"/>
                <a:cs typeface="Times New Roman" panose="02020603050405020304" pitchFamily="18" charset="0"/>
              </a:rPr>
              <a:t> ставимо прапорець "Учасники опитування можуть: Переглянути підсумкові діаграми й текстові відповіді".</a:t>
            </a:r>
          </a:p>
          <a:p>
            <a:pPr indent="457200"/>
            <a:r>
              <a:rPr lang="uk-UA" sz="1400" dirty="0">
                <a:latin typeface="Times New Roman" panose="02020603050405020304" pitchFamily="18" charset="0"/>
                <a:cs typeface="Times New Roman" panose="02020603050405020304" pitchFamily="18" charset="0"/>
              </a:rPr>
              <a:t>На вкладці </a:t>
            </a:r>
            <a:r>
              <a:rPr lang="uk-UA" sz="1400" b="1" dirty="0">
                <a:latin typeface="Times New Roman" panose="02020603050405020304" pitchFamily="18" charset="0"/>
                <a:cs typeface="Times New Roman" panose="02020603050405020304" pitchFamily="18" charset="0"/>
              </a:rPr>
              <a:t>Презентація</a:t>
            </a:r>
            <a:r>
              <a:rPr lang="uk-UA" sz="1400" dirty="0">
                <a:latin typeface="Times New Roman" panose="02020603050405020304" pitchFamily="18" charset="0"/>
                <a:cs typeface="Times New Roman" panose="02020603050405020304" pitchFamily="18" charset="0"/>
              </a:rPr>
              <a:t> знімаємо прапорець "Показувати посилання для повторного заповнення форми". Прапорець "Показати панель перебігу" проставляємо для форми, яка складається з кількох розділів. Прапорець "Перемішати запитання" використовуємо для тестів, у яких порядок запитань не має значення. </a:t>
            </a:r>
          </a:p>
          <a:p>
            <a:pPr indent="457200"/>
            <a:r>
              <a:rPr lang="uk-UA" sz="1400" dirty="0">
                <a:latin typeface="Times New Roman" panose="02020603050405020304" pitchFamily="18" charset="0"/>
                <a:cs typeface="Times New Roman" panose="02020603050405020304" pitchFamily="18" charset="0"/>
              </a:rPr>
              <a:t>На вкладці </a:t>
            </a:r>
            <a:r>
              <a:rPr lang="uk-UA" sz="1400" b="1" dirty="0">
                <a:latin typeface="Times New Roman" panose="02020603050405020304" pitchFamily="18" charset="0"/>
                <a:cs typeface="Times New Roman" panose="02020603050405020304" pitchFamily="18" charset="0"/>
              </a:rPr>
              <a:t>Тести</a:t>
            </a:r>
            <a:r>
              <a:rPr lang="uk-UA" sz="1400" dirty="0">
                <a:latin typeface="Times New Roman" panose="02020603050405020304" pitchFamily="18" charset="0"/>
                <a:cs typeface="Times New Roman" panose="02020603050405020304" pitchFamily="18" charset="0"/>
              </a:rPr>
              <a:t> вказуємо чи будуть оцінюватися запитання: "Увімкнути/вимкнути оцінки".  Якщо оцінки </a:t>
            </a:r>
            <a:r>
              <a:rPr lang="uk-UA" sz="1400" dirty="0" err="1">
                <a:latin typeface="Times New Roman" panose="02020603050405020304" pitchFamily="18" charset="0"/>
                <a:cs typeface="Times New Roman" panose="02020603050405020304" pitchFamily="18" charset="0"/>
              </a:rPr>
              <a:t>ввімкнено</a:t>
            </a:r>
            <a:r>
              <a:rPr lang="uk-UA" sz="1400" dirty="0">
                <a:latin typeface="Times New Roman" panose="02020603050405020304" pitchFamily="18" charset="0"/>
                <a:cs typeface="Times New Roman" panose="02020603050405020304" pitchFamily="18" charset="0"/>
              </a:rPr>
              <a:t>, стають доступними прапорці "Показувати оцінку: одразу після надсилання форми", "Респондент може бачити...". Кількість балів доцільно показувати, як і незараховані відповіді. Після зміни налаштувань натискаємо кнопку "Зберегти</a:t>
            </a:r>
            <a:r>
              <a:rPr lang="uk-UA" sz="1400" dirty="0"/>
              <a:t>".</a:t>
            </a:r>
          </a:p>
        </p:txBody>
      </p:sp>
    </p:spTree>
    <p:extLst>
      <p:ext uri="{BB962C8B-B14F-4D97-AF65-F5344CB8AC3E}">
        <p14:creationId xmlns:p14="http://schemas.microsoft.com/office/powerpoint/2010/main" val="4004942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6CD530-6738-400B-94EF-72869F465811}"/>
              </a:ext>
            </a:extLst>
          </p:cNvPr>
          <p:cNvSpPr>
            <a:spLocks noGrp="1"/>
          </p:cNvSpPr>
          <p:nvPr>
            <p:ph type="title"/>
          </p:nvPr>
        </p:nvSpPr>
        <p:spPr>
          <a:xfrm>
            <a:off x="838200" y="365125"/>
            <a:ext cx="10515600" cy="558511"/>
          </a:xfrm>
        </p:spPr>
        <p:txBody>
          <a:bodyPr>
            <a:normAutofit fontScale="90000"/>
          </a:bodyPr>
          <a:lstStyle/>
          <a:p>
            <a:pPr algn="ctr"/>
            <a:br>
              <a:rPr lang="ru-RU" sz="2800" b="1" cap="all" dirty="0">
                <a:latin typeface="Times New Roman" panose="02020603050405020304" pitchFamily="18" charset="0"/>
                <a:cs typeface="Times New Roman" panose="02020603050405020304" pitchFamily="18" charset="0"/>
              </a:rPr>
            </a:br>
            <a:r>
              <a:rPr lang="ru-RU" sz="2800" b="1" cap="all" dirty="0">
                <a:latin typeface="Times New Roman" panose="02020603050405020304" pitchFamily="18" charset="0"/>
                <a:cs typeface="Times New Roman" panose="02020603050405020304" pitchFamily="18" charset="0"/>
              </a:rPr>
              <a:t>ЯК ПОДІЛИТИСЯ ФОРМОЮ</a:t>
            </a:r>
            <a:br>
              <a:rPr lang="ru-RU" cap="all" dirty="0"/>
            </a:br>
            <a:endParaRPr lang="uk-UA" dirty="0"/>
          </a:p>
        </p:txBody>
      </p:sp>
      <p:sp>
        <p:nvSpPr>
          <p:cNvPr id="3" name="Місце для вмісту 2">
            <a:extLst>
              <a:ext uri="{FF2B5EF4-FFF2-40B4-BE49-F238E27FC236}">
                <a16:creationId xmlns:a16="http://schemas.microsoft.com/office/drawing/2014/main" id="{B6462174-0AD6-4C90-B2DE-3C6CCA1332AF}"/>
              </a:ext>
            </a:extLst>
          </p:cNvPr>
          <p:cNvSpPr>
            <a:spLocks noGrp="1"/>
          </p:cNvSpPr>
          <p:nvPr>
            <p:ph idx="1"/>
          </p:nvPr>
        </p:nvSpPr>
        <p:spPr>
          <a:xfrm>
            <a:off x="838200" y="923636"/>
            <a:ext cx="5359400" cy="5253327"/>
          </a:xfrm>
        </p:spPr>
        <p:txBody>
          <a:bodyPr/>
          <a:lstStyle/>
          <a:p>
            <a:pPr marL="0" indent="0" algn="just">
              <a:lnSpc>
                <a:spcPct val="150000"/>
              </a:lnSpc>
              <a:buNone/>
            </a:pPr>
            <a:r>
              <a:rPr lang="uk-UA" sz="1800" dirty="0">
                <a:latin typeface="Times New Roman" panose="02020603050405020304" pitchFamily="18" charset="0"/>
                <a:cs typeface="Times New Roman" panose="02020603050405020304" pitchFamily="18" charset="0"/>
              </a:rPr>
              <a:t>	Кнопка "</a:t>
            </a:r>
            <a:r>
              <a:rPr lang="uk-UA" sz="1800" b="1" dirty="0">
                <a:latin typeface="Times New Roman" panose="02020603050405020304" pitchFamily="18" charset="0"/>
                <a:cs typeface="Times New Roman" panose="02020603050405020304" pitchFamily="18" charset="0"/>
              </a:rPr>
              <a:t>Надіслати"</a:t>
            </a:r>
            <a:r>
              <a:rPr lang="uk-UA" sz="1800" dirty="0">
                <a:latin typeface="Times New Roman" panose="02020603050405020304" pitchFamily="18" charset="0"/>
                <a:cs typeface="Times New Roman" panose="02020603050405020304" pitchFamily="18" charset="0"/>
              </a:rPr>
              <a:t> дозволяє відправити форму на адресу електронної пошти, або отримати посилання на неї, або отримати код, який дозволяє вбудувати форму в сайт або блог. Найзручніший варіант: отримати коротке посилання на форму і розмістити його на загальнодоступному інтернет-ресурсі, наприклад, у записі в своєму блозі.</a:t>
            </a:r>
          </a:p>
          <a:p>
            <a:pPr marL="0" indent="0">
              <a:buNone/>
            </a:pPr>
            <a:endParaRPr lang="uk-UA" dirty="0"/>
          </a:p>
        </p:txBody>
      </p:sp>
      <p:pic>
        <p:nvPicPr>
          <p:cNvPr id="4" name="Рисунок 3">
            <a:extLst>
              <a:ext uri="{FF2B5EF4-FFF2-40B4-BE49-F238E27FC236}">
                <a16:creationId xmlns:a16="http://schemas.microsoft.com/office/drawing/2014/main" id="{47881846-3B25-4247-A978-070E6F435C82}"/>
              </a:ext>
            </a:extLst>
          </p:cNvPr>
          <p:cNvPicPr>
            <a:picLocks noChangeAspect="1"/>
          </p:cNvPicPr>
          <p:nvPr/>
        </p:nvPicPr>
        <p:blipFill>
          <a:blip r:embed="rId2"/>
          <a:stretch>
            <a:fillRect/>
          </a:stretch>
        </p:blipFill>
        <p:spPr>
          <a:xfrm>
            <a:off x="6752492" y="923636"/>
            <a:ext cx="4700599" cy="5797982"/>
          </a:xfrm>
          <a:prstGeom prst="rect">
            <a:avLst/>
          </a:prstGeom>
        </p:spPr>
      </p:pic>
    </p:spTree>
    <p:extLst>
      <p:ext uri="{BB962C8B-B14F-4D97-AF65-F5344CB8AC3E}">
        <p14:creationId xmlns:p14="http://schemas.microsoft.com/office/powerpoint/2010/main" val="265240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8CDA28B-8238-4D6E-A26B-CF6881EB1822}"/>
              </a:ext>
            </a:extLst>
          </p:cNvPr>
          <p:cNvSpPr>
            <a:spLocks noGrp="1"/>
          </p:cNvSpPr>
          <p:nvPr>
            <p:ph type="title"/>
          </p:nvPr>
        </p:nvSpPr>
        <p:spPr>
          <a:xfrm>
            <a:off x="838200" y="365126"/>
            <a:ext cx="10515600" cy="678584"/>
          </a:xfrm>
        </p:spPr>
        <p:txBody>
          <a:bodyPr>
            <a:normAutofit fontScale="90000"/>
          </a:bodyPr>
          <a:lstStyle/>
          <a:p>
            <a:pPr algn="ctr"/>
            <a:br>
              <a:rPr lang="uk-UA" b="1" dirty="0"/>
            </a:br>
            <a:r>
              <a:rPr lang="uk-UA" sz="4000" b="1" dirty="0">
                <a:latin typeface="Times New Roman" panose="02020603050405020304" pitchFamily="18" charset="0"/>
                <a:cs typeface="Times New Roman" panose="02020603050405020304" pitchFamily="18" charset="0"/>
              </a:rPr>
              <a:t>Н</a:t>
            </a:r>
            <a:r>
              <a:rPr lang="ru-RU" sz="4000" b="1" dirty="0" err="1">
                <a:latin typeface="Times New Roman" panose="02020603050405020304" pitchFamily="18" charset="0"/>
                <a:cs typeface="Times New Roman" panose="02020603050405020304" pitchFamily="18" charset="0"/>
              </a:rPr>
              <a:t>отатки</a:t>
            </a:r>
            <a:r>
              <a:rPr lang="ru-RU" sz="4000" b="1" dirty="0">
                <a:latin typeface="Times New Roman" panose="02020603050405020304" pitchFamily="18" charset="0"/>
                <a:cs typeface="Times New Roman" panose="02020603050405020304" pitchFamily="18" charset="0"/>
              </a:rPr>
              <a:t> в </a:t>
            </a:r>
            <a:r>
              <a:rPr lang="en-US" sz="4000" b="1" dirty="0">
                <a:latin typeface="Times New Roman" panose="02020603050405020304" pitchFamily="18" charset="0"/>
                <a:cs typeface="Times New Roman" panose="02020603050405020304" pitchFamily="18" charset="0"/>
              </a:rPr>
              <a:t>Google Keep</a:t>
            </a:r>
            <a:br>
              <a:rPr lang="en-US" sz="4000" b="1" dirty="0">
                <a:latin typeface="Times New Roman" panose="02020603050405020304" pitchFamily="18" charset="0"/>
                <a:cs typeface="Times New Roman" panose="02020603050405020304" pitchFamily="18" charset="0"/>
              </a:rPr>
            </a:br>
            <a:endParaRPr lang="uk-UA" sz="4000" b="1"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04ECCE05-35D2-48F1-8032-4A4E8C7571BD}"/>
              </a:ext>
            </a:extLst>
          </p:cNvPr>
          <p:cNvSpPr>
            <a:spLocks noGrp="1"/>
          </p:cNvSpPr>
          <p:nvPr>
            <p:ph idx="1"/>
          </p:nvPr>
        </p:nvSpPr>
        <p:spPr>
          <a:xfrm>
            <a:off x="838200" y="1043710"/>
            <a:ext cx="10515600" cy="5133253"/>
          </a:xfrm>
        </p:spPr>
        <p:txBody>
          <a:bodyPr>
            <a:normAutofit fontScale="92500" lnSpcReduction="10000"/>
          </a:bodyPr>
          <a:lstStyle/>
          <a:p>
            <a:pPr marL="0" indent="0" fontAlgn="base">
              <a:buNone/>
            </a:pPr>
            <a:r>
              <a:rPr lang="uk-UA" dirty="0"/>
              <a:t> </a:t>
            </a:r>
            <a:r>
              <a:rPr lang="ru-RU" dirty="0">
                <a:latin typeface="Times New Roman" panose="02020603050405020304" pitchFamily="18" charset="0"/>
                <a:cs typeface="Times New Roman" panose="02020603050405020304" pitchFamily="18" charset="0"/>
              </a:rPr>
              <a:t>У </a:t>
            </a:r>
            <a:r>
              <a:rPr lang="en-US" dirty="0">
                <a:latin typeface="Times New Roman" panose="02020603050405020304" pitchFamily="18" charset="0"/>
                <a:cs typeface="Times New Roman" panose="02020603050405020304" pitchFamily="18" charset="0"/>
              </a:rPr>
              <a:t>Google Keep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створювати</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п’яти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типів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нотаток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Відкривши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програму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побачите</a:t>
            </a:r>
            <a:r>
              <a:rPr lang="ru-RU" dirty="0">
                <a:latin typeface="Times New Roman" panose="02020603050405020304" pitchFamily="18" charset="0"/>
                <a:cs typeface="Times New Roman" panose="02020603050405020304" pitchFamily="18" charset="0"/>
              </a:rPr>
              <a:t> низку </a:t>
            </a:r>
            <a:r>
              <a:rPr lang="ru-RU" dirty="0" err="1">
                <a:latin typeface="Times New Roman" panose="02020603050405020304" pitchFamily="18" charset="0"/>
                <a:cs typeface="Times New Roman" panose="02020603050405020304" pitchFamily="18" charset="0"/>
              </a:rPr>
              <a:t>значків</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нижній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частині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екрана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Зліва</a:t>
            </a:r>
            <a:r>
              <a:rPr lang="ru-RU" dirty="0">
                <a:latin typeface="Times New Roman" panose="02020603050405020304" pitchFamily="18" charset="0"/>
                <a:cs typeface="Times New Roman" panose="02020603050405020304" pitchFamily="18" charset="0"/>
              </a:rPr>
              <a:t> направо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a:t>
            </a:r>
          </a:p>
          <a:p>
            <a:pPr fontAlgn="base"/>
            <a:r>
              <a:rPr lang="ru-RU" b="1" dirty="0">
                <a:latin typeface="Times New Roman" panose="02020603050405020304" pitchFamily="18" charset="0"/>
                <a:cs typeface="Times New Roman" panose="02020603050405020304" pitchFamily="18" charset="0"/>
              </a:rPr>
              <a:t>список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опція</a:t>
            </a:r>
            <a:r>
              <a:rPr lang="ru-RU" dirty="0">
                <a:latin typeface="Times New Roman" panose="02020603050405020304" pitchFamily="18" charset="0"/>
                <a:cs typeface="Times New Roman" panose="02020603050405020304" pitchFamily="18" charset="0"/>
              </a:rPr>
              <a:t> дозволить вам </a:t>
            </a:r>
            <a:r>
              <a:rPr lang="ru-RU" dirty="0" err="1">
                <a:latin typeface="Times New Roman" panose="02020603050405020304" pitchFamily="18" charset="0"/>
                <a:cs typeface="Times New Roman" panose="02020603050405020304" pitchFamily="18" charset="0"/>
              </a:rPr>
              <a:t>створювати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прапорці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після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хочете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виконати</a:t>
            </a:r>
            <a:r>
              <a:rPr lang="ru-RU" dirty="0">
                <a:latin typeface="Times New Roman" panose="02020603050405020304" pitchFamily="18" charset="0"/>
                <a:cs typeface="Times New Roman" panose="02020603050405020304" pitchFamily="18" charset="0"/>
              </a:rPr>
              <a:t>.</a:t>
            </a:r>
          </a:p>
          <a:p>
            <a:pPr fontAlgn="base"/>
            <a:r>
              <a:rPr lang="ru-RU" b="1" dirty="0" err="1">
                <a:latin typeface="Times New Roman" panose="02020603050405020304" pitchFamily="18" charset="0"/>
                <a:cs typeface="Times New Roman" panose="02020603050405020304" pitchFamily="18" charset="0"/>
              </a:rPr>
              <a:t>малювання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хочете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швидко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занотувати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рукописні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нотатки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намалювати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малюнок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ваш </a:t>
            </a:r>
            <a:r>
              <a:rPr lang="ru-RU" dirty="0" err="1">
                <a:latin typeface="Times New Roman" panose="02020603050405020304" pitchFamily="18" charset="0"/>
                <a:cs typeface="Times New Roman" panose="02020603050405020304" pitchFamily="18" charset="0"/>
              </a:rPr>
              <a:t>варіант</a:t>
            </a:r>
            <a:r>
              <a:rPr lang="ru-RU" dirty="0">
                <a:latin typeface="Times New Roman" panose="02020603050405020304" pitchFamily="18" charset="0"/>
                <a:cs typeface="Times New Roman" panose="02020603050405020304" pitchFamily="18" charset="0"/>
              </a:rPr>
              <a:t>.</a:t>
            </a:r>
          </a:p>
          <a:p>
            <a:pPr fontAlgn="base"/>
            <a:r>
              <a:rPr lang="ru-RU" b="1" dirty="0" err="1">
                <a:latin typeface="Times New Roman" panose="02020603050405020304" pitchFamily="18" charset="0"/>
                <a:cs typeface="Times New Roman" panose="02020603050405020304" pitchFamily="18" charset="0"/>
              </a:rPr>
              <a:t>аудіо</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цьому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розділі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можете </a:t>
            </a:r>
            <a:r>
              <a:rPr lang="ru-RU" dirty="0" err="1">
                <a:latin typeface="Times New Roman" panose="02020603050405020304" pitchFamily="18" charset="0"/>
                <a:cs typeface="Times New Roman" panose="02020603050405020304" pitchFamily="18" charset="0"/>
              </a:rPr>
              <a:t>записувати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голосові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нотатки</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залишати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програмі</a:t>
            </a:r>
            <a:r>
              <a:rPr lang="ru-RU" dirty="0">
                <a:latin typeface="Times New Roman" panose="02020603050405020304" pitchFamily="18" charset="0"/>
                <a:cs typeface="Times New Roman" panose="02020603050405020304" pitchFamily="18" charset="0"/>
              </a:rPr>
              <a:t>.</a:t>
            </a:r>
          </a:p>
          <a:p>
            <a:pPr fontAlgn="base"/>
            <a:r>
              <a:rPr lang="ru-RU" b="1" dirty="0">
                <a:latin typeface="Times New Roman" panose="02020603050405020304" pitchFamily="18" charset="0"/>
                <a:cs typeface="Times New Roman" panose="02020603050405020304" pitchFamily="18" charset="0"/>
              </a:rPr>
              <a:t>фото</a:t>
            </a:r>
            <a:r>
              <a:rPr lang="ru-RU" dirty="0">
                <a:latin typeface="Times New Roman" panose="02020603050405020304" pitchFamily="18" charset="0"/>
                <a:cs typeface="Times New Roman" panose="02020603050405020304" pitchFamily="18" charset="0"/>
              </a:rPr>
              <a:t>: Тут </a:t>
            </a:r>
            <a:r>
              <a:rPr lang="ru-RU" dirty="0" err="1">
                <a:latin typeface="Times New Roman" panose="02020603050405020304" pitchFamily="18" charset="0"/>
                <a:cs typeface="Times New Roman" panose="02020603050405020304" pitchFamily="18" charset="0"/>
              </a:rPr>
              <a:t>ви</a:t>
            </a:r>
            <a:r>
              <a:rPr lang="ru-RU" dirty="0">
                <a:latin typeface="Times New Roman" panose="02020603050405020304" pitchFamily="18" charset="0"/>
                <a:cs typeface="Times New Roman" panose="02020603050405020304" pitchFamily="18" charset="0"/>
              </a:rPr>
              <a:t> можете </a:t>
            </a:r>
            <a:r>
              <a:rPr lang="ru-RU" dirty="0" err="1">
                <a:latin typeface="Times New Roman" panose="02020603050405020304" pitchFamily="18" charset="0"/>
                <a:cs typeface="Times New Roman" panose="02020603050405020304" pitchFamily="18" charset="0"/>
              </a:rPr>
              <a:t>зберігати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робити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знімки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будуть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збережені</a:t>
            </a:r>
            <a:r>
              <a:rPr lang="ru-RU" dirty="0">
                <a:latin typeface="Times New Roman" panose="02020603050405020304" pitchFamily="18" charset="0"/>
                <a:cs typeface="Times New Roman" panose="02020603050405020304" pitchFamily="18" charset="0"/>
              </a:rPr>
              <a:t> як </a:t>
            </a:r>
            <a:r>
              <a:rPr lang="ru-RU" dirty="0" err="1">
                <a:latin typeface="Times New Roman" panose="02020603050405020304" pitchFamily="18" charset="0"/>
                <a:cs typeface="Times New Roman" panose="02020603050405020304" pitchFamily="18" charset="0"/>
              </a:rPr>
              <a:t>нотатки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програмі</a:t>
            </a:r>
            <a:r>
              <a:rPr lang="ru-RU" dirty="0">
                <a:latin typeface="Times New Roman" panose="02020603050405020304" pitchFamily="18" charset="0"/>
                <a:cs typeface="Times New Roman" panose="02020603050405020304" pitchFamily="18" charset="0"/>
              </a:rPr>
              <a:t>.</a:t>
            </a:r>
          </a:p>
          <a:p>
            <a:pPr fontAlgn="base"/>
            <a:r>
              <a:rPr lang="ru-RU" b="1" dirty="0" err="1">
                <a:latin typeface="Times New Roman" panose="02020603050405020304" pitchFamily="18" charset="0"/>
                <a:cs typeface="Times New Roman" panose="02020603050405020304" pitchFamily="18" charset="0"/>
              </a:rPr>
              <a:t>регулярний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дозволяє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створювати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традиційні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текстові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нотатки</a:t>
            </a:r>
            <a:r>
              <a:rPr lang="ru-RU" dirty="0">
                <a:latin typeface="Times New Roman" panose="02020603050405020304" pitchFamily="18" charset="0"/>
                <a:cs typeface="Times New Roman" panose="02020603050405020304" pitchFamily="18" charset="0"/>
              </a:rPr>
              <a:t>.</a:t>
            </a:r>
          </a:p>
          <a:p>
            <a:pPr marL="0" indent="0">
              <a:buNone/>
            </a:pPr>
            <a:endParaRPr lang="uk-UA" dirty="0"/>
          </a:p>
        </p:txBody>
      </p:sp>
    </p:spTree>
    <p:extLst>
      <p:ext uri="{BB962C8B-B14F-4D97-AF65-F5344CB8AC3E}">
        <p14:creationId xmlns:p14="http://schemas.microsoft.com/office/powerpoint/2010/main" val="1798583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FA36618F-5064-4DF8-8ABD-EA3DBBDA286F}"/>
              </a:ext>
            </a:extLst>
          </p:cNvPr>
          <p:cNvPicPr>
            <a:picLocks noChangeAspect="1"/>
          </p:cNvPicPr>
          <p:nvPr/>
        </p:nvPicPr>
        <p:blipFill>
          <a:blip r:embed="rId2"/>
          <a:stretch>
            <a:fillRect/>
          </a:stretch>
        </p:blipFill>
        <p:spPr>
          <a:xfrm>
            <a:off x="0" y="-178460"/>
            <a:ext cx="9134764" cy="5330701"/>
          </a:xfrm>
          <a:prstGeom prst="rect">
            <a:avLst/>
          </a:prstGeom>
        </p:spPr>
      </p:pic>
      <p:pic>
        <p:nvPicPr>
          <p:cNvPr id="4" name="Рисунок 3">
            <a:extLst>
              <a:ext uri="{FF2B5EF4-FFF2-40B4-BE49-F238E27FC236}">
                <a16:creationId xmlns:a16="http://schemas.microsoft.com/office/drawing/2014/main" id="{FA4DE9D8-D098-4460-8021-7A0971FEDEA5}"/>
              </a:ext>
            </a:extLst>
          </p:cNvPr>
          <p:cNvPicPr>
            <a:picLocks noChangeAspect="1"/>
          </p:cNvPicPr>
          <p:nvPr/>
        </p:nvPicPr>
        <p:blipFill>
          <a:blip r:embed="rId3"/>
          <a:stretch>
            <a:fillRect/>
          </a:stretch>
        </p:blipFill>
        <p:spPr>
          <a:xfrm>
            <a:off x="7167417" y="1358322"/>
            <a:ext cx="4688609" cy="5328805"/>
          </a:xfrm>
          <a:prstGeom prst="rect">
            <a:avLst/>
          </a:prstGeom>
        </p:spPr>
      </p:pic>
    </p:spTree>
    <p:extLst>
      <p:ext uri="{BB962C8B-B14F-4D97-AF65-F5344CB8AC3E}">
        <p14:creationId xmlns:p14="http://schemas.microsoft.com/office/powerpoint/2010/main" val="11362323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06A3FB4-5D4F-474D-AB6C-121E1DD72D23}"/>
              </a:ext>
            </a:extLst>
          </p:cNvPr>
          <p:cNvSpPr>
            <a:spLocks noGrp="1"/>
          </p:cNvSpPr>
          <p:nvPr>
            <p:ph type="title"/>
          </p:nvPr>
        </p:nvSpPr>
        <p:spPr/>
        <p:txBody>
          <a:bodyPr/>
          <a:lstStyle/>
          <a:p>
            <a:r>
              <a:rPr lang="uk-UA" dirty="0">
                <a:latin typeface="Times New Roman" panose="02020603050405020304" pitchFamily="18" charset="0"/>
                <a:cs typeface="Times New Roman" panose="02020603050405020304" pitchFamily="18" charset="0"/>
              </a:rPr>
              <a:t>Списки </a:t>
            </a:r>
          </a:p>
        </p:txBody>
      </p:sp>
      <p:pic>
        <p:nvPicPr>
          <p:cNvPr id="5" name="Рисунок 4">
            <a:extLst>
              <a:ext uri="{FF2B5EF4-FFF2-40B4-BE49-F238E27FC236}">
                <a16:creationId xmlns:a16="http://schemas.microsoft.com/office/drawing/2014/main" id="{C48787DF-DB1F-4F85-A84F-3CAB1777FC4A}"/>
              </a:ext>
            </a:extLst>
          </p:cNvPr>
          <p:cNvPicPr>
            <a:picLocks noChangeAspect="1"/>
          </p:cNvPicPr>
          <p:nvPr/>
        </p:nvPicPr>
        <p:blipFill>
          <a:blip r:embed="rId2"/>
          <a:stretch>
            <a:fillRect/>
          </a:stretch>
        </p:blipFill>
        <p:spPr>
          <a:xfrm>
            <a:off x="140277" y="1778938"/>
            <a:ext cx="7200900" cy="4206875"/>
          </a:xfrm>
          <a:prstGeom prst="rect">
            <a:avLst/>
          </a:prstGeom>
        </p:spPr>
      </p:pic>
      <p:pic>
        <p:nvPicPr>
          <p:cNvPr id="7" name="Рисунок 6">
            <a:extLst>
              <a:ext uri="{FF2B5EF4-FFF2-40B4-BE49-F238E27FC236}">
                <a16:creationId xmlns:a16="http://schemas.microsoft.com/office/drawing/2014/main" id="{8D3DDFA0-4BEB-477E-9B69-D07D98D3D8C4}"/>
              </a:ext>
            </a:extLst>
          </p:cNvPr>
          <p:cNvPicPr>
            <a:picLocks noChangeAspect="1"/>
          </p:cNvPicPr>
          <p:nvPr/>
        </p:nvPicPr>
        <p:blipFill>
          <a:blip r:embed="rId3"/>
          <a:stretch>
            <a:fillRect/>
          </a:stretch>
        </p:blipFill>
        <p:spPr>
          <a:xfrm>
            <a:off x="5402262" y="2133600"/>
            <a:ext cx="6467475" cy="4724400"/>
          </a:xfrm>
          <a:prstGeom prst="rect">
            <a:avLst/>
          </a:prstGeom>
        </p:spPr>
      </p:pic>
      <p:sp>
        <p:nvSpPr>
          <p:cNvPr id="9" name="Місце для вмісту 8">
            <a:extLst>
              <a:ext uri="{FF2B5EF4-FFF2-40B4-BE49-F238E27FC236}">
                <a16:creationId xmlns:a16="http://schemas.microsoft.com/office/drawing/2014/main" id="{817E53EC-291E-4C5B-989B-65566A9C2292}"/>
              </a:ext>
            </a:extLst>
          </p:cNvPr>
          <p:cNvSpPr>
            <a:spLocks noGrp="1"/>
          </p:cNvSpPr>
          <p:nvPr>
            <p:ph idx="1"/>
          </p:nvPr>
        </p:nvSpPr>
        <p:spPr/>
        <p:txBody>
          <a:bodyPr/>
          <a:lstStyle/>
          <a:p>
            <a:pPr marL="0" indent="0">
              <a:buNone/>
            </a:pPr>
            <a:r>
              <a:rPr lang="uk-UA" dirty="0"/>
              <a:t> </a:t>
            </a:r>
          </a:p>
        </p:txBody>
      </p:sp>
      <p:pic>
        <p:nvPicPr>
          <p:cNvPr id="10" name="Рисунок 9">
            <a:extLst>
              <a:ext uri="{FF2B5EF4-FFF2-40B4-BE49-F238E27FC236}">
                <a16:creationId xmlns:a16="http://schemas.microsoft.com/office/drawing/2014/main" id="{2AC04AE9-2509-4E22-9FE7-243D24AE6A53}"/>
              </a:ext>
            </a:extLst>
          </p:cNvPr>
          <p:cNvPicPr>
            <a:picLocks noChangeAspect="1"/>
          </p:cNvPicPr>
          <p:nvPr/>
        </p:nvPicPr>
        <p:blipFill>
          <a:blip r:embed="rId4"/>
          <a:stretch>
            <a:fillRect/>
          </a:stretch>
        </p:blipFill>
        <p:spPr>
          <a:xfrm>
            <a:off x="4263302" y="163188"/>
            <a:ext cx="7267575" cy="1571625"/>
          </a:xfrm>
          <a:prstGeom prst="rect">
            <a:avLst/>
          </a:prstGeom>
        </p:spPr>
      </p:pic>
    </p:spTree>
    <p:extLst>
      <p:ext uri="{BB962C8B-B14F-4D97-AF65-F5344CB8AC3E}">
        <p14:creationId xmlns:p14="http://schemas.microsoft.com/office/powerpoint/2010/main" val="7166056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F2BCFB-28FE-4023-B1DF-A2B9F517367F}"/>
              </a:ext>
            </a:extLst>
          </p:cNvPr>
          <p:cNvSpPr>
            <a:spLocks noGrp="1"/>
          </p:cNvSpPr>
          <p:nvPr>
            <p:ph type="title"/>
          </p:nvPr>
        </p:nvSpPr>
        <p:spPr/>
        <p:txBody>
          <a:bodyPr>
            <a:normAutofit/>
          </a:bodyPr>
          <a:lstStyle/>
          <a:p>
            <a:r>
              <a:rPr lang="uk-UA" sz="2800" dirty="0">
                <a:latin typeface="Times New Roman" panose="02020603050405020304" pitchFamily="18" charset="0"/>
                <a:cs typeface="Times New Roman" panose="02020603050405020304" pitchFamily="18" charset="0"/>
              </a:rPr>
              <a:t>Будь яку нотатку можна перетворити в список</a:t>
            </a:r>
          </a:p>
        </p:txBody>
      </p:sp>
      <p:pic>
        <p:nvPicPr>
          <p:cNvPr id="4" name="Місце для вмісту 3">
            <a:extLst>
              <a:ext uri="{FF2B5EF4-FFF2-40B4-BE49-F238E27FC236}">
                <a16:creationId xmlns:a16="http://schemas.microsoft.com/office/drawing/2014/main" id="{AAAAB0B3-3DD7-48DC-92C7-7B4C092684F8}"/>
              </a:ext>
            </a:extLst>
          </p:cNvPr>
          <p:cNvPicPr>
            <a:picLocks noGrp="1" noChangeAspect="1"/>
          </p:cNvPicPr>
          <p:nvPr>
            <p:ph idx="1"/>
          </p:nvPr>
        </p:nvPicPr>
        <p:blipFill>
          <a:blip r:embed="rId2"/>
          <a:stretch>
            <a:fillRect/>
          </a:stretch>
        </p:blipFill>
        <p:spPr>
          <a:xfrm>
            <a:off x="6179128" y="1376651"/>
            <a:ext cx="5593340" cy="2341344"/>
          </a:xfrm>
          <a:prstGeom prst="rect">
            <a:avLst/>
          </a:prstGeom>
        </p:spPr>
      </p:pic>
      <p:pic>
        <p:nvPicPr>
          <p:cNvPr id="5" name="Рисунок 4">
            <a:extLst>
              <a:ext uri="{FF2B5EF4-FFF2-40B4-BE49-F238E27FC236}">
                <a16:creationId xmlns:a16="http://schemas.microsoft.com/office/drawing/2014/main" id="{ACA57477-7C02-4662-B621-BD43D5A758C9}"/>
              </a:ext>
            </a:extLst>
          </p:cNvPr>
          <p:cNvPicPr>
            <a:picLocks noChangeAspect="1"/>
          </p:cNvPicPr>
          <p:nvPr/>
        </p:nvPicPr>
        <p:blipFill>
          <a:blip r:embed="rId3"/>
          <a:stretch>
            <a:fillRect/>
          </a:stretch>
        </p:blipFill>
        <p:spPr>
          <a:xfrm>
            <a:off x="730828" y="1376651"/>
            <a:ext cx="5448300" cy="3867150"/>
          </a:xfrm>
          <a:prstGeom prst="rect">
            <a:avLst/>
          </a:prstGeom>
        </p:spPr>
      </p:pic>
      <p:pic>
        <p:nvPicPr>
          <p:cNvPr id="6" name="Рисунок 5">
            <a:extLst>
              <a:ext uri="{FF2B5EF4-FFF2-40B4-BE49-F238E27FC236}">
                <a16:creationId xmlns:a16="http://schemas.microsoft.com/office/drawing/2014/main" id="{11399FD4-D9CC-4C4D-B68B-983B15DF9C57}"/>
              </a:ext>
            </a:extLst>
          </p:cNvPr>
          <p:cNvPicPr>
            <a:picLocks noChangeAspect="1"/>
          </p:cNvPicPr>
          <p:nvPr/>
        </p:nvPicPr>
        <p:blipFill>
          <a:blip r:embed="rId4"/>
          <a:stretch>
            <a:fillRect/>
          </a:stretch>
        </p:blipFill>
        <p:spPr>
          <a:xfrm>
            <a:off x="6794935" y="3898250"/>
            <a:ext cx="4361725" cy="2691102"/>
          </a:xfrm>
          <a:prstGeom prst="rect">
            <a:avLst/>
          </a:prstGeom>
        </p:spPr>
      </p:pic>
      <p:cxnSp>
        <p:nvCxnSpPr>
          <p:cNvPr id="8" name="Пряма зі стрілкою 7">
            <a:extLst>
              <a:ext uri="{FF2B5EF4-FFF2-40B4-BE49-F238E27FC236}">
                <a16:creationId xmlns:a16="http://schemas.microsoft.com/office/drawing/2014/main" id="{90D4ED83-D820-4F85-B0D5-6403BBB191AC}"/>
              </a:ext>
            </a:extLst>
          </p:cNvPr>
          <p:cNvCxnSpPr/>
          <p:nvPr/>
        </p:nvCxnSpPr>
        <p:spPr>
          <a:xfrm>
            <a:off x="5634182" y="5135418"/>
            <a:ext cx="2955636" cy="9051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986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883C952-3D75-49EA-9B63-C4E00227B77D}"/>
              </a:ext>
            </a:extLst>
          </p:cNvPr>
          <p:cNvPicPr>
            <a:picLocks noChangeAspect="1"/>
          </p:cNvPicPr>
          <p:nvPr/>
        </p:nvPicPr>
        <p:blipFill>
          <a:blip r:embed="rId2"/>
          <a:stretch>
            <a:fillRect/>
          </a:stretch>
        </p:blipFill>
        <p:spPr>
          <a:xfrm>
            <a:off x="535709" y="138545"/>
            <a:ext cx="11157527" cy="6719455"/>
          </a:xfrm>
          <a:prstGeom prst="rect">
            <a:avLst/>
          </a:prstGeom>
        </p:spPr>
      </p:pic>
      <p:pic>
        <p:nvPicPr>
          <p:cNvPr id="5" name="Рисунок 4">
            <a:extLst>
              <a:ext uri="{FF2B5EF4-FFF2-40B4-BE49-F238E27FC236}">
                <a16:creationId xmlns:a16="http://schemas.microsoft.com/office/drawing/2014/main" id="{A6EE7D5E-1167-4BC1-9F4A-A94BEF3F2996}"/>
              </a:ext>
            </a:extLst>
          </p:cNvPr>
          <p:cNvPicPr>
            <a:picLocks noChangeAspect="1"/>
          </p:cNvPicPr>
          <p:nvPr/>
        </p:nvPicPr>
        <p:blipFill>
          <a:blip r:embed="rId3"/>
          <a:stretch>
            <a:fillRect/>
          </a:stretch>
        </p:blipFill>
        <p:spPr>
          <a:xfrm>
            <a:off x="1056265" y="1082530"/>
            <a:ext cx="2524125" cy="3381375"/>
          </a:xfrm>
          <a:prstGeom prst="rect">
            <a:avLst/>
          </a:prstGeom>
        </p:spPr>
      </p:pic>
    </p:spTree>
    <p:extLst>
      <p:ext uri="{BB962C8B-B14F-4D97-AF65-F5344CB8AC3E}">
        <p14:creationId xmlns:p14="http://schemas.microsoft.com/office/powerpoint/2010/main" val="36962559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68BCE0-7FE3-4C06-8296-5B698244BB68}"/>
              </a:ext>
            </a:extLst>
          </p:cNvPr>
          <p:cNvSpPr>
            <a:spLocks noGrp="1"/>
          </p:cNvSpPr>
          <p:nvPr>
            <p:ph type="title"/>
          </p:nvPr>
        </p:nvSpPr>
        <p:spPr>
          <a:xfrm>
            <a:off x="838200" y="365126"/>
            <a:ext cx="10515600" cy="512330"/>
          </a:xfrm>
        </p:spPr>
        <p:txBody>
          <a:bodyPr>
            <a:normAutofit fontScale="90000"/>
          </a:bodyPr>
          <a:lstStyle/>
          <a:p>
            <a:r>
              <a:rPr lang="uk-UA" dirty="0"/>
              <a:t>Календар</a:t>
            </a:r>
          </a:p>
        </p:txBody>
      </p:sp>
      <p:pic>
        <p:nvPicPr>
          <p:cNvPr id="4" name="Місце для вмісту 3">
            <a:extLst>
              <a:ext uri="{FF2B5EF4-FFF2-40B4-BE49-F238E27FC236}">
                <a16:creationId xmlns:a16="http://schemas.microsoft.com/office/drawing/2014/main" id="{6B6393A6-5BAF-4CAB-9756-9D7998D82197}"/>
              </a:ext>
            </a:extLst>
          </p:cNvPr>
          <p:cNvPicPr>
            <a:picLocks noGrp="1" noChangeAspect="1"/>
          </p:cNvPicPr>
          <p:nvPr>
            <p:ph idx="1"/>
          </p:nvPr>
        </p:nvPicPr>
        <p:blipFill>
          <a:blip r:embed="rId2"/>
          <a:stretch>
            <a:fillRect/>
          </a:stretch>
        </p:blipFill>
        <p:spPr>
          <a:xfrm>
            <a:off x="6933987" y="264679"/>
            <a:ext cx="4897795" cy="2866448"/>
          </a:xfrm>
          <a:prstGeom prst="rect">
            <a:avLst/>
          </a:prstGeom>
        </p:spPr>
      </p:pic>
      <p:pic>
        <p:nvPicPr>
          <p:cNvPr id="6" name="Рисунок 5">
            <a:extLst>
              <a:ext uri="{FF2B5EF4-FFF2-40B4-BE49-F238E27FC236}">
                <a16:creationId xmlns:a16="http://schemas.microsoft.com/office/drawing/2014/main" id="{BE61137F-FBB1-48DE-A967-4DA79ECF1209}"/>
              </a:ext>
            </a:extLst>
          </p:cNvPr>
          <p:cNvPicPr>
            <a:picLocks noChangeAspect="1"/>
          </p:cNvPicPr>
          <p:nvPr/>
        </p:nvPicPr>
        <p:blipFill>
          <a:blip r:embed="rId3"/>
          <a:stretch>
            <a:fillRect/>
          </a:stretch>
        </p:blipFill>
        <p:spPr>
          <a:xfrm>
            <a:off x="0" y="935183"/>
            <a:ext cx="3426691" cy="5853544"/>
          </a:xfrm>
          <a:prstGeom prst="rect">
            <a:avLst/>
          </a:prstGeom>
        </p:spPr>
      </p:pic>
      <p:pic>
        <p:nvPicPr>
          <p:cNvPr id="5" name="Рисунок 4">
            <a:extLst>
              <a:ext uri="{FF2B5EF4-FFF2-40B4-BE49-F238E27FC236}">
                <a16:creationId xmlns:a16="http://schemas.microsoft.com/office/drawing/2014/main" id="{1824634B-A4C3-4AE9-9070-D528A86B1711}"/>
              </a:ext>
            </a:extLst>
          </p:cNvPr>
          <p:cNvPicPr>
            <a:picLocks noChangeAspect="1"/>
          </p:cNvPicPr>
          <p:nvPr/>
        </p:nvPicPr>
        <p:blipFill rotWithShape="1">
          <a:blip r:embed="rId4"/>
          <a:srcRect l="9348"/>
          <a:stretch/>
        </p:blipFill>
        <p:spPr>
          <a:xfrm>
            <a:off x="3851206" y="977903"/>
            <a:ext cx="2658266" cy="3966729"/>
          </a:xfrm>
          <a:prstGeom prst="rect">
            <a:avLst/>
          </a:prstGeom>
        </p:spPr>
      </p:pic>
      <p:pic>
        <p:nvPicPr>
          <p:cNvPr id="7" name="Рисунок 6">
            <a:extLst>
              <a:ext uri="{FF2B5EF4-FFF2-40B4-BE49-F238E27FC236}">
                <a16:creationId xmlns:a16="http://schemas.microsoft.com/office/drawing/2014/main" id="{5C6EB8AF-8F11-451C-B81E-BA2D5A33380F}"/>
              </a:ext>
            </a:extLst>
          </p:cNvPr>
          <p:cNvPicPr>
            <a:picLocks noChangeAspect="1"/>
          </p:cNvPicPr>
          <p:nvPr/>
        </p:nvPicPr>
        <p:blipFill>
          <a:blip r:embed="rId5"/>
          <a:stretch>
            <a:fillRect/>
          </a:stretch>
        </p:blipFill>
        <p:spPr>
          <a:xfrm>
            <a:off x="7295016" y="3429000"/>
            <a:ext cx="3928625" cy="3121891"/>
          </a:xfrm>
          <a:prstGeom prst="rect">
            <a:avLst/>
          </a:prstGeom>
        </p:spPr>
      </p:pic>
    </p:spTree>
    <p:extLst>
      <p:ext uri="{BB962C8B-B14F-4D97-AF65-F5344CB8AC3E}">
        <p14:creationId xmlns:p14="http://schemas.microsoft.com/office/powerpoint/2010/main" val="566187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AB0511A3-75EC-40C1-80C8-56C3F548B20A}"/>
              </a:ext>
            </a:extLst>
          </p:cNvPr>
          <p:cNvPicPr>
            <a:picLocks noGrp="1" noChangeAspect="1"/>
          </p:cNvPicPr>
          <p:nvPr>
            <p:ph idx="1"/>
          </p:nvPr>
        </p:nvPicPr>
        <p:blipFill>
          <a:blip r:embed="rId2"/>
          <a:stretch>
            <a:fillRect/>
          </a:stretch>
        </p:blipFill>
        <p:spPr>
          <a:xfrm>
            <a:off x="646429" y="2670679"/>
            <a:ext cx="2943225" cy="1866900"/>
          </a:xfrm>
          <a:prstGeom prst="rect">
            <a:avLst/>
          </a:prstGeom>
        </p:spPr>
      </p:pic>
      <p:pic>
        <p:nvPicPr>
          <p:cNvPr id="5" name="Рисунок 4">
            <a:extLst>
              <a:ext uri="{FF2B5EF4-FFF2-40B4-BE49-F238E27FC236}">
                <a16:creationId xmlns:a16="http://schemas.microsoft.com/office/drawing/2014/main" id="{A12245B8-6FB6-4C05-A32D-F82156BFFDAF}"/>
              </a:ext>
            </a:extLst>
          </p:cNvPr>
          <p:cNvPicPr>
            <a:picLocks noChangeAspect="1"/>
          </p:cNvPicPr>
          <p:nvPr/>
        </p:nvPicPr>
        <p:blipFill>
          <a:blip r:embed="rId3"/>
          <a:stretch>
            <a:fillRect/>
          </a:stretch>
        </p:blipFill>
        <p:spPr>
          <a:xfrm>
            <a:off x="4055686" y="233424"/>
            <a:ext cx="3312679" cy="6391151"/>
          </a:xfrm>
          <a:prstGeom prst="rect">
            <a:avLst/>
          </a:prstGeom>
        </p:spPr>
      </p:pic>
      <p:pic>
        <p:nvPicPr>
          <p:cNvPr id="6" name="Рисунок 5">
            <a:extLst>
              <a:ext uri="{FF2B5EF4-FFF2-40B4-BE49-F238E27FC236}">
                <a16:creationId xmlns:a16="http://schemas.microsoft.com/office/drawing/2014/main" id="{A6557595-0E7A-4740-A226-388181A1EC17}"/>
              </a:ext>
            </a:extLst>
          </p:cNvPr>
          <p:cNvPicPr>
            <a:picLocks noChangeAspect="1"/>
          </p:cNvPicPr>
          <p:nvPr/>
        </p:nvPicPr>
        <p:blipFill>
          <a:blip r:embed="rId4"/>
          <a:stretch>
            <a:fillRect/>
          </a:stretch>
        </p:blipFill>
        <p:spPr>
          <a:xfrm>
            <a:off x="7567581" y="-1"/>
            <a:ext cx="3509850" cy="6624576"/>
          </a:xfrm>
          <a:prstGeom prst="rect">
            <a:avLst/>
          </a:prstGeom>
        </p:spPr>
      </p:pic>
      <p:pic>
        <p:nvPicPr>
          <p:cNvPr id="7" name="Рисунок 6">
            <a:extLst>
              <a:ext uri="{FF2B5EF4-FFF2-40B4-BE49-F238E27FC236}">
                <a16:creationId xmlns:a16="http://schemas.microsoft.com/office/drawing/2014/main" id="{7095311E-2C32-4F5B-888F-FE4EC80BB4FA}"/>
              </a:ext>
            </a:extLst>
          </p:cNvPr>
          <p:cNvPicPr>
            <a:picLocks noChangeAspect="1"/>
          </p:cNvPicPr>
          <p:nvPr/>
        </p:nvPicPr>
        <p:blipFill>
          <a:blip r:embed="rId5"/>
          <a:stretch>
            <a:fillRect/>
          </a:stretch>
        </p:blipFill>
        <p:spPr>
          <a:xfrm>
            <a:off x="469323" y="861579"/>
            <a:ext cx="2552700" cy="590550"/>
          </a:xfrm>
          <a:prstGeom prst="rect">
            <a:avLst/>
          </a:prstGeom>
        </p:spPr>
      </p:pic>
    </p:spTree>
    <p:extLst>
      <p:ext uri="{BB962C8B-B14F-4D97-AF65-F5344CB8AC3E}">
        <p14:creationId xmlns:p14="http://schemas.microsoft.com/office/powerpoint/2010/main" val="3731397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33BF74A-A739-407C-B708-CF533833E661}"/>
              </a:ext>
            </a:extLst>
          </p:cNvPr>
          <p:cNvSpPr/>
          <p:nvPr/>
        </p:nvSpPr>
        <p:spPr>
          <a:xfrm>
            <a:off x="406400" y="474254"/>
            <a:ext cx="5689600" cy="5632311"/>
          </a:xfrm>
          <a:prstGeom prst="rect">
            <a:avLst/>
          </a:prstGeom>
        </p:spPr>
        <p:txBody>
          <a:bodyPr wrap="square">
            <a:spAutoFit/>
          </a:bodyPr>
          <a:lstStyle/>
          <a:p>
            <a:pPr indent="457200"/>
            <a:r>
              <a:rPr lang="uk-UA" dirty="0">
                <a:latin typeface="Times New Roman" panose="02020603050405020304" pitchFamily="18" charset="0"/>
                <a:cs typeface="Times New Roman" panose="02020603050405020304" pitchFamily="18" charset="0"/>
              </a:rPr>
              <a:t>Ключові хмарні сервіси можна представити у вигляді піраміди. На найнижчому рівні знаходиться </a:t>
            </a:r>
            <a:r>
              <a:rPr lang="en-US" b="1" dirty="0">
                <a:latin typeface="Times New Roman" panose="02020603050405020304" pitchFamily="18" charset="0"/>
                <a:cs typeface="Times New Roman" panose="02020603050405020304" pitchFamily="18" charset="0"/>
              </a:rPr>
              <a:t>IaaS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Infrastructure-as-a-Service) </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це сервери, сховища, мережі, обчислювальна інфраструктура, яку хмарний провайдер надає для користування. Умовно кажучи, це просто порожній склад в оренду. Приклади </a:t>
            </a:r>
            <a:r>
              <a:rPr lang="en-US" dirty="0">
                <a:latin typeface="Times New Roman" panose="02020603050405020304" pitchFamily="18" charset="0"/>
                <a:cs typeface="Times New Roman" panose="02020603050405020304" pitchFamily="18" charset="0"/>
              </a:rPr>
              <a:t>IaaS — IBM </a:t>
            </a:r>
            <a:r>
              <a:rPr lang="en-US" dirty="0" err="1">
                <a:latin typeface="Times New Roman" panose="02020603050405020304" pitchFamily="18" charset="0"/>
                <a:cs typeface="Times New Roman" panose="02020603050405020304" pitchFamily="18" charset="0"/>
              </a:rPr>
              <a:t>Softlayer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Hetzner</a:t>
            </a:r>
            <a:r>
              <a:rPr lang="en-US" dirty="0">
                <a:latin typeface="Times New Roman" panose="02020603050405020304" pitchFamily="18" charset="0"/>
                <a:cs typeface="Times New Roman" panose="02020603050405020304" pitchFamily="18" charset="0"/>
              </a:rPr>
              <a:t> Cloud, Amazon EC2.</a:t>
            </a:r>
          </a:p>
          <a:p>
            <a:pPr indent="457200"/>
            <a:endParaRPr lang="en-US" dirty="0">
              <a:latin typeface="Times New Roman" panose="02020603050405020304" pitchFamily="18" charset="0"/>
              <a:cs typeface="Times New Roman" panose="02020603050405020304" pitchFamily="18" charset="0"/>
            </a:endParaRPr>
          </a:p>
          <a:p>
            <a:pPr indent="457200"/>
            <a:r>
              <a:rPr lang="uk-UA" dirty="0">
                <a:latin typeface="Times New Roman" panose="02020603050405020304" pitchFamily="18" charset="0"/>
                <a:cs typeface="Times New Roman" panose="02020603050405020304" pitchFamily="18" charset="0"/>
              </a:rPr>
              <a:t>На середньому рівні розташовується </a:t>
            </a:r>
            <a:r>
              <a:rPr lang="en-US" b="1" dirty="0">
                <a:latin typeface="Times New Roman" panose="02020603050405020304" pitchFamily="18" charset="0"/>
                <a:cs typeface="Times New Roman" panose="02020603050405020304" pitchFamily="18" charset="0"/>
              </a:rPr>
              <a:t>PaaS</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Platform-as-a-Service) </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платформа для самостійної розробки та розгортання додатків. Це вже склад зі стелажами та технікою для завантаження його товаром. Приклади </a:t>
            </a:r>
            <a:r>
              <a:rPr lang="en-US" dirty="0">
                <a:latin typeface="Times New Roman" panose="02020603050405020304" pitchFamily="18" charset="0"/>
                <a:cs typeface="Times New Roman" panose="02020603050405020304" pitchFamily="18" charset="0"/>
              </a:rPr>
              <a:t>PaaS: Google App Engine, IBM Bluemix, Microsoft Azure, VMWare Cloud Foundry. </a:t>
            </a:r>
          </a:p>
          <a:p>
            <a:pPr indent="457200"/>
            <a:endParaRPr lang="en-US" dirty="0">
              <a:latin typeface="Times New Roman" panose="02020603050405020304" pitchFamily="18" charset="0"/>
              <a:cs typeface="Times New Roman" panose="02020603050405020304" pitchFamily="18" charset="0"/>
            </a:endParaRPr>
          </a:p>
          <a:p>
            <a:pPr indent="457200"/>
            <a:r>
              <a:rPr lang="uk-UA" dirty="0">
                <a:latin typeface="Times New Roman" panose="02020603050405020304" pitchFamily="18" charset="0"/>
                <a:cs typeface="Times New Roman" panose="02020603050405020304" pitchFamily="18" charset="0"/>
              </a:rPr>
              <a:t>І на найвищому — </a:t>
            </a:r>
            <a:r>
              <a:rPr lang="en-US" b="1" dirty="0">
                <a:latin typeface="Times New Roman" panose="02020603050405020304" pitchFamily="18" charset="0"/>
                <a:cs typeface="Times New Roman" panose="02020603050405020304" pitchFamily="18" charset="0"/>
              </a:rPr>
              <a:t>SaaS (Software-as-</a:t>
            </a:r>
            <a:r>
              <a:rPr lang="uk-UA" b="1" dirty="0">
                <a:latin typeface="Times New Roman" panose="02020603050405020304" pitchFamily="18" charset="0"/>
                <a:cs typeface="Times New Roman" panose="02020603050405020304" pitchFamily="18" charset="0"/>
              </a:rPr>
              <a:t>а-</a:t>
            </a:r>
            <a:r>
              <a:rPr lang="en-US" b="1" dirty="0">
                <a:latin typeface="Times New Roman" panose="02020603050405020304" pitchFamily="18" charset="0"/>
                <a:cs typeface="Times New Roman" panose="02020603050405020304" pitchFamily="18" charset="0"/>
              </a:rPr>
              <a:t>Service</a:t>
            </a:r>
            <a:r>
              <a:rPr lang="en-US" dirty="0">
                <a:latin typeface="Times New Roman" panose="02020603050405020304" pitchFamily="18" charset="0"/>
                <a:cs typeface="Times New Roman" panose="02020603050405020304" pitchFamily="18" charset="0"/>
              </a:rPr>
              <a:t>), </a:t>
            </a:r>
            <a:r>
              <a:rPr lang="uk-UA" dirty="0">
                <a:latin typeface="Times New Roman" panose="02020603050405020304" pitchFamily="18" charset="0"/>
                <a:cs typeface="Times New Roman" panose="02020603050405020304" pitchFamily="18" charset="0"/>
              </a:rPr>
              <a:t>яку складають готові хмарні додатки з доступом через веб-інтерфейс. Це — товар на полиці нашого хмарного складу. Приклади </a:t>
            </a:r>
            <a:r>
              <a:rPr lang="en-US" dirty="0">
                <a:latin typeface="Times New Roman" panose="02020603050405020304" pitchFamily="18" charset="0"/>
                <a:cs typeface="Times New Roman" panose="02020603050405020304" pitchFamily="18" charset="0"/>
              </a:rPr>
              <a:t>SaaS: Google Drive, Microsoft Office 365, Dropbox.</a:t>
            </a:r>
            <a:endParaRPr lang="uk-UA"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82218BA6-8060-4373-B9AB-5A3E0BFAD1FB}"/>
              </a:ext>
            </a:extLst>
          </p:cNvPr>
          <p:cNvPicPr>
            <a:picLocks noChangeAspect="1"/>
          </p:cNvPicPr>
          <p:nvPr/>
        </p:nvPicPr>
        <p:blipFill>
          <a:blip r:embed="rId2"/>
          <a:stretch>
            <a:fillRect/>
          </a:stretch>
        </p:blipFill>
        <p:spPr>
          <a:xfrm>
            <a:off x="6406429" y="613883"/>
            <a:ext cx="5065136" cy="5492681"/>
          </a:xfrm>
          <a:prstGeom prst="rect">
            <a:avLst/>
          </a:prstGeom>
        </p:spPr>
      </p:pic>
    </p:spTree>
    <p:extLst>
      <p:ext uri="{BB962C8B-B14F-4D97-AF65-F5344CB8AC3E}">
        <p14:creationId xmlns:p14="http://schemas.microsoft.com/office/powerpoint/2010/main" val="2606258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286C67-ABC2-4AD3-A583-A79C375E2FE7}"/>
              </a:ext>
            </a:extLst>
          </p:cNvPr>
          <p:cNvSpPr>
            <a:spLocks noGrp="1"/>
          </p:cNvSpPr>
          <p:nvPr>
            <p:ph type="ctrTitle"/>
          </p:nvPr>
        </p:nvSpPr>
        <p:spPr>
          <a:xfrm>
            <a:off x="1690255" y="614363"/>
            <a:ext cx="9144000" cy="1574655"/>
          </a:xfrm>
        </p:spPr>
        <p:txBody>
          <a:bodyPr>
            <a:normAutofit fontScale="90000"/>
          </a:bodyPr>
          <a:lstStyle/>
          <a:p>
            <a:r>
              <a:rPr lang="uk-UA" dirty="0"/>
              <a:t>Створення інтелектуальних (ментальних) карт</a:t>
            </a:r>
          </a:p>
        </p:txBody>
      </p:sp>
      <p:sp>
        <p:nvSpPr>
          <p:cNvPr id="3" name="Підзаголовок 2">
            <a:extLst>
              <a:ext uri="{FF2B5EF4-FFF2-40B4-BE49-F238E27FC236}">
                <a16:creationId xmlns:a16="http://schemas.microsoft.com/office/drawing/2014/main" id="{28E37FA7-E63E-45A0-B05B-86D37F3D7BF8}"/>
              </a:ext>
            </a:extLst>
          </p:cNvPr>
          <p:cNvSpPr>
            <a:spLocks noGrp="1"/>
          </p:cNvSpPr>
          <p:nvPr>
            <p:ph type="subTitle" idx="1"/>
          </p:nvPr>
        </p:nvSpPr>
        <p:spPr>
          <a:xfrm>
            <a:off x="1838037" y="2189018"/>
            <a:ext cx="9144000" cy="1655762"/>
          </a:xfrm>
        </p:spPr>
        <p:txBody>
          <a:bodyPr/>
          <a:lstStyle/>
          <a:p>
            <a:endParaRPr lang="uk-UA" dirty="0"/>
          </a:p>
        </p:txBody>
      </p:sp>
      <p:pic>
        <p:nvPicPr>
          <p:cNvPr id="4" name="Рисунок 3">
            <a:extLst>
              <a:ext uri="{FF2B5EF4-FFF2-40B4-BE49-F238E27FC236}">
                <a16:creationId xmlns:a16="http://schemas.microsoft.com/office/drawing/2014/main" id="{B378FF3E-F1FA-4B3D-8BFD-AFC6AF1351AA}"/>
              </a:ext>
            </a:extLst>
          </p:cNvPr>
          <p:cNvPicPr>
            <a:picLocks noChangeAspect="1"/>
          </p:cNvPicPr>
          <p:nvPr/>
        </p:nvPicPr>
        <p:blipFill>
          <a:blip r:embed="rId2"/>
          <a:stretch>
            <a:fillRect/>
          </a:stretch>
        </p:blipFill>
        <p:spPr>
          <a:xfrm>
            <a:off x="2050473" y="2878354"/>
            <a:ext cx="8331199" cy="3670228"/>
          </a:xfrm>
          <a:prstGeom prst="rect">
            <a:avLst/>
          </a:prstGeom>
        </p:spPr>
      </p:pic>
    </p:spTree>
    <p:extLst>
      <p:ext uri="{BB962C8B-B14F-4D97-AF65-F5344CB8AC3E}">
        <p14:creationId xmlns:p14="http://schemas.microsoft.com/office/powerpoint/2010/main" val="3339878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A714AE6-EBE3-41EE-8B1C-1B6163944DA3}"/>
              </a:ext>
            </a:extLst>
          </p:cNvPr>
          <p:cNvPicPr>
            <a:picLocks noChangeAspect="1"/>
          </p:cNvPicPr>
          <p:nvPr/>
        </p:nvPicPr>
        <p:blipFill>
          <a:blip r:embed="rId2"/>
          <a:stretch>
            <a:fillRect/>
          </a:stretch>
        </p:blipFill>
        <p:spPr>
          <a:xfrm>
            <a:off x="4059171" y="2170628"/>
            <a:ext cx="4103706" cy="2743032"/>
          </a:xfrm>
          <a:prstGeom prst="rect">
            <a:avLst/>
          </a:prstGeom>
        </p:spPr>
      </p:pic>
      <p:sp>
        <p:nvSpPr>
          <p:cNvPr id="3" name="Місце для вмісту 2">
            <a:extLst>
              <a:ext uri="{FF2B5EF4-FFF2-40B4-BE49-F238E27FC236}">
                <a16:creationId xmlns:a16="http://schemas.microsoft.com/office/drawing/2014/main" id="{0110CD63-30F4-4712-AC1C-6E81669A8EDD}"/>
              </a:ext>
            </a:extLst>
          </p:cNvPr>
          <p:cNvSpPr>
            <a:spLocks noGrp="1"/>
          </p:cNvSpPr>
          <p:nvPr>
            <p:ph idx="1"/>
          </p:nvPr>
        </p:nvSpPr>
        <p:spPr>
          <a:xfrm>
            <a:off x="692726" y="304798"/>
            <a:ext cx="11185237" cy="6474693"/>
          </a:xfrm>
        </p:spPr>
        <p:txBody>
          <a:bodyPr>
            <a:normAutofit/>
          </a:bodyPr>
          <a:lstStyle/>
          <a:p>
            <a:pPr marL="0" indent="457200" algn="just">
              <a:lnSpc>
                <a:spcPct val="100000"/>
              </a:lnSpc>
              <a:buNone/>
            </a:pPr>
            <a:r>
              <a:rPr lang="uk-UA" sz="2000" dirty="0">
                <a:hlinkClick r:id="rId3"/>
              </a:rPr>
              <a:t>Інтелект-карта</a:t>
            </a:r>
            <a:r>
              <a:rPr lang="uk-UA" sz="2000" dirty="0"/>
              <a:t> (ментальна) являє собою своєрідну деревоподібну схему. У центрі позначено ключову ідею чи поняття, а від неї розходяться гілки – структурні елементи. Окремі слова, поняття, ознаки, цілі та завдання, що позначені на кожній з гілок, певним чином пов'язані між собою. Усі гілки разом характеризують ідею чи поняття, що міститься у центрі.</a:t>
            </a:r>
          </a:p>
          <a:p>
            <a:pPr marL="0" indent="457200" algn="just">
              <a:lnSpc>
                <a:spcPct val="100000"/>
              </a:lnSpc>
              <a:buNone/>
            </a:pPr>
            <a:r>
              <a:rPr lang="uk-UA" sz="2000" dirty="0"/>
              <a:t>Такі схеми можна створювати як власноруч, так і за допомогою сучасних зручних онлайн-інструментів. </a:t>
            </a:r>
          </a:p>
        </p:txBody>
      </p:sp>
      <p:pic>
        <p:nvPicPr>
          <p:cNvPr id="2" name="Рисунок 1">
            <a:extLst>
              <a:ext uri="{FF2B5EF4-FFF2-40B4-BE49-F238E27FC236}">
                <a16:creationId xmlns:a16="http://schemas.microsoft.com/office/drawing/2014/main" id="{B6A00BCE-DD71-4295-8A38-FF7B3E6207C0}"/>
              </a:ext>
            </a:extLst>
          </p:cNvPr>
          <p:cNvPicPr>
            <a:picLocks noChangeAspect="1"/>
          </p:cNvPicPr>
          <p:nvPr/>
        </p:nvPicPr>
        <p:blipFill>
          <a:blip r:embed="rId4"/>
          <a:stretch>
            <a:fillRect/>
          </a:stretch>
        </p:blipFill>
        <p:spPr>
          <a:xfrm>
            <a:off x="276594" y="3189795"/>
            <a:ext cx="4510281" cy="3260269"/>
          </a:xfrm>
          <a:prstGeom prst="rect">
            <a:avLst/>
          </a:prstGeom>
        </p:spPr>
      </p:pic>
      <p:pic>
        <p:nvPicPr>
          <p:cNvPr id="4" name="Рисунок 3">
            <a:extLst>
              <a:ext uri="{FF2B5EF4-FFF2-40B4-BE49-F238E27FC236}">
                <a16:creationId xmlns:a16="http://schemas.microsoft.com/office/drawing/2014/main" id="{CEF1B8EC-BF8A-4E5A-8EFD-3B071DA4C213}"/>
              </a:ext>
            </a:extLst>
          </p:cNvPr>
          <p:cNvPicPr>
            <a:picLocks noChangeAspect="1"/>
          </p:cNvPicPr>
          <p:nvPr/>
        </p:nvPicPr>
        <p:blipFill>
          <a:blip r:embed="rId5"/>
          <a:stretch>
            <a:fillRect/>
          </a:stretch>
        </p:blipFill>
        <p:spPr>
          <a:xfrm>
            <a:off x="8370943" y="2272311"/>
            <a:ext cx="3544463" cy="3260269"/>
          </a:xfrm>
          <a:prstGeom prst="rect">
            <a:avLst/>
          </a:prstGeom>
        </p:spPr>
      </p:pic>
      <p:pic>
        <p:nvPicPr>
          <p:cNvPr id="5" name="Рисунок 4">
            <a:extLst>
              <a:ext uri="{FF2B5EF4-FFF2-40B4-BE49-F238E27FC236}">
                <a16:creationId xmlns:a16="http://schemas.microsoft.com/office/drawing/2014/main" id="{D1366545-B12A-49EF-B2DC-66C1C0FB40F6}"/>
              </a:ext>
            </a:extLst>
          </p:cNvPr>
          <p:cNvPicPr>
            <a:picLocks noChangeAspect="1"/>
          </p:cNvPicPr>
          <p:nvPr/>
        </p:nvPicPr>
        <p:blipFill>
          <a:blip r:embed="rId6"/>
          <a:stretch>
            <a:fillRect/>
          </a:stretch>
        </p:blipFill>
        <p:spPr>
          <a:xfrm>
            <a:off x="5731650" y="3902445"/>
            <a:ext cx="4290432" cy="2911092"/>
          </a:xfrm>
          <a:prstGeom prst="rect">
            <a:avLst/>
          </a:prstGeom>
        </p:spPr>
      </p:pic>
    </p:spTree>
    <p:extLst>
      <p:ext uri="{BB962C8B-B14F-4D97-AF65-F5344CB8AC3E}">
        <p14:creationId xmlns:p14="http://schemas.microsoft.com/office/powerpoint/2010/main" val="1037072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37A805A-F572-4BBC-A2DA-CD7F6E42B0F5}"/>
              </a:ext>
            </a:extLst>
          </p:cNvPr>
          <p:cNvPicPr>
            <a:picLocks noChangeAspect="1"/>
          </p:cNvPicPr>
          <p:nvPr/>
        </p:nvPicPr>
        <p:blipFill>
          <a:blip r:embed="rId2"/>
          <a:stretch>
            <a:fillRect/>
          </a:stretch>
        </p:blipFill>
        <p:spPr>
          <a:xfrm>
            <a:off x="7506085" y="3294837"/>
            <a:ext cx="4584315" cy="3424542"/>
          </a:xfrm>
          <a:prstGeom prst="rect">
            <a:avLst/>
          </a:prstGeom>
        </p:spPr>
      </p:pic>
      <p:pic>
        <p:nvPicPr>
          <p:cNvPr id="4" name="Рисунок 3">
            <a:extLst>
              <a:ext uri="{FF2B5EF4-FFF2-40B4-BE49-F238E27FC236}">
                <a16:creationId xmlns:a16="http://schemas.microsoft.com/office/drawing/2014/main" id="{15CE3CF0-94A5-4B4B-9D9C-542AA73A42E8}"/>
              </a:ext>
            </a:extLst>
          </p:cNvPr>
          <p:cNvPicPr>
            <a:picLocks noChangeAspect="1"/>
          </p:cNvPicPr>
          <p:nvPr/>
        </p:nvPicPr>
        <p:blipFill>
          <a:blip r:embed="rId3"/>
          <a:stretch>
            <a:fillRect/>
          </a:stretch>
        </p:blipFill>
        <p:spPr>
          <a:xfrm>
            <a:off x="9578824" y="86539"/>
            <a:ext cx="2141406" cy="3208298"/>
          </a:xfrm>
          <a:prstGeom prst="rect">
            <a:avLst/>
          </a:prstGeom>
        </p:spPr>
      </p:pic>
      <p:sp>
        <p:nvSpPr>
          <p:cNvPr id="3" name="Місце для вмісту 2">
            <a:extLst>
              <a:ext uri="{FF2B5EF4-FFF2-40B4-BE49-F238E27FC236}">
                <a16:creationId xmlns:a16="http://schemas.microsoft.com/office/drawing/2014/main" id="{7FF9A89C-6745-4098-9EFF-E0BBB0F1A97E}"/>
              </a:ext>
            </a:extLst>
          </p:cNvPr>
          <p:cNvSpPr>
            <a:spLocks noGrp="1"/>
          </p:cNvSpPr>
          <p:nvPr>
            <p:ph idx="1"/>
          </p:nvPr>
        </p:nvSpPr>
        <p:spPr>
          <a:xfrm>
            <a:off x="471770" y="406400"/>
            <a:ext cx="8912375" cy="6156535"/>
          </a:xfrm>
        </p:spPr>
        <p:txBody>
          <a:bodyPr>
            <a:normAutofit fontScale="55000" lnSpcReduction="20000"/>
          </a:bodyPr>
          <a:lstStyle/>
          <a:p>
            <a:pPr marL="0" indent="457200" fontAlgn="base">
              <a:lnSpc>
                <a:spcPct val="120000"/>
              </a:lnSpc>
              <a:spcBef>
                <a:spcPts val="600"/>
              </a:spcBef>
              <a:buNone/>
            </a:pPr>
            <a:r>
              <a:rPr lang="uk-UA" dirty="0"/>
              <a:t>Саме поняття вперше розумних карт ввів </a:t>
            </a:r>
            <a:r>
              <a:rPr lang="uk-UA" b="1" dirty="0"/>
              <a:t>Тоні </a:t>
            </a:r>
            <a:r>
              <a:rPr lang="uk-UA" b="1" dirty="0" err="1"/>
              <a:t>Б’юзен</a:t>
            </a:r>
            <a:r>
              <a:rPr lang="uk-UA" b="1" dirty="0"/>
              <a:t> </a:t>
            </a:r>
            <a:r>
              <a:rPr lang="uk-UA" dirty="0"/>
              <a:t>(</a:t>
            </a:r>
            <a:r>
              <a:rPr lang="en-US" dirty="0"/>
              <a:t>Tony Buzan) </a:t>
            </a:r>
            <a:r>
              <a:rPr lang="uk-UA" dirty="0"/>
              <a:t>у 1970 році. Спершу “</a:t>
            </a:r>
            <a:r>
              <a:rPr lang="en-US" dirty="0"/>
              <a:t>mind map” </a:t>
            </a:r>
            <a:r>
              <a:rPr lang="uk-UA" dirty="0"/>
              <a:t>означало “хороша форма для нотаток”. Пізніше </a:t>
            </a:r>
            <a:r>
              <a:rPr lang="uk-UA" dirty="0" err="1"/>
              <a:t>Б’юзен</a:t>
            </a:r>
            <a:r>
              <a:rPr lang="uk-UA" dirty="0"/>
              <a:t> пояснює техніку </a:t>
            </a:r>
            <a:r>
              <a:rPr lang="uk-UA" dirty="0" err="1"/>
              <a:t>майнд</a:t>
            </a:r>
            <a:r>
              <a:rPr lang="uk-UA" dirty="0"/>
              <a:t> </a:t>
            </a:r>
            <a:r>
              <a:rPr lang="uk-UA" dirty="0" err="1"/>
              <a:t>меппінг</a:t>
            </a:r>
            <a:r>
              <a:rPr lang="uk-UA" dirty="0"/>
              <a:t> як “багатогранний пристрій для тренування, що розвиває кожний ментальний м’яз розуму”.</a:t>
            </a:r>
          </a:p>
          <a:p>
            <a:pPr marL="0" indent="457200" fontAlgn="base">
              <a:lnSpc>
                <a:spcPct val="120000"/>
              </a:lnSpc>
              <a:spcBef>
                <a:spcPts val="600"/>
              </a:spcBef>
              <a:buNone/>
            </a:pPr>
            <a:r>
              <a:rPr lang="uk-UA" dirty="0"/>
              <a:t>Залежно від обсягу або застосування Тоні </a:t>
            </a:r>
            <a:r>
              <a:rPr lang="uk-UA" dirty="0" err="1"/>
              <a:t>Бьюзен</a:t>
            </a:r>
            <a:r>
              <a:rPr lang="uk-UA" dirty="0"/>
              <a:t> розрізняє такі типи ментальних карт: </a:t>
            </a:r>
          </a:p>
          <a:p>
            <a:pPr indent="457200" fontAlgn="base">
              <a:lnSpc>
                <a:spcPct val="120000"/>
              </a:lnSpc>
              <a:spcBef>
                <a:spcPts val="600"/>
              </a:spcBef>
            </a:pPr>
            <a:r>
              <a:rPr lang="uk-UA" sz="3600" b="1" i="1" dirty="0">
                <a:solidFill>
                  <a:srgbClr val="7030A0"/>
                </a:solidFill>
              </a:rPr>
              <a:t>стандартні карти </a:t>
            </a:r>
            <a:r>
              <a:rPr lang="uk-UA" dirty="0"/>
              <a:t>(</a:t>
            </a:r>
            <a:r>
              <a:rPr lang="en-US" dirty="0"/>
              <a:t>standard maps). </a:t>
            </a:r>
            <a:r>
              <a:rPr lang="uk-UA" dirty="0"/>
              <a:t>Це безліч класичних ментальних карт, що служать для засвоєння, запису ідей і розкриття власної індивідуальності; </a:t>
            </a:r>
          </a:p>
          <a:p>
            <a:pPr indent="457200" fontAlgn="base">
              <a:lnSpc>
                <a:spcPct val="120000"/>
              </a:lnSpc>
              <a:spcBef>
                <a:spcPts val="600"/>
              </a:spcBef>
            </a:pPr>
            <a:r>
              <a:rPr lang="uk-UA" sz="3600" b="1" i="1" dirty="0">
                <a:solidFill>
                  <a:srgbClr val="7030A0"/>
                </a:solidFill>
              </a:rPr>
              <a:t>швидкісні карти</a:t>
            </a:r>
            <a:r>
              <a:rPr lang="uk-UA" dirty="0"/>
              <a:t>, або карти-блискавки (</a:t>
            </a:r>
            <a:r>
              <a:rPr lang="en-US" dirty="0"/>
              <a:t>speed maps). </a:t>
            </a:r>
            <a:r>
              <a:rPr lang="uk-UA" dirty="0"/>
              <a:t>Ці ментальні карти стимулюють розумові процеси (що я знаю з цієї теми). Картою може стати, приміром, короткий одноколірний конспект, зроблений перед заняттям; </a:t>
            </a:r>
          </a:p>
          <a:p>
            <a:pPr indent="457200" fontAlgn="base">
              <a:lnSpc>
                <a:spcPct val="120000"/>
              </a:lnSpc>
              <a:spcBef>
                <a:spcPts val="600"/>
              </a:spcBef>
            </a:pPr>
            <a:r>
              <a:rPr lang="uk-UA" sz="3600" b="1" i="1" dirty="0">
                <a:solidFill>
                  <a:srgbClr val="7030A0"/>
                </a:solidFill>
              </a:rPr>
              <a:t>майстер-карти </a:t>
            </a:r>
            <a:r>
              <a:rPr lang="uk-UA" b="1" dirty="0">
                <a:solidFill>
                  <a:srgbClr val="7030A0"/>
                </a:solidFill>
              </a:rPr>
              <a:t>(</a:t>
            </a:r>
            <a:r>
              <a:rPr lang="en-US" dirty="0"/>
              <a:t>master maps). </a:t>
            </a:r>
            <a:r>
              <a:rPr lang="uk-UA" dirty="0"/>
              <a:t>Це дуже об’ємні карти до цілої галузі знань, наприклад за матеріалами одного семестру. Вони часто складаються безперервно і призначені для загального огляду з усієї теми; </a:t>
            </a:r>
          </a:p>
          <a:p>
            <a:pPr indent="457200" fontAlgn="base">
              <a:lnSpc>
                <a:spcPct val="120000"/>
              </a:lnSpc>
              <a:spcBef>
                <a:spcPts val="0"/>
              </a:spcBef>
            </a:pPr>
            <a:r>
              <a:rPr lang="uk-UA" sz="3600" b="1" i="1" dirty="0">
                <a:solidFill>
                  <a:srgbClr val="7030A0"/>
                </a:solidFill>
              </a:rPr>
              <a:t>мега-карти</a:t>
            </a:r>
            <a:r>
              <a:rPr lang="uk-UA" b="1" dirty="0">
                <a:solidFill>
                  <a:srgbClr val="7030A0"/>
                </a:solidFill>
              </a:rPr>
              <a:t> </a:t>
            </a:r>
            <a:r>
              <a:rPr lang="uk-UA" dirty="0"/>
              <a:t>(</a:t>
            </a:r>
            <a:r>
              <a:rPr lang="en-US" dirty="0"/>
              <a:t>mega maps). </a:t>
            </a:r>
            <a:r>
              <a:rPr lang="uk-UA" dirty="0"/>
              <a:t>Пов’язані одна з одною, карти називаються мега-картами. </a:t>
            </a:r>
          </a:p>
          <a:p>
            <a:pPr indent="0" fontAlgn="base">
              <a:lnSpc>
                <a:spcPct val="120000"/>
              </a:lnSpc>
              <a:spcBef>
                <a:spcPts val="0"/>
              </a:spcBef>
              <a:buNone/>
            </a:pPr>
            <a:r>
              <a:rPr lang="uk-UA" dirty="0"/>
              <a:t>Центральна карта (з відносно малою кількістю рівнів) пов’язана з наступними картами, у яких представлені деталі або додаткові аспекти.</a:t>
            </a:r>
          </a:p>
          <a:p>
            <a:pPr indent="0" fontAlgn="base">
              <a:lnSpc>
                <a:spcPct val="120000"/>
              </a:lnSpc>
              <a:spcBef>
                <a:spcPts val="600"/>
              </a:spcBef>
              <a:buNone/>
            </a:pPr>
            <a:endParaRPr lang="uk-UA" dirty="0"/>
          </a:p>
          <a:p>
            <a:pPr marL="0" indent="0" fontAlgn="base">
              <a:lnSpc>
                <a:spcPct val="120000"/>
              </a:lnSpc>
              <a:spcBef>
                <a:spcPts val="0"/>
              </a:spcBef>
              <a:buNone/>
            </a:pPr>
            <a:r>
              <a:rPr lang="uk-UA" dirty="0"/>
              <a:t>Інтелектуальні карти охоплюють і допомагають записати, запам’ятати, з’єднати і </a:t>
            </a:r>
          </a:p>
          <a:p>
            <a:pPr marL="0" indent="0" fontAlgn="base">
              <a:lnSpc>
                <a:spcPct val="120000"/>
              </a:lnSpc>
              <a:spcBef>
                <a:spcPts val="0"/>
              </a:spcBef>
              <a:buNone/>
            </a:pPr>
            <a:r>
              <a:rPr lang="uk-UA" dirty="0"/>
              <a:t>вивести інформацію візуально. Створюються вони на папері (оригінальний спосіб)</a:t>
            </a:r>
          </a:p>
          <a:p>
            <a:pPr marL="0" indent="0" fontAlgn="base">
              <a:lnSpc>
                <a:spcPct val="120000"/>
              </a:lnSpc>
              <a:spcBef>
                <a:spcPts val="0"/>
              </a:spcBef>
              <a:buNone/>
            </a:pPr>
            <a:r>
              <a:rPr lang="uk-UA" dirty="0"/>
              <a:t> або ж за допомогою програмного забезпечення, яких існує вже досить багато. </a:t>
            </a:r>
          </a:p>
          <a:p>
            <a:pPr marL="0" indent="0" fontAlgn="base">
              <a:lnSpc>
                <a:spcPct val="120000"/>
              </a:lnSpc>
              <a:spcBef>
                <a:spcPts val="0"/>
              </a:spcBef>
              <a:buNone/>
            </a:pPr>
            <a:r>
              <a:rPr lang="uk-UA" dirty="0"/>
              <a:t>Основні елементи карти – ключі (або їх ще називають тригери) слова і малюнки,</a:t>
            </a:r>
          </a:p>
          <a:p>
            <a:pPr marL="0" indent="0" fontAlgn="base">
              <a:lnSpc>
                <a:spcPct val="120000"/>
              </a:lnSpc>
              <a:spcBef>
                <a:spcPts val="0"/>
              </a:spcBef>
              <a:buNone/>
            </a:pPr>
            <a:r>
              <a:rPr lang="uk-UA" dirty="0"/>
              <a:t> кожен із яких символізує конкретний спогад, сприяє виникненню нових думок </a:t>
            </a:r>
          </a:p>
          <a:p>
            <a:pPr marL="0" indent="0" fontAlgn="base">
              <a:lnSpc>
                <a:spcPct val="120000"/>
              </a:lnSpc>
              <a:spcBef>
                <a:spcPts val="0"/>
              </a:spcBef>
              <a:buNone/>
            </a:pPr>
            <a:r>
              <a:rPr lang="uk-UA" dirty="0"/>
              <a:t>та ідей і таким чином допомагає повніше використовувати можливості розуму. </a:t>
            </a:r>
          </a:p>
          <a:p>
            <a:pPr marL="0" indent="0" fontAlgn="base">
              <a:buNone/>
            </a:pPr>
            <a:endParaRPr lang="uk-UA" dirty="0"/>
          </a:p>
        </p:txBody>
      </p:sp>
    </p:spTree>
    <p:extLst>
      <p:ext uri="{BB962C8B-B14F-4D97-AF65-F5344CB8AC3E}">
        <p14:creationId xmlns:p14="http://schemas.microsoft.com/office/powerpoint/2010/main" val="1952332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7187491B-CB48-458C-A988-F2BAEF513D73}"/>
              </a:ext>
            </a:extLst>
          </p:cNvPr>
          <p:cNvSpPr>
            <a:spLocks noGrp="1"/>
          </p:cNvSpPr>
          <p:nvPr>
            <p:ph idx="1"/>
          </p:nvPr>
        </p:nvSpPr>
        <p:spPr>
          <a:xfrm>
            <a:off x="443345" y="314036"/>
            <a:ext cx="11296073" cy="6354619"/>
          </a:xfrm>
        </p:spPr>
        <p:txBody>
          <a:bodyPr>
            <a:normAutofit fontScale="62500" lnSpcReduction="20000"/>
          </a:bodyPr>
          <a:lstStyle/>
          <a:p>
            <a:pPr marL="0" indent="0">
              <a:buNone/>
            </a:pPr>
            <a:r>
              <a:rPr lang="uk-UA" dirty="0"/>
              <a:t>Ментальна карта (інші назви: інтелект-карта, карта пам'яті, карта розуму, карта знань) є технологією зображення інформації у графічному вигляді, що використовується для мозкового штурму, творчого мислення, розв'язання проблем, організації та фіксації ідей, упорядкування інформації тощо.</a:t>
            </a:r>
          </a:p>
          <a:p>
            <a:pPr marL="0" indent="0">
              <a:buNone/>
            </a:pPr>
            <a:r>
              <a:rPr lang="uk-UA" dirty="0"/>
              <a:t>Ментальна карта - це графічний організатор думок, ідей, концепцій та інформації. Вона відображає спрощений і візуальний зразок </a:t>
            </a:r>
            <a:r>
              <a:rPr lang="uk-UA" dirty="0" err="1"/>
              <a:t>зв'язків</a:t>
            </a:r>
            <a:r>
              <a:rPr lang="uk-UA" dirty="0"/>
              <a:t> і </a:t>
            </a:r>
            <a:r>
              <a:rPr lang="uk-UA" dirty="0" err="1"/>
              <a:t>міжзв'язків</a:t>
            </a:r>
            <a:r>
              <a:rPr lang="uk-UA" dirty="0"/>
              <a:t> між різними елементами ідей або теми. Ментальна карта може бути створена вручну на папері або за допомогою спеціального програмного забезпечення.</a:t>
            </a:r>
          </a:p>
          <a:p>
            <a:pPr marL="0" indent="0">
              <a:buNone/>
            </a:pPr>
            <a:r>
              <a:rPr lang="uk-UA" b="1" i="1" dirty="0"/>
              <a:t>Основні характеристики ментальних карт включають</a:t>
            </a:r>
            <a:r>
              <a:rPr lang="uk-UA" b="1" dirty="0"/>
              <a:t>:</a:t>
            </a:r>
            <a:endParaRPr lang="uk-UA" dirty="0"/>
          </a:p>
          <a:p>
            <a:r>
              <a:rPr lang="uk-UA" b="1" dirty="0"/>
              <a:t>Центральна тема або ідея:</a:t>
            </a:r>
            <a:endParaRPr lang="uk-UA" dirty="0"/>
          </a:p>
          <a:p>
            <a:pPr marL="0" indent="0">
              <a:buNone/>
            </a:pPr>
            <a:r>
              <a:rPr lang="uk-UA" dirty="0"/>
              <a:t>Центральний вузол або слово розміщується у середині ментальної карти і відображає основну тему або ідею, навколо якої будуть розміщені інші елементи.</a:t>
            </a:r>
          </a:p>
          <a:p>
            <a:r>
              <a:rPr lang="uk-UA" b="1" dirty="0"/>
              <a:t>Гілки і гілочки:</a:t>
            </a:r>
            <a:endParaRPr lang="uk-UA" dirty="0"/>
          </a:p>
          <a:p>
            <a:pPr marL="0" indent="0">
              <a:buNone/>
            </a:pPr>
            <a:r>
              <a:rPr lang="uk-UA" dirty="0"/>
              <a:t>Від центральної теми виходять гілки, які представляють підтеми або асоціації до основної ідеї. Гілки можуть розгалужуватися на додаткові гілочки, уточнюючи і розгортаючи ідеї далі.</a:t>
            </a:r>
          </a:p>
          <a:p>
            <a:r>
              <a:rPr lang="uk-UA" b="1" dirty="0"/>
              <a:t>Слова та малюнки: </a:t>
            </a:r>
            <a:endParaRPr lang="uk-UA" dirty="0"/>
          </a:p>
          <a:p>
            <a:pPr marL="0" indent="0">
              <a:buNone/>
            </a:pPr>
            <a:r>
              <a:rPr lang="uk-UA" dirty="0"/>
              <a:t>Ментальні карти можуть містити як текстові описи, так і малюнки, схеми, символи або інші візуальні елементи, що допомагають краще зрозуміти зв'язки між ідеями.</a:t>
            </a:r>
          </a:p>
          <a:p>
            <a:r>
              <a:rPr lang="uk-UA" b="1" dirty="0"/>
              <a:t>Кольори та розміри: </a:t>
            </a:r>
            <a:endParaRPr lang="uk-UA" dirty="0"/>
          </a:p>
          <a:p>
            <a:pPr marL="0" indent="0">
              <a:buNone/>
            </a:pPr>
            <a:r>
              <a:rPr lang="uk-UA" dirty="0"/>
              <a:t>Застосування кольорів та різних розмірів елементів може надати ментальній карті більше семантичного значення та інформації.</a:t>
            </a:r>
          </a:p>
          <a:p>
            <a:r>
              <a:rPr lang="uk-UA" b="1" dirty="0"/>
              <a:t>Логічна структура:</a:t>
            </a:r>
            <a:endParaRPr lang="uk-UA" dirty="0"/>
          </a:p>
          <a:p>
            <a:pPr marL="0" indent="0">
              <a:buNone/>
            </a:pPr>
            <a:r>
              <a:rPr lang="uk-UA" dirty="0"/>
              <a:t>Ментальні карти допомагають візуалізувати логічну структуру інформації та допомагають у визначенні важливих пунктів і підпорядкуванні деталей.</a:t>
            </a:r>
          </a:p>
          <a:p>
            <a:pPr marL="0" indent="0">
              <a:buNone/>
            </a:pPr>
            <a:r>
              <a:rPr lang="uk-UA" dirty="0"/>
              <a:t>Штучний інтелект може створювати ментальні карти, не завжди це досить добре структуровані карти, але можна створити проблемне питання: Що можна змінити у ментальній карті, що створив штучний інтелект.</a:t>
            </a:r>
          </a:p>
          <a:p>
            <a:endParaRPr lang="uk-UA" dirty="0"/>
          </a:p>
          <a:p>
            <a:endParaRPr lang="uk-UA" dirty="0"/>
          </a:p>
          <a:p>
            <a:endParaRPr lang="uk-UA" dirty="0"/>
          </a:p>
        </p:txBody>
      </p:sp>
    </p:spTree>
    <p:extLst>
      <p:ext uri="{BB962C8B-B14F-4D97-AF65-F5344CB8AC3E}">
        <p14:creationId xmlns:p14="http://schemas.microsoft.com/office/powerpoint/2010/main" val="3692966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AFB3EE-2AEC-40C8-B9C4-489854122841}"/>
              </a:ext>
            </a:extLst>
          </p:cNvPr>
          <p:cNvSpPr>
            <a:spLocks noGrp="1"/>
          </p:cNvSpPr>
          <p:nvPr>
            <p:ph type="title"/>
          </p:nvPr>
        </p:nvSpPr>
        <p:spPr>
          <a:xfrm>
            <a:off x="838200" y="365126"/>
            <a:ext cx="10515600" cy="789420"/>
          </a:xfrm>
        </p:spPr>
        <p:txBody>
          <a:bodyPr>
            <a:normAutofit fontScale="90000"/>
          </a:bodyPr>
          <a:lstStyle/>
          <a:p>
            <a:pPr algn="ctr"/>
            <a:br>
              <a:rPr lang="uk-UA" sz="3600" b="1" dirty="0"/>
            </a:br>
            <a:r>
              <a:rPr lang="uk-UA" sz="3600" b="1" dirty="0"/>
              <a:t>Правила створення ментальних карт </a:t>
            </a:r>
            <a:br>
              <a:rPr lang="uk-UA" sz="3600" dirty="0"/>
            </a:br>
            <a:endParaRPr lang="uk-UA" sz="3600" dirty="0"/>
          </a:p>
        </p:txBody>
      </p:sp>
      <p:sp>
        <p:nvSpPr>
          <p:cNvPr id="3" name="Місце для вмісту 2">
            <a:extLst>
              <a:ext uri="{FF2B5EF4-FFF2-40B4-BE49-F238E27FC236}">
                <a16:creationId xmlns:a16="http://schemas.microsoft.com/office/drawing/2014/main" id="{4A24F3BE-BFE4-47A8-BB5B-B8A4CB202B3A}"/>
              </a:ext>
            </a:extLst>
          </p:cNvPr>
          <p:cNvSpPr>
            <a:spLocks noGrp="1"/>
          </p:cNvSpPr>
          <p:nvPr>
            <p:ph idx="1"/>
          </p:nvPr>
        </p:nvSpPr>
        <p:spPr>
          <a:xfrm>
            <a:off x="535709" y="1274618"/>
            <a:ext cx="11240655" cy="5218257"/>
          </a:xfrm>
        </p:spPr>
        <p:txBody>
          <a:bodyPr>
            <a:normAutofit fontScale="70000" lnSpcReduction="20000"/>
          </a:bodyPr>
          <a:lstStyle/>
          <a:p>
            <a:pPr marL="0" indent="0" fontAlgn="base">
              <a:lnSpc>
                <a:spcPct val="120000"/>
              </a:lnSpc>
              <a:buNone/>
            </a:pPr>
            <a:r>
              <a:rPr lang="uk-UA" dirty="0"/>
              <a:t>1. Починаємо з центральної ідеї посередині чистого аркушу, використовуючи малюнок і хоча б 3 кольори.</a:t>
            </a:r>
          </a:p>
          <a:p>
            <a:pPr marL="0" indent="0" fontAlgn="base">
              <a:lnSpc>
                <a:spcPct val="120000"/>
              </a:lnSpc>
              <a:buNone/>
            </a:pPr>
            <a:r>
              <a:rPr lang="uk-UA" dirty="0"/>
              <a:t>2. Використовуємо картинки, символи, коди і заповнюємо ними весь вільний простір.</a:t>
            </a:r>
          </a:p>
          <a:p>
            <a:pPr marL="0" indent="0" fontAlgn="base">
              <a:lnSpc>
                <a:spcPct val="120000"/>
              </a:lnSpc>
              <a:buNone/>
            </a:pPr>
            <a:r>
              <a:rPr lang="uk-UA" dirty="0"/>
              <a:t>3. Вибираємо ключові слова і друкованим текстом наносимо на гілки, використовуючи верхній та нижній регістр.</a:t>
            </a:r>
          </a:p>
          <a:p>
            <a:pPr marL="0" indent="0" fontAlgn="base">
              <a:lnSpc>
                <a:spcPct val="120000"/>
              </a:lnSpc>
              <a:buNone/>
            </a:pPr>
            <a:r>
              <a:rPr lang="uk-UA" dirty="0"/>
              <a:t>4. Кожен елемент (слово/картинка) повинен мати власну гілку.</a:t>
            </a:r>
          </a:p>
          <a:p>
            <a:pPr marL="0" indent="0" fontAlgn="base">
              <a:lnSpc>
                <a:spcPct val="120000"/>
              </a:lnSpc>
              <a:buNone/>
            </a:pPr>
            <a:r>
              <a:rPr lang="uk-UA" dirty="0"/>
              <a:t>5. Лінії повинні бути з’єднані, починаючи від центральної ідеї. Центральні лінії товстіші, органічні і текучі. Всі наступні гілки стаючи тоншими в залежності від радіального розходження від центру.</a:t>
            </a:r>
          </a:p>
          <a:p>
            <a:pPr marL="0" indent="0" fontAlgn="base">
              <a:lnSpc>
                <a:spcPct val="120000"/>
              </a:lnSpc>
              <a:buNone/>
            </a:pPr>
            <a:r>
              <a:rPr lang="uk-UA" dirty="0"/>
              <a:t>6. Робимо лінії такої ж довжини, як і слово/картинка.</a:t>
            </a:r>
          </a:p>
          <a:p>
            <a:pPr marL="0" indent="0" fontAlgn="base">
              <a:lnSpc>
                <a:spcPct val="120000"/>
              </a:lnSpc>
              <a:buNone/>
            </a:pPr>
            <a:r>
              <a:rPr lang="uk-UA" dirty="0"/>
              <a:t>7. Використовуємо кольори на власний розсуд і на всій карті пам’яті.</a:t>
            </a:r>
          </a:p>
          <a:p>
            <a:pPr marL="0" indent="0" fontAlgn="base">
              <a:lnSpc>
                <a:spcPct val="120000"/>
              </a:lnSpc>
              <a:buNone/>
            </a:pPr>
            <a:r>
              <a:rPr lang="uk-UA" dirty="0"/>
              <a:t>8. Розробляємо свій особистий стиль </a:t>
            </a:r>
            <a:r>
              <a:rPr lang="uk-UA" dirty="0" err="1"/>
              <a:t>майнд</a:t>
            </a:r>
            <a:r>
              <a:rPr lang="uk-UA" dirty="0"/>
              <a:t> </a:t>
            </a:r>
            <a:r>
              <a:rPr lang="uk-UA" dirty="0" err="1"/>
              <a:t>меппінгу</a:t>
            </a:r>
            <a:r>
              <a:rPr lang="uk-UA" dirty="0"/>
              <a:t>.</a:t>
            </a:r>
          </a:p>
          <a:p>
            <a:pPr marL="0" indent="0" fontAlgn="base">
              <a:lnSpc>
                <a:spcPct val="120000"/>
              </a:lnSpc>
              <a:buNone/>
            </a:pPr>
            <a:r>
              <a:rPr lang="uk-UA" dirty="0"/>
              <a:t>9. Використовуємо акценти і показуємо асоціації на своїй карті пам’яті.</a:t>
            </a:r>
          </a:p>
          <a:p>
            <a:pPr marL="0" indent="0" fontAlgn="base">
              <a:lnSpc>
                <a:spcPct val="120000"/>
              </a:lnSpc>
              <a:buNone/>
            </a:pPr>
            <a:r>
              <a:rPr lang="uk-UA" dirty="0"/>
              <a:t>10. Зберігаємо ясність інтелектуальної карти, використовуючи радіальну ієрархію.</a:t>
            </a:r>
          </a:p>
          <a:p>
            <a:endParaRPr lang="uk-UA" dirty="0"/>
          </a:p>
        </p:txBody>
      </p:sp>
    </p:spTree>
    <p:extLst>
      <p:ext uri="{BB962C8B-B14F-4D97-AF65-F5344CB8AC3E}">
        <p14:creationId xmlns:p14="http://schemas.microsoft.com/office/powerpoint/2010/main" val="37570751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4879AA1-4F70-4915-B5F0-6F292A9AD40E}"/>
              </a:ext>
            </a:extLst>
          </p:cNvPr>
          <p:cNvSpPr>
            <a:spLocks noGrp="1"/>
          </p:cNvSpPr>
          <p:nvPr>
            <p:ph type="title"/>
          </p:nvPr>
        </p:nvSpPr>
        <p:spPr>
          <a:xfrm>
            <a:off x="838200" y="365125"/>
            <a:ext cx="10515600" cy="549275"/>
          </a:xfrm>
        </p:spPr>
        <p:txBody>
          <a:bodyPr>
            <a:normAutofit fontScale="90000"/>
          </a:bodyPr>
          <a:lstStyle/>
          <a:p>
            <a:pPr algn="ctr"/>
            <a:br>
              <a:rPr lang="uk-UA" dirty="0"/>
            </a:br>
            <a:r>
              <a:rPr lang="uk-UA" dirty="0"/>
              <a:t>Сервіс </a:t>
            </a:r>
            <a:r>
              <a:rPr lang="en-US" b="1" dirty="0"/>
              <a:t>Coggle.it</a:t>
            </a:r>
            <a:br>
              <a:rPr lang="en-US" dirty="0"/>
            </a:br>
            <a:endParaRPr lang="uk-UA" dirty="0"/>
          </a:p>
        </p:txBody>
      </p:sp>
      <p:sp>
        <p:nvSpPr>
          <p:cNvPr id="3" name="Місце для вмісту 2">
            <a:extLst>
              <a:ext uri="{FF2B5EF4-FFF2-40B4-BE49-F238E27FC236}">
                <a16:creationId xmlns:a16="http://schemas.microsoft.com/office/drawing/2014/main" id="{57A20A3D-14A4-4788-89E2-2D9211F4DF2F}"/>
              </a:ext>
            </a:extLst>
          </p:cNvPr>
          <p:cNvSpPr>
            <a:spLocks noGrp="1"/>
          </p:cNvSpPr>
          <p:nvPr>
            <p:ph idx="1"/>
          </p:nvPr>
        </p:nvSpPr>
        <p:spPr>
          <a:xfrm>
            <a:off x="526473" y="964146"/>
            <a:ext cx="11379200" cy="5695272"/>
          </a:xfrm>
        </p:spPr>
        <p:txBody>
          <a:bodyPr>
            <a:normAutofit fontScale="25000" lnSpcReduction="20000"/>
          </a:bodyPr>
          <a:lstStyle/>
          <a:p>
            <a:pPr marL="0" indent="0">
              <a:lnSpc>
                <a:spcPct val="120000"/>
              </a:lnSpc>
              <a:buNone/>
            </a:pPr>
            <a:r>
              <a:rPr lang="en-US" sz="5600" dirty="0" err="1"/>
              <a:t>Coggle</a:t>
            </a:r>
            <a:r>
              <a:rPr lang="en-US" sz="5600" dirty="0"/>
              <a:t> – </a:t>
            </a:r>
            <a:r>
              <a:rPr lang="uk-UA" sz="5600" dirty="0"/>
              <a:t>сервіс для побудови інтелект-карток. За допомогою </a:t>
            </a:r>
            <a:r>
              <a:rPr lang="en-US" sz="5600" dirty="0" err="1"/>
              <a:t>Coggle</a:t>
            </a:r>
            <a:r>
              <a:rPr lang="en-US" sz="5600" dirty="0"/>
              <a:t> </a:t>
            </a:r>
            <a:r>
              <a:rPr lang="uk-UA" sz="5600" dirty="0"/>
              <a:t>команди можуть проводити мозкові штурми, генерувати ідеї, планувати майбутні дії та зберігати нотатки у структурованому вигляді. Створювати інтелект-карти можна як поодинці, так і з колегами. Сервіс </a:t>
            </a:r>
            <a:r>
              <a:rPr lang="uk-UA" sz="5600" dirty="0" err="1"/>
              <a:t>підійде</a:t>
            </a:r>
            <a:r>
              <a:rPr lang="uk-UA" sz="5600" dirty="0"/>
              <a:t> для креативних команд, відділу маркетингу та реклами, розробників та інших творчих професій.</a:t>
            </a:r>
          </a:p>
          <a:p>
            <a:pPr marL="0" indent="0">
              <a:lnSpc>
                <a:spcPct val="120000"/>
              </a:lnSpc>
              <a:buNone/>
            </a:pPr>
            <a:r>
              <a:rPr lang="en-US" sz="5600" dirty="0" err="1"/>
              <a:t>Coggle</a:t>
            </a:r>
            <a:r>
              <a:rPr lang="en-US" sz="5600" dirty="0"/>
              <a:t> </a:t>
            </a:r>
            <a:r>
              <a:rPr lang="uk-UA" sz="5600" dirty="0"/>
              <a:t>дозволяє створювати інтелект-картки з нуля або використання готових шаблонів. У конструкторі можна створювати основні гілки (топіки) та відгалуження від них. Додавати та редагувати гілки (топіки) можна за допомогою гарячих клавіш. Гілки (топіки) можуть містити текст, посилання, зображення, іконки. Можна редагувати текст за допомогою стандартних опцій форматування або скористатися можливостями розмітки </a:t>
            </a:r>
            <a:r>
              <a:rPr lang="en-US" sz="5600" dirty="0"/>
              <a:t>Markdown. </a:t>
            </a:r>
            <a:r>
              <a:rPr lang="uk-UA" sz="5600" dirty="0"/>
              <a:t>У </a:t>
            </a:r>
            <a:r>
              <a:rPr lang="uk-UA" sz="5600" dirty="0" err="1"/>
              <a:t>зв'язків</a:t>
            </a:r>
            <a:r>
              <a:rPr lang="uk-UA" sz="5600" dirty="0"/>
              <a:t> між топами можна змінювати форму та колір.</a:t>
            </a:r>
          </a:p>
          <a:p>
            <a:pPr fontAlgn="base">
              <a:lnSpc>
                <a:spcPct val="120000"/>
              </a:lnSpc>
            </a:pPr>
            <a:r>
              <a:rPr lang="uk-UA" sz="5600" dirty="0"/>
              <a:t>Інтернет - інструмент </a:t>
            </a:r>
            <a:r>
              <a:rPr lang="en-US" sz="5600" b="1" dirty="0"/>
              <a:t>Coggle.it </a:t>
            </a:r>
            <a:r>
              <a:rPr lang="uk-UA" sz="5600" dirty="0"/>
              <a:t>передбачає окрім тексту використання в схемах малюнків, покликань на інші Інтернет - сторінки, зміну кольорів, збереження готової схеми в декількох форматах  (</a:t>
            </a:r>
            <a:r>
              <a:rPr lang="en-US" sz="5600" dirty="0"/>
              <a:t>PDF </a:t>
            </a:r>
            <a:r>
              <a:rPr lang="uk-UA" sz="5600" dirty="0"/>
              <a:t>чи </a:t>
            </a:r>
            <a:r>
              <a:rPr lang="en-US" sz="5600" dirty="0"/>
              <a:t>PNG) </a:t>
            </a:r>
            <a:r>
              <a:rPr lang="uk-UA" sz="5600" dirty="0"/>
              <a:t>та інтеграцію з </a:t>
            </a:r>
            <a:r>
              <a:rPr lang="en-US" sz="5600" dirty="0"/>
              <a:t>Google Drive, </a:t>
            </a:r>
            <a:r>
              <a:rPr lang="uk-UA" sz="5600" dirty="0"/>
              <a:t>код для вбудовування в блог чи сайт. Його можна використовувати для спільної роботи через мобільні пристрої. Сервіс дозволяє завантаження адресної книги </a:t>
            </a:r>
            <a:r>
              <a:rPr lang="en-US" sz="5600" dirty="0"/>
              <a:t>Google </a:t>
            </a:r>
            <a:r>
              <a:rPr lang="uk-UA" sz="5600" dirty="0"/>
              <a:t>акаунтів і навіть вибір  колег для спільної роботи.</a:t>
            </a:r>
          </a:p>
          <a:p>
            <a:pPr fontAlgn="base">
              <a:lnSpc>
                <a:spcPct val="120000"/>
              </a:lnSpc>
            </a:pPr>
            <a:r>
              <a:rPr lang="en-US" sz="5600" dirty="0" err="1"/>
              <a:t>Coggle</a:t>
            </a:r>
            <a:r>
              <a:rPr lang="en-US" sz="5600" dirty="0"/>
              <a:t> - </a:t>
            </a:r>
            <a:r>
              <a:rPr lang="uk-UA" sz="5600" dirty="0"/>
              <a:t>це інтерактивна робоча поверхня, що надає можливість розміщувати необхідну інформацію в зрозумілому та креативному вигляді, а також ділитися нею з колегами. З часом замітки можна редагувати чи видаляти, відкривши детальну історію змін. Цей сервіс цікавий, простий у використанні і, головне, має безкоштовну версію.  </a:t>
            </a:r>
          </a:p>
          <a:p>
            <a:pPr marL="0" indent="0">
              <a:lnSpc>
                <a:spcPct val="120000"/>
              </a:lnSpc>
              <a:buNone/>
            </a:pPr>
            <a:r>
              <a:rPr lang="uk-UA" sz="5600" dirty="0"/>
              <a:t>Працюючи з колегами, користувачі можуть спільно редагувати карту, залишати коментарі та спілкуватися в чаті. Також можна переглядати карту в режимі презентації. Готові карти користувачі можуть завантажити у форматах інтелект-карток, </a:t>
            </a:r>
            <a:r>
              <a:rPr lang="en-US" sz="5600" dirty="0"/>
              <a:t>PDF, TXT, PNG </a:t>
            </a:r>
            <a:r>
              <a:rPr lang="uk-UA" sz="5600" dirty="0"/>
              <a:t>або </a:t>
            </a:r>
            <a:r>
              <a:rPr lang="en-US" sz="5600" dirty="0"/>
              <a:t>VSDX (Visio).</a:t>
            </a:r>
          </a:p>
          <a:p>
            <a:pPr marL="0" indent="0">
              <a:lnSpc>
                <a:spcPct val="120000"/>
              </a:lnSpc>
              <a:buNone/>
            </a:pPr>
            <a:r>
              <a:rPr lang="uk-UA" sz="5600" dirty="0"/>
              <a:t>Параметри </a:t>
            </a:r>
            <a:r>
              <a:rPr lang="en-US" sz="5600" dirty="0" err="1"/>
              <a:t>Coggle</a:t>
            </a:r>
            <a:r>
              <a:rPr lang="uk-UA" sz="5600" dirty="0"/>
              <a:t>:</a:t>
            </a:r>
            <a:endParaRPr lang="en-US" sz="5600" dirty="0"/>
          </a:p>
          <a:p>
            <a:pPr marL="0" indent="0">
              <a:lnSpc>
                <a:spcPct val="120000"/>
              </a:lnSpc>
              <a:buNone/>
            </a:pPr>
            <a:r>
              <a:rPr lang="uk-UA" sz="5600" dirty="0"/>
              <a:t>Платформи:   </a:t>
            </a:r>
          </a:p>
          <a:p>
            <a:pPr marL="0" indent="0">
              <a:lnSpc>
                <a:spcPct val="120000"/>
              </a:lnSpc>
              <a:buNone/>
            </a:pPr>
            <a:r>
              <a:rPr lang="uk-UA" sz="5600" dirty="0"/>
              <a:t>Безкоштовний тариф.</a:t>
            </a:r>
          </a:p>
          <a:p>
            <a:pPr marL="0" indent="0">
              <a:lnSpc>
                <a:spcPct val="120000"/>
              </a:lnSpc>
              <a:buNone/>
            </a:pPr>
            <a:r>
              <a:rPr lang="uk-UA" sz="5600" dirty="0"/>
              <a:t>Підтримка української.</a:t>
            </a:r>
          </a:p>
          <a:p>
            <a:pPr marL="0" indent="0">
              <a:lnSpc>
                <a:spcPct val="120000"/>
              </a:lnSpc>
              <a:buNone/>
            </a:pPr>
            <a:endParaRPr lang="uk-UA" sz="5600" dirty="0"/>
          </a:p>
          <a:p>
            <a:endParaRPr lang="uk-UA" dirty="0"/>
          </a:p>
        </p:txBody>
      </p:sp>
      <p:pic>
        <p:nvPicPr>
          <p:cNvPr id="9" name="Рисунок 8">
            <a:extLst>
              <a:ext uri="{FF2B5EF4-FFF2-40B4-BE49-F238E27FC236}">
                <a16:creationId xmlns:a16="http://schemas.microsoft.com/office/drawing/2014/main" id="{99E7E50D-BC84-49AB-8A4E-CD8E7D42D92F}"/>
              </a:ext>
            </a:extLst>
          </p:cNvPr>
          <p:cNvPicPr>
            <a:picLocks noChangeAspect="1"/>
          </p:cNvPicPr>
          <p:nvPr/>
        </p:nvPicPr>
        <p:blipFill>
          <a:blip r:embed="rId2"/>
          <a:stretch>
            <a:fillRect/>
          </a:stretch>
        </p:blipFill>
        <p:spPr>
          <a:xfrm>
            <a:off x="1930588" y="5268287"/>
            <a:ext cx="960203" cy="403895"/>
          </a:xfrm>
          <a:prstGeom prst="rect">
            <a:avLst/>
          </a:prstGeom>
        </p:spPr>
      </p:pic>
    </p:spTree>
    <p:extLst>
      <p:ext uri="{BB962C8B-B14F-4D97-AF65-F5344CB8AC3E}">
        <p14:creationId xmlns:p14="http://schemas.microsoft.com/office/powerpoint/2010/main" val="306685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9E0E2E-1C0A-4305-A89E-3534003D7BD7}"/>
              </a:ext>
            </a:extLst>
          </p:cNvPr>
          <p:cNvSpPr>
            <a:spLocks noGrp="1"/>
          </p:cNvSpPr>
          <p:nvPr>
            <p:ph type="title"/>
          </p:nvPr>
        </p:nvSpPr>
        <p:spPr/>
        <p:txBody>
          <a:bodyPr>
            <a:normAutofit fontScale="90000"/>
          </a:bodyPr>
          <a:lstStyle/>
          <a:p>
            <a:pPr algn="ctr"/>
            <a:br>
              <a:rPr lang="uk-UA" dirty="0"/>
            </a:br>
            <a:r>
              <a:rPr lang="uk-UA" dirty="0"/>
              <a:t>Особливості </a:t>
            </a:r>
            <a:r>
              <a:rPr lang="en-US" dirty="0" err="1"/>
              <a:t>Coggle</a:t>
            </a:r>
            <a:r>
              <a:rPr lang="en-US" dirty="0"/>
              <a:t>:</a:t>
            </a:r>
            <a:br>
              <a:rPr lang="en-US" dirty="0"/>
            </a:br>
            <a:endParaRPr lang="uk-UA" dirty="0"/>
          </a:p>
        </p:txBody>
      </p:sp>
      <p:sp>
        <p:nvSpPr>
          <p:cNvPr id="3" name="Місце для вмісту 2">
            <a:extLst>
              <a:ext uri="{FF2B5EF4-FFF2-40B4-BE49-F238E27FC236}">
                <a16:creationId xmlns:a16="http://schemas.microsoft.com/office/drawing/2014/main" id="{AF13373C-701E-4BD4-A6A7-923D64F1B1EE}"/>
              </a:ext>
            </a:extLst>
          </p:cNvPr>
          <p:cNvSpPr>
            <a:spLocks noGrp="1"/>
          </p:cNvSpPr>
          <p:nvPr>
            <p:ph idx="1"/>
          </p:nvPr>
        </p:nvSpPr>
        <p:spPr>
          <a:xfrm>
            <a:off x="838200" y="1690688"/>
            <a:ext cx="10515600" cy="4486275"/>
          </a:xfrm>
        </p:spPr>
        <p:txBody>
          <a:bodyPr>
            <a:normAutofit fontScale="70000" lnSpcReduction="20000"/>
          </a:bodyPr>
          <a:lstStyle/>
          <a:p>
            <a:pPr fontAlgn="base">
              <a:lnSpc>
                <a:spcPct val="120000"/>
              </a:lnSpc>
            </a:pPr>
            <a:r>
              <a:rPr lang="uk-UA" dirty="0"/>
              <a:t>Підказки англійською.</a:t>
            </a:r>
          </a:p>
          <a:p>
            <a:pPr fontAlgn="base">
              <a:lnSpc>
                <a:spcPct val="120000"/>
              </a:lnSpc>
            </a:pPr>
            <a:r>
              <a:rPr lang="uk-UA" dirty="0"/>
              <a:t>Своєрідне управління. Нові гілки, наприклад, з’являються подвійним натисканням, колірна схема виникає при натисканні правою кнопкою.</a:t>
            </a:r>
          </a:p>
          <a:p>
            <a:pPr fontAlgn="base">
              <a:lnSpc>
                <a:spcPct val="120000"/>
              </a:lnSpc>
            </a:pPr>
            <a:r>
              <a:rPr lang="uk-UA" dirty="0"/>
              <a:t>Експорт в форматах </a:t>
            </a:r>
            <a:r>
              <a:rPr lang="en-US" dirty="0"/>
              <a:t>PNG, PDF.</a:t>
            </a:r>
          </a:p>
          <a:p>
            <a:pPr fontAlgn="base">
              <a:lnSpc>
                <a:spcPct val="120000"/>
              </a:lnSpc>
            </a:pPr>
            <a:r>
              <a:rPr lang="uk-UA" dirty="0"/>
              <a:t>Спільна робота над картою. Є чат і коментарі.</a:t>
            </a:r>
          </a:p>
          <a:p>
            <a:pPr fontAlgn="base">
              <a:lnSpc>
                <a:spcPct val="120000"/>
              </a:lnSpc>
            </a:pPr>
            <a:r>
              <a:rPr lang="uk-UA" dirty="0"/>
              <a:t>Історія змін. За шкалою рухається бігунок, повертаючи карту на потрібний відрізок редагування.</a:t>
            </a:r>
          </a:p>
          <a:p>
            <a:pPr fontAlgn="base">
              <a:lnSpc>
                <a:spcPct val="120000"/>
              </a:lnSpc>
            </a:pPr>
            <a:r>
              <a:rPr lang="uk-UA" dirty="0"/>
              <a:t>Більше 1600 іконок.</a:t>
            </a:r>
          </a:p>
          <a:p>
            <a:pPr fontAlgn="base">
              <a:lnSpc>
                <a:spcPct val="120000"/>
              </a:lnSpc>
            </a:pPr>
            <a:r>
              <a:rPr lang="uk-UA" dirty="0"/>
              <a:t>Доступна галерея чужих карт.</a:t>
            </a:r>
          </a:p>
          <a:p>
            <a:pPr fontAlgn="base">
              <a:lnSpc>
                <a:spcPct val="120000"/>
              </a:lnSpc>
            </a:pPr>
            <a:r>
              <a:rPr lang="uk-UA" dirty="0"/>
              <a:t>Синхронізація з </a:t>
            </a:r>
            <a:r>
              <a:rPr lang="en-US" dirty="0"/>
              <a:t>Google </a:t>
            </a:r>
            <a:r>
              <a:rPr lang="uk-UA" dirty="0"/>
              <a:t>Диском.</a:t>
            </a:r>
          </a:p>
          <a:p>
            <a:pPr fontAlgn="base">
              <a:lnSpc>
                <a:spcPct val="120000"/>
              </a:lnSpc>
            </a:pPr>
            <a:r>
              <a:rPr lang="uk-UA" dirty="0"/>
              <a:t>Безкоштовний пакет: 3 карти знань.</a:t>
            </a:r>
          </a:p>
          <a:p>
            <a:endParaRPr lang="uk-UA" dirty="0"/>
          </a:p>
        </p:txBody>
      </p:sp>
    </p:spTree>
    <p:extLst>
      <p:ext uri="{BB962C8B-B14F-4D97-AF65-F5344CB8AC3E}">
        <p14:creationId xmlns:p14="http://schemas.microsoft.com/office/powerpoint/2010/main" val="38122202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B36BEF8-D895-4DD0-85BD-377F34572927}"/>
              </a:ext>
            </a:extLst>
          </p:cNvPr>
          <p:cNvSpPr>
            <a:spLocks noGrp="1"/>
          </p:cNvSpPr>
          <p:nvPr>
            <p:ph type="title"/>
          </p:nvPr>
        </p:nvSpPr>
        <p:spPr>
          <a:xfrm>
            <a:off x="838200" y="365126"/>
            <a:ext cx="10515600" cy="411518"/>
          </a:xfrm>
        </p:spPr>
        <p:txBody>
          <a:bodyPr>
            <a:normAutofit fontScale="90000"/>
          </a:bodyPr>
          <a:lstStyle/>
          <a:p>
            <a:pPr algn="ctr"/>
            <a:r>
              <a:rPr lang="uk-UA" dirty="0"/>
              <a:t>Робоча область</a:t>
            </a:r>
          </a:p>
        </p:txBody>
      </p:sp>
      <p:pic>
        <p:nvPicPr>
          <p:cNvPr id="4" name="Місце для вмісту 3">
            <a:extLst>
              <a:ext uri="{FF2B5EF4-FFF2-40B4-BE49-F238E27FC236}">
                <a16:creationId xmlns:a16="http://schemas.microsoft.com/office/drawing/2014/main" id="{47E6CAF7-6422-4550-A4D5-D4F67BE9DB10}"/>
              </a:ext>
            </a:extLst>
          </p:cNvPr>
          <p:cNvPicPr>
            <a:picLocks noGrp="1" noChangeAspect="1"/>
          </p:cNvPicPr>
          <p:nvPr>
            <p:ph idx="1"/>
          </p:nvPr>
        </p:nvPicPr>
        <p:blipFill>
          <a:blip r:embed="rId2"/>
          <a:stretch>
            <a:fillRect/>
          </a:stretch>
        </p:blipFill>
        <p:spPr>
          <a:xfrm>
            <a:off x="838200" y="1136073"/>
            <a:ext cx="11150600" cy="4354001"/>
          </a:xfrm>
          <a:prstGeom prst="rect">
            <a:avLst/>
          </a:prstGeom>
        </p:spPr>
      </p:pic>
      <p:pic>
        <p:nvPicPr>
          <p:cNvPr id="5" name="Рисунок 4">
            <a:extLst>
              <a:ext uri="{FF2B5EF4-FFF2-40B4-BE49-F238E27FC236}">
                <a16:creationId xmlns:a16="http://schemas.microsoft.com/office/drawing/2014/main" id="{D5AF650E-E495-4021-BCAC-76E7C2ADA47A}"/>
              </a:ext>
            </a:extLst>
          </p:cNvPr>
          <p:cNvPicPr>
            <a:picLocks noChangeAspect="1"/>
          </p:cNvPicPr>
          <p:nvPr/>
        </p:nvPicPr>
        <p:blipFill>
          <a:blip r:embed="rId3"/>
          <a:stretch>
            <a:fillRect/>
          </a:stretch>
        </p:blipFill>
        <p:spPr>
          <a:xfrm>
            <a:off x="838199" y="5490074"/>
            <a:ext cx="11150599" cy="591283"/>
          </a:xfrm>
          <a:prstGeom prst="rect">
            <a:avLst/>
          </a:prstGeom>
        </p:spPr>
      </p:pic>
    </p:spTree>
    <p:extLst>
      <p:ext uri="{BB962C8B-B14F-4D97-AF65-F5344CB8AC3E}">
        <p14:creationId xmlns:p14="http://schemas.microsoft.com/office/powerpoint/2010/main" val="1883539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5E07621-E78F-4D2A-A8D2-4CFF79D5D709}"/>
              </a:ext>
            </a:extLst>
          </p:cNvPr>
          <p:cNvSpPr>
            <a:spLocks noGrp="1"/>
          </p:cNvSpPr>
          <p:nvPr>
            <p:ph type="title"/>
          </p:nvPr>
        </p:nvSpPr>
        <p:spPr>
          <a:xfrm>
            <a:off x="838200" y="365126"/>
            <a:ext cx="10515600" cy="992620"/>
          </a:xfrm>
        </p:spPr>
        <p:txBody>
          <a:bodyPr>
            <a:normAutofit/>
          </a:bodyPr>
          <a:lstStyle/>
          <a:p>
            <a:r>
              <a:rPr lang="uk-UA" sz="1800" dirty="0"/>
              <a:t>Можна створити тільки 3 приватні діаграми, всі інші будуть публічними</a:t>
            </a:r>
          </a:p>
        </p:txBody>
      </p:sp>
      <p:pic>
        <p:nvPicPr>
          <p:cNvPr id="4" name="Місце для вмісту 3">
            <a:extLst>
              <a:ext uri="{FF2B5EF4-FFF2-40B4-BE49-F238E27FC236}">
                <a16:creationId xmlns:a16="http://schemas.microsoft.com/office/drawing/2014/main" id="{B2FD9712-E97E-478F-871A-E2910B70F1AB}"/>
              </a:ext>
            </a:extLst>
          </p:cNvPr>
          <p:cNvPicPr>
            <a:picLocks noGrp="1" noChangeAspect="1"/>
          </p:cNvPicPr>
          <p:nvPr>
            <p:ph idx="1"/>
          </p:nvPr>
        </p:nvPicPr>
        <p:blipFill>
          <a:blip r:embed="rId2"/>
          <a:stretch>
            <a:fillRect/>
          </a:stretch>
        </p:blipFill>
        <p:spPr>
          <a:xfrm>
            <a:off x="572655" y="1468582"/>
            <a:ext cx="11069781" cy="4932218"/>
          </a:xfrm>
          <a:prstGeom prst="rect">
            <a:avLst/>
          </a:prstGeom>
        </p:spPr>
      </p:pic>
    </p:spTree>
    <p:extLst>
      <p:ext uri="{BB962C8B-B14F-4D97-AF65-F5344CB8AC3E}">
        <p14:creationId xmlns:p14="http://schemas.microsoft.com/office/powerpoint/2010/main" val="201745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A7E61E79-9075-4A36-8A45-C0377F2EAF62}"/>
              </a:ext>
            </a:extLst>
          </p:cNvPr>
          <p:cNvPicPr>
            <a:picLocks noGrp="1" noChangeAspect="1"/>
          </p:cNvPicPr>
          <p:nvPr>
            <p:ph idx="1"/>
          </p:nvPr>
        </p:nvPicPr>
        <p:blipFill>
          <a:blip r:embed="rId2"/>
          <a:stretch>
            <a:fillRect/>
          </a:stretch>
        </p:blipFill>
        <p:spPr>
          <a:xfrm>
            <a:off x="1219201" y="957407"/>
            <a:ext cx="10012217" cy="5073938"/>
          </a:xfrm>
          <a:prstGeom prst="rect">
            <a:avLst/>
          </a:prstGeom>
        </p:spPr>
      </p:pic>
    </p:spTree>
    <p:extLst>
      <p:ext uri="{BB962C8B-B14F-4D97-AF65-F5344CB8AC3E}">
        <p14:creationId xmlns:p14="http://schemas.microsoft.com/office/powerpoint/2010/main" val="12949441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B9D44CE2-DF2F-477B-A7C7-6213D78DB616}"/>
              </a:ext>
            </a:extLst>
          </p:cNvPr>
          <p:cNvPicPr>
            <a:picLocks noChangeAspect="1"/>
          </p:cNvPicPr>
          <p:nvPr/>
        </p:nvPicPr>
        <p:blipFill>
          <a:blip r:embed="rId2"/>
          <a:stretch>
            <a:fillRect/>
          </a:stretch>
        </p:blipFill>
        <p:spPr>
          <a:xfrm>
            <a:off x="1662545" y="0"/>
            <a:ext cx="8469746" cy="6751782"/>
          </a:xfrm>
          <a:prstGeom prst="rect">
            <a:avLst/>
          </a:prstGeom>
        </p:spPr>
      </p:pic>
    </p:spTree>
    <p:extLst>
      <p:ext uri="{BB962C8B-B14F-4D97-AF65-F5344CB8AC3E}">
        <p14:creationId xmlns:p14="http://schemas.microsoft.com/office/powerpoint/2010/main" val="902608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249A50B6-C769-4A79-9349-09DF121AABC2}"/>
              </a:ext>
            </a:extLst>
          </p:cNvPr>
          <p:cNvPicPr>
            <a:picLocks noGrp="1" noChangeAspect="1"/>
          </p:cNvPicPr>
          <p:nvPr>
            <p:ph sz="half" idx="1"/>
          </p:nvPr>
        </p:nvPicPr>
        <p:blipFill>
          <a:blip r:embed="rId2"/>
          <a:stretch>
            <a:fillRect/>
          </a:stretch>
        </p:blipFill>
        <p:spPr>
          <a:xfrm>
            <a:off x="554182" y="498764"/>
            <a:ext cx="5618017" cy="5994111"/>
          </a:xfrm>
          <a:prstGeom prst="rect">
            <a:avLst/>
          </a:prstGeom>
        </p:spPr>
      </p:pic>
      <p:pic>
        <p:nvPicPr>
          <p:cNvPr id="8" name="Місце для вмісту 7">
            <a:extLst>
              <a:ext uri="{FF2B5EF4-FFF2-40B4-BE49-F238E27FC236}">
                <a16:creationId xmlns:a16="http://schemas.microsoft.com/office/drawing/2014/main" id="{174ED112-0291-4A9E-A549-BAF75155E86D}"/>
              </a:ext>
            </a:extLst>
          </p:cNvPr>
          <p:cNvPicPr>
            <a:picLocks noGrp="1" noChangeAspect="1"/>
          </p:cNvPicPr>
          <p:nvPr>
            <p:ph sz="half" idx="2"/>
          </p:nvPr>
        </p:nvPicPr>
        <p:blipFill>
          <a:blip r:embed="rId3"/>
          <a:stretch>
            <a:fillRect/>
          </a:stretch>
        </p:blipFill>
        <p:spPr>
          <a:xfrm>
            <a:off x="6449290" y="498764"/>
            <a:ext cx="5465619" cy="2761674"/>
          </a:xfrm>
          <a:prstGeom prst="rect">
            <a:avLst/>
          </a:prstGeom>
        </p:spPr>
      </p:pic>
      <p:pic>
        <p:nvPicPr>
          <p:cNvPr id="9" name="Рисунок 8">
            <a:extLst>
              <a:ext uri="{FF2B5EF4-FFF2-40B4-BE49-F238E27FC236}">
                <a16:creationId xmlns:a16="http://schemas.microsoft.com/office/drawing/2014/main" id="{A81DD723-E1A3-4D0A-9AE4-952B01573E53}"/>
              </a:ext>
            </a:extLst>
          </p:cNvPr>
          <p:cNvPicPr>
            <a:picLocks noChangeAspect="1"/>
          </p:cNvPicPr>
          <p:nvPr/>
        </p:nvPicPr>
        <p:blipFill>
          <a:blip r:embed="rId4"/>
          <a:stretch>
            <a:fillRect/>
          </a:stretch>
        </p:blipFill>
        <p:spPr>
          <a:xfrm>
            <a:off x="7407862" y="3916259"/>
            <a:ext cx="3749365" cy="1699407"/>
          </a:xfrm>
          <a:prstGeom prst="rect">
            <a:avLst/>
          </a:prstGeom>
        </p:spPr>
      </p:pic>
      <p:pic>
        <p:nvPicPr>
          <p:cNvPr id="10" name="Рисунок 9">
            <a:extLst>
              <a:ext uri="{FF2B5EF4-FFF2-40B4-BE49-F238E27FC236}">
                <a16:creationId xmlns:a16="http://schemas.microsoft.com/office/drawing/2014/main" id="{253073F1-EFEA-47F9-A413-AAB7EF45A1B2}"/>
              </a:ext>
            </a:extLst>
          </p:cNvPr>
          <p:cNvPicPr>
            <a:picLocks noChangeAspect="1"/>
          </p:cNvPicPr>
          <p:nvPr/>
        </p:nvPicPr>
        <p:blipFill>
          <a:blip r:embed="rId5"/>
          <a:stretch>
            <a:fillRect/>
          </a:stretch>
        </p:blipFill>
        <p:spPr>
          <a:xfrm>
            <a:off x="5742711" y="2111591"/>
            <a:ext cx="1980301" cy="1660299"/>
          </a:xfrm>
          <a:prstGeom prst="rect">
            <a:avLst/>
          </a:prstGeom>
        </p:spPr>
      </p:pic>
    </p:spTree>
    <p:extLst>
      <p:ext uri="{BB962C8B-B14F-4D97-AF65-F5344CB8AC3E}">
        <p14:creationId xmlns:p14="http://schemas.microsoft.com/office/powerpoint/2010/main" val="29497959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94BA3627-C990-493A-A2B6-9F87E8B1434C}"/>
              </a:ext>
            </a:extLst>
          </p:cNvPr>
          <p:cNvSpPr>
            <a:spLocks noGrp="1"/>
          </p:cNvSpPr>
          <p:nvPr>
            <p:ph type="title"/>
          </p:nvPr>
        </p:nvSpPr>
        <p:spPr/>
        <p:txBody>
          <a:bodyPr>
            <a:normAutofit/>
          </a:bodyPr>
          <a:lstStyle/>
          <a:p>
            <a:pPr algn="ctr"/>
            <a:r>
              <a:rPr lang="uk-UA" sz="3600" dirty="0"/>
              <a:t>Режими</a:t>
            </a:r>
          </a:p>
        </p:txBody>
      </p:sp>
      <p:pic>
        <p:nvPicPr>
          <p:cNvPr id="7" name="Місце для вмісту 6">
            <a:extLst>
              <a:ext uri="{FF2B5EF4-FFF2-40B4-BE49-F238E27FC236}">
                <a16:creationId xmlns:a16="http://schemas.microsoft.com/office/drawing/2014/main" id="{DD30EEA0-9FB7-4577-9B8E-B68BD823B534}"/>
              </a:ext>
            </a:extLst>
          </p:cNvPr>
          <p:cNvPicPr>
            <a:picLocks noGrp="1" noChangeAspect="1"/>
          </p:cNvPicPr>
          <p:nvPr>
            <p:ph idx="1"/>
          </p:nvPr>
        </p:nvPicPr>
        <p:blipFill>
          <a:blip r:embed="rId2"/>
          <a:stretch>
            <a:fillRect/>
          </a:stretch>
        </p:blipFill>
        <p:spPr>
          <a:xfrm>
            <a:off x="838201" y="1560945"/>
            <a:ext cx="9977582" cy="4858328"/>
          </a:xfrm>
          <a:prstGeom prst="rect">
            <a:avLst/>
          </a:prstGeom>
        </p:spPr>
      </p:pic>
    </p:spTree>
    <p:extLst>
      <p:ext uri="{BB962C8B-B14F-4D97-AF65-F5344CB8AC3E}">
        <p14:creationId xmlns:p14="http://schemas.microsoft.com/office/powerpoint/2010/main" val="14360561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A727119B-0BB6-4F33-B3F6-FABC4405FD16}"/>
              </a:ext>
            </a:extLst>
          </p:cNvPr>
          <p:cNvSpPr>
            <a:spLocks noGrp="1"/>
          </p:cNvSpPr>
          <p:nvPr>
            <p:ph type="title"/>
          </p:nvPr>
        </p:nvSpPr>
        <p:spPr/>
        <p:txBody>
          <a:bodyPr/>
          <a:lstStyle/>
          <a:p>
            <a:pPr algn="ctr"/>
            <a:r>
              <a:rPr lang="uk-UA" dirty="0"/>
              <a:t>Режим презентації (перегляду)</a:t>
            </a:r>
          </a:p>
        </p:txBody>
      </p:sp>
      <p:pic>
        <p:nvPicPr>
          <p:cNvPr id="7" name="Місце для вмісту 6">
            <a:extLst>
              <a:ext uri="{FF2B5EF4-FFF2-40B4-BE49-F238E27FC236}">
                <a16:creationId xmlns:a16="http://schemas.microsoft.com/office/drawing/2014/main" id="{EFB29B4C-A07E-458D-8509-708391B6A139}"/>
              </a:ext>
            </a:extLst>
          </p:cNvPr>
          <p:cNvPicPr>
            <a:picLocks noGrp="1" noChangeAspect="1"/>
          </p:cNvPicPr>
          <p:nvPr>
            <p:ph idx="1"/>
          </p:nvPr>
        </p:nvPicPr>
        <p:blipFill>
          <a:blip r:embed="rId2"/>
          <a:stretch>
            <a:fillRect/>
          </a:stretch>
        </p:blipFill>
        <p:spPr>
          <a:xfrm>
            <a:off x="838200" y="1836801"/>
            <a:ext cx="10515600" cy="4181203"/>
          </a:xfrm>
          <a:prstGeom prst="rect">
            <a:avLst/>
          </a:prstGeom>
        </p:spPr>
      </p:pic>
    </p:spTree>
    <p:extLst>
      <p:ext uri="{BB962C8B-B14F-4D97-AF65-F5344CB8AC3E}">
        <p14:creationId xmlns:p14="http://schemas.microsoft.com/office/powerpoint/2010/main" val="3708842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D7A63B-FCD8-4AA2-9559-07159B9A3A15}"/>
              </a:ext>
            </a:extLst>
          </p:cNvPr>
          <p:cNvSpPr>
            <a:spLocks noGrp="1"/>
          </p:cNvSpPr>
          <p:nvPr>
            <p:ph type="title"/>
          </p:nvPr>
        </p:nvSpPr>
        <p:spPr>
          <a:xfrm>
            <a:off x="838200" y="365126"/>
            <a:ext cx="10515600" cy="789420"/>
          </a:xfrm>
        </p:spPr>
        <p:txBody>
          <a:bodyPr>
            <a:normAutofit/>
          </a:bodyPr>
          <a:lstStyle/>
          <a:p>
            <a:pPr algn="ctr"/>
            <a:r>
              <a:rPr lang="en-US" sz="3200" b="1" dirty="0" err="1"/>
              <a:t>ChatMind</a:t>
            </a:r>
            <a:r>
              <a:rPr lang="uk-UA" sz="3200" b="1" dirty="0"/>
              <a:t> </a:t>
            </a:r>
            <a:r>
              <a:rPr lang="en-US" sz="3200" b="1" dirty="0"/>
              <a:t>https://chatmind.tech/</a:t>
            </a:r>
            <a:endParaRPr lang="uk-UA" sz="3200" b="1" dirty="0"/>
          </a:p>
        </p:txBody>
      </p:sp>
      <p:sp>
        <p:nvSpPr>
          <p:cNvPr id="3" name="Місце для вмісту 2">
            <a:extLst>
              <a:ext uri="{FF2B5EF4-FFF2-40B4-BE49-F238E27FC236}">
                <a16:creationId xmlns:a16="http://schemas.microsoft.com/office/drawing/2014/main" id="{653224D7-C375-4F47-9722-EAE810A62F83}"/>
              </a:ext>
            </a:extLst>
          </p:cNvPr>
          <p:cNvSpPr>
            <a:spLocks noGrp="1"/>
          </p:cNvSpPr>
          <p:nvPr>
            <p:ph idx="1"/>
          </p:nvPr>
        </p:nvSpPr>
        <p:spPr>
          <a:xfrm>
            <a:off x="838200" y="1376218"/>
            <a:ext cx="10515600" cy="4800745"/>
          </a:xfrm>
        </p:spPr>
        <p:txBody>
          <a:bodyPr>
            <a:normAutofit fontScale="70000" lnSpcReduction="20000"/>
          </a:bodyPr>
          <a:lstStyle/>
          <a:p>
            <a:pPr marL="0" indent="0" algn="just">
              <a:buNone/>
            </a:pPr>
            <a:r>
              <a:rPr lang="en-US" b="1" dirty="0" err="1"/>
              <a:t>ChatMind</a:t>
            </a:r>
            <a:r>
              <a:rPr lang="en-US" dirty="0"/>
              <a:t> – </a:t>
            </a:r>
            <a:r>
              <a:rPr lang="uk-UA" dirty="0"/>
              <a:t>це інструмент для створення ментальних карт за допомогою розмови зі штучним інтелектом. Він дозволяє користувачам вводити питання/статті/дані та створювати карту розуму з підтримкою перезапису контексту та розширення діалогу. </a:t>
            </a:r>
          </a:p>
          <a:p>
            <a:pPr marL="0" indent="0" algn="just">
              <a:buNone/>
            </a:pPr>
            <a:r>
              <a:rPr lang="en-US" dirty="0" err="1"/>
              <a:t>ChatMind</a:t>
            </a:r>
            <a:r>
              <a:rPr lang="en-US" dirty="0"/>
              <a:t> </a:t>
            </a:r>
            <a:r>
              <a:rPr lang="uk-UA" dirty="0"/>
              <a:t>також пропонує функції для сортування фреймворків, мозкового штурму, управління проектами, складання розкладу, ведення нотаток та багато іншого. Функція ШІ-інструменту:</a:t>
            </a:r>
          </a:p>
          <a:p>
            <a:pPr marL="0" indent="0" algn="just">
              <a:buNone/>
            </a:pPr>
            <a:r>
              <a:rPr lang="uk-UA" dirty="0"/>
              <a:t>Ідеї ростуть на деревах. Просто введіть один: Введіть основну думку та спостерігайте, як воно проростає у повноцінне дерево ідей.</a:t>
            </a:r>
          </a:p>
          <a:p>
            <a:pPr marL="0" indent="0" algn="just">
              <a:buNone/>
            </a:pPr>
            <a:r>
              <a:rPr lang="uk-UA" dirty="0"/>
              <a:t>Додайте свої ключові слова до підказки. Або скористайтеся нашими шаблонами: Керуйте мозковим штурмом за допомогою ключових слів або </a:t>
            </a:r>
            <a:r>
              <a:rPr lang="uk-UA" dirty="0" err="1"/>
              <a:t>прискоріть</a:t>
            </a:r>
            <a:r>
              <a:rPr lang="uk-UA" dirty="0"/>
              <a:t> його за допомогою наших шаблонів.</a:t>
            </a:r>
          </a:p>
          <a:p>
            <a:pPr marL="0" indent="0" algn="just">
              <a:buNone/>
            </a:pPr>
            <a:r>
              <a:rPr lang="uk-UA" dirty="0"/>
              <a:t>1 безкоштовний кредит на день (</a:t>
            </a:r>
            <a:r>
              <a:rPr lang="ru-RU" dirty="0" err="1"/>
              <a:t>це</a:t>
            </a:r>
            <a:r>
              <a:rPr lang="ru-RU" dirty="0"/>
              <a:t> </a:t>
            </a:r>
            <a:r>
              <a:rPr lang="ru-RU" dirty="0" err="1"/>
              <a:t>приблизно</a:t>
            </a:r>
            <a:r>
              <a:rPr lang="ru-RU" dirty="0"/>
              <a:t> 4 </a:t>
            </a:r>
            <a:r>
              <a:rPr lang="ru-RU" dirty="0" err="1"/>
              <a:t>ментальних</a:t>
            </a:r>
            <a:r>
              <a:rPr lang="ru-RU" dirty="0"/>
              <a:t> </a:t>
            </a:r>
            <a:r>
              <a:rPr lang="ru-RU" dirty="0" err="1"/>
              <a:t>карти</a:t>
            </a:r>
            <a:r>
              <a:rPr lang="ru-RU" dirty="0"/>
              <a:t>, </a:t>
            </a:r>
            <a:r>
              <a:rPr lang="ru-RU" dirty="0" err="1"/>
              <a:t>які</a:t>
            </a:r>
            <a:r>
              <a:rPr lang="ru-RU" dirty="0"/>
              <a:t> </a:t>
            </a:r>
            <a:r>
              <a:rPr lang="ru-RU" dirty="0" err="1"/>
              <a:t>неможна</a:t>
            </a:r>
            <a:r>
              <a:rPr lang="ru-RU" dirty="0"/>
              <a:t> </a:t>
            </a:r>
            <a:r>
              <a:rPr lang="ru-RU" dirty="0" err="1"/>
              <a:t>редагувати</a:t>
            </a:r>
            <a:r>
              <a:rPr lang="ru-RU" dirty="0"/>
              <a:t>)</a:t>
            </a:r>
            <a:r>
              <a:rPr lang="uk-UA" dirty="0"/>
              <a:t>: Насолоджуйтесь щоденним безкоштовним кредитом, щоб підживлювати вашу творчість за допомогою </a:t>
            </a:r>
            <a:r>
              <a:rPr lang="en-US" dirty="0" err="1"/>
              <a:t>Chatmind</a:t>
            </a:r>
            <a:r>
              <a:rPr lang="en-US" dirty="0"/>
              <a:t>.</a:t>
            </a:r>
            <a:endParaRPr lang="uk-UA" dirty="0"/>
          </a:p>
          <a:p>
            <a:pPr marL="0" indent="0" algn="just">
              <a:buNone/>
            </a:pPr>
            <a:r>
              <a:rPr lang="uk-UA" dirty="0"/>
              <a:t>Незабаром з'явиться безліч функцій ШІ: Приготуйтеся до безлічі захоплюючих оновлень штучного інтелекту, які прискорять ваш мозковий штурм.</a:t>
            </a:r>
          </a:p>
          <a:p>
            <a:pPr marL="0" indent="0" algn="just">
              <a:buNone/>
            </a:pPr>
            <a:r>
              <a:rPr lang="uk-UA" dirty="0"/>
              <a:t>Інтерфейс сайту </a:t>
            </a:r>
            <a:r>
              <a:rPr lang="en-US" dirty="0" err="1"/>
              <a:t>ChatMind</a:t>
            </a:r>
            <a:r>
              <a:rPr lang="en-US" dirty="0"/>
              <a:t> </a:t>
            </a:r>
            <a:r>
              <a:rPr lang="uk-UA" dirty="0"/>
              <a:t>містить дві версії: китайську та англійську.</a:t>
            </a:r>
          </a:p>
        </p:txBody>
      </p:sp>
    </p:spTree>
    <p:extLst>
      <p:ext uri="{BB962C8B-B14F-4D97-AF65-F5344CB8AC3E}">
        <p14:creationId xmlns:p14="http://schemas.microsoft.com/office/powerpoint/2010/main" val="12978649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1041C9EF-6A1F-401C-89EB-BC7D80305106}"/>
              </a:ext>
            </a:extLst>
          </p:cNvPr>
          <p:cNvPicPr>
            <a:picLocks noGrp="1" noChangeAspect="1"/>
          </p:cNvPicPr>
          <p:nvPr>
            <p:ph sz="half" idx="1"/>
          </p:nvPr>
        </p:nvPicPr>
        <p:blipFill>
          <a:blip r:embed="rId2"/>
          <a:stretch>
            <a:fillRect/>
          </a:stretch>
        </p:blipFill>
        <p:spPr>
          <a:xfrm>
            <a:off x="369455" y="377955"/>
            <a:ext cx="6216072" cy="2984081"/>
          </a:xfrm>
          <a:prstGeom prst="rect">
            <a:avLst/>
          </a:prstGeom>
        </p:spPr>
      </p:pic>
      <p:pic>
        <p:nvPicPr>
          <p:cNvPr id="7" name="Місце для вмісту 6">
            <a:extLst>
              <a:ext uri="{FF2B5EF4-FFF2-40B4-BE49-F238E27FC236}">
                <a16:creationId xmlns:a16="http://schemas.microsoft.com/office/drawing/2014/main" id="{E5D5E27B-2BB6-4054-9C68-FA7E809B2CC1}"/>
              </a:ext>
            </a:extLst>
          </p:cNvPr>
          <p:cNvPicPr>
            <a:picLocks noGrp="1" noChangeAspect="1"/>
          </p:cNvPicPr>
          <p:nvPr>
            <p:ph sz="half" idx="2"/>
          </p:nvPr>
        </p:nvPicPr>
        <p:blipFill>
          <a:blip r:embed="rId3"/>
          <a:stretch>
            <a:fillRect/>
          </a:stretch>
        </p:blipFill>
        <p:spPr>
          <a:xfrm>
            <a:off x="6899563" y="665019"/>
            <a:ext cx="4692073" cy="5689600"/>
          </a:xfrm>
          <a:prstGeom prst="rect">
            <a:avLst/>
          </a:prstGeom>
        </p:spPr>
      </p:pic>
      <p:pic>
        <p:nvPicPr>
          <p:cNvPr id="8" name="Рисунок 7">
            <a:extLst>
              <a:ext uri="{FF2B5EF4-FFF2-40B4-BE49-F238E27FC236}">
                <a16:creationId xmlns:a16="http://schemas.microsoft.com/office/drawing/2014/main" id="{7CE390C9-CED4-4124-A232-55B49AC2C024}"/>
              </a:ext>
            </a:extLst>
          </p:cNvPr>
          <p:cNvPicPr>
            <a:picLocks noChangeAspect="1"/>
          </p:cNvPicPr>
          <p:nvPr/>
        </p:nvPicPr>
        <p:blipFill>
          <a:blip r:embed="rId4"/>
          <a:stretch>
            <a:fillRect/>
          </a:stretch>
        </p:blipFill>
        <p:spPr>
          <a:xfrm>
            <a:off x="232212" y="3577500"/>
            <a:ext cx="6263294" cy="2984082"/>
          </a:xfrm>
          <a:prstGeom prst="rect">
            <a:avLst/>
          </a:prstGeom>
        </p:spPr>
      </p:pic>
    </p:spTree>
    <p:extLst>
      <p:ext uri="{BB962C8B-B14F-4D97-AF65-F5344CB8AC3E}">
        <p14:creationId xmlns:p14="http://schemas.microsoft.com/office/powerpoint/2010/main" val="2284239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EA08A73D-79CA-478D-AD49-65FA3948E938}"/>
              </a:ext>
            </a:extLst>
          </p:cNvPr>
          <p:cNvSpPr>
            <a:spLocks noGrp="1"/>
          </p:cNvSpPr>
          <p:nvPr>
            <p:ph type="title"/>
          </p:nvPr>
        </p:nvSpPr>
        <p:spPr>
          <a:xfrm>
            <a:off x="838200" y="365126"/>
            <a:ext cx="10515600" cy="770948"/>
          </a:xfrm>
        </p:spPr>
        <p:txBody>
          <a:bodyPr>
            <a:normAutofit fontScale="90000"/>
          </a:bodyPr>
          <a:lstStyle/>
          <a:p>
            <a:pPr algn="ctr"/>
            <a:br>
              <a:rPr lang="uk-UA" b="1" dirty="0"/>
            </a:br>
            <a:r>
              <a:rPr lang="en-US" b="1" dirty="0"/>
              <a:t>Draw.io</a:t>
            </a:r>
            <a:r>
              <a:rPr lang="uk-UA" b="1" dirty="0"/>
              <a:t>  </a:t>
            </a:r>
            <a:r>
              <a:rPr lang="en-US" b="1" dirty="0"/>
              <a:t>https://app.diagrams.net/</a:t>
            </a:r>
            <a:br>
              <a:rPr lang="en-US" b="1" dirty="0"/>
            </a:br>
            <a:endParaRPr lang="uk-UA" dirty="0"/>
          </a:p>
        </p:txBody>
      </p:sp>
      <p:sp>
        <p:nvSpPr>
          <p:cNvPr id="6" name="Місце для вмісту 5">
            <a:extLst>
              <a:ext uri="{FF2B5EF4-FFF2-40B4-BE49-F238E27FC236}">
                <a16:creationId xmlns:a16="http://schemas.microsoft.com/office/drawing/2014/main" id="{B75ED844-5A8D-4E6B-B592-E130B9FE7FF2}"/>
              </a:ext>
            </a:extLst>
          </p:cNvPr>
          <p:cNvSpPr>
            <a:spLocks noGrp="1"/>
          </p:cNvSpPr>
          <p:nvPr>
            <p:ph idx="1"/>
          </p:nvPr>
        </p:nvSpPr>
        <p:spPr>
          <a:xfrm>
            <a:off x="838200" y="1311564"/>
            <a:ext cx="10515600" cy="4865399"/>
          </a:xfrm>
        </p:spPr>
        <p:txBody>
          <a:bodyPr>
            <a:normAutofit fontScale="77500" lnSpcReduction="20000"/>
          </a:bodyPr>
          <a:lstStyle/>
          <a:p>
            <a:pPr marL="0" indent="0">
              <a:buNone/>
            </a:pPr>
            <a:r>
              <a:rPr lang="uk-UA" dirty="0"/>
              <a:t>Це безкоштовний багатофункціональний сервіс із достатньо простим інтерфейсом. Із його допомогою можна створювати як інтелект-карти, так і різноманітні інженерні схеми, таблиці, блок-схеми, нескладні інфографіки та презентації.</a:t>
            </a:r>
          </a:p>
          <a:p>
            <a:pPr marL="0" indent="0">
              <a:buNone/>
            </a:pPr>
            <a:endParaRPr lang="uk-UA" dirty="0"/>
          </a:p>
          <a:p>
            <a:pPr marL="0" indent="0">
              <a:buNone/>
            </a:pPr>
            <a:r>
              <a:rPr lang="en-US" dirty="0"/>
              <a:t>Draw.io – </a:t>
            </a:r>
            <a:r>
              <a:rPr lang="uk-UA" dirty="0" err="1"/>
              <a:t>мультимовний</a:t>
            </a:r>
            <a:r>
              <a:rPr lang="uk-UA" dirty="0"/>
              <a:t> сервіс, його інтерфейс можна налаштувати будь-якою з 50 мов, зокрема, українською. Однак з англійською він адаптується не повністю.</a:t>
            </a:r>
          </a:p>
          <a:p>
            <a:pPr marL="0" indent="0">
              <a:buNone/>
            </a:pPr>
            <a:endParaRPr lang="uk-UA" dirty="0"/>
          </a:p>
          <a:p>
            <a:pPr marL="0" indent="0">
              <a:buNone/>
            </a:pPr>
            <a:r>
              <a:rPr lang="uk-UA" dirty="0"/>
              <a:t>Скориставшись одним зі 140 шаблонів, можна створювати власні інтелект-карти, редагуючи кожний елемент, – додавати текст та малюнки, змінювати кольори фону та текстів, вигляд та розміщення блоків і стрілок.</a:t>
            </a:r>
          </a:p>
          <a:p>
            <a:pPr marL="0" indent="0">
              <a:buNone/>
            </a:pPr>
            <a:endParaRPr lang="uk-UA" dirty="0"/>
          </a:p>
          <a:p>
            <a:pPr marL="0" indent="0">
              <a:buNone/>
            </a:pPr>
            <a:r>
              <a:rPr lang="uk-UA" dirty="0"/>
              <a:t>Для того, щоб почати користуватися сервісом, реєстрація не потрібна, за виключенням, якщо робота над </a:t>
            </a:r>
            <a:r>
              <a:rPr lang="uk-UA" dirty="0" err="1"/>
              <a:t>проєктом</a:t>
            </a:r>
            <a:r>
              <a:rPr lang="uk-UA" dirty="0"/>
              <a:t> проводитиметься у віртуальній хмарі. Готові зображення можна зберігати </a:t>
            </a:r>
            <a:r>
              <a:rPr lang="en-US" dirty="0"/>
              <a:t>Google </a:t>
            </a:r>
            <a:r>
              <a:rPr lang="uk-UA" dirty="0"/>
              <a:t>Диск, </a:t>
            </a:r>
            <a:r>
              <a:rPr lang="en-US" dirty="0"/>
              <a:t>OneDrive </a:t>
            </a:r>
            <a:r>
              <a:rPr lang="uk-UA" dirty="0"/>
              <a:t>чи на комп’ютер.</a:t>
            </a:r>
          </a:p>
        </p:txBody>
      </p:sp>
    </p:spTree>
    <p:extLst>
      <p:ext uri="{BB962C8B-B14F-4D97-AF65-F5344CB8AC3E}">
        <p14:creationId xmlns:p14="http://schemas.microsoft.com/office/powerpoint/2010/main" val="3225980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A04D4D66-0809-49D5-956C-8F12014AE8EB}"/>
              </a:ext>
            </a:extLst>
          </p:cNvPr>
          <p:cNvPicPr>
            <a:picLocks noGrp="1" noChangeAspect="1"/>
          </p:cNvPicPr>
          <p:nvPr>
            <p:ph idx="1"/>
          </p:nvPr>
        </p:nvPicPr>
        <p:blipFill>
          <a:blip r:embed="rId2"/>
          <a:stretch>
            <a:fillRect/>
          </a:stretch>
        </p:blipFill>
        <p:spPr>
          <a:xfrm>
            <a:off x="4341091" y="415636"/>
            <a:ext cx="7407564" cy="6003637"/>
          </a:xfrm>
          <a:prstGeom prst="rect">
            <a:avLst/>
          </a:prstGeom>
        </p:spPr>
      </p:pic>
      <p:pic>
        <p:nvPicPr>
          <p:cNvPr id="5" name="Рисунок 4">
            <a:extLst>
              <a:ext uri="{FF2B5EF4-FFF2-40B4-BE49-F238E27FC236}">
                <a16:creationId xmlns:a16="http://schemas.microsoft.com/office/drawing/2014/main" id="{673754BB-366D-4FBD-8F6E-EAC19A300007}"/>
              </a:ext>
            </a:extLst>
          </p:cNvPr>
          <p:cNvPicPr>
            <a:picLocks noChangeAspect="1"/>
          </p:cNvPicPr>
          <p:nvPr/>
        </p:nvPicPr>
        <p:blipFill>
          <a:blip r:embed="rId3"/>
          <a:stretch>
            <a:fillRect/>
          </a:stretch>
        </p:blipFill>
        <p:spPr>
          <a:xfrm>
            <a:off x="725764" y="1405986"/>
            <a:ext cx="3475021" cy="3639627"/>
          </a:xfrm>
          <a:prstGeom prst="rect">
            <a:avLst/>
          </a:prstGeom>
        </p:spPr>
      </p:pic>
    </p:spTree>
    <p:extLst>
      <p:ext uri="{BB962C8B-B14F-4D97-AF65-F5344CB8AC3E}">
        <p14:creationId xmlns:p14="http://schemas.microsoft.com/office/powerpoint/2010/main" val="1916340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7FA51F1A-4CBB-4AD0-B56A-7F2179B2ADC7}"/>
              </a:ext>
            </a:extLst>
          </p:cNvPr>
          <p:cNvSpPr>
            <a:spLocks noGrp="1"/>
          </p:cNvSpPr>
          <p:nvPr>
            <p:ph type="title"/>
          </p:nvPr>
        </p:nvSpPr>
        <p:spPr/>
        <p:txBody>
          <a:bodyPr>
            <a:normAutofit fontScale="90000"/>
          </a:bodyPr>
          <a:lstStyle/>
          <a:p>
            <a:pPr algn="ctr"/>
            <a:br>
              <a:rPr lang="uk-UA" dirty="0"/>
            </a:br>
            <a:r>
              <a:rPr lang="en-US" sz="4000" b="1" dirty="0"/>
              <a:t>Canva</a:t>
            </a:r>
            <a:r>
              <a:rPr lang="uk-UA" sz="4000" b="1" dirty="0"/>
              <a:t> </a:t>
            </a:r>
            <a:r>
              <a:rPr lang="en-US" sz="3100" b="1" dirty="0"/>
              <a:t>https://www.canva.com/uk_ua/grafiky/intelekt-karta/</a:t>
            </a:r>
            <a:br>
              <a:rPr lang="en-US" sz="4000" b="1" dirty="0"/>
            </a:br>
            <a:endParaRPr lang="uk-UA" sz="4000" b="1" dirty="0"/>
          </a:p>
        </p:txBody>
      </p:sp>
      <p:sp>
        <p:nvSpPr>
          <p:cNvPr id="9" name="Місце для вмісту 8">
            <a:extLst>
              <a:ext uri="{FF2B5EF4-FFF2-40B4-BE49-F238E27FC236}">
                <a16:creationId xmlns:a16="http://schemas.microsoft.com/office/drawing/2014/main" id="{5F6A3A15-8AAF-4CAD-AEFF-CF153EE3227E}"/>
              </a:ext>
            </a:extLst>
          </p:cNvPr>
          <p:cNvSpPr>
            <a:spLocks noGrp="1"/>
          </p:cNvSpPr>
          <p:nvPr>
            <p:ph sz="half" idx="1"/>
          </p:nvPr>
        </p:nvSpPr>
        <p:spPr/>
        <p:txBody>
          <a:bodyPr>
            <a:normAutofit fontScale="47500" lnSpcReduction="20000"/>
          </a:bodyPr>
          <a:lstStyle/>
          <a:p>
            <a:pPr marL="0" indent="0">
              <a:buNone/>
            </a:pPr>
            <a:r>
              <a:rPr lang="uk-UA" dirty="0"/>
              <a:t>Це один із найкращих сучасних інструментів для створення не лише інтелект-карт, а й цілого ряду візуального контенту, який стане у пригоді для створення цікавих уроків, – гіфки, комікси, презентації, плакати, логотипи та інше.</a:t>
            </a:r>
          </a:p>
          <a:p>
            <a:pPr marL="0" indent="0">
              <a:buNone/>
            </a:pPr>
            <a:endParaRPr lang="uk-UA" dirty="0"/>
          </a:p>
          <a:p>
            <a:pPr marL="0" indent="0">
              <a:buNone/>
            </a:pPr>
            <a:r>
              <a:rPr lang="en-US" dirty="0"/>
              <a:t>Canva – </a:t>
            </a:r>
            <a:r>
              <a:rPr lang="uk-UA" dirty="0" err="1"/>
              <a:t>мультимовний</a:t>
            </a:r>
            <a:r>
              <a:rPr lang="uk-UA" dirty="0"/>
              <a:t> інструмент, його інтерфейс адаптується 28 мовами. зокрема, й українською.</a:t>
            </a:r>
          </a:p>
          <a:p>
            <a:pPr marL="0" indent="0">
              <a:buNone/>
            </a:pPr>
            <a:endParaRPr lang="uk-UA" dirty="0"/>
          </a:p>
          <a:p>
            <a:pPr marL="0" indent="0">
              <a:buNone/>
            </a:pPr>
            <a:r>
              <a:rPr lang="uk-UA" dirty="0"/>
              <a:t>Цей сервіс – своєрідний конструктор, скориставшись вбудованим редактором із будь-якого з-понад 220 шаблонів, можна створити власний </a:t>
            </a:r>
            <a:r>
              <a:rPr lang="uk-UA" dirty="0" err="1"/>
              <a:t>проєкт</a:t>
            </a:r>
            <a:r>
              <a:rPr lang="uk-UA" dirty="0"/>
              <a:t> інтелект-карти – змінити кольори, текст, шрифти; додати необхідні візуальні елементи, зокрема, гіфки та відео.</a:t>
            </a:r>
          </a:p>
          <a:p>
            <a:pPr marL="0" indent="0">
              <a:buNone/>
            </a:pPr>
            <a:endParaRPr lang="uk-UA" dirty="0"/>
          </a:p>
          <a:p>
            <a:pPr marL="0" indent="0">
              <a:buNone/>
            </a:pPr>
            <a:r>
              <a:rPr lang="uk-UA" dirty="0"/>
              <a:t>Після попередньої реєстрації над одним </a:t>
            </a:r>
            <a:r>
              <a:rPr lang="uk-UA" dirty="0" err="1"/>
              <a:t>проєктом</a:t>
            </a:r>
            <a:r>
              <a:rPr lang="uk-UA" dirty="0"/>
              <a:t> у режимі реального часу може працювати декілька осіб. Готові карти можна зберігати у будь-якому форматі – </a:t>
            </a:r>
            <a:r>
              <a:rPr lang="en-US" dirty="0" err="1"/>
              <a:t>png</a:t>
            </a:r>
            <a:r>
              <a:rPr lang="en-US" dirty="0"/>
              <a:t>, jpg, pdf, mp4, </a:t>
            </a:r>
            <a:r>
              <a:rPr lang="en-US" dirty="0" err="1"/>
              <a:t>cvg</a:t>
            </a:r>
            <a:r>
              <a:rPr lang="en-US" dirty="0"/>
              <a:t> </a:t>
            </a:r>
            <a:r>
              <a:rPr lang="uk-UA" dirty="0"/>
              <a:t>та </a:t>
            </a:r>
            <a:r>
              <a:rPr lang="en-US" dirty="0"/>
              <a:t>gif.</a:t>
            </a:r>
          </a:p>
          <a:p>
            <a:pPr marL="0" indent="0">
              <a:buNone/>
            </a:pPr>
            <a:endParaRPr lang="en-US" dirty="0"/>
          </a:p>
          <a:p>
            <a:pPr marL="0" indent="0">
              <a:buNone/>
            </a:pPr>
            <a:r>
              <a:rPr lang="uk-UA" dirty="0"/>
              <a:t>Цей ресурс умовно безкоштовний. Щоб користуватися усіма можливостями безоплатно, у межах соціального </a:t>
            </a:r>
            <a:r>
              <a:rPr lang="uk-UA" dirty="0" err="1"/>
              <a:t>проєкту</a:t>
            </a:r>
            <a:r>
              <a:rPr lang="uk-UA" dirty="0"/>
              <a:t> «</a:t>
            </a:r>
            <a:r>
              <a:rPr lang="en-US" dirty="0"/>
              <a:t>Canva </a:t>
            </a:r>
            <a:r>
              <a:rPr lang="uk-UA" dirty="0"/>
              <a:t>для освіти» освітяни можуть подати заявку на отримання безстрокового безкоштовного доступу до преміум версії </a:t>
            </a:r>
            <a:r>
              <a:rPr lang="en-US" dirty="0"/>
              <a:t>Canva Pro.</a:t>
            </a:r>
            <a:endParaRPr lang="uk-UA" dirty="0"/>
          </a:p>
        </p:txBody>
      </p:sp>
      <p:pic>
        <p:nvPicPr>
          <p:cNvPr id="12" name="Місце для вмісту 11">
            <a:extLst>
              <a:ext uri="{FF2B5EF4-FFF2-40B4-BE49-F238E27FC236}">
                <a16:creationId xmlns:a16="http://schemas.microsoft.com/office/drawing/2014/main" id="{F1C11DE6-49C9-4926-A84A-1BC6870B2570}"/>
              </a:ext>
            </a:extLst>
          </p:cNvPr>
          <p:cNvPicPr>
            <a:picLocks noGrp="1" noChangeAspect="1"/>
          </p:cNvPicPr>
          <p:nvPr>
            <p:ph sz="half" idx="2"/>
          </p:nvPr>
        </p:nvPicPr>
        <p:blipFill>
          <a:blip r:embed="rId2"/>
          <a:stretch>
            <a:fillRect/>
          </a:stretch>
        </p:blipFill>
        <p:spPr>
          <a:xfrm>
            <a:off x="6172200" y="1690688"/>
            <a:ext cx="5788891" cy="4486275"/>
          </a:xfrm>
          <a:prstGeom prst="rect">
            <a:avLst/>
          </a:prstGeom>
        </p:spPr>
      </p:pic>
    </p:spTree>
    <p:extLst>
      <p:ext uri="{BB962C8B-B14F-4D97-AF65-F5344CB8AC3E}">
        <p14:creationId xmlns:p14="http://schemas.microsoft.com/office/powerpoint/2010/main" val="32779802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a:extLst>
              <a:ext uri="{FF2B5EF4-FFF2-40B4-BE49-F238E27FC236}">
                <a16:creationId xmlns:a16="http://schemas.microsoft.com/office/drawing/2014/main" id="{219DDAEC-6428-49AD-A84E-66C35FECFB3F}"/>
              </a:ext>
            </a:extLst>
          </p:cNvPr>
          <p:cNvSpPr>
            <a:spLocks noGrp="1"/>
          </p:cNvSpPr>
          <p:nvPr>
            <p:ph type="title"/>
          </p:nvPr>
        </p:nvSpPr>
        <p:spPr/>
        <p:txBody>
          <a:bodyPr/>
          <a:lstStyle/>
          <a:p>
            <a:pPr algn="ctr"/>
            <a:r>
              <a:rPr lang="en-US" b="1" dirty="0" err="1"/>
              <a:t>Xmind</a:t>
            </a:r>
            <a:r>
              <a:rPr lang="uk-UA" dirty="0"/>
              <a:t> </a:t>
            </a:r>
            <a:r>
              <a:rPr lang="en-US" sz="3200" dirty="0"/>
              <a:t>https://www.xmind.net/download/</a:t>
            </a:r>
            <a:br>
              <a:rPr lang="en-US" sz="3200" dirty="0"/>
            </a:br>
            <a:endParaRPr lang="uk-UA" sz="3200" dirty="0"/>
          </a:p>
        </p:txBody>
      </p:sp>
      <p:sp>
        <p:nvSpPr>
          <p:cNvPr id="6" name="Місце для вмісту 5">
            <a:extLst>
              <a:ext uri="{FF2B5EF4-FFF2-40B4-BE49-F238E27FC236}">
                <a16:creationId xmlns:a16="http://schemas.microsoft.com/office/drawing/2014/main" id="{E6F8FED0-7725-4B99-9A92-20867BEF3CFE}"/>
              </a:ext>
            </a:extLst>
          </p:cNvPr>
          <p:cNvSpPr>
            <a:spLocks noGrp="1"/>
          </p:cNvSpPr>
          <p:nvPr>
            <p:ph sz="half" idx="1"/>
          </p:nvPr>
        </p:nvSpPr>
        <p:spPr>
          <a:xfrm>
            <a:off x="609600" y="1302327"/>
            <a:ext cx="5410200" cy="5190547"/>
          </a:xfrm>
        </p:spPr>
        <p:txBody>
          <a:bodyPr>
            <a:normAutofit fontScale="40000" lnSpcReduction="20000"/>
          </a:bodyPr>
          <a:lstStyle/>
          <a:p>
            <a:pPr marL="0" indent="0">
              <a:lnSpc>
                <a:spcPct val="120000"/>
              </a:lnSpc>
              <a:spcBef>
                <a:spcPts val="0"/>
              </a:spcBef>
              <a:buNone/>
            </a:pPr>
            <a:r>
              <a:rPr lang="uk-UA" dirty="0"/>
              <a:t>Це зручна програма для створення яскравих інтелект-карт та діаграм </a:t>
            </a:r>
            <a:r>
              <a:rPr lang="en-US" dirty="0"/>
              <a:t>Fishbone. </a:t>
            </a:r>
            <a:r>
              <a:rPr lang="uk-UA" dirty="0"/>
              <a:t>Її інтерфейс інтуїтивно зрозумілий, тому розібратися, як користуватися сервісом досить легко.</a:t>
            </a:r>
          </a:p>
          <a:p>
            <a:pPr marL="0" indent="0">
              <a:lnSpc>
                <a:spcPct val="120000"/>
              </a:lnSpc>
              <a:spcBef>
                <a:spcPts val="0"/>
              </a:spcBef>
              <a:buNone/>
            </a:pPr>
            <a:endParaRPr lang="uk-UA" dirty="0"/>
          </a:p>
          <a:p>
            <a:pPr marL="0" indent="0">
              <a:lnSpc>
                <a:spcPct val="120000"/>
              </a:lnSpc>
              <a:spcBef>
                <a:spcPts val="0"/>
              </a:spcBef>
              <a:buNone/>
            </a:pPr>
            <a:r>
              <a:rPr lang="uk-UA" dirty="0"/>
              <a:t>Ресурс англомовний, однак, якщо ваша англійська недосконала, ви можете скористатися спеціальним плагіном для автоматичного перекладу сторінок у браузері </a:t>
            </a:r>
            <a:r>
              <a:rPr lang="en-US" dirty="0"/>
              <a:t>Google Chrome.</a:t>
            </a:r>
          </a:p>
          <a:p>
            <a:pPr marL="0" indent="0">
              <a:lnSpc>
                <a:spcPct val="120000"/>
              </a:lnSpc>
              <a:spcBef>
                <a:spcPts val="0"/>
              </a:spcBef>
              <a:buNone/>
            </a:pPr>
            <a:endParaRPr lang="en-US" dirty="0"/>
          </a:p>
          <a:p>
            <a:pPr marL="0" indent="0">
              <a:lnSpc>
                <a:spcPct val="120000"/>
              </a:lnSpc>
              <a:spcBef>
                <a:spcPts val="0"/>
              </a:spcBef>
              <a:buNone/>
            </a:pPr>
            <a:r>
              <a:rPr lang="uk-UA" dirty="0"/>
              <a:t>Після завантаження на комп'ютер функціоналом </a:t>
            </a:r>
            <a:r>
              <a:rPr lang="en-US" dirty="0" err="1"/>
              <a:t>XMind</a:t>
            </a:r>
            <a:r>
              <a:rPr lang="en-US" dirty="0"/>
              <a:t> </a:t>
            </a:r>
            <a:r>
              <a:rPr lang="uk-UA" dirty="0"/>
              <a:t>можна користуватися безкоштовно необмежений термін, створюючи власні </a:t>
            </a:r>
            <a:r>
              <a:rPr lang="uk-UA" dirty="0" err="1"/>
              <a:t>проєкти</a:t>
            </a:r>
            <a:r>
              <a:rPr lang="uk-UA" dirty="0"/>
              <a:t> з-понад 40 готових шаблонів. При завантаженні можна обрати одну з 16 мов інтерфейсу.</a:t>
            </a:r>
          </a:p>
          <a:p>
            <a:pPr marL="0" indent="0">
              <a:lnSpc>
                <a:spcPct val="120000"/>
              </a:lnSpc>
              <a:spcBef>
                <a:spcPts val="0"/>
              </a:spcBef>
              <a:buNone/>
            </a:pPr>
            <a:endParaRPr lang="uk-UA" dirty="0"/>
          </a:p>
          <a:p>
            <a:pPr marL="0" indent="0">
              <a:lnSpc>
                <a:spcPct val="120000"/>
              </a:lnSpc>
              <a:spcBef>
                <a:spcPts val="0"/>
              </a:spcBef>
              <a:buNone/>
            </a:pPr>
            <a:r>
              <a:rPr lang="uk-UA" dirty="0"/>
              <a:t>У межах програми можна додавати текст; змінювати шрифти, форму </a:t>
            </a:r>
            <a:r>
              <a:rPr lang="uk-UA" dirty="0" err="1"/>
              <a:t>відгалужень</a:t>
            </a:r>
            <a:r>
              <a:rPr lang="uk-UA" dirty="0"/>
              <a:t>, кольори фону, тексту та ліній; домальовувати нові блоки та змінювати їхнє положення; додавати яскраві стікери, різноманітні значки та замітки.</a:t>
            </a:r>
          </a:p>
          <a:p>
            <a:pPr marL="0" indent="0">
              <a:lnSpc>
                <a:spcPct val="120000"/>
              </a:lnSpc>
              <a:spcBef>
                <a:spcPts val="0"/>
              </a:spcBef>
              <a:buNone/>
            </a:pPr>
            <a:endParaRPr lang="uk-UA" dirty="0"/>
          </a:p>
          <a:p>
            <a:pPr marL="0" indent="0">
              <a:lnSpc>
                <a:spcPct val="120000"/>
              </a:lnSpc>
              <a:spcBef>
                <a:spcPts val="0"/>
              </a:spcBef>
              <a:buNone/>
            </a:pPr>
            <a:r>
              <a:rPr lang="uk-UA" dirty="0"/>
              <a:t>Після того, як </a:t>
            </a:r>
            <a:r>
              <a:rPr lang="uk-UA" dirty="0" err="1"/>
              <a:t>проєкт</a:t>
            </a:r>
            <a:r>
              <a:rPr lang="uk-UA" dirty="0"/>
              <a:t> створено, ви можете автоматично цілком змінити його структуру, обравши один з 16 шаблонів. Побудовану інтелект-карту можна скачати у форматах </a:t>
            </a:r>
            <a:r>
              <a:rPr lang="en-US" dirty="0" err="1"/>
              <a:t>png</a:t>
            </a:r>
            <a:r>
              <a:rPr lang="en-US" dirty="0"/>
              <a:t> </a:t>
            </a:r>
            <a:r>
              <a:rPr lang="uk-UA" dirty="0"/>
              <a:t>та </a:t>
            </a:r>
            <a:r>
              <a:rPr lang="en-US" dirty="0"/>
              <a:t>pdf, </a:t>
            </a:r>
            <a:r>
              <a:rPr lang="uk-UA" dirty="0"/>
              <a:t>а також поділитися </a:t>
            </a:r>
            <a:r>
              <a:rPr lang="uk-UA" dirty="0" err="1"/>
              <a:t>проєктом</a:t>
            </a:r>
            <a:r>
              <a:rPr lang="uk-UA" dirty="0"/>
              <a:t> у соціальних мережах чи відправити на електронну пошту.</a:t>
            </a:r>
          </a:p>
          <a:p>
            <a:pPr marL="0" indent="0">
              <a:lnSpc>
                <a:spcPct val="120000"/>
              </a:lnSpc>
              <a:spcBef>
                <a:spcPts val="0"/>
              </a:spcBef>
              <a:buNone/>
            </a:pPr>
            <a:endParaRPr lang="uk-UA" dirty="0"/>
          </a:p>
          <a:p>
            <a:pPr marL="0" indent="0">
              <a:lnSpc>
                <a:spcPct val="120000"/>
              </a:lnSpc>
              <a:spcBef>
                <a:spcPts val="0"/>
              </a:spcBef>
              <a:buNone/>
            </a:pPr>
            <a:r>
              <a:rPr lang="uk-UA" dirty="0"/>
              <a:t>Використання інтелект-карт допоможе зручно структурувати знання а ідеї. Це надзвичайно зручно для запам'ятовування нової інформації, її аналізу та оцінки, а також для осягнення причинно-наслідкових </a:t>
            </a:r>
            <a:r>
              <a:rPr lang="uk-UA" dirty="0" err="1"/>
              <a:t>зв'язків</a:t>
            </a:r>
            <a:r>
              <a:rPr lang="uk-UA" dirty="0"/>
              <a:t> між окремими елементами будь-якої системи. Подібна візуалізація допоможе при упорядкуванні знань, а також при плануванні й прийнятті рішень не лише під час навчання, а й у будь-яких сферах життя.</a:t>
            </a:r>
          </a:p>
        </p:txBody>
      </p:sp>
      <p:pic>
        <p:nvPicPr>
          <p:cNvPr id="11" name="Місце для вмісту 10">
            <a:extLst>
              <a:ext uri="{FF2B5EF4-FFF2-40B4-BE49-F238E27FC236}">
                <a16:creationId xmlns:a16="http://schemas.microsoft.com/office/drawing/2014/main" id="{2C97F492-0173-4A42-A749-3CEC72236BCD}"/>
              </a:ext>
            </a:extLst>
          </p:cNvPr>
          <p:cNvPicPr>
            <a:picLocks noGrp="1" noChangeAspect="1"/>
          </p:cNvPicPr>
          <p:nvPr>
            <p:ph sz="half" idx="2"/>
          </p:nvPr>
        </p:nvPicPr>
        <p:blipFill>
          <a:blip r:embed="rId2"/>
          <a:stretch>
            <a:fillRect/>
          </a:stretch>
        </p:blipFill>
        <p:spPr>
          <a:xfrm>
            <a:off x="6172200" y="1595413"/>
            <a:ext cx="5622636" cy="4168078"/>
          </a:xfrm>
          <a:prstGeom prst="rect">
            <a:avLst/>
          </a:prstGeom>
        </p:spPr>
      </p:pic>
    </p:spTree>
    <p:extLst>
      <p:ext uri="{BB962C8B-B14F-4D97-AF65-F5344CB8AC3E}">
        <p14:creationId xmlns:p14="http://schemas.microsoft.com/office/powerpoint/2010/main" val="3072869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Місце для вмісту 6">
            <a:extLst>
              <a:ext uri="{FF2B5EF4-FFF2-40B4-BE49-F238E27FC236}">
                <a16:creationId xmlns:a16="http://schemas.microsoft.com/office/drawing/2014/main" id="{49DF0DE1-D83D-42A6-A39E-0FDF6DB13915}"/>
              </a:ext>
            </a:extLst>
          </p:cNvPr>
          <p:cNvPicPr>
            <a:picLocks noGrp="1" noChangeAspect="1"/>
          </p:cNvPicPr>
          <p:nvPr>
            <p:ph idx="1"/>
          </p:nvPr>
        </p:nvPicPr>
        <p:blipFill>
          <a:blip r:embed="rId2"/>
          <a:stretch>
            <a:fillRect/>
          </a:stretch>
        </p:blipFill>
        <p:spPr>
          <a:xfrm>
            <a:off x="831273" y="698788"/>
            <a:ext cx="10336645" cy="5591176"/>
          </a:xfrm>
          <a:prstGeom prst="rect">
            <a:avLst/>
          </a:prstGeom>
        </p:spPr>
      </p:pic>
    </p:spTree>
    <p:extLst>
      <p:ext uri="{BB962C8B-B14F-4D97-AF65-F5344CB8AC3E}">
        <p14:creationId xmlns:p14="http://schemas.microsoft.com/office/powerpoint/2010/main" val="1268146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id="{EFD7789E-B796-4EE7-8F93-5F13C590F3CA}"/>
              </a:ext>
            </a:extLst>
          </p:cNvPr>
          <p:cNvPicPr>
            <a:picLocks noChangeAspect="1"/>
          </p:cNvPicPr>
          <p:nvPr/>
        </p:nvPicPr>
        <p:blipFill>
          <a:blip r:embed="rId2"/>
          <a:stretch>
            <a:fillRect/>
          </a:stretch>
        </p:blipFill>
        <p:spPr>
          <a:xfrm>
            <a:off x="307254" y="0"/>
            <a:ext cx="5788746" cy="4692073"/>
          </a:xfrm>
          <a:prstGeom prst="rect">
            <a:avLst/>
          </a:prstGeom>
        </p:spPr>
      </p:pic>
      <p:pic>
        <p:nvPicPr>
          <p:cNvPr id="3" name="Рисунок 2">
            <a:extLst>
              <a:ext uri="{FF2B5EF4-FFF2-40B4-BE49-F238E27FC236}">
                <a16:creationId xmlns:a16="http://schemas.microsoft.com/office/drawing/2014/main" id="{F32BE58F-DE38-4950-B478-F4A3DB99889A}"/>
              </a:ext>
            </a:extLst>
          </p:cNvPr>
          <p:cNvPicPr>
            <a:picLocks noChangeAspect="1"/>
          </p:cNvPicPr>
          <p:nvPr/>
        </p:nvPicPr>
        <p:blipFill>
          <a:blip r:embed="rId3"/>
          <a:stretch>
            <a:fillRect/>
          </a:stretch>
        </p:blipFill>
        <p:spPr>
          <a:xfrm>
            <a:off x="6024562" y="2165928"/>
            <a:ext cx="6075073" cy="4160982"/>
          </a:xfrm>
          <a:prstGeom prst="rect">
            <a:avLst/>
          </a:prstGeom>
        </p:spPr>
      </p:pic>
    </p:spTree>
    <p:extLst>
      <p:ext uri="{BB962C8B-B14F-4D97-AF65-F5344CB8AC3E}">
        <p14:creationId xmlns:p14="http://schemas.microsoft.com/office/powerpoint/2010/main" val="32375515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3768824C-9FF3-4FCE-9950-566993B544F2}"/>
              </a:ext>
            </a:extLst>
          </p:cNvPr>
          <p:cNvSpPr>
            <a:spLocks noGrp="1"/>
          </p:cNvSpPr>
          <p:nvPr>
            <p:ph idx="1"/>
          </p:nvPr>
        </p:nvSpPr>
        <p:spPr>
          <a:xfrm>
            <a:off x="489527" y="295564"/>
            <a:ext cx="11316879" cy="5881399"/>
          </a:xfrm>
        </p:spPr>
        <p:txBody>
          <a:bodyPr>
            <a:normAutofit/>
          </a:bodyPr>
          <a:lstStyle/>
          <a:p>
            <a:pPr marL="0" indent="0" algn="just">
              <a:buNone/>
            </a:pPr>
            <a:r>
              <a:rPr lang="ru-RU" sz="2400" b="1" dirty="0" err="1"/>
              <a:t>MindOnMap</a:t>
            </a:r>
            <a:r>
              <a:rPr lang="ru-RU" sz="2400" dirty="0"/>
              <a:t> — </a:t>
            </a:r>
            <a:r>
              <a:rPr lang="ru-RU" sz="2400" dirty="0" err="1"/>
              <a:t>це</a:t>
            </a:r>
            <a:r>
              <a:rPr lang="ru-RU" sz="2400" dirty="0"/>
              <a:t> </a:t>
            </a:r>
            <a:r>
              <a:rPr lang="ru-RU" sz="2400" dirty="0" err="1"/>
              <a:t>безкоштовне</a:t>
            </a:r>
            <a:r>
              <a:rPr lang="ru-RU" sz="2400" dirty="0"/>
              <a:t> онлайн-</a:t>
            </a:r>
            <a:r>
              <a:rPr lang="ru-RU" sz="2400" dirty="0" err="1"/>
              <a:t>програмне</a:t>
            </a:r>
            <a:r>
              <a:rPr lang="ru-RU" sz="2400" dirty="0"/>
              <a:t> </a:t>
            </a:r>
            <a:r>
              <a:rPr lang="ru-RU" sz="2400" dirty="0" err="1"/>
              <a:t>забезпечення</a:t>
            </a:r>
            <a:r>
              <a:rPr lang="ru-RU" sz="2400" dirty="0"/>
              <a:t> для </a:t>
            </a:r>
            <a:r>
              <a:rPr lang="ru-RU" sz="2400" dirty="0" err="1"/>
              <a:t>створення</a:t>
            </a:r>
            <a:r>
              <a:rPr lang="ru-RU" sz="2400" dirty="0"/>
              <a:t> </a:t>
            </a:r>
            <a:r>
              <a:rPr lang="ru-RU" sz="2400" dirty="0" err="1"/>
              <a:t>розумових</a:t>
            </a:r>
            <a:r>
              <a:rPr lang="ru-RU" sz="2400" dirty="0"/>
              <a:t> карт, </a:t>
            </a:r>
            <a:r>
              <a:rPr lang="ru-RU" sz="2400" dirty="0" err="1"/>
              <a:t>засноване</a:t>
            </a:r>
            <a:r>
              <a:rPr lang="ru-RU" sz="2400" dirty="0"/>
              <a:t> на моделях </a:t>
            </a:r>
            <a:r>
              <a:rPr lang="ru-RU" sz="2400" dirty="0" err="1"/>
              <a:t>мислення</a:t>
            </a:r>
            <a:r>
              <a:rPr lang="ru-RU" sz="2400" dirty="0"/>
              <a:t> </a:t>
            </a:r>
            <a:r>
              <a:rPr lang="ru-RU" sz="2400" dirty="0" err="1"/>
              <a:t>людського</a:t>
            </a:r>
            <a:r>
              <a:rPr lang="ru-RU" sz="2400" dirty="0"/>
              <a:t> </a:t>
            </a:r>
            <a:r>
              <a:rPr lang="ru-RU" sz="2400" dirty="0" err="1"/>
              <a:t>мозку</a:t>
            </a:r>
            <a:r>
              <a:rPr lang="ru-RU" sz="2400" dirty="0"/>
              <a:t>. </a:t>
            </a:r>
            <a:r>
              <a:rPr lang="ru-RU" sz="2400" dirty="0" err="1"/>
              <a:t>Цей</a:t>
            </a:r>
            <a:r>
              <a:rPr lang="ru-RU" sz="2400" dirty="0"/>
              <a:t> конструктор </a:t>
            </a:r>
            <a:r>
              <a:rPr lang="ru-RU" sz="2400" dirty="0" err="1"/>
              <a:t>ментальних</a:t>
            </a:r>
            <a:r>
              <a:rPr lang="ru-RU" sz="2400" dirty="0"/>
              <a:t> карт </a:t>
            </a:r>
            <a:r>
              <a:rPr lang="ru-RU" sz="2400" dirty="0" err="1"/>
              <a:t>зробить</a:t>
            </a:r>
            <a:r>
              <a:rPr lang="ru-RU" sz="2400" dirty="0"/>
              <a:t> ваш </a:t>
            </a:r>
            <a:r>
              <a:rPr lang="ru-RU" sz="2400" dirty="0" err="1"/>
              <a:t>процес</a:t>
            </a:r>
            <a:r>
              <a:rPr lang="ru-RU" sz="2400" dirty="0"/>
              <a:t> </a:t>
            </a:r>
            <a:r>
              <a:rPr lang="ru-RU" sz="2400" dirty="0" err="1"/>
              <a:t>створення</a:t>
            </a:r>
            <a:r>
              <a:rPr lang="ru-RU" sz="2400" dirty="0"/>
              <a:t> </a:t>
            </a:r>
            <a:r>
              <a:rPr lang="ru-RU" sz="2400" dirty="0" err="1"/>
              <a:t>ментальних</a:t>
            </a:r>
            <a:r>
              <a:rPr lang="ru-RU" sz="2400" dirty="0"/>
              <a:t> карт </a:t>
            </a:r>
            <a:r>
              <a:rPr lang="ru-RU" sz="2400" dirty="0" err="1"/>
              <a:t>простішим</a:t>
            </a:r>
            <a:r>
              <a:rPr lang="ru-RU" sz="2400" dirty="0"/>
              <a:t>, </a:t>
            </a:r>
            <a:r>
              <a:rPr lang="ru-RU" sz="2400" dirty="0" err="1"/>
              <a:t>швидшим</a:t>
            </a:r>
            <a:r>
              <a:rPr lang="ru-RU" sz="2400" dirty="0"/>
              <a:t> і </a:t>
            </a:r>
            <a:r>
              <a:rPr lang="ru-RU" sz="2400" dirty="0" err="1"/>
              <a:t>професійнішим</a:t>
            </a:r>
            <a:r>
              <a:rPr lang="ru-RU" sz="2400" dirty="0"/>
              <a:t>. </a:t>
            </a:r>
            <a:r>
              <a:rPr lang="ru-RU" sz="2400" dirty="0" err="1"/>
              <a:t>Якщо</a:t>
            </a:r>
            <a:r>
              <a:rPr lang="ru-RU" sz="2400" dirty="0"/>
              <a:t> у вас є </a:t>
            </a:r>
            <a:r>
              <a:rPr lang="ru-RU" sz="2400" dirty="0" err="1"/>
              <a:t>багато</a:t>
            </a:r>
            <a:r>
              <a:rPr lang="ru-RU" sz="2400" dirty="0"/>
              <a:t> </a:t>
            </a:r>
            <a:r>
              <a:rPr lang="ru-RU" sz="2400" dirty="0" err="1"/>
              <a:t>ідей</a:t>
            </a:r>
            <a:r>
              <a:rPr lang="ru-RU" sz="2400" dirty="0"/>
              <a:t> </a:t>
            </a:r>
            <a:r>
              <a:rPr lang="ru-RU" sz="2400" dirty="0" err="1"/>
              <a:t>щодо</a:t>
            </a:r>
            <a:r>
              <a:rPr lang="ru-RU" sz="2400" dirty="0"/>
              <a:t> </a:t>
            </a:r>
            <a:r>
              <a:rPr lang="ru-RU" sz="2400" dirty="0" err="1"/>
              <a:t>якогось</a:t>
            </a:r>
            <a:r>
              <a:rPr lang="ru-RU" sz="2400" dirty="0"/>
              <a:t> предмета, </a:t>
            </a:r>
            <a:r>
              <a:rPr lang="ru-RU" sz="2400" dirty="0" err="1"/>
              <a:t>ви</a:t>
            </a:r>
            <a:r>
              <a:rPr lang="ru-RU" sz="2400" dirty="0"/>
              <a:t> можете </a:t>
            </a:r>
            <a:r>
              <a:rPr lang="ru-RU" sz="2400" dirty="0" err="1"/>
              <a:t>скористатися</a:t>
            </a:r>
            <a:r>
              <a:rPr lang="ru-RU" sz="2400" dirty="0"/>
              <a:t> </a:t>
            </a:r>
            <a:r>
              <a:rPr lang="ru-RU" sz="2400" dirty="0" err="1"/>
              <a:t>цим</a:t>
            </a:r>
            <a:r>
              <a:rPr lang="ru-RU" sz="2400" dirty="0"/>
              <a:t> </a:t>
            </a:r>
            <a:r>
              <a:rPr lang="ru-RU" sz="2400" dirty="0" err="1"/>
              <a:t>інструментом</a:t>
            </a:r>
            <a:r>
              <a:rPr lang="ru-RU" sz="2400" dirty="0"/>
              <a:t> для </a:t>
            </a:r>
            <a:r>
              <a:rPr lang="ru-RU" sz="2400" dirty="0" err="1"/>
              <a:t>створення</a:t>
            </a:r>
            <a:r>
              <a:rPr lang="ru-RU" sz="2400" dirty="0"/>
              <a:t> карт </a:t>
            </a:r>
            <a:r>
              <a:rPr lang="ru-RU" sz="2400" dirty="0" err="1"/>
              <a:t>ідей</a:t>
            </a:r>
            <a:r>
              <a:rPr lang="ru-RU" sz="2400" dirty="0"/>
              <a:t>, </a:t>
            </a:r>
            <a:r>
              <a:rPr lang="ru-RU" sz="2400" dirty="0" err="1"/>
              <a:t>щоб</a:t>
            </a:r>
            <a:r>
              <a:rPr lang="ru-RU" sz="2400" dirty="0"/>
              <a:t> </a:t>
            </a:r>
            <a:r>
              <a:rPr lang="ru-RU" sz="2400" dirty="0" err="1"/>
              <a:t>створити</a:t>
            </a:r>
            <a:r>
              <a:rPr lang="ru-RU" sz="2400" dirty="0"/>
              <a:t> карту </a:t>
            </a:r>
            <a:r>
              <a:rPr lang="ru-RU" sz="2400" dirty="0" err="1"/>
              <a:t>ідей</a:t>
            </a:r>
            <a:r>
              <a:rPr lang="ru-RU" sz="2400" dirty="0"/>
              <a:t> </a:t>
            </a:r>
            <a:r>
              <a:rPr lang="ru-RU" sz="2400" dirty="0" err="1"/>
              <a:t>чітко</a:t>
            </a:r>
            <a:r>
              <a:rPr lang="ru-RU" sz="2400" dirty="0"/>
              <a:t> та </a:t>
            </a:r>
            <a:r>
              <a:rPr lang="ru-RU" sz="2400" dirty="0" err="1"/>
              <a:t>наочно</a:t>
            </a:r>
            <a:r>
              <a:rPr lang="ru-RU" sz="2400" dirty="0"/>
              <a:t>. </a:t>
            </a:r>
            <a:r>
              <a:rPr lang="ru-RU" sz="2400" dirty="0" err="1"/>
              <a:t>Крім</a:t>
            </a:r>
            <a:r>
              <a:rPr lang="ru-RU" sz="2400" dirty="0"/>
              <a:t> того, </a:t>
            </a:r>
            <a:r>
              <a:rPr lang="ru-RU" sz="2400" dirty="0" err="1"/>
              <a:t>нескінченний</a:t>
            </a:r>
            <a:r>
              <a:rPr lang="ru-RU" sz="2400" dirty="0"/>
              <a:t> дизайн </a:t>
            </a:r>
            <a:r>
              <a:rPr lang="ru-RU" sz="2400" dirty="0" err="1"/>
              <a:t>ментальних</a:t>
            </a:r>
            <a:r>
              <a:rPr lang="ru-RU" sz="2400" dirty="0"/>
              <a:t> карт у реальному </a:t>
            </a:r>
            <a:r>
              <a:rPr lang="ru-RU" sz="2400" dirty="0" err="1"/>
              <a:t>часі</a:t>
            </a:r>
            <a:r>
              <a:rPr lang="ru-RU" sz="2400" dirty="0"/>
              <a:t> </a:t>
            </a:r>
            <a:r>
              <a:rPr lang="ru-RU" sz="2400" dirty="0" err="1"/>
              <a:t>цього</a:t>
            </a:r>
            <a:r>
              <a:rPr lang="ru-RU" sz="2400" dirty="0"/>
              <a:t> </a:t>
            </a:r>
            <a:r>
              <a:rPr lang="ru-RU" sz="2400" dirty="0" err="1"/>
              <a:t>інструменту</a:t>
            </a:r>
            <a:r>
              <a:rPr lang="ru-RU" sz="2400" dirty="0"/>
              <a:t> не </a:t>
            </a:r>
            <a:r>
              <a:rPr lang="ru-RU" sz="2400" dirty="0" err="1"/>
              <a:t>обмежить</a:t>
            </a:r>
            <a:r>
              <a:rPr lang="ru-RU" sz="2400" dirty="0"/>
              <a:t> вашу </a:t>
            </a:r>
            <a:r>
              <a:rPr lang="ru-RU" sz="2400" dirty="0" err="1"/>
              <a:t>творчість</a:t>
            </a:r>
            <a:r>
              <a:rPr lang="ru-RU" sz="2400" dirty="0"/>
              <a:t> у </a:t>
            </a:r>
            <a:r>
              <a:rPr lang="ru-RU" sz="2400" dirty="0" err="1"/>
              <a:t>ментальних</a:t>
            </a:r>
            <a:r>
              <a:rPr lang="ru-RU" sz="2400" dirty="0"/>
              <a:t> картах.</a:t>
            </a:r>
          </a:p>
          <a:p>
            <a:pPr marL="0" indent="0">
              <a:buNone/>
            </a:pPr>
            <a:br>
              <a:rPr lang="ru-RU" sz="2400" dirty="0"/>
            </a:br>
            <a:endParaRPr lang="uk-UA" sz="2400" dirty="0"/>
          </a:p>
        </p:txBody>
      </p:sp>
      <p:pic>
        <p:nvPicPr>
          <p:cNvPr id="5" name="Рисунок 4">
            <a:extLst>
              <a:ext uri="{FF2B5EF4-FFF2-40B4-BE49-F238E27FC236}">
                <a16:creationId xmlns:a16="http://schemas.microsoft.com/office/drawing/2014/main" id="{5D46D460-DB5F-4378-A599-9159679ACB59}"/>
              </a:ext>
            </a:extLst>
          </p:cNvPr>
          <p:cNvPicPr>
            <a:picLocks noChangeAspect="1"/>
          </p:cNvPicPr>
          <p:nvPr/>
        </p:nvPicPr>
        <p:blipFill>
          <a:blip r:embed="rId2"/>
          <a:stretch>
            <a:fillRect/>
          </a:stretch>
        </p:blipFill>
        <p:spPr>
          <a:xfrm>
            <a:off x="385594" y="2687782"/>
            <a:ext cx="11217612" cy="3943927"/>
          </a:xfrm>
          <a:prstGeom prst="rect">
            <a:avLst/>
          </a:prstGeom>
        </p:spPr>
      </p:pic>
    </p:spTree>
    <p:extLst>
      <p:ext uri="{BB962C8B-B14F-4D97-AF65-F5344CB8AC3E}">
        <p14:creationId xmlns:p14="http://schemas.microsoft.com/office/powerpoint/2010/main" val="15121503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1A772A7-FCA7-43D3-B643-3669EB2B724B}"/>
              </a:ext>
            </a:extLst>
          </p:cNvPr>
          <p:cNvPicPr>
            <a:picLocks noChangeAspect="1"/>
          </p:cNvPicPr>
          <p:nvPr/>
        </p:nvPicPr>
        <p:blipFill>
          <a:blip r:embed="rId2"/>
          <a:stretch>
            <a:fillRect/>
          </a:stretch>
        </p:blipFill>
        <p:spPr>
          <a:xfrm>
            <a:off x="942109" y="424873"/>
            <a:ext cx="10510982" cy="5837382"/>
          </a:xfrm>
          <a:prstGeom prst="rect">
            <a:avLst/>
          </a:prstGeom>
        </p:spPr>
      </p:pic>
    </p:spTree>
    <p:extLst>
      <p:ext uri="{BB962C8B-B14F-4D97-AF65-F5344CB8AC3E}">
        <p14:creationId xmlns:p14="http://schemas.microsoft.com/office/powerpoint/2010/main" val="41240429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2510DD18-E32D-4A27-8475-84B09B5296AD}"/>
              </a:ext>
            </a:extLst>
          </p:cNvPr>
          <p:cNvPicPr>
            <a:picLocks noGrp="1" noChangeAspect="1"/>
          </p:cNvPicPr>
          <p:nvPr>
            <p:ph idx="1"/>
          </p:nvPr>
        </p:nvPicPr>
        <p:blipFill>
          <a:blip r:embed="rId2"/>
          <a:stretch>
            <a:fillRect/>
          </a:stretch>
        </p:blipFill>
        <p:spPr>
          <a:xfrm>
            <a:off x="1588655" y="443346"/>
            <a:ext cx="9504218" cy="6206836"/>
          </a:xfrm>
          <a:prstGeom prst="rect">
            <a:avLst/>
          </a:prstGeom>
        </p:spPr>
      </p:pic>
    </p:spTree>
    <p:extLst>
      <p:ext uri="{BB962C8B-B14F-4D97-AF65-F5344CB8AC3E}">
        <p14:creationId xmlns:p14="http://schemas.microsoft.com/office/powerpoint/2010/main" val="37001310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кутник 4">
            <a:extLst>
              <a:ext uri="{FF2B5EF4-FFF2-40B4-BE49-F238E27FC236}">
                <a16:creationId xmlns:a16="http://schemas.microsoft.com/office/drawing/2014/main" id="{835FD21C-DD91-4414-96CE-20136C55BE36}"/>
              </a:ext>
            </a:extLst>
          </p:cNvPr>
          <p:cNvSpPr/>
          <p:nvPr/>
        </p:nvSpPr>
        <p:spPr>
          <a:xfrm>
            <a:off x="143164" y="235626"/>
            <a:ext cx="11905672" cy="5940088"/>
          </a:xfrm>
          <a:prstGeom prst="rect">
            <a:avLst/>
          </a:prstGeom>
        </p:spPr>
        <p:txBody>
          <a:bodyPr wrap="square">
            <a:spAutoFit/>
          </a:bodyPr>
          <a:lstStyle/>
          <a:p>
            <a:endParaRPr lang="uk-UA" sz="1500" dirty="0">
              <a:latin typeface="Times New Roman" panose="02020603050405020304" pitchFamily="18" charset="0"/>
              <a:cs typeface="Times New Roman" panose="02020603050405020304" pitchFamily="18" charset="0"/>
            </a:endParaRPr>
          </a:p>
          <a:p>
            <a:pPr algn="ctr"/>
            <a:r>
              <a:rPr lang="uk-UA" sz="2000" dirty="0">
                <a:latin typeface="Times New Roman" panose="02020603050405020304" pitchFamily="18" charset="0"/>
                <a:cs typeface="Times New Roman" panose="02020603050405020304" pitchFamily="18" charset="0"/>
              </a:rPr>
              <a:t>Довідкова інформація</a:t>
            </a:r>
          </a:p>
          <a:p>
            <a:endParaRPr lang="uk-UA" sz="1500" dirty="0">
              <a:latin typeface="Times New Roman" panose="02020603050405020304" pitchFamily="18" charset="0"/>
              <a:cs typeface="Times New Roman" panose="02020603050405020304" pitchFamily="18" charset="0"/>
            </a:endParaRPr>
          </a:p>
          <a:p>
            <a:r>
              <a:rPr lang="uk-UA" sz="1500" dirty="0">
                <a:latin typeface="Times New Roman" panose="02020603050405020304" pitchFamily="18" charset="0"/>
                <a:cs typeface="Times New Roman" panose="02020603050405020304" pitchFamily="18" charset="0"/>
              </a:rPr>
              <a:t>1. Скільки даних наразі зберігається в хмарі?</a:t>
            </a:r>
          </a:p>
          <a:p>
            <a:r>
              <a:rPr lang="uk-UA" sz="1500" dirty="0">
                <a:latin typeface="Times New Roman" panose="02020603050405020304" pitchFamily="18" charset="0"/>
                <a:cs typeface="Times New Roman" panose="02020603050405020304" pitchFamily="18" charset="0"/>
              </a:rPr>
              <a:t>У 2020 році у хмарі зберігалося понад 40 </a:t>
            </a:r>
            <a:r>
              <a:rPr lang="uk-UA" sz="1500" dirty="0" err="1">
                <a:latin typeface="Times New Roman" panose="02020603050405020304" pitchFamily="18" charset="0"/>
                <a:cs typeface="Times New Roman" panose="02020603050405020304" pitchFamily="18" charset="0"/>
              </a:rPr>
              <a:t>зетабайт</a:t>
            </a:r>
            <a:r>
              <a:rPr lang="uk-UA" sz="1500" dirty="0">
                <a:latin typeface="Times New Roman" panose="02020603050405020304" pitchFamily="18" charset="0"/>
                <a:cs typeface="Times New Roman" panose="02020603050405020304" pitchFamily="18" charset="0"/>
              </a:rPr>
              <a:t> інформації. Очікується, що до 2025 року цей обсяг сягне 100 </a:t>
            </a:r>
            <a:r>
              <a:rPr lang="uk-UA" sz="1500" dirty="0" err="1">
                <a:latin typeface="Times New Roman" panose="02020603050405020304" pitchFamily="18" charset="0"/>
                <a:cs typeface="Times New Roman" panose="02020603050405020304" pitchFamily="18" charset="0"/>
              </a:rPr>
              <a:t>зетабайт</a:t>
            </a:r>
            <a:r>
              <a:rPr lang="uk-UA" sz="1500" dirty="0">
                <a:latin typeface="Times New Roman" panose="02020603050405020304" pitchFamily="18" charset="0"/>
                <a:cs typeface="Times New Roman" panose="02020603050405020304" pitchFamily="18" charset="0"/>
              </a:rPr>
              <a:t>. У тому ж році загальний глобальний обсяг зберігання даних перевищить 200 </a:t>
            </a:r>
            <a:r>
              <a:rPr lang="uk-UA" sz="1500" dirty="0" err="1">
                <a:latin typeface="Times New Roman" panose="02020603050405020304" pitchFamily="18" charset="0"/>
                <a:cs typeface="Times New Roman" panose="02020603050405020304" pitchFamily="18" charset="0"/>
              </a:rPr>
              <a:t>зетабайт</a:t>
            </a:r>
            <a:r>
              <a:rPr lang="uk-UA" sz="1500" dirty="0">
                <a:latin typeface="Times New Roman" panose="02020603050405020304" pitchFamily="18" charset="0"/>
                <a:cs typeface="Times New Roman" panose="02020603050405020304" pitchFamily="18" charset="0"/>
              </a:rPr>
              <a:t>, таким чином приблизно половина цього обсягу припадатиме на хмару. Для розуміння, </a:t>
            </a:r>
            <a:r>
              <a:rPr lang="uk-UA" sz="1500" dirty="0" err="1">
                <a:latin typeface="Times New Roman" panose="02020603050405020304" pitchFamily="18" charset="0"/>
                <a:cs typeface="Times New Roman" panose="02020603050405020304" pitchFamily="18" charset="0"/>
              </a:rPr>
              <a:t>зетабайт</a:t>
            </a:r>
            <a:r>
              <a:rPr lang="uk-UA" sz="1500" dirty="0">
                <a:latin typeface="Times New Roman" panose="02020603050405020304" pitchFamily="18" charset="0"/>
                <a:cs typeface="Times New Roman" panose="02020603050405020304" pitchFamily="18" charset="0"/>
              </a:rPr>
              <a:t> — це одним мільярд терабайт (число з дев’ятьма нулями) або трильйон гігабайт (число з дванадцятьма нулями).</a:t>
            </a:r>
          </a:p>
          <a:p>
            <a:endParaRPr lang="uk-UA" sz="1500" dirty="0">
              <a:latin typeface="Times New Roman" panose="02020603050405020304" pitchFamily="18" charset="0"/>
              <a:cs typeface="Times New Roman" panose="02020603050405020304" pitchFamily="18" charset="0"/>
            </a:endParaRPr>
          </a:p>
          <a:p>
            <a:r>
              <a:rPr lang="uk-UA" sz="1500" dirty="0">
                <a:latin typeface="Times New Roman" panose="02020603050405020304" pitchFamily="18" charset="0"/>
                <a:cs typeface="Times New Roman" panose="02020603050405020304" pitchFamily="18" charset="0"/>
              </a:rPr>
              <a:t>2. Хто є найбільшим провайдером хмарних сервісів? </a:t>
            </a:r>
          </a:p>
          <a:p>
            <a:r>
              <a:rPr lang="uk-UA" sz="1500" dirty="0">
                <a:latin typeface="Times New Roman" panose="02020603050405020304" pitchFamily="18" charset="0"/>
                <a:cs typeface="Times New Roman" panose="02020603050405020304" pitchFamily="18" charset="0"/>
              </a:rPr>
              <a:t>Виходячи з аналізу ринку, світовим лідером у галузі хмарних обчислень є </a:t>
            </a:r>
            <a:r>
              <a:rPr lang="en-US" sz="1500" dirty="0">
                <a:latin typeface="Times New Roman" panose="02020603050405020304" pitchFamily="18" charset="0"/>
                <a:cs typeface="Times New Roman" panose="02020603050405020304" pitchFamily="18" charset="0"/>
              </a:rPr>
              <a:t>Amazon Web Services. </a:t>
            </a:r>
            <a:r>
              <a:rPr lang="uk-UA" sz="1500" dirty="0">
                <a:latin typeface="Times New Roman" panose="02020603050405020304" pitchFamily="18" charset="0"/>
                <a:cs typeface="Times New Roman" panose="02020603050405020304" pitchFamily="18" charset="0"/>
              </a:rPr>
              <a:t>Станом на 2022 рік </a:t>
            </a:r>
            <a:r>
              <a:rPr lang="en-US" sz="1500" dirty="0">
                <a:latin typeface="Times New Roman" panose="02020603050405020304" pitchFamily="18" charset="0"/>
                <a:cs typeface="Times New Roman" panose="02020603050405020304" pitchFamily="18" charset="0"/>
              </a:rPr>
              <a:t>AWS, </a:t>
            </a:r>
            <a:r>
              <a:rPr lang="uk-UA" sz="1500" dirty="0">
                <a:latin typeface="Times New Roman" panose="02020603050405020304" pitchFamily="18" charset="0"/>
                <a:cs typeface="Times New Roman" panose="02020603050405020304" pitchFamily="18" charset="0"/>
              </a:rPr>
              <a:t>дочірня компанія </a:t>
            </a:r>
            <a:r>
              <a:rPr lang="en-US" sz="1500" dirty="0">
                <a:latin typeface="Times New Roman" panose="02020603050405020304" pitchFamily="18" charset="0"/>
                <a:cs typeface="Times New Roman" panose="02020603050405020304" pitchFamily="18" charset="0"/>
              </a:rPr>
              <a:t>Amazon, </a:t>
            </a:r>
            <a:r>
              <a:rPr lang="uk-UA" sz="1500" dirty="0">
                <a:latin typeface="Times New Roman" panose="02020603050405020304" pitchFamily="18" charset="0"/>
                <a:cs typeface="Times New Roman" panose="02020603050405020304" pitchFamily="18" charset="0"/>
              </a:rPr>
              <a:t>контролює 32 відсотки ринку, за нею йдуть </a:t>
            </a:r>
            <a:r>
              <a:rPr lang="en-US" sz="1500" dirty="0">
                <a:latin typeface="Times New Roman" panose="02020603050405020304" pitchFamily="18" charset="0"/>
                <a:cs typeface="Times New Roman" panose="02020603050405020304" pitchFamily="18" charset="0"/>
              </a:rPr>
              <a:t>Microsoft Azure </a:t>
            </a:r>
            <a:r>
              <a:rPr lang="uk-UA" sz="1500" dirty="0">
                <a:latin typeface="Times New Roman" panose="02020603050405020304" pitchFamily="18" charset="0"/>
                <a:cs typeface="Times New Roman" panose="02020603050405020304" pitchFamily="18" charset="0"/>
              </a:rPr>
              <a:t>з 20% та </a:t>
            </a:r>
            <a:r>
              <a:rPr lang="en-US" sz="1500" dirty="0">
                <a:latin typeface="Times New Roman" panose="02020603050405020304" pitchFamily="18" charset="0"/>
                <a:cs typeface="Times New Roman" panose="02020603050405020304" pitchFamily="18" charset="0"/>
              </a:rPr>
              <a:t>Google Cloud </a:t>
            </a:r>
            <a:r>
              <a:rPr lang="uk-UA" sz="1500" dirty="0">
                <a:latin typeface="Times New Roman" panose="02020603050405020304" pitchFamily="18" charset="0"/>
                <a:cs typeface="Times New Roman" panose="02020603050405020304" pitchFamily="18" charset="0"/>
              </a:rPr>
              <a:t>із 7%. Однак, найбільша частка ринку хмарних обчислень у 2022 році фактично припадає на категорію «Інші провайдери», а </a:t>
            </a:r>
            <a:r>
              <a:rPr lang="en-US" sz="1500" dirty="0">
                <a:latin typeface="Times New Roman" panose="02020603050405020304" pitchFamily="18" charset="0"/>
                <a:cs typeface="Times New Roman" panose="02020603050405020304" pitchFamily="18" charset="0"/>
              </a:rPr>
              <a:t>AWS </a:t>
            </a:r>
            <a:r>
              <a:rPr lang="uk-UA" sz="1500" dirty="0">
                <a:latin typeface="Times New Roman" panose="02020603050405020304" pitchFamily="18" charset="0"/>
                <a:cs typeface="Times New Roman" panose="02020603050405020304" pitchFamily="18" charset="0"/>
              </a:rPr>
              <a:t>посідає друге місце з наступним найбільшим відсотком. </a:t>
            </a:r>
          </a:p>
          <a:p>
            <a:endParaRPr lang="uk-UA" sz="1500" dirty="0">
              <a:latin typeface="Times New Roman" panose="02020603050405020304" pitchFamily="18" charset="0"/>
              <a:cs typeface="Times New Roman" panose="02020603050405020304" pitchFamily="18" charset="0"/>
            </a:endParaRPr>
          </a:p>
          <a:p>
            <a:r>
              <a:rPr lang="uk-UA" sz="1500" dirty="0">
                <a:latin typeface="Times New Roman" panose="02020603050405020304" pitchFamily="18" charset="0"/>
                <a:cs typeface="Times New Roman" panose="02020603050405020304" pitchFamily="18" charset="0"/>
              </a:rPr>
              <a:t>3. Для чого найчастіше використовуються хмарні технології? </a:t>
            </a:r>
          </a:p>
          <a:p>
            <a:r>
              <a:rPr lang="uk-UA" sz="1500" dirty="0">
                <a:latin typeface="Times New Roman" panose="02020603050405020304" pitchFamily="18" charset="0"/>
                <a:cs typeface="Times New Roman" panose="02020603050405020304" pitchFamily="18" charset="0"/>
              </a:rPr>
              <a:t>Найпоширенішими напрямками використання хмари є зберігання даних та комунікація, зокрема </a:t>
            </a:r>
            <a:r>
              <a:rPr lang="en-US" sz="1500" dirty="0">
                <a:latin typeface="Times New Roman" panose="02020603050405020304" pitchFamily="18" charset="0"/>
                <a:cs typeface="Times New Roman" panose="02020603050405020304" pitchFamily="18" charset="0"/>
              </a:rPr>
              <a:t>e-mail </a:t>
            </a:r>
            <a:r>
              <a:rPr lang="uk-UA" sz="1500" dirty="0">
                <a:latin typeface="Times New Roman" panose="02020603050405020304" pitchFamily="18" charset="0"/>
                <a:cs typeface="Times New Roman" panose="02020603050405020304" pitchFamily="18" charset="0"/>
              </a:rPr>
              <a:t>та календарі, програми для дзвінків і повідомлень, бізнес-комунікації, тощо. До прикладу, в ЄС у 2021 році 79% компаній використовували хмарні сервіси електронної пошти, 66% — зберігали у хмарі свої дані. Також, хмарні сервіси застосовуються для розгортання середовищ тестування та розробки, розміщення баз даних та </a:t>
            </a:r>
            <a:r>
              <a:rPr lang="uk-UA" sz="1500" dirty="0" err="1">
                <a:latin typeface="Times New Roman" panose="02020603050405020304" pitchFamily="18" charset="0"/>
                <a:cs typeface="Times New Roman" panose="02020603050405020304" pitchFamily="18" charset="0"/>
              </a:rPr>
              <a:t>резевного</a:t>
            </a:r>
            <a:r>
              <a:rPr lang="uk-UA" sz="1500" dirty="0">
                <a:latin typeface="Times New Roman" panose="02020603050405020304" pitchFamily="18" charset="0"/>
                <a:cs typeface="Times New Roman" panose="02020603050405020304" pitchFamily="18" charset="0"/>
              </a:rPr>
              <a:t> копіювання, підтримки бізнес-процесів. </a:t>
            </a:r>
          </a:p>
          <a:p>
            <a:endParaRPr lang="uk-UA" sz="1500" dirty="0">
              <a:latin typeface="Times New Roman" panose="02020603050405020304" pitchFamily="18" charset="0"/>
              <a:cs typeface="Times New Roman" panose="02020603050405020304" pitchFamily="18" charset="0"/>
            </a:endParaRPr>
          </a:p>
          <a:p>
            <a:r>
              <a:rPr lang="uk-UA" sz="1500" dirty="0">
                <a:latin typeface="Times New Roman" panose="02020603050405020304" pitchFamily="18" charset="0"/>
                <a:cs typeface="Times New Roman" panose="02020603050405020304" pitchFamily="18" charset="0"/>
              </a:rPr>
              <a:t>4. Який дата-центр є найбільшим у світі?</a:t>
            </a:r>
          </a:p>
          <a:p>
            <a:r>
              <a:rPr lang="en-US" sz="1500" dirty="0">
                <a:latin typeface="Times New Roman" panose="02020603050405020304" pitchFamily="18" charset="0"/>
                <a:cs typeface="Times New Roman" panose="02020603050405020304" pitchFamily="18" charset="0"/>
              </a:rPr>
              <a:t>Citadel Campus — </a:t>
            </a:r>
            <a:r>
              <a:rPr lang="uk-UA" sz="1500" dirty="0">
                <a:latin typeface="Times New Roman" panose="02020603050405020304" pitchFamily="18" charset="0"/>
                <a:cs typeface="Times New Roman" panose="02020603050405020304" pitchFamily="18" charset="0"/>
              </a:rPr>
              <a:t>найбільший дата-центр у світі, площею близько 670 тисяч квадратних метрів, знаходиться в Тахо-</a:t>
            </a:r>
            <a:r>
              <a:rPr lang="uk-UA" sz="1500" dirty="0" err="1">
                <a:latin typeface="Times New Roman" panose="02020603050405020304" pitchFamily="18" charset="0"/>
                <a:cs typeface="Times New Roman" panose="02020603050405020304" pitchFamily="18" charset="0"/>
              </a:rPr>
              <a:t>Ріно</a:t>
            </a:r>
            <a:r>
              <a:rPr lang="uk-UA" sz="1500" dirty="0">
                <a:latin typeface="Times New Roman" panose="02020603050405020304" pitchFamily="18" charset="0"/>
                <a:cs typeface="Times New Roman" panose="02020603050405020304" pitchFamily="18" charset="0"/>
              </a:rPr>
              <a:t>, штат Невада. Тут зберігають дані багато великих всесвітньо відомих компаній, зокрема </a:t>
            </a:r>
            <a:r>
              <a:rPr lang="en-US" sz="1500" dirty="0">
                <a:latin typeface="Times New Roman" panose="02020603050405020304" pitchFamily="18" charset="0"/>
                <a:cs typeface="Times New Roman" panose="02020603050405020304" pitchFamily="18" charset="0"/>
              </a:rPr>
              <a:t>eBay, Amazon, HP, Boeing </a:t>
            </a:r>
            <a:r>
              <a:rPr lang="uk-UA" sz="1500" dirty="0">
                <a:latin typeface="Times New Roman" panose="02020603050405020304" pitchFamily="18" charset="0"/>
                <a:cs typeface="Times New Roman" panose="02020603050405020304" pitchFamily="18" charset="0"/>
              </a:rPr>
              <a:t>і </a:t>
            </a:r>
            <a:r>
              <a:rPr lang="en-US" sz="1500" dirty="0">
                <a:latin typeface="Times New Roman" panose="02020603050405020304" pitchFamily="18" charset="0"/>
                <a:cs typeface="Times New Roman" panose="02020603050405020304" pitchFamily="18" charset="0"/>
              </a:rPr>
              <a:t>Bloomberg. </a:t>
            </a:r>
            <a:r>
              <a:rPr lang="uk-UA" sz="1500" dirty="0">
                <a:latin typeface="Times New Roman" panose="02020603050405020304" pitchFamily="18" charset="0"/>
                <a:cs typeface="Times New Roman" panose="02020603050405020304" pitchFamily="18" charset="0"/>
              </a:rPr>
              <a:t>Компанія </a:t>
            </a:r>
            <a:r>
              <a:rPr lang="en-US" sz="1500" dirty="0">
                <a:latin typeface="Times New Roman" panose="02020603050405020304" pitchFamily="18" charset="0"/>
                <a:cs typeface="Times New Roman" panose="02020603050405020304" pitchFamily="18" charset="0"/>
              </a:rPr>
              <a:t>Switch, </a:t>
            </a:r>
            <a:r>
              <a:rPr lang="uk-UA" sz="1500" dirty="0">
                <a:latin typeface="Times New Roman" panose="02020603050405020304" pitchFamily="18" charset="0"/>
                <a:cs typeface="Times New Roman" panose="02020603050405020304" pitchFamily="18" charset="0"/>
              </a:rPr>
              <a:t>якій належить </a:t>
            </a:r>
            <a:r>
              <a:rPr lang="en-US" sz="1500" dirty="0">
                <a:latin typeface="Times New Roman" panose="02020603050405020304" pitchFamily="18" charset="0"/>
                <a:cs typeface="Times New Roman" panose="02020603050405020304" pitchFamily="18" charset="0"/>
              </a:rPr>
              <a:t>Citadel, </a:t>
            </a:r>
            <a:r>
              <a:rPr lang="uk-UA" sz="1500" dirty="0">
                <a:latin typeface="Times New Roman" panose="02020603050405020304" pitchFamily="18" charset="0"/>
                <a:cs typeface="Times New Roman" panose="02020603050405020304" pitchFamily="18" charset="0"/>
              </a:rPr>
              <a:t>є визнаним лідером у </a:t>
            </a:r>
            <a:r>
              <a:rPr lang="uk-UA" sz="1500" dirty="0" err="1">
                <a:latin typeface="Times New Roman" panose="02020603050405020304" pitchFamily="18" charset="0"/>
                <a:cs typeface="Times New Roman" panose="02020603050405020304" pitchFamily="18" charset="0"/>
              </a:rPr>
              <a:t>проєктуванні</a:t>
            </a:r>
            <a:r>
              <a:rPr lang="uk-UA" sz="1500" dirty="0">
                <a:latin typeface="Times New Roman" panose="02020603050405020304" pitchFamily="18" charset="0"/>
                <a:cs typeface="Times New Roman" panose="02020603050405020304" pitchFamily="18" charset="0"/>
              </a:rPr>
              <a:t> та спорудженні дата-центрів, а також добре відома тим, що всі її центри працюють на 100% відновлюваній та зеленій енергії. </a:t>
            </a:r>
            <a:r>
              <a:rPr lang="en-US" sz="1500" dirty="0">
                <a:latin typeface="Times New Roman" panose="02020603050405020304" pitchFamily="18" charset="0"/>
                <a:cs typeface="Times New Roman" panose="02020603050405020304" pitchFamily="18" charset="0"/>
              </a:rPr>
              <a:t>Citadel </a:t>
            </a:r>
            <a:r>
              <a:rPr lang="uk-UA" sz="1500" dirty="0">
                <a:latin typeface="Times New Roman" panose="02020603050405020304" pitchFamily="18" charset="0"/>
                <a:cs typeface="Times New Roman" panose="02020603050405020304" pitchFamily="18" charset="0"/>
              </a:rPr>
              <a:t>живиться електроенергією від кількох вітрових і сонячних електростанцій у Неваді. </a:t>
            </a:r>
          </a:p>
          <a:p>
            <a:endParaRPr lang="uk-UA"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936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153DBE8F-098B-4779-98F8-5D7D0C3EBC2C}"/>
              </a:ext>
            </a:extLst>
          </p:cNvPr>
          <p:cNvSpPr/>
          <p:nvPr/>
        </p:nvSpPr>
        <p:spPr>
          <a:xfrm>
            <a:off x="240146" y="410243"/>
            <a:ext cx="11859491" cy="6247864"/>
          </a:xfrm>
          <a:prstGeom prst="rect">
            <a:avLst/>
          </a:prstGeom>
        </p:spPr>
        <p:txBody>
          <a:bodyPr wrap="square">
            <a:spAutoFit/>
          </a:bodyPr>
          <a:lstStyle/>
          <a:p>
            <a:endParaRPr lang="uk-UA"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5. Хмари — публічні, приватні чи гібридні? </a:t>
            </a:r>
          </a:p>
          <a:p>
            <a:r>
              <a:rPr lang="uk-UA" sz="1600" dirty="0">
                <a:latin typeface="Times New Roman" panose="02020603050405020304" pitchFamily="18" charset="0"/>
                <a:cs typeface="Times New Roman" panose="02020603050405020304" pitchFamily="18" charset="0"/>
              </a:rPr>
              <a:t>Гібридна хмара зараз домінує на ринку хмарних обчислень. За даними </a:t>
            </a:r>
            <a:r>
              <a:rPr lang="en-US" sz="1600" dirty="0">
                <a:latin typeface="Times New Roman" panose="02020603050405020304" pitchFamily="18" charset="0"/>
                <a:cs typeface="Times New Roman" panose="02020603050405020304" pitchFamily="18" charset="0"/>
              </a:rPr>
              <a:t>Statista, </a:t>
            </a:r>
            <a:r>
              <a:rPr lang="uk-UA" sz="1600" dirty="0">
                <a:latin typeface="Times New Roman" panose="02020603050405020304" pitchFamily="18" charset="0"/>
                <a:cs typeface="Times New Roman" panose="02020603050405020304" pitchFamily="18" charset="0"/>
              </a:rPr>
              <a:t>станом на березень 2022 року 80 відсотків підприємств-</a:t>
            </a:r>
            <a:r>
              <a:rPr lang="uk-UA" sz="1600" dirty="0" err="1">
                <a:latin typeface="Times New Roman" panose="02020603050405020304" pitchFamily="18" charset="0"/>
                <a:cs typeface="Times New Roman" panose="02020603050405020304" pitchFamily="18" charset="0"/>
              </a:rPr>
              <a:t>респодентів</a:t>
            </a:r>
            <a:r>
              <a:rPr lang="uk-UA" sz="1600" dirty="0">
                <a:latin typeface="Times New Roman" panose="02020603050405020304" pitchFamily="18" charset="0"/>
                <a:cs typeface="Times New Roman" panose="02020603050405020304" pitchFamily="18" charset="0"/>
              </a:rPr>
              <a:t> зазначили, що вони розгорнули гібридну хмару у своїй організації. Коротке нагадування: гібридна хмара — це тип хмари, який поєднує в собі локальну інфраструктуру — або приватну хмару — з публічною хмарою. Гібридні хмари дозволяють даним і програмам рухатися між двома середовищами.</a:t>
            </a:r>
          </a:p>
          <a:p>
            <a:endParaRPr lang="uk-UA" dirty="0">
              <a:latin typeface="Times New Roman" panose="02020603050405020304" pitchFamily="18" charset="0"/>
              <a:cs typeface="Times New Roman" panose="02020603050405020304" pitchFamily="18" charset="0"/>
            </a:endParaRPr>
          </a:p>
          <a:p>
            <a:r>
              <a:rPr lang="uk-UA" dirty="0">
                <a:latin typeface="Times New Roman" panose="02020603050405020304" pitchFamily="18" charset="0"/>
                <a:cs typeface="Times New Roman" panose="02020603050405020304" pitchFamily="18" charset="0"/>
              </a:rPr>
              <a:t>6</a:t>
            </a:r>
            <a:r>
              <a:rPr lang="uk-UA" dirty="0"/>
              <a:t>. </a:t>
            </a:r>
            <a:r>
              <a:rPr lang="uk-UA" sz="1600" dirty="0">
                <a:latin typeface="Times New Roman" panose="02020603050405020304" pitchFamily="18" charset="0"/>
                <a:cs typeface="Times New Roman" panose="02020603050405020304" pitchFamily="18" charset="0"/>
              </a:rPr>
              <a:t>Який відсоток компаній зберігає конфіденційні дані у хмарі?</a:t>
            </a:r>
          </a:p>
          <a:p>
            <a:r>
              <a:rPr lang="uk-UA" sz="1600" dirty="0">
                <a:latin typeface="Times New Roman" panose="02020603050405020304" pitchFamily="18" charset="0"/>
                <a:cs typeface="Times New Roman" panose="02020603050405020304" pitchFamily="18" charset="0"/>
              </a:rPr>
              <a:t>Згідно зі звітом </a:t>
            </a:r>
            <a:r>
              <a:rPr lang="en-US" sz="1600" dirty="0">
                <a:latin typeface="Times New Roman" panose="02020603050405020304" pitchFamily="18" charset="0"/>
                <a:cs typeface="Times New Roman" panose="02020603050405020304" pitchFamily="18" charset="0"/>
              </a:rPr>
              <a:t>Cloud Security Alliance «</a:t>
            </a:r>
            <a:r>
              <a:rPr lang="uk-UA" sz="1600" dirty="0">
                <a:latin typeface="Times New Roman" panose="02020603050405020304" pitchFamily="18" charset="0"/>
                <a:cs typeface="Times New Roman" panose="02020603050405020304" pitchFamily="18" charset="0"/>
              </a:rPr>
              <a:t>Конфіденційні дані у хмарі», 89 відсотків опитаних </a:t>
            </a:r>
            <a:r>
              <a:rPr lang="uk-UA" sz="1600" dirty="0" err="1">
                <a:latin typeface="Times New Roman" panose="02020603050405020304" pitchFamily="18" charset="0"/>
                <a:cs typeface="Times New Roman" panose="02020603050405020304" pitchFamily="18" charset="0"/>
              </a:rPr>
              <a:t>команій</a:t>
            </a:r>
            <a:r>
              <a:rPr lang="uk-UA" sz="1600" dirty="0">
                <a:latin typeface="Times New Roman" panose="02020603050405020304" pitchFamily="18" charset="0"/>
                <a:cs typeface="Times New Roman" panose="02020603050405020304" pitchFamily="18" charset="0"/>
              </a:rPr>
              <a:t> зберігають конфіденційні дані у хмарі. При цьому 67 відсотків з них розміщують конфіденційні дані у публічних хмарах, а 45 відсотків — у приватних. </a:t>
            </a:r>
          </a:p>
          <a:p>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7. Яким чином зростання темпів запровадження хмарних рішень вплине на ринок ІТ-інфраструктури? </a:t>
            </a:r>
          </a:p>
          <a:p>
            <a:r>
              <a:rPr lang="uk-UA" sz="1600" dirty="0">
                <a:latin typeface="Times New Roman" panose="02020603050405020304" pitchFamily="18" charset="0"/>
                <a:cs typeface="Times New Roman" panose="02020603050405020304" pitchFamily="18" charset="0"/>
              </a:rPr>
              <a:t>Статистичні дані </a:t>
            </a:r>
            <a:r>
              <a:rPr lang="en-US" sz="1600" dirty="0">
                <a:latin typeface="Times New Roman" panose="02020603050405020304" pitchFamily="18" charset="0"/>
                <a:cs typeface="Times New Roman" panose="02020603050405020304" pitchFamily="18" charset="0"/>
              </a:rPr>
              <a:t>IDC </a:t>
            </a:r>
            <a:r>
              <a:rPr lang="uk-UA" sz="1600" dirty="0">
                <a:latin typeface="Times New Roman" panose="02020603050405020304" pitchFamily="18" charset="0"/>
                <a:cs typeface="Times New Roman" panose="02020603050405020304" pitchFamily="18" charset="0"/>
              </a:rPr>
              <a:t>свідчать про зростання витрат </a:t>
            </a:r>
            <a:r>
              <a:rPr lang="en-US" sz="1600" dirty="0">
                <a:latin typeface="Times New Roman" panose="02020603050405020304" pitchFamily="18" charset="0"/>
                <a:cs typeface="Times New Roman" panose="02020603050405020304" pitchFamily="18" charset="0"/>
              </a:rPr>
              <a:t>IT-</a:t>
            </a:r>
            <a:r>
              <a:rPr lang="uk-UA" sz="1600" dirty="0">
                <a:latin typeface="Times New Roman" panose="02020603050405020304" pitchFamily="18" charset="0"/>
                <a:cs typeface="Times New Roman" panose="02020603050405020304" pitchFamily="18" charset="0"/>
              </a:rPr>
              <a:t>інфраструктуру, яка задіяна у хмарних середовищах (сервери, системи для зберігання та резервного копіювання даних, спеціальне мережеве </a:t>
            </a:r>
            <a:r>
              <a:rPr lang="uk-UA" sz="1600" dirty="0" err="1">
                <a:latin typeface="Times New Roman" panose="02020603050405020304" pitchFamily="18" charset="0"/>
                <a:cs typeface="Times New Roman" panose="02020603050405020304" pitchFamily="18" charset="0"/>
              </a:rPr>
              <a:t>обладання</a:t>
            </a:r>
            <a:r>
              <a:rPr lang="uk-UA" sz="1600" dirty="0">
                <a:latin typeface="Times New Roman" panose="02020603050405020304" pitchFamily="18" charset="0"/>
                <a:cs typeface="Times New Roman" panose="02020603050405020304" pitchFamily="18" charset="0"/>
              </a:rPr>
              <a:t>) на 8,8% у 2021 році. У 2022 прогнозується їх подальше зростання на 22%, до $90,2 млрд. Якщо прогнози справдяться, це будуть найвищі річні темпи зростання з 2018 року.</a:t>
            </a:r>
          </a:p>
          <a:p>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8. Як змінився попит на професії, пов’язані з хмарними обчисленнями?</a:t>
            </a:r>
          </a:p>
          <a:p>
            <a:r>
              <a:rPr lang="uk-UA" sz="1600" dirty="0">
                <a:latin typeface="Times New Roman" panose="02020603050405020304" pitchFamily="18" charset="0"/>
                <a:cs typeface="Times New Roman" panose="02020603050405020304" pitchFamily="18" charset="0"/>
              </a:rPr>
              <a:t>Професії у галузі хмарних обчислень швидко набувають популярності: статистика показує, що кількість вакансій зросла на 42% у період з 2018 до 2021 року. Кількість пошукових запитів щодо роботи у цій сфері також зросла на 50%.</a:t>
            </a:r>
          </a:p>
          <a:p>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9. Який вплив на хмару має штучний інтелект?</a:t>
            </a:r>
          </a:p>
          <a:p>
            <a:r>
              <a:rPr lang="uk-UA" sz="1600" dirty="0">
                <a:latin typeface="Times New Roman" panose="02020603050405020304" pitchFamily="18" charset="0"/>
                <a:cs typeface="Times New Roman" panose="02020603050405020304" pitchFamily="18" charset="0"/>
              </a:rPr>
              <a:t>Витрати на штучний інтелект становили понад $58 млрд у 2021 році. Очікується, що до 2026 року ця цифра зросте до $309,6 млрд. Сьогодні значна частина хмарних технологій ґрунтується на машинному навчанні, а багато організацій та систем використовують його для автоматизації різних процесів. </a:t>
            </a:r>
          </a:p>
        </p:txBody>
      </p:sp>
    </p:spTree>
    <p:extLst>
      <p:ext uri="{BB962C8B-B14F-4D97-AF65-F5344CB8AC3E}">
        <p14:creationId xmlns:p14="http://schemas.microsoft.com/office/powerpoint/2010/main" val="2801557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92DCB7-946D-4613-B125-113E2953E239}"/>
              </a:ext>
            </a:extLst>
          </p:cNvPr>
          <p:cNvSpPr>
            <a:spLocks noGrp="1"/>
          </p:cNvSpPr>
          <p:nvPr>
            <p:ph type="title"/>
          </p:nvPr>
        </p:nvSpPr>
        <p:spPr>
          <a:xfrm>
            <a:off x="838200" y="365125"/>
            <a:ext cx="10515600" cy="558511"/>
          </a:xfrm>
        </p:spPr>
        <p:txBody>
          <a:bodyPr>
            <a:normAutofit fontScale="90000"/>
          </a:bodyPr>
          <a:lstStyle/>
          <a:p>
            <a:pPr algn="ctr"/>
            <a:r>
              <a:rPr lang="uk-UA" b="1" dirty="0">
                <a:latin typeface="Times New Roman" panose="02020603050405020304" pitchFamily="18" charset="0"/>
                <a:cs typeface="Times New Roman" panose="02020603050405020304" pitchFamily="18" charset="0"/>
              </a:rPr>
              <a:t>Використані джерела</a:t>
            </a:r>
          </a:p>
        </p:txBody>
      </p:sp>
      <p:sp>
        <p:nvSpPr>
          <p:cNvPr id="3" name="Місце для вмісту 2">
            <a:extLst>
              <a:ext uri="{FF2B5EF4-FFF2-40B4-BE49-F238E27FC236}">
                <a16:creationId xmlns:a16="http://schemas.microsoft.com/office/drawing/2014/main" id="{8ADA5968-A6EA-4154-879A-AE89EB30E7F9}"/>
              </a:ext>
            </a:extLst>
          </p:cNvPr>
          <p:cNvSpPr>
            <a:spLocks noGrp="1"/>
          </p:cNvSpPr>
          <p:nvPr>
            <p:ph idx="1"/>
          </p:nvPr>
        </p:nvSpPr>
        <p:spPr>
          <a:xfrm>
            <a:off x="838200" y="1345334"/>
            <a:ext cx="10515600" cy="4351338"/>
          </a:xfrm>
        </p:spPr>
        <p:txBody>
          <a:bodyPr/>
          <a:lstStyle/>
          <a:p>
            <a:r>
              <a:rPr lang="en-US" dirty="0">
                <a:hlinkClick r:id="rId2"/>
              </a:rPr>
              <a:t>https://sites.google.com/view/cloudinedu</a:t>
            </a:r>
            <a:r>
              <a:rPr lang="uk-UA" dirty="0"/>
              <a:t> Сутність хмарних технологій</a:t>
            </a:r>
            <a:endParaRPr lang="en-US" dirty="0"/>
          </a:p>
          <a:p>
            <a:r>
              <a:rPr lang="en-US" dirty="0">
                <a:hlinkClick r:id="rId3"/>
              </a:rPr>
              <a:t>https://speka.media/shho-cekaje-na-rinok-xmarnix-poslug-v-ukrayini-pjkq19</a:t>
            </a:r>
            <a:r>
              <a:rPr lang="en-US" dirty="0"/>
              <a:t> </a:t>
            </a:r>
            <a:r>
              <a:rPr lang="uk-UA" dirty="0"/>
              <a:t>Ринок хмарних послуг в Україні</a:t>
            </a:r>
          </a:p>
          <a:p>
            <a:r>
              <a:rPr lang="en-US" dirty="0">
                <a:hlinkClick r:id="rId4"/>
              </a:rPr>
              <a:t>https://apix-drive.com/ua/blog/reviews/amazon-web-services</a:t>
            </a:r>
            <a:r>
              <a:rPr lang="uk-UA" dirty="0"/>
              <a:t> </a:t>
            </a:r>
            <a:r>
              <a:rPr lang="en-US" dirty="0"/>
              <a:t>Amazon Web Services</a:t>
            </a:r>
            <a:endParaRPr lang="uk-UA" dirty="0"/>
          </a:p>
          <a:p>
            <a:endParaRPr lang="en-US" dirty="0"/>
          </a:p>
          <a:p>
            <a:endParaRPr lang="uk-UA" dirty="0"/>
          </a:p>
          <a:p>
            <a:endParaRPr lang="uk-UA" dirty="0"/>
          </a:p>
        </p:txBody>
      </p:sp>
    </p:spTree>
    <p:extLst>
      <p:ext uri="{BB962C8B-B14F-4D97-AF65-F5344CB8AC3E}">
        <p14:creationId xmlns:p14="http://schemas.microsoft.com/office/powerpoint/2010/main" val="560086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1D0A32-AFA9-4D95-A5C9-F6FFAEF33F23}"/>
              </a:ext>
            </a:extLst>
          </p:cNvPr>
          <p:cNvSpPr>
            <a:spLocks noGrp="1"/>
          </p:cNvSpPr>
          <p:nvPr>
            <p:ph type="title"/>
          </p:nvPr>
        </p:nvSpPr>
        <p:spPr>
          <a:xfrm>
            <a:off x="838200" y="365125"/>
            <a:ext cx="10515600" cy="595457"/>
          </a:xfrm>
        </p:spPr>
        <p:txBody>
          <a:bodyPr>
            <a:normAutofit/>
          </a:bodyPr>
          <a:lstStyle/>
          <a:p>
            <a:r>
              <a:rPr lang="ru-RU" sz="3200" dirty="0" err="1">
                <a:latin typeface="Times New Roman" panose="02020603050405020304" pitchFamily="18" charset="0"/>
                <a:cs typeface="Times New Roman" panose="02020603050405020304" pitchFamily="18" charset="0"/>
              </a:rPr>
              <a:t>Хмарні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сервіси</a:t>
            </a:r>
            <a:r>
              <a:rPr lang="ru-RU"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Amazone</a:t>
            </a:r>
            <a:endParaRPr lang="uk-UA" sz="3200" dirty="0">
              <a:latin typeface="Times New Roman" panose="02020603050405020304" pitchFamily="18" charset="0"/>
              <a:cs typeface="Times New Roman" panose="02020603050405020304" pitchFamily="18" charset="0"/>
            </a:endParaRPr>
          </a:p>
        </p:txBody>
      </p:sp>
      <p:sp>
        <p:nvSpPr>
          <p:cNvPr id="3" name="Місце для вмісту 2">
            <a:extLst>
              <a:ext uri="{FF2B5EF4-FFF2-40B4-BE49-F238E27FC236}">
                <a16:creationId xmlns:a16="http://schemas.microsoft.com/office/drawing/2014/main" id="{2025EB03-DDB9-4CD8-9B61-BEB4DB9E1182}"/>
              </a:ext>
            </a:extLst>
          </p:cNvPr>
          <p:cNvSpPr>
            <a:spLocks noGrp="1"/>
          </p:cNvSpPr>
          <p:nvPr>
            <p:ph idx="1"/>
          </p:nvPr>
        </p:nvSpPr>
        <p:spPr>
          <a:xfrm>
            <a:off x="544945" y="1219200"/>
            <a:ext cx="10808855" cy="5533737"/>
          </a:xfrm>
        </p:spPr>
        <p:txBody>
          <a:bodyPr>
            <a:noAutofit/>
          </a:bodyPr>
          <a:lstStyle/>
          <a:p>
            <a:pPr marL="0" indent="457200" algn="just">
              <a:lnSpc>
                <a:spcPct val="120000"/>
              </a:lnSpc>
              <a:spcBef>
                <a:spcPts val="0"/>
              </a:spcBef>
              <a:buNone/>
            </a:pPr>
            <a:r>
              <a:rPr lang="en-US" sz="1800" b="1" dirty="0">
                <a:latin typeface="Times New Roman" panose="02020603050405020304" pitchFamily="18" charset="0"/>
                <a:cs typeface="Times New Roman" panose="02020603050405020304" pitchFamily="18" charset="0"/>
              </a:rPr>
              <a:t>Amazon Web Services (AWS) </a:t>
            </a:r>
            <a:r>
              <a:rPr lang="ru-RU" sz="1800" dirty="0" err="1">
                <a:latin typeface="Times New Roman" panose="02020603050405020304" pitchFamily="18" charset="0"/>
                <a:cs typeface="Times New Roman" panose="02020603050405020304" pitchFamily="18" charset="0"/>
              </a:rPr>
              <a:t>впевнено</a:t>
            </a:r>
            <a:r>
              <a:rPr lang="ru-RU" sz="1800" dirty="0">
                <a:latin typeface="Times New Roman" panose="02020603050405020304" pitchFamily="18" charset="0"/>
                <a:cs typeface="Times New Roman" panose="02020603050405020304" pitchFamily="18" charset="0"/>
              </a:rPr>
              <a:t> входить до </a:t>
            </a:r>
            <a:r>
              <a:rPr lang="ru-RU" sz="1800" dirty="0" err="1">
                <a:latin typeface="Times New Roman" panose="02020603050405020304" pitchFamily="18" charset="0"/>
                <a:cs typeface="Times New Roman" panose="02020603050405020304" pitchFamily="18" charset="0"/>
              </a:rPr>
              <a:t>трійки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лідерів</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світовому</a:t>
            </a:r>
            <a:r>
              <a:rPr lang="ru-RU" sz="1800" dirty="0">
                <a:latin typeface="Times New Roman" panose="02020603050405020304" pitchFamily="18" charset="0"/>
                <a:cs typeface="Times New Roman" panose="02020603050405020304" pitchFamily="18" charset="0"/>
              </a:rPr>
              <a:t> ринку </a:t>
            </a:r>
            <a:r>
              <a:rPr lang="ru-RU" sz="1800" dirty="0" err="1">
                <a:latin typeface="Times New Roman" panose="02020603050405020304" pitchFamily="18" charset="0"/>
                <a:cs typeface="Times New Roman" panose="02020603050405020304" pitchFamily="18" charset="0"/>
              </a:rPr>
              <a:t>хмарних</a:t>
            </a:r>
            <a:r>
              <a:rPr lang="ru-RU" sz="1800" dirty="0">
                <a:latin typeface="Times New Roman" panose="02020603050405020304" pitchFamily="18" charset="0"/>
                <a:cs typeface="Times New Roman" panose="02020603050405020304" pitchFamily="18" charset="0"/>
              </a:rPr>
              <a:t> платформ, </a:t>
            </a:r>
            <a:r>
              <a:rPr lang="ru-RU" sz="1800" dirty="0" err="1">
                <a:latin typeface="Times New Roman" panose="02020603050405020304" pitchFamily="18" charset="0"/>
                <a:cs typeface="Times New Roman" panose="02020603050405020304" pitchFamily="18" charset="0"/>
              </a:rPr>
              <a:t>поряд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із</a:t>
            </a:r>
            <a:r>
              <a:rPr lang="ru-RU"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Google Cloud Platform </a:t>
            </a:r>
            <a:r>
              <a:rPr lang="ru-RU" sz="1800" b="1" dirty="0">
                <a:latin typeface="Times New Roman" panose="02020603050405020304" pitchFamily="18" charset="0"/>
                <a:cs typeface="Times New Roman" panose="02020603050405020304" pitchFamily="18" charset="0"/>
              </a:rPr>
              <a:t>та </a:t>
            </a:r>
            <a:r>
              <a:rPr lang="en-US" sz="1800" b="1" dirty="0">
                <a:latin typeface="Times New Roman" panose="02020603050405020304" pitchFamily="18" charset="0"/>
                <a:cs typeface="Times New Roman" panose="02020603050405020304" pitchFamily="18" charset="0"/>
              </a:rPr>
              <a:t>Microsoft Azure</a:t>
            </a:r>
            <a:r>
              <a:rPr lang="en-US" sz="1800" dirty="0">
                <a:latin typeface="Times New Roman" panose="02020603050405020304" pitchFamily="18" charset="0"/>
                <a:cs typeface="Times New Roman" panose="02020603050405020304" pitchFamily="18" charset="0"/>
              </a:rPr>
              <a:t>. </a:t>
            </a:r>
            <a:r>
              <a:rPr lang="ru-RU" sz="1800" dirty="0">
                <a:latin typeface="Times New Roman" panose="02020603050405020304" pitchFamily="18" charset="0"/>
                <a:cs typeface="Times New Roman" panose="02020603050405020304" pitchFamily="18" charset="0"/>
              </a:rPr>
              <a:t>Вона </a:t>
            </a:r>
            <a:r>
              <a:rPr lang="ru-RU" sz="1800" dirty="0" err="1">
                <a:latin typeface="Times New Roman" panose="02020603050405020304" pitchFamily="18" charset="0"/>
                <a:cs typeface="Times New Roman" panose="02020603050405020304" pitchFamily="18" charset="0"/>
              </a:rPr>
              <a:t>надає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користувачам</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понад</a:t>
            </a:r>
            <a:r>
              <a:rPr lang="ru-RU" sz="1800" dirty="0">
                <a:latin typeface="Times New Roman" panose="02020603050405020304" pitchFamily="18" charset="0"/>
                <a:cs typeface="Times New Roman" panose="02020603050405020304" pitchFamily="18" charset="0"/>
              </a:rPr>
              <a:t> 200 </a:t>
            </a:r>
            <a:r>
              <a:rPr lang="ru-RU" sz="1800" dirty="0" err="1">
                <a:latin typeface="Times New Roman" panose="02020603050405020304" pitchFamily="18" charset="0"/>
                <a:cs typeface="Times New Roman" panose="02020603050405020304" pitchFamily="18" charset="0"/>
              </a:rPr>
              <a:t>різних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сервісів</a:t>
            </a:r>
            <a:r>
              <a:rPr lang="ru-RU" sz="1800" dirty="0">
                <a:latin typeface="Times New Roman" panose="02020603050405020304" pitchFamily="18" charset="0"/>
                <a:cs typeface="Times New Roman" panose="02020603050405020304" pitchFamily="18" charset="0"/>
              </a:rPr>
              <a:t> для </a:t>
            </a:r>
            <a:r>
              <a:rPr lang="ru-RU" sz="1800" dirty="0" err="1">
                <a:latin typeface="Times New Roman" panose="02020603050405020304" pitchFamily="18" charset="0"/>
                <a:cs typeface="Times New Roman" panose="02020603050405020304" pitchFamily="18" charset="0"/>
              </a:rPr>
              <a:t>бізнесу</a:t>
            </a:r>
            <a:r>
              <a:rPr lang="ru-RU" sz="1800" dirty="0">
                <a:latin typeface="Times New Roman" panose="02020603050405020304" pitchFamily="18" charset="0"/>
                <a:cs typeface="Times New Roman" panose="02020603050405020304" pitchFamily="18" charset="0"/>
              </a:rPr>
              <a:t> будь-</a:t>
            </a:r>
            <a:r>
              <a:rPr lang="ru-RU" sz="1800" dirty="0" err="1">
                <a:latin typeface="Times New Roman" panose="02020603050405020304" pitchFamily="18" charset="0"/>
                <a:cs typeface="Times New Roman" panose="02020603050405020304" pitchFamily="18" charset="0"/>
              </a:rPr>
              <a:t>якого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рівня</a:t>
            </a:r>
            <a:r>
              <a:rPr lang="ru-RU" sz="1800" dirty="0">
                <a:latin typeface="Times New Roman" panose="02020603050405020304" pitchFamily="18" charset="0"/>
                <a:cs typeface="Times New Roman" panose="02020603050405020304" pitchFamily="18" charset="0"/>
              </a:rPr>
              <a:t> та сфер </a:t>
            </a:r>
            <a:r>
              <a:rPr lang="ru-RU" sz="1800" dirty="0" err="1">
                <a:latin typeface="Times New Roman" panose="02020603050405020304" pitchFamily="18" charset="0"/>
                <a:cs typeface="Times New Roman" panose="02020603050405020304" pitchFamily="18" charset="0"/>
              </a:rPr>
              <a:t>діяльності</a:t>
            </a:r>
            <a:r>
              <a:rPr lang="ru-RU" sz="1800" dirty="0">
                <a:latin typeface="Times New Roman" panose="02020603050405020304" pitchFamily="18" charset="0"/>
                <a:cs typeface="Times New Roman" panose="02020603050405020304" pitchFamily="18" charset="0"/>
              </a:rPr>
              <a:t>, а </a:t>
            </a:r>
            <a:r>
              <a:rPr lang="ru-RU" sz="1800" dirty="0" err="1">
                <a:latin typeface="Times New Roman" panose="02020603050405020304" pitchFamily="18" charset="0"/>
                <a:cs typeface="Times New Roman" panose="02020603050405020304" pitchFamily="18" charset="0"/>
              </a:rPr>
              <a:t>також</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некомерційних</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державних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установ</a:t>
            </a:r>
            <a:r>
              <a:rPr lang="ru-RU" sz="1800" dirty="0">
                <a:latin typeface="Times New Roman" panose="02020603050405020304" pitchFamily="18" charset="0"/>
                <a:cs typeface="Times New Roman" panose="02020603050405020304" pitchFamily="18" charset="0"/>
              </a:rPr>
              <a:t>.</a:t>
            </a:r>
            <a:endParaRPr lang="uk-UA" sz="1800" dirty="0">
              <a:latin typeface="Times New Roman" panose="02020603050405020304" pitchFamily="18" charset="0"/>
              <a:cs typeface="Times New Roman" panose="02020603050405020304" pitchFamily="18" charset="0"/>
            </a:endParaRPr>
          </a:p>
          <a:p>
            <a:pPr marL="0" indent="457200" algn="just">
              <a:lnSpc>
                <a:spcPct val="120000"/>
              </a:lnSpc>
              <a:spcBef>
                <a:spcPts val="0"/>
              </a:spcBef>
              <a:buNone/>
            </a:pPr>
            <a:r>
              <a:rPr lang="en-US" sz="1800" dirty="0">
                <a:latin typeface="Times New Roman" panose="02020603050405020304" pitchFamily="18" charset="0"/>
                <a:cs typeface="Times New Roman" panose="02020603050405020304" pitchFamily="18" charset="0"/>
              </a:rPr>
              <a:t>Amazon web services – </a:t>
            </a:r>
            <a:r>
              <a:rPr lang="ru-RU" sz="1800" dirty="0" err="1">
                <a:latin typeface="Times New Roman" panose="02020603050405020304" pitchFamily="18" charset="0"/>
                <a:cs typeface="Times New Roman" panose="02020603050405020304" pitchFamily="18" charset="0"/>
              </a:rPr>
              <a:t>хмарна</a:t>
            </a:r>
            <a:r>
              <a:rPr lang="ru-RU" sz="1800" dirty="0">
                <a:latin typeface="Times New Roman" panose="02020603050405020304" pitchFamily="18" charset="0"/>
                <a:cs typeface="Times New Roman" panose="02020603050405020304" pitchFamily="18" charset="0"/>
              </a:rPr>
              <a:t> платформа, яка </a:t>
            </a:r>
            <a:r>
              <a:rPr lang="ru-RU" sz="1800" dirty="0" err="1">
                <a:latin typeface="Times New Roman" panose="02020603050405020304" pitchFamily="18" charset="0"/>
                <a:cs typeface="Times New Roman" panose="02020603050405020304" pitchFamily="18" charset="0"/>
              </a:rPr>
              <a:t>забезпечує</a:t>
            </a:r>
            <a:r>
              <a:rPr lang="ru-RU" sz="1800" dirty="0">
                <a:latin typeface="Times New Roman" panose="02020603050405020304" pitchFamily="18" charset="0"/>
                <a:cs typeface="Times New Roman" panose="02020603050405020304" pitchFamily="18" charset="0"/>
              </a:rPr>
              <a:t> доступ до </a:t>
            </a:r>
            <a:r>
              <a:rPr lang="ru-RU" sz="1800" dirty="0" err="1">
                <a:latin typeface="Times New Roman" panose="02020603050405020304" pitchFamily="18" charset="0"/>
                <a:cs typeface="Times New Roman" panose="02020603050405020304" pitchFamily="18" charset="0"/>
              </a:rPr>
              <a:t>понад</a:t>
            </a:r>
            <a:r>
              <a:rPr lang="ru-RU" sz="1800" dirty="0">
                <a:latin typeface="Times New Roman" panose="02020603050405020304" pitchFamily="18" charset="0"/>
                <a:cs typeface="Times New Roman" panose="02020603050405020304" pitchFamily="18" charset="0"/>
              </a:rPr>
              <a:t> 50 </a:t>
            </a:r>
            <a:r>
              <a:rPr lang="ru-RU" sz="1800" dirty="0" err="1">
                <a:latin typeface="Times New Roman" panose="02020603050405020304" pitchFamily="18" charset="0"/>
                <a:cs typeface="Times New Roman" panose="02020603050405020304" pitchFamily="18" charset="0"/>
              </a:rPr>
              <a:t>сервісів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від</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зберігання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даних</a:t>
            </a:r>
            <a:r>
              <a:rPr lang="ru-RU" sz="1800" dirty="0">
                <a:latin typeface="Times New Roman" panose="02020603050405020304" pitchFamily="18" charset="0"/>
                <a:cs typeface="Times New Roman" panose="02020603050405020304" pitchFamily="18" charset="0"/>
              </a:rPr>
              <a:t> до </a:t>
            </a:r>
            <a:r>
              <a:rPr lang="ru-RU" sz="1800" dirty="0" err="1">
                <a:latin typeface="Times New Roman" panose="02020603050405020304" pitchFamily="18" charset="0"/>
                <a:cs typeface="Times New Roman" panose="02020603050405020304" pitchFamily="18" charset="0"/>
              </a:rPr>
              <a:t>їх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аналізу</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візуалізації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Програма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пропонує</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c</a:t>
            </a:r>
            <a:r>
              <a:rPr lang="ru-RU" sz="1800" dirty="0" err="1">
                <a:latin typeface="Times New Roman" panose="02020603050405020304" pitchFamily="18" charset="0"/>
                <a:cs typeface="Times New Roman" panose="02020603050405020304" pitchFamily="18" charset="0"/>
              </a:rPr>
              <a:t>учасні</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якісні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технології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що</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допомагають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підвищити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спроможність</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звільнити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ресурси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спрямовуючи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їх</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реалізацію</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місії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організації</a:t>
            </a:r>
            <a:r>
              <a:rPr lang="ru-RU" sz="1800" dirty="0">
                <a:latin typeface="Times New Roman" panose="02020603050405020304" pitchFamily="18" charset="0"/>
                <a:cs typeface="Times New Roman" panose="02020603050405020304" pitchFamily="18" charset="0"/>
              </a:rPr>
              <a:t>. Веб-</a:t>
            </a:r>
            <a:r>
              <a:rPr lang="ru-RU" sz="1800" dirty="0" err="1">
                <a:latin typeface="Times New Roman" panose="02020603050405020304" pitchFamily="18" charset="0"/>
                <a:cs typeface="Times New Roman" panose="02020603050405020304" pitchFamily="18" charset="0"/>
              </a:rPr>
              <a:t>сервіси</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Amazon </a:t>
            </a:r>
            <a:r>
              <a:rPr lang="ru-RU" sz="1800" dirty="0" err="1">
                <a:latin typeface="Times New Roman" panose="02020603050405020304" pitchFamily="18" charset="0"/>
                <a:cs typeface="Times New Roman" panose="02020603050405020304" pitchFamily="18" charset="0"/>
              </a:rPr>
              <a:t>доступні</a:t>
            </a:r>
            <a:r>
              <a:rPr lang="ru-RU" sz="1800" dirty="0">
                <a:latin typeface="Times New Roman" panose="02020603050405020304" pitchFamily="18" charset="0"/>
                <a:cs typeface="Times New Roman" panose="02020603050405020304" pitchFamily="18" charset="0"/>
              </a:rPr>
              <a:t> для </a:t>
            </a:r>
            <a:r>
              <a:rPr lang="ru-RU" sz="1800" dirty="0" err="1">
                <a:latin typeface="Times New Roman" panose="02020603050405020304" pitchFamily="18" charset="0"/>
                <a:cs typeface="Times New Roman" panose="02020603050405020304" pitchFamily="18" charset="0"/>
              </a:rPr>
              <a:t>українських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неприбуткових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організацій</a:t>
            </a:r>
            <a:r>
              <a:rPr lang="ru-RU" sz="1800" dirty="0">
                <a:latin typeface="Times New Roman" panose="02020603050405020304" pitchFamily="18" charset="0"/>
                <a:cs typeface="Times New Roman" panose="02020603050405020304" pitchFamily="18" charset="0"/>
              </a:rPr>
              <a:t> на </a:t>
            </a:r>
            <a:r>
              <a:rPr lang="ru-RU" sz="1800" dirty="0" err="1">
                <a:latin typeface="Times New Roman" panose="02020603050405020304" pitchFamily="18" charset="0"/>
                <a:cs typeface="Times New Roman" panose="02020603050405020304" pitchFamily="18" charset="0"/>
              </a:rPr>
              <a:t>пільгових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умовах</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сплативши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менше</a:t>
            </a:r>
            <a:r>
              <a:rPr lang="ru-RU" sz="1800" dirty="0">
                <a:latin typeface="Times New Roman" panose="02020603050405020304" pitchFamily="18" charset="0"/>
                <a:cs typeface="Times New Roman" panose="02020603050405020304" pitchFamily="18" charset="0"/>
              </a:rPr>
              <a:t> 5000 </a:t>
            </a:r>
            <a:r>
              <a:rPr lang="ru-RU" sz="1800" dirty="0" err="1">
                <a:latin typeface="Times New Roman" panose="02020603050405020304" pitchFamily="18" charset="0"/>
                <a:cs typeface="Times New Roman" panose="02020603050405020304" pitchFamily="18" charset="0"/>
              </a:rPr>
              <a:t>гривень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організація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отримує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змогу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скористатися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хмарними</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сервісами</a:t>
            </a:r>
            <a:r>
              <a:rPr lang="ru-RU" sz="1800" dirty="0">
                <a:latin typeface="Times New Roman" panose="02020603050405020304" pitchFamily="18" charset="0"/>
                <a:cs typeface="Times New Roman" panose="02020603050405020304" pitchFamily="18" charset="0"/>
              </a:rPr>
              <a:t> </a:t>
            </a:r>
            <a:r>
              <a:rPr lang="en-US" sz="1800" dirty="0">
                <a:latin typeface="Times New Roman" panose="02020603050405020304" pitchFamily="18" charset="0"/>
                <a:cs typeface="Times New Roman" panose="02020603050405020304" pitchFamily="18" charset="0"/>
              </a:rPr>
              <a:t>AWS </a:t>
            </a:r>
            <a:r>
              <a:rPr lang="ru-RU" sz="1800" dirty="0">
                <a:latin typeface="Times New Roman" panose="02020603050405020304" pitchFamily="18" charset="0"/>
                <a:cs typeface="Times New Roman" panose="02020603050405020304" pitchFamily="18" charset="0"/>
              </a:rPr>
              <a:t>на 2000 </a:t>
            </a:r>
            <a:r>
              <a:rPr lang="ru-RU" sz="1800" dirty="0" err="1">
                <a:latin typeface="Times New Roman" panose="02020603050405020304" pitchFamily="18" charset="0"/>
                <a:cs typeface="Times New Roman" panose="02020603050405020304" pitchFamily="18" charset="0"/>
              </a:rPr>
              <a:t>доларів</a:t>
            </a:r>
            <a:r>
              <a:rPr lang="ru-RU" sz="1800" dirty="0">
                <a:latin typeface="Times New Roman" panose="02020603050405020304" pitchFamily="18" charset="0"/>
                <a:cs typeface="Times New Roman" panose="02020603050405020304" pitchFamily="18" charset="0"/>
              </a:rPr>
              <a:t>.</a:t>
            </a:r>
          </a:p>
          <a:p>
            <a:pPr marL="0" indent="457200">
              <a:lnSpc>
                <a:spcPct val="120000"/>
              </a:lnSpc>
              <a:spcBef>
                <a:spcPts val="0"/>
              </a:spcBef>
              <a:buNone/>
            </a:pPr>
            <a:endParaRPr lang="ru-RU" sz="1800" b="1" dirty="0">
              <a:latin typeface="Times New Roman" panose="02020603050405020304" pitchFamily="18" charset="0"/>
              <a:cs typeface="Times New Roman" panose="02020603050405020304" pitchFamily="18" charset="0"/>
            </a:endParaRPr>
          </a:p>
          <a:p>
            <a:pPr marL="0" indent="457200">
              <a:lnSpc>
                <a:spcPct val="120000"/>
              </a:lnSpc>
              <a:spcBef>
                <a:spcPts val="0"/>
              </a:spcBef>
              <a:buNone/>
            </a:pPr>
            <a:r>
              <a:rPr lang="ru-RU" sz="1800" b="1" dirty="0">
                <a:latin typeface="Times New Roman" panose="02020603050405020304" pitchFamily="18" charset="0"/>
                <a:cs typeface="Times New Roman" panose="02020603050405020304" pitchFamily="18" charset="0"/>
              </a:rPr>
              <a:t>ПЕРЕВАГИ </a:t>
            </a:r>
            <a:r>
              <a:rPr lang="en-US" sz="1800" b="1" dirty="0">
                <a:latin typeface="Times New Roman" panose="02020603050405020304" pitchFamily="18" charset="0"/>
                <a:cs typeface="Times New Roman" panose="02020603050405020304" pitchFamily="18" charset="0"/>
              </a:rPr>
              <a:t>AMAZON WEB SERVICES</a:t>
            </a:r>
            <a:endParaRPr lang="en-US" sz="1800" dirty="0">
              <a:latin typeface="Times New Roman" panose="02020603050405020304" pitchFamily="18" charset="0"/>
              <a:cs typeface="Times New Roman" panose="02020603050405020304" pitchFamily="18" charset="0"/>
            </a:endParaRPr>
          </a:p>
          <a:p>
            <a:pPr indent="457200">
              <a:lnSpc>
                <a:spcPct val="120000"/>
              </a:lnSpc>
              <a:spcBef>
                <a:spcPts val="0"/>
              </a:spcBef>
            </a:pPr>
            <a:r>
              <a:rPr lang="ru-RU" sz="1800" dirty="0" err="1">
                <a:latin typeface="Times New Roman" panose="02020603050405020304" pitchFamily="18" charset="0"/>
                <a:cs typeface="Times New Roman" panose="02020603050405020304" pitchFamily="18" charset="0"/>
              </a:rPr>
              <a:t>економія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коштів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більше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ніж</a:t>
            </a:r>
            <a:r>
              <a:rPr lang="ru-RU" sz="1800" dirty="0">
                <a:latin typeface="Times New Roman" panose="02020603050405020304" pitchFamily="18" charset="0"/>
                <a:cs typeface="Times New Roman" panose="02020603050405020304" pitchFamily="18" charset="0"/>
              </a:rPr>
              <a:t> у 10 </a:t>
            </a:r>
            <a:r>
              <a:rPr lang="ru-RU" sz="1800" dirty="0" err="1">
                <a:latin typeface="Times New Roman" panose="02020603050405020304" pitchFamily="18" charset="0"/>
                <a:cs typeface="Times New Roman" panose="02020603050405020304" pitchFamily="18" charset="0"/>
              </a:rPr>
              <a:t>разів</a:t>
            </a:r>
            <a:endParaRPr lang="ru-RU" sz="1800" dirty="0">
              <a:latin typeface="Times New Roman" panose="02020603050405020304" pitchFamily="18" charset="0"/>
              <a:cs typeface="Times New Roman" panose="02020603050405020304" pitchFamily="18" charset="0"/>
            </a:endParaRPr>
          </a:p>
          <a:p>
            <a:pPr indent="457200">
              <a:lnSpc>
                <a:spcPct val="120000"/>
              </a:lnSpc>
              <a:spcBef>
                <a:spcPts val="0"/>
              </a:spcBef>
            </a:pPr>
            <a:r>
              <a:rPr lang="ru-RU" sz="1800" dirty="0" err="1">
                <a:latin typeface="Times New Roman" panose="02020603050405020304" pitchFamily="18" charset="0"/>
                <a:cs typeface="Times New Roman" panose="02020603050405020304" pitchFamily="18" charset="0"/>
              </a:rPr>
              <a:t>ефективний</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захист</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даних</a:t>
            </a:r>
            <a:r>
              <a:rPr lang="ru-RU" sz="1800" dirty="0">
                <a:latin typeface="Times New Roman" panose="02020603050405020304" pitchFamily="18" charset="0"/>
                <a:cs typeface="Times New Roman" panose="02020603050405020304" pitchFamily="18" charset="0"/>
              </a:rPr>
              <a:t> і </a:t>
            </a:r>
            <a:r>
              <a:rPr lang="ru-RU" sz="1800" dirty="0" err="1">
                <a:latin typeface="Times New Roman" panose="02020603050405020304" pitchFamily="18" charset="0"/>
                <a:cs typeface="Times New Roman" panose="02020603050405020304" pitchFamily="18" charset="0"/>
              </a:rPr>
              <a:t>конфіденційної</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інформації</a:t>
            </a:r>
            <a:endParaRPr lang="ru-RU" sz="1800" dirty="0">
              <a:latin typeface="Times New Roman" panose="02020603050405020304" pitchFamily="18" charset="0"/>
              <a:cs typeface="Times New Roman" panose="02020603050405020304" pitchFamily="18" charset="0"/>
            </a:endParaRPr>
          </a:p>
          <a:p>
            <a:pPr indent="457200">
              <a:lnSpc>
                <a:spcPct val="120000"/>
              </a:lnSpc>
              <a:spcBef>
                <a:spcPts val="0"/>
              </a:spcBef>
            </a:pPr>
            <a:r>
              <a:rPr lang="ru-RU" sz="1800" dirty="0" err="1">
                <a:latin typeface="Times New Roman" panose="02020603050405020304" pitchFamily="18" charset="0"/>
                <a:cs typeface="Times New Roman" panose="02020603050405020304" pitchFamily="18" charset="0"/>
              </a:rPr>
              <a:t>гнучкість</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вибору</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сервісів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мов</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програмування</a:t>
            </a:r>
            <a:r>
              <a:rPr lang="ru-RU" sz="1800" dirty="0">
                <a:latin typeface="Times New Roman" panose="02020603050405020304" pitchFamily="18" charset="0"/>
                <a:cs typeface="Times New Roman" panose="02020603050405020304" pitchFamily="18" charset="0"/>
              </a:rPr>
              <a:t>, баз </a:t>
            </a:r>
            <a:r>
              <a:rPr lang="ru-RU" sz="1800" dirty="0" err="1">
                <a:latin typeface="Times New Roman" panose="02020603050405020304" pitchFamily="18" charset="0"/>
                <a:cs typeface="Times New Roman" panose="02020603050405020304" pitchFamily="18" charset="0"/>
              </a:rPr>
              <a:t>даних</a:t>
            </a:r>
            <a:endParaRPr lang="ru-RU" sz="1800" dirty="0">
              <a:latin typeface="Times New Roman" panose="02020603050405020304" pitchFamily="18" charset="0"/>
              <a:cs typeface="Times New Roman" panose="02020603050405020304" pitchFamily="18" charset="0"/>
            </a:endParaRPr>
          </a:p>
          <a:p>
            <a:pPr indent="457200">
              <a:lnSpc>
                <a:spcPct val="120000"/>
              </a:lnSpc>
              <a:spcBef>
                <a:spcPts val="0"/>
              </a:spcBef>
            </a:pPr>
            <a:r>
              <a:rPr lang="ru-RU" sz="1800" dirty="0">
                <a:latin typeface="Times New Roman" panose="02020603050405020304" pitchFamily="18" charset="0"/>
                <a:cs typeface="Times New Roman" panose="02020603050405020304" pitchFamily="18" charset="0"/>
              </a:rPr>
              <a:t>простота у </a:t>
            </a:r>
            <a:r>
              <a:rPr lang="ru-RU" sz="1800" dirty="0" err="1">
                <a:latin typeface="Times New Roman" panose="02020603050405020304" pitchFamily="18" charset="0"/>
                <a:cs typeface="Times New Roman" panose="02020603050405020304" pitchFamily="18" charset="0"/>
              </a:rPr>
              <a:t>користуванні</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розгортання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займає</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декілька</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хвилин</a:t>
            </a:r>
            <a:endParaRPr lang="ru-RU" sz="1800" dirty="0">
              <a:latin typeface="Times New Roman" panose="02020603050405020304" pitchFamily="18" charset="0"/>
              <a:cs typeface="Times New Roman" panose="02020603050405020304" pitchFamily="18" charset="0"/>
            </a:endParaRPr>
          </a:p>
          <a:p>
            <a:pPr indent="457200">
              <a:lnSpc>
                <a:spcPct val="120000"/>
              </a:lnSpc>
              <a:spcBef>
                <a:spcPts val="0"/>
              </a:spcBef>
            </a:pPr>
            <a:r>
              <a:rPr lang="ru-RU" sz="1800" dirty="0" err="1">
                <a:latin typeface="Times New Roman" panose="02020603050405020304" pitchFamily="18" charset="0"/>
                <a:cs typeface="Times New Roman" panose="02020603050405020304" pitchFamily="18" charset="0"/>
              </a:rPr>
              <a:t>шифрування</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даних</a:t>
            </a:r>
            <a:r>
              <a:rPr lang="ru-RU" sz="1800" dirty="0">
                <a:latin typeface="Times New Roman" panose="02020603050405020304" pitchFamily="18" charset="0"/>
                <a:cs typeface="Times New Roman" panose="02020603050405020304" pitchFamily="18" charset="0"/>
              </a:rPr>
              <a:t> при </a:t>
            </a:r>
            <a:r>
              <a:rPr lang="ru-RU" sz="1800" dirty="0" err="1">
                <a:latin typeface="Times New Roman" panose="02020603050405020304" pitchFamily="18" charset="0"/>
                <a:cs typeface="Times New Roman" panose="02020603050405020304" pitchFamily="18" charset="0"/>
              </a:rPr>
              <a:t>зберіганні</a:t>
            </a:r>
            <a:r>
              <a:rPr lang="ru-RU" sz="1800" dirty="0">
                <a:latin typeface="Times New Roman" panose="02020603050405020304" pitchFamily="18" charset="0"/>
                <a:cs typeface="Times New Roman" panose="02020603050405020304" pitchFamily="18" charset="0"/>
              </a:rPr>
              <a:t> та </a:t>
            </a:r>
            <a:r>
              <a:rPr lang="ru-RU" sz="1800" dirty="0" err="1">
                <a:latin typeface="Times New Roman" panose="02020603050405020304" pitchFamily="18" charset="0"/>
                <a:cs typeface="Times New Roman" panose="02020603050405020304" pitchFamily="18" charset="0"/>
              </a:rPr>
              <a:t>пересиланні</a:t>
            </a:r>
            <a:endParaRPr lang="ru-RU" sz="1800" dirty="0">
              <a:latin typeface="Times New Roman" panose="02020603050405020304" pitchFamily="18" charset="0"/>
              <a:cs typeface="Times New Roman" panose="02020603050405020304" pitchFamily="18" charset="0"/>
            </a:endParaRPr>
          </a:p>
          <a:p>
            <a:pPr indent="457200">
              <a:lnSpc>
                <a:spcPct val="120000"/>
              </a:lnSpc>
              <a:spcBef>
                <a:spcPts val="0"/>
              </a:spcBef>
            </a:pPr>
            <a:r>
              <a:rPr lang="ru-RU" sz="1800" dirty="0" err="1">
                <a:latin typeface="Times New Roman" panose="02020603050405020304" pitchFamily="18" charset="0"/>
                <a:cs typeface="Times New Roman" panose="02020603050405020304" pitchFamily="18" charset="0"/>
              </a:rPr>
              <a:t>безпечне</a:t>
            </a:r>
            <a:r>
              <a:rPr lang="ru-RU" sz="1800" dirty="0">
                <a:latin typeface="Times New Roman" panose="02020603050405020304" pitchFamily="18" charset="0"/>
                <a:cs typeface="Times New Roman" panose="02020603050405020304" pitchFamily="18" charset="0"/>
              </a:rPr>
              <a:t> </a:t>
            </a:r>
            <a:r>
              <a:rPr lang="ru-RU" sz="1800" dirty="0" err="1">
                <a:latin typeface="Times New Roman" panose="02020603050405020304" pitchFamily="18" charset="0"/>
                <a:cs typeface="Times New Roman" panose="02020603050405020304" pitchFamily="18" charset="0"/>
              </a:rPr>
              <a:t>управління</a:t>
            </a:r>
            <a:r>
              <a:rPr lang="ru-RU" sz="1800" dirty="0">
                <a:latin typeface="Times New Roman" panose="02020603050405020304" pitchFamily="18" charset="0"/>
                <a:cs typeface="Times New Roman" panose="02020603050405020304" pitchFamily="18" charset="0"/>
              </a:rPr>
              <a:t> ІТ-</a:t>
            </a:r>
            <a:r>
              <a:rPr lang="ru-RU" sz="1800" dirty="0" err="1">
                <a:latin typeface="Times New Roman" panose="02020603050405020304" pitchFamily="18" charset="0"/>
                <a:cs typeface="Times New Roman" panose="02020603050405020304" pitchFamily="18" charset="0"/>
              </a:rPr>
              <a:t>інфраструктурою</a:t>
            </a:r>
            <a:endParaRPr lang="ru-RU" sz="1800" dirty="0">
              <a:latin typeface="Times New Roman" panose="02020603050405020304" pitchFamily="18" charset="0"/>
              <a:cs typeface="Times New Roman" panose="02020603050405020304" pitchFamily="18" charset="0"/>
            </a:endParaRPr>
          </a:p>
          <a:p>
            <a:pPr marL="0" indent="0">
              <a:buNone/>
            </a:pPr>
            <a:br>
              <a:rPr lang="ru-RU" sz="1800" dirty="0"/>
            </a:br>
            <a:endParaRPr lang="uk-UA" sz="1800" dirty="0"/>
          </a:p>
        </p:txBody>
      </p:sp>
      <p:pic>
        <p:nvPicPr>
          <p:cNvPr id="4" name="Рисунок 3">
            <a:extLst>
              <a:ext uri="{FF2B5EF4-FFF2-40B4-BE49-F238E27FC236}">
                <a16:creationId xmlns:a16="http://schemas.microsoft.com/office/drawing/2014/main" id="{911ACA03-AA91-4900-8A37-37E2EFF477A8}"/>
              </a:ext>
            </a:extLst>
          </p:cNvPr>
          <p:cNvPicPr>
            <a:picLocks noChangeAspect="1"/>
          </p:cNvPicPr>
          <p:nvPr/>
        </p:nvPicPr>
        <p:blipFill>
          <a:blip r:embed="rId2"/>
          <a:stretch>
            <a:fillRect/>
          </a:stretch>
        </p:blipFill>
        <p:spPr>
          <a:xfrm>
            <a:off x="7074333" y="105063"/>
            <a:ext cx="3501304" cy="855519"/>
          </a:xfrm>
          <a:prstGeom prst="rect">
            <a:avLst/>
          </a:prstGeom>
        </p:spPr>
      </p:pic>
    </p:spTree>
    <p:extLst>
      <p:ext uri="{BB962C8B-B14F-4D97-AF65-F5344CB8AC3E}">
        <p14:creationId xmlns:p14="http://schemas.microsoft.com/office/powerpoint/2010/main" val="1478065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a:extLst>
              <a:ext uri="{FF2B5EF4-FFF2-40B4-BE49-F238E27FC236}">
                <a16:creationId xmlns:a16="http://schemas.microsoft.com/office/drawing/2014/main" id="{79047941-D18E-4B87-B6A7-A48BA613563B}"/>
              </a:ext>
            </a:extLst>
          </p:cNvPr>
          <p:cNvPicPr>
            <a:picLocks noGrp="1" noChangeAspect="1"/>
          </p:cNvPicPr>
          <p:nvPr>
            <p:ph idx="1"/>
          </p:nvPr>
        </p:nvPicPr>
        <p:blipFill>
          <a:blip r:embed="rId2"/>
          <a:stretch>
            <a:fillRect/>
          </a:stretch>
        </p:blipFill>
        <p:spPr>
          <a:xfrm>
            <a:off x="1911928" y="1186767"/>
            <a:ext cx="8155708" cy="5481888"/>
          </a:xfrm>
          <a:prstGeom prst="rect">
            <a:avLst/>
          </a:prstGeom>
        </p:spPr>
      </p:pic>
      <p:pic>
        <p:nvPicPr>
          <p:cNvPr id="5" name="Рисунок 4">
            <a:extLst>
              <a:ext uri="{FF2B5EF4-FFF2-40B4-BE49-F238E27FC236}">
                <a16:creationId xmlns:a16="http://schemas.microsoft.com/office/drawing/2014/main" id="{993D4697-E53A-474D-A4D2-63B392EAA11E}"/>
              </a:ext>
            </a:extLst>
          </p:cNvPr>
          <p:cNvPicPr>
            <a:picLocks noChangeAspect="1"/>
          </p:cNvPicPr>
          <p:nvPr/>
        </p:nvPicPr>
        <p:blipFill>
          <a:blip r:embed="rId3"/>
          <a:stretch>
            <a:fillRect/>
          </a:stretch>
        </p:blipFill>
        <p:spPr>
          <a:xfrm>
            <a:off x="0" y="295564"/>
            <a:ext cx="12192000" cy="1186767"/>
          </a:xfrm>
          <a:prstGeom prst="rect">
            <a:avLst/>
          </a:prstGeom>
        </p:spPr>
      </p:pic>
      <p:pic>
        <p:nvPicPr>
          <p:cNvPr id="6" name="Рисунок 5">
            <a:extLst>
              <a:ext uri="{FF2B5EF4-FFF2-40B4-BE49-F238E27FC236}">
                <a16:creationId xmlns:a16="http://schemas.microsoft.com/office/drawing/2014/main" id="{C87A7EDD-FA5D-419A-ACEE-69E57FF1BEFD}"/>
              </a:ext>
            </a:extLst>
          </p:cNvPr>
          <p:cNvPicPr>
            <a:picLocks noChangeAspect="1"/>
          </p:cNvPicPr>
          <p:nvPr/>
        </p:nvPicPr>
        <p:blipFill>
          <a:blip r:embed="rId4"/>
          <a:stretch>
            <a:fillRect/>
          </a:stretch>
        </p:blipFill>
        <p:spPr>
          <a:xfrm>
            <a:off x="168853" y="127000"/>
            <a:ext cx="1743075" cy="390525"/>
          </a:xfrm>
          <a:prstGeom prst="rect">
            <a:avLst/>
          </a:prstGeom>
        </p:spPr>
      </p:pic>
    </p:spTree>
    <p:extLst>
      <p:ext uri="{BB962C8B-B14F-4D97-AF65-F5344CB8AC3E}">
        <p14:creationId xmlns:p14="http://schemas.microsoft.com/office/powerpoint/2010/main" val="1551825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2C83F4B-2AF5-485D-803B-84487471340E}"/>
              </a:ext>
            </a:extLst>
          </p:cNvPr>
          <p:cNvSpPr>
            <a:spLocks noGrp="1"/>
          </p:cNvSpPr>
          <p:nvPr>
            <p:ph idx="1"/>
          </p:nvPr>
        </p:nvSpPr>
        <p:spPr>
          <a:xfrm>
            <a:off x="838200" y="831273"/>
            <a:ext cx="10515600" cy="5726545"/>
          </a:xfrm>
        </p:spPr>
        <p:txBody>
          <a:bodyPr>
            <a:normAutofit fontScale="92500" lnSpcReduction="20000"/>
          </a:bodyPr>
          <a:lstStyle/>
          <a:p>
            <a:pPr marL="0" indent="0" algn="just">
              <a:buNone/>
            </a:pPr>
            <a:r>
              <a:rPr lang="ru-RU" sz="2600"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Хмарні</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сервіси</a:t>
            </a:r>
            <a:r>
              <a:rPr lang="ru-RU" sz="2600" b="1" dirty="0">
                <a:latin typeface="Times New Roman" panose="02020603050405020304" pitchFamily="18" charset="0"/>
                <a:cs typeface="Times New Roman" panose="02020603050405020304" pitchFamily="18" charset="0"/>
              </a:rPr>
              <a:t> — </a:t>
            </a:r>
            <a:r>
              <a:rPr lang="ru-RU" sz="2600" b="1" dirty="0" err="1">
                <a:latin typeface="Times New Roman" panose="02020603050405020304" pitchFamily="18" charset="0"/>
                <a:cs typeface="Times New Roman" panose="02020603050405020304" pitchFamily="18" charset="0"/>
              </a:rPr>
              <a:t>це</a:t>
            </a:r>
            <a:r>
              <a:rPr lang="ru-RU" sz="2600" b="1" dirty="0">
                <a:latin typeface="Times New Roman" panose="02020603050405020304" pitchFamily="18" charset="0"/>
                <a:cs typeface="Times New Roman" panose="02020603050405020304" pitchFamily="18" charset="0"/>
              </a:rPr>
              <a:t> </a:t>
            </a:r>
            <a:r>
              <a:rPr lang="ru-RU" sz="2600" b="1" dirty="0" err="1">
                <a:latin typeface="Times New Roman" panose="02020603050405020304" pitchFamily="18" charset="0"/>
                <a:cs typeface="Times New Roman" panose="02020603050405020304" pitchFamily="18" charset="0"/>
              </a:rPr>
              <a:t>платформи</a:t>
            </a:r>
            <a:r>
              <a:rPr lang="ru-RU" sz="2600" b="1" dirty="0">
                <a:latin typeface="Times New Roman" panose="02020603050405020304" pitchFamily="18" charset="0"/>
                <a:cs typeface="Times New Roman" panose="02020603050405020304" pitchFamily="18" charset="0"/>
              </a:rPr>
              <a:t> та </a:t>
            </a:r>
            <a:r>
              <a:rPr lang="ru-RU" sz="2600" b="1" dirty="0" err="1">
                <a:latin typeface="Times New Roman" panose="02020603050405020304" pitchFamily="18" charset="0"/>
                <a:cs typeface="Times New Roman" panose="02020603050405020304" pitchFamily="18" charset="0"/>
              </a:rPr>
              <a:t>програми</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які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живуть</a:t>
            </a:r>
            <a:r>
              <a:rPr lang="ru-RU" sz="2600" dirty="0">
                <a:latin typeface="Times New Roman" panose="02020603050405020304" pitchFamily="18" charset="0"/>
                <a:cs typeface="Times New Roman" panose="02020603050405020304" pitchFamily="18" charset="0"/>
              </a:rPr>
              <a:t>" і </a:t>
            </a:r>
            <a:r>
              <a:rPr lang="ru-RU" sz="2600" dirty="0" err="1">
                <a:latin typeface="Times New Roman" panose="02020603050405020304" pitchFamily="18" charset="0"/>
                <a:cs typeface="Times New Roman" panose="02020603050405020304" pitchFamily="18" charset="0"/>
              </a:rPr>
              <a:t>працюють</a:t>
            </a:r>
            <a:r>
              <a:rPr lang="ru-RU" sz="2600" dirty="0">
                <a:latin typeface="Times New Roman" panose="02020603050405020304" pitchFamily="18" charset="0"/>
                <a:cs typeface="Times New Roman" panose="02020603050405020304" pitchFamily="18" charset="0"/>
              </a:rPr>
              <a:t> на серверах </a:t>
            </a:r>
            <a:r>
              <a:rPr lang="ru-RU" sz="2600" dirty="0" err="1">
                <a:latin typeface="Times New Roman" panose="02020603050405020304" pitchFamily="18" charset="0"/>
                <a:cs typeface="Times New Roman" panose="02020603050405020304" pitchFamily="18" charset="0"/>
              </a:rPr>
              <a:t>спеціальних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компаній</a:t>
            </a:r>
            <a:r>
              <a:rPr lang="ru-RU" sz="2600" dirty="0">
                <a:latin typeface="Times New Roman" panose="02020603050405020304" pitchFamily="18" charset="0"/>
                <a:cs typeface="Times New Roman" panose="02020603050405020304" pitchFamily="18" charset="0"/>
              </a:rPr>
              <a:t> — </a:t>
            </a:r>
            <a:r>
              <a:rPr lang="ru-RU" sz="2600" dirty="0" err="1">
                <a:latin typeface="Times New Roman" panose="02020603050405020304" pitchFamily="18" charset="0"/>
                <a:cs typeface="Times New Roman" panose="02020603050405020304" pitchFamily="18" charset="0"/>
              </a:rPr>
              <a:t>хмарних</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провайдерів</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Ці</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програми</a:t>
            </a:r>
            <a:r>
              <a:rPr lang="ru-RU" sz="2600" dirty="0">
                <a:latin typeface="Times New Roman" panose="02020603050405020304" pitchFamily="18" charset="0"/>
                <a:cs typeface="Times New Roman" panose="02020603050405020304" pitchFamily="18" charset="0"/>
              </a:rPr>
              <a:t> не </a:t>
            </a:r>
            <a:r>
              <a:rPr lang="ru-RU" sz="2600" dirty="0" err="1">
                <a:latin typeface="Times New Roman" panose="02020603050405020304" pitchFamily="18" charset="0"/>
                <a:cs typeface="Times New Roman" panose="02020603050405020304" pitchFamily="18" charset="0"/>
              </a:rPr>
              <a:t>потрібно</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встановлювати</a:t>
            </a:r>
            <a:r>
              <a:rPr lang="ru-RU" sz="2600" dirty="0">
                <a:latin typeface="Times New Roman" panose="02020603050405020304" pitchFamily="18" charset="0"/>
                <a:cs typeface="Times New Roman" panose="02020603050405020304" pitchFamily="18" charset="0"/>
              </a:rPr>
              <a:t> на </a:t>
            </a:r>
            <a:r>
              <a:rPr lang="ru-RU" sz="2600" dirty="0" err="1">
                <a:latin typeface="Times New Roman" panose="02020603050405020304" pitchFamily="18" charset="0"/>
                <a:cs typeface="Times New Roman" panose="02020603050405020304" pitchFamily="18" charset="0"/>
              </a:rPr>
              <a:t>комп’ютер</a:t>
            </a:r>
            <a:r>
              <a:rPr lang="ru-RU" sz="2600" dirty="0">
                <a:latin typeface="Times New Roman" panose="02020603050405020304" pitchFamily="18" charset="0"/>
                <a:cs typeface="Times New Roman" panose="02020603050405020304" pitchFamily="18" charset="0"/>
              </a:rPr>
              <a:t>, а доступ до них </a:t>
            </a:r>
            <a:r>
              <a:rPr lang="ru-RU" sz="2600" dirty="0" err="1">
                <a:latin typeface="Times New Roman" panose="02020603050405020304" pitchFamily="18" charset="0"/>
                <a:cs typeface="Times New Roman" panose="02020603050405020304" pitchFamily="18" charset="0"/>
              </a:rPr>
              <a:t>можна</a:t>
            </a:r>
            <a:r>
              <a:rPr lang="ru-RU" sz="2600" dirty="0">
                <a:latin typeface="Times New Roman" panose="02020603050405020304" pitchFamily="18" charset="0"/>
                <a:cs typeface="Times New Roman" panose="02020603050405020304" pitchFamily="18" charset="0"/>
              </a:rPr>
              <a:t> </a:t>
            </a:r>
            <a:r>
              <a:rPr lang="ru-RU" sz="2600" dirty="0" err="1">
                <a:latin typeface="Times New Roman" panose="02020603050405020304" pitchFamily="18" charset="0"/>
                <a:cs typeface="Times New Roman" panose="02020603050405020304" pitchFamily="18" charset="0"/>
              </a:rPr>
              <a:t>отримати</a:t>
            </a:r>
            <a:r>
              <a:rPr lang="ru-RU" sz="2600" dirty="0">
                <a:latin typeface="Times New Roman" panose="02020603050405020304" pitchFamily="18" charset="0"/>
                <a:cs typeface="Times New Roman" panose="02020603050405020304" pitchFamily="18" charset="0"/>
              </a:rPr>
              <a:t> з будь-</a:t>
            </a:r>
            <a:r>
              <a:rPr lang="ru-RU" sz="2600" dirty="0" err="1">
                <a:latin typeface="Times New Roman" panose="02020603050405020304" pitchFamily="18" charset="0"/>
                <a:cs typeface="Times New Roman" panose="02020603050405020304" pitchFamily="18" charset="0"/>
              </a:rPr>
              <a:t>якої</a:t>
            </a:r>
            <a:r>
              <a:rPr lang="ru-RU" sz="2600" dirty="0">
                <a:latin typeface="Times New Roman" panose="02020603050405020304" pitchFamily="18" charset="0"/>
                <a:cs typeface="Times New Roman" panose="02020603050405020304" pitchFamily="18" charset="0"/>
              </a:rPr>
              <a:t> точки </a:t>
            </a:r>
            <a:r>
              <a:rPr lang="ru-RU" sz="2600" dirty="0" err="1">
                <a:latin typeface="Times New Roman" panose="02020603050405020304" pitchFamily="18" charset="0"/>
                <a:cs typeface="Times New Roman" panose="02020603050405020304" pitchFamily="18" charset="0"/>
              </a:rPr>
              <a:t>світу</a:t>
            </a:r>
            <a:r>
              <a:rPr lang="ru-RU" sz="2600" dirty="0">
                <a:latin typeface="Times New Roman" panose="02020603050405020304" pitchFamily="18" charset="0"/>
                <a:cs typeface="Times New Roman" panose="02020603050405020304" pitchFamily="18" charset="0"/>
              </a:rPr>
              <a:t>.</a:t>
            </a:r>
            <a:endParaRPr lang="ru-RU" sz="2600" b="1" dirty="0">
              <a:latin typeface="Times New Roman" panose="02020603050405020304" pitchFamily="18" charset="0"/>
              <a:cs typeface="Times New Roman" panose="02020603050405020304" pitchFamily="18" charset="0"/>
            </a:endParaRPr>
          </a:p>
          <a:p>
            <a:pPr marL="0" indent="457200" algn="just">
              <a:buNone/>
            </a:pPr>
            <a:r>
              <a:rPr lang="ru-RU" b="1" i="1" dirty="0" err="1">
                <a:latin typeface="Times New Roman" panose="02020603050405020304" pitchFamily="18" charset="0"/>
                <a:cs typeface="Times New Roman" panose="02020603050405020304" pitchFamily="18" charset="0"/>
              </a:rPr>
              <a:t>Хмарні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сервіси</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сервіси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пов’язані</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наданням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користувачам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постійного</a:t>
            </a:r>
            <a:r>
              <a:rPr lang="ru-RU" dirty="0">
                <a:latin typeface="Times New Roman" panose="02020603050405020304" pitchFamily="18" charset="0"/>
                <a:cs typeface="Times New Roman" panose="02020603050405020304" pitchFamily="18" charset="0"/>
              </a:rPr>
              <a:t> доступу до </a:t>
            </a:r>
            <a:r>
              <a:rPr lang="ru-RU" dirty="0" err="1">
                <a:latin typeface="Times New Roman" panose="02020603050405020304" pitchFamily="18" charset="0"/>
                <a:cs typeface="Times New Roman" panose="02020603050405020304" pitchFamily="18" charset="0"/>
              </a:rPr>
              <a:t>віддалених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інтернет-ресурсів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серверів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додатків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сховищ</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a:t>
            </a:r>
          </a:p>
          <a:p>
            <a:pPr marL="0" indent="457200" algn="just">
              <a:buNone/>
            </a:pPr>
            <a:r>
              <a:rPr lang="ru-RU" b="1" i="1" dirty="0" err="1">
                <a:latin typeface="Times New Roman" panose="02020603050405020304" pitchFamily="18" charset="0"/>
                <a:cs typeface="Times New Roman" panose="02020603050405020304" pitchFamily="18" charset="0"/>
              </a:rPr>
              <a:t>Хмарні</a:t>
            </a:r>
            <a:r>
              <a:rPr lang="ru-RU" b="1" i="1" dirty="0">
                <a:latin typeface="Times New Roman" panose="02020603050405020304" pitchFamily="18" charset="0"/>
                <a:cs typeface="Times New Roman" panose="02020603050405020304" pitchFamily="18" charset="0"/>
              </a:rPr>
              <a:t> </a:t>
            </a:r>
            <a:r>
              <a:rPr lang="ru-RU" b="1" i="1" dirty="0" err="1">
                <a:latin typeface="Times New Roman" panose="02020603050405020304" pitchFamily="18" charset="0"/>
                <a:cs typeface="Times New Roman" panose="02020603050405020304" pitchFamily="18" charset="0"/>
              </a:rPr>
              <a:t>технології</a:t>
            </a:r>
            <a:r>
              <a:rPr lang="ru-RU" b="1" i="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(англ. </a:t>
            </a:r>
            <a:r>
              <a:rPr lang="en-US" dirty="0">
                <a:latin typeface="Times New Roman" panose="02020603050405020304" pitchFamily="18" charset="0"/>
                <a:cs typeface="Times New Roman" panose="02020603050405020304" pitchFamily="18" charset="0"/>
              </a:rPr>
              <a:t>cloud computing — </a:t>
            </a:r>
            <a:r>
              <a:rPr lang="ru-RU" dirty="0" err="1">
                <a:latin typeface="Times New Roman" panose="02020603050405020304" pitchFamily="18" charset="0"/>
                <a:cs typeface="Times New Roman" panose="02020603050405020304" pitchFamily="18" charset="0"/>
              </a:rPr>
              <a:t>хмарні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обчислення</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інформаційно-комунікаційні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технології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що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передбачають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віддалене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опрацювання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зберігання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a:t>
            </a:r>
          </a:p>
          <a:p>
            <a:pPr marL="0" indent="457200" algn="just">
              <a:buNone/>
            </a:pPr>
            <a:endParaRPr lang="ru-RU" dirty="0">
              <a:latin typeface="Times New Roman" panose="02020603050405020304" pitchFamily="18" charset="0"/>
              <a:cs typeface="Times New Roman" panose="02020603050405020304" pitchFamily="18" charset="0"/>
            </a:endParaRPr>
          </a:p>
          <a:p>
            <a:pPr marL="0" indent="457200" algn="just">
              <a:buNone/>
            </a:pPr>
            <a:r>
              <a:rPr lang="ru-RU" dirty="0" err="1">
                <a:latin typeface="Times New Roman" panose="02020603050405020304" pitchFamily="18" charset="0"/>
                <a:cs typeface="Times New Roman" panose="02020603050405020304" pitchFamily="18" charset="0"/>
              </a:rPr>
              <a:t>Використовувати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хмарні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сервіси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можна</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різноманітних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пристроях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стаціонарному</a:t>
            </a:r>
            <a:r>
              <a:rPr lang="ru-RU" dirty="0">
                <a:latin typeface="Times New Roman" panose="02020603050405020304" pitchFamily="18" charset="0"/>
                <a:cs typeface="Times New Roman" panose="02020603050405020304" pitchFamily="18" charset="0"/>
              </a:rPr>
              <a:t> та планшетному </a:t>
            </a:r>
            <a:r>
              <a:rPr lang="ru-RU" dirty="0" err="1">
                <a:latin typeface="Times New Roman" panose="02020603050405020304" pitchFamily="18" charset="0"/>
                <a:cs typeface="Times New Roman" panose="02020603050405020304" pitchFamily="18" charset="0"/>
              </a:rPr>
              <a:t>комп’ютерах</a:t>
            </a:r>
            <a:r>
              <a:rPr lang="ru-RU" dirty="0">
                <a:latin typeface="Times New Roman" panose="02020603050405020304" pitchFamily="18" charset="0"/>
                <a:cs typeface="Times New Roman" panose="02020603050405020304" pitchFamily="18" charset="0"/>
              </a:rPr>
              <a:t>, ноутбуках і нетбуках, смартфонах ), </a:t>
            </a:r>
            <a:r>
              <a:rPr lang="ru-RU" dirty="0" err="1">
                <a:latin typeface="Times New Roman" panose="02020603050405020304" pitchFamily="18" charset="0"/>
                <a:cs typeface="Times New Roman" panose="02020603050405020304" pitchFamily="18" charset="0"/>
              </a:rPr>
              <a:t>під</a:t>
            </a:r>
            <a:r>
              <a:rPr lang="ru-RU" dirty="0">
                <a:latin typeface="Times New Roman" panose="02020603050405020304" pitchFamily="18" charset="0"/>
                <a:cs typeface="Times New Roman" panose="02020603050405020304" pitchFamily="18" charset="0"/>
              </a:rPr>
              <a:t> час </a:t>
            </a:r>
            <a:r>
              <a:rPr lang="ru-RU" dirty="0" err="1">
                <a:latin typeface="Times New Roman" panose="02020603050405020304" pitchFamily="18" charset="0"/>
                <a:cs typeface="Times New Roman" panose="02020603050405020304" pitchFamily="18" charset="0"/>
              </a:rPr>
              <a:t>роботи</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різних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операційних</a:t>
            </a:r>
            <a:r>
              <a:rPr lang="ru-RU" dirty="0">
                <a:latin typeface="Times New Roman" panose="02020603050405020304" pitchFamily="18" charset="0"/>
                <a:cs typeface="Times New Roman" panose="02020603050405020304" pitchFamily="18" charset="0"/>
              </a:rPr>
              <a:t> системах — </a:t>
            </a:r>
            <a:r>
              <a:rPr lang="en-US" b="1" dirty="0">
                <a:latin typeface="Times New Roman" panose="02020603050405020304" pitchFamily="18" charset="0"/>
                <a:cs typeface="Times New Roman" panose="02020603050405020304" pitchFamily="18" charset="0"/>
              </a:rPr>
              <a:t>Linux, Windows, Android, </a:t>
            </a:r>
            <a:r>
              <a:rPr lang="ru-RU" b="1" dirty="0">
                <a:latin typeface="Times New Roman" panose="02020603050405020304" pitchFamily="18" charset="0"/>
                <a:cs typeface="Times New Roman" panose="02020603050405020304" pitchFamily="18" charset="0"/>
              </a:rPr>
              <a:t>І</a:t>
            </a:r>
            <a:r>
              <a:rPr lang="en-US" b="1" dirty="0">
                <a:latin typeface="Times New Roman" panose="02020603050405020304" pitchFamily="18" charset="0"/>
                <a:cs typeface="Times New Roman" panose="02020603050405020304" pitchFamily="18" charset="0"/>
              </a:rPr>
              <a:t>OS</a:t>
            </a:r>
            <a:r>
              <a:rPr lang="en-US" dirty="0">
                <a:latin typeface="Times New Roman" panose="02020603050405020304" pitchFamily="18" charset="0"/>
                <a:cs typeface="Times New Roman" panose="02020603050405020304" pitchFamily="18" charset="0"/>
              </a:rPr>
              <a:t>.</a:t>
            </a:r>
          </a:p>
          <a:p>
            <a:pPr marL="0" indent="457200" algn="just">
              <a:buNone/>
            </a:pPr>
            <a:r>
              <a:rPr lang="ru-RU" dirty="0" err="1">
                <a:latin typeface="Times New Roman" panose="02020603050405020304" pitchFamily="18" charset="0"/>
                <a:cs typeface="Times New Roman" panose="02020603050405020304" pitchFamily="18" charset="0"/>
              </a:rPr>
              <a:t>Програмне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забезпечення</a:t>
            </a:r>
            <a:r>
              <a:rPr lang="ru-RU" dirty="0">
                <a:latin typeface="Times New Roman" panose="02020603050405020304" pitchFamily="18" charset="0"/>
                <a:cs typeface="Times New Roman" panose="02020603050405020304" pitchFamily="18" charset="0"/>
              </a:rPr>
              <a:t>, яке </a:t>
            </a:r>
            <a:r>
              <a:rPr lang="ru-RU" dirty="0" err="1">
                <a:latin typeface="Times New Roman" panose="02020603050405020304" pitchFamily="18" charset="0"/>
                <a:cs typeface="Times New Roman" panose="02020603050405020304" pitchFamily="18" charset="0"/>
              </a:rPr>
              <a:t>використовується</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файли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користувачів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зберігаються</a:t>
            </a:r>
            <a:r>
              <a:rPr lang="ru-RU" dirty="0">
                <a:latin typeface="Times New Roman" panose="02020603050405020304" pitchFamily="18" charset="0"/>
                <a:cs typeface="Times New Roman" panose="02020603050405020304" pitchFamily="18" charset="0"/>
              </a:rPr>
              <a:t> на серверах </a:t>
            </a:r>
            <a:r>
              <a:rPr lang="ru-RU" dirty="0" err="1">
                <a:latin typeface="Times New Roman" panose="02020603050405020304" pitchFamily="18" charset="0"/>
                <a:cs typeface="Times New Roman" panose="02020603050405020304" pitchFamily="18" charset="0"/>
              </a:rPr>
              <a:t>провайдерів</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хмарних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сервісів</a:t>
            </a:r>
            <a:r>
              <a:rPr lang="ru-RU" dirty="0">
                <a:latin typeface="Times New Roman" panose="02020603050405020304" pitchFamily="18" charset="0"/>
                <a:cs typeface="Times New Roman" panose="02020603050405020304" pitchFamily="18" charset="0"/>
              </a:rPr>
              <a:t>.</a:t>
            </a:r>
          </a:p>
          <a:p>
            <a:pPr marL="0" indent="457200" algn="just">
              <a:buNone/>
            </a:pP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056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44BDAB78-79E2-4E77-A522-BECF5ADD28ED}"/>
              </a:ext>
            </a:extLst>
          </p:cNvPr>
          <p:cNvSpPr>
            <a:spLocks noGrp="1"/>
          </p:cNvSpPr>
          <p:nvPr>
            <p:ph idx="1"/>
          </p:nvPr>
        </p:nvSpPr>
        <p:spPr>
          <a:xfrm>
            <a:off x="838200" y="452582"/>
            <a:ext cx="10515600" cy="5724381"/>
          </a:xfrm>
        </p:spPr>
        <p:txBody>
          <a:bodyPr>
            <a:normAutofit fontScale="77500" lnSpcReduction="20000"/>
          </a:bodyPr>
          <a:lstStyle/>
          <a:p>
            <a:pPr marL="0" indent="0">
              <a:buNone/>
            </a:pPr>
            <a:r>
              <a:rPr lang="ru-RU" b="1" dirty="0" err="1">
                <a:latin typeface="Times New Roman" panose="02020603050405020304" pitchFamily="18" charset="0"/>
                <a:cs typeface="Times New Roman" panose="02020603050405020304" pitchFamily="18" charset="0"/>
              </a:rPr>
              <a:t>Переваги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хмарних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сервісів</a:t>
            </a:r>
            <a:r>
              <a:rPr lang="ru-RU" b="1" dirty="0">
                <a:latin typeface="Times New Roman" panose="02020603050405020304" pitchFamily="18" charset="0"/>
                <a:cs typeface="Times New Roman" panose="02020603050405020304" pitchFamily="18" charset="0"/>
              </a:rPr>
              <a:t>:</a:t>
            </a:r>
          </a:p>
          <a:p>
            <a:pPr marL="628650"/>
            <a:r>
              <a:rPr lang="ru-RU" dirty="0" err="1">
                <a:latin typeface="Times New Roman" panose="02020603050405020304" pitchFamily="18" charset="0"/>
                <a:cs typeface="Times New Roman" panose="02020603050405020304" pitchFamily="18" charset="0"/>
              </a:rPr>
              <a:t>користування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послугами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поштових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серверів</a:t>
            </a:r>
            <a:r>
              <a:rPr lang="ru-RU" dirty="0">
                <a:latin typeface="Times New Roman" panose="02020603050405020304" pitchFamily="18" charset="0"/>
                <a:cs typeface="Times New Roman" panose="02020603050405020304" pitchFamily="18" charset="0"/>
              </a:rPr>
              <a:t>;</a:t>
            </a:r>
          </a:p>
          <a:p>
            <a:pPr marL="628650"/>
            <a:r>
              <a:rPr lang="ru-RU" dirty="0" err="1">
                <a:latin typeface="Times New Roman" panose="02020603050405020304" pitchFamily="18" charset="0"/>
                <a:cs typeface="Times New Roman" panose="02020603050405020304" pitchFamily="18" charset="0"/>
              </a:rPr>
              <a:t>використання</a:t>
            </a:r>
            <a:r>
              <a:rPr lang="ru-RU" dirty="0">
                <a:latin typeface="Times New Roman" panose="02020603050405020304" pitchFamily="18" charset="0"/>
                <a:cs typeface="Times New Roman" panose="02020603050405020304" pitchFamily="18" charset="0"/>
              </a:rPr>
              <a:t> онлайн-</a:t>
            </a:r>
            <a:r>
              <a:rPr lang="ru-RU" dirty="0" err="1">
                <a:latin typeface="Times New Roman" panose="02020603050405020304" pitchFamily="18" charset="0"/>
                <a:cs typeface="Times New Roman" panose="02020603050405020304" pitchFamily="18" charset="0"/>
              </a:rPr>
              <a:t>додатків</a:t>
            </a:r>
            <a:r>
              <a:rPr lang="ru-RU"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Office Web Apps (Office 365), </a:t>
            </a:r>
            <a:r>
              <a:rPr lang="ru-RU" dirty="0" err="1">
                <a:latin typeface="Times New Roman" panose="02020603050405020304" pitchFamily="18" charset="0"/>
                <a:cs typeface="Times New Roman" panose="02020603050405020304" pitchFamily="18" charset="0"/>
              </a:rPr>
              <a:t>сервіси</a:t>
            </a:r>
            <a:r>
              <a:rPr lang="ru-RU"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Google-Apps </a:t>
            </a:r>
            <a:r>
              <a:rPr lang="ru-RU" dirty="0">
                <a:latin typeface="Times New Roman" panose="02020603050405020304" pitchFamily="18" charset="0"/>
                <a:cs typeface="Times New Roman" panose="02020603050405020304" pitchFamily="18" charset="0"/>
              </a:rPr>
              <a:t>та </a:t>
            </a:r>
            <a:r>
              <a:rPr lang="ru-RU" dirty="0" err="1">
                <a:latin typeface="Times New Roman" panose="02020603050405020304" pitchFamily="18" charset="0"/>
                <a:cs typeface="Times New Roman" panose="02020603050405020304" pitchFamily="18" charset="0"/>
              </a:rPr>
              <a:t>ін</a:t>
            </a:r>
            <a:r>
              <a:rPr lang="ru-RU" dirty="0">
                <a:latin typeface="Times New Roman" panose="02020603050405020304" pitchFamily="18" charset="0"/>
                <a:cs typeface="Times New Roman" panose="02020603050405020304" pitchFamily="18" charset="0"/>
              </a:rPr>
              <a:t> .;</a:t>
            </a:r>
          </a:p>
          <a:p>
            <a:pPr marL="628650"/>
            <a:r>
              <a:rPr lang="ru-RU" dirty="0" err="1">
                <a:latin typeface="Times New Roman" panose="02020603050405020304" pitchFamily="18" charset="0"/>
                <a:cs typeface="Times New Roman" panose="02020603050405020304" pitchFamily="18" charset="0"/>
              </a:rPr>
              <a:t>зберігання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у </a:t>
            </a:r>
            <a:r>
              <a:rPr lang="ru-RU" dirty="0" err="1">
                <a:latin typeface="Times New Roman" panose="02020603050405020304" pitchFamily="18" charset="0"/>
                <a:cs typeface="Times New Roman" panose="02020603050405020304" pitchFamily="18" charset="0"/>
              </a:rPr>
              <a:t>віддалених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сховищах</a:t>
            </a:r>
            <a:r>
              <a:rPr lang="ru-RU" dirty="0">
                <a:latin typeface="Times New Roman" panose="02020603050405020304" pitchFamily="18" charset="0"/>
                <a:cs typeface="Times New Roman" panose="02020603050405020304" pitchFamily="18" charset="0"/>
              </a:rPr>
              <a:t>, таких як </a:t>
            </a:r>
            <a:r>
              <a:rPr lang="en-US" b="1" dirty="0">
                <a:latin typeface="Times New Roman" panose="02020603050405020304" pitchFamily="18" charset="0"/>
                <a:cs typeface="Times New Roman" panose="02020603050405020304" pitchFamily="18" charset="0"/>
              </a:rPr>
              <a:t>Dropbox</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SkyDrive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Google Drive </a:t>
            </a:r>
            <a:r>
              <a:rPr lang="ru-RU" dirty="0">
                <a:latin typeface="Times New Roman" panose="02020603050405020304" pitchFamily="18" charset="0"/>
                <a:cs typeface="Times New Roman" panose="02020603050405020304" pitchFamily="18" charset="0"/>
              </a:rPr>
              <a:t>та </a:t>
            </a:r>
            <a:r>
              <a:rPr lang="ru-RU" dirty="0" err="1">
                <a:latin typeface="Times New Roman" panose="02020603050405020304" pitchFamily="18" charset="0"/>
                <a:cs typeface="Times New Roman" panose="02020603050405020304" pitchFamily="18" charset="0"/>
              </a:rPr>
              <a:t>ін</a:t>
            </a:r>
            <a:r>
              <a:rPr lang="ru-RU" dirty="0">
                <a:latin typeface="Times New Roman" panose="02020603050405020304" pitchFamily="18" charset="0"/>
                <a:cs typeface="Times New Roman" panose="02020603050405020304" pitchFamily="18" charset="0"/>
              </a:rPr>
              <a:t> .;</a:t>
            </a:r>
          </a:p>
          <a:p>
            <a:pPr marL="628650"/>
            <a:r>
              <a:rPr lang="ru-RU" dirty="0" err="1">
                <a:latin typeface="Times New Roman" panose="02020603050405020304" pitchFamily="18" charset="0"/>
                <a:cs typeface="Times New Roman" panose="02020603050405020304" pitchFamily="18" charset="0"/>
              </a:rPr>
              <a:t>можливість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збереження</a:t>
            </a:r>
            <a:r>
              <a:rPr lang="ru-RU" dirty="0">
                <a:latin typeface="Times New Roman" panose="02020603050405020304" pitchFamily="18" charset="0"/>
                <a:cs typeface="Times New Roman" panose="02020603050405020304" pitchFamily="18" charset="0"/>
              </a:rPr>
              <a:t> та доступу до </a:t>
            </a:r>
            <a:r>
              <a:rPr lang="ru-RU" dirty="0" err="1">
                <a:latin typeface="Times New Roman" panose="02020603050405020304" pitchFamily="18" charset="0"/>
                <a:cs typeface="Times New Roman" panose="02020603050405020304" pitchFamily="18" charset="0"/>
              </a:rPr>
              <a:t>особистих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файлів</a:t>
            </a:r>
            <a:r>
              <a:rPr lang="ru-RU" dirty="0">
                <a:latin typeface="Times New Roman" panose="02020603050405020304" pitchFamily="18" charset="0"/>
                <a:cs typeface="Times New Roman" panose="02020603050405020304" pitchFamily="18" charset="0"/>
              </a:rPr>
              <a:t> з будь-</a:t>
            </a:r>
            <a:r>
              <a:rPr lang="ru-RU" dirty="0" err="1">
                <a:latin typeface="Times New Roman" panose="02020603050405020304" pitchFamily="18" charset="0"/>
                <a:cs typeface="Times New Roman" panose="02020603050405020304" pitchFamily="18" charset="0"/>
              </a:rPr>
              <a:t>якого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комп’ютера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підключення</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Інтернету</a:t>
            </a:r>
            <a:r>
              <a:rPr lang="ru-RU" dirty="0">
                <a:latin typeface="Times New Roman" panose="02020603050405020304" pitchFamily="18" charset="0"/>
                <a:cs typeface="Times New Roman" panose="02020603050405020304" pitchFamily="18" charset="0"/>
              </a:rPr>
              <a:t>;</a:t>
            </a:r>
          </a:p>
          <a:p>
            <a:pPr marL="628650"/>
            <a:r>
              <a:rPr lang="ru-RU" dirty="0" err="1">
                <a:latin typeface="Times New Roman" panose="02020603050405020304" pitchFamily="18" charset="0"/>
                <a:cs typeface="Times New Roman" panose="02020603050405020304" pitchFamily="18" charset="0"/>
              </a:rPr>
              <a:t>можливість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зберігати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свої</a:t>
            </a:r>
            <a:r>
              <a:rPr lang="ru-RU" dirty="0">
                <a:latin typeface="Times New Roman" panose="02020603050405020304" pitchFamily="18" charset="0"/>
                <a:cs typeface="Times New Roman" panose="02020603050405020304" pitchFamily="18" charset="0"/>
              </a:rPr>
              <a:t> списки </a:t>
            </a:r>
            <a:r>
              <a:rPr lang="ru-RU" dirty="0" err="1">
                <a:latin typeface="Times New Roman" panose="02020603050405020304" pitchFamily="18" charset="0"/>
                <a:cs typeface="Times New Roman" panose="02020603050405020304" pitchFamily="18" charset="0"/>
              </a:rPr>
              <a:t>контактів</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посилання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потрібні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ресурси</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скачуючи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свої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комп’ютери</a:t>
            </a:r>
            <a:r>
              <a:rPr lang="ru-RU" dirty="0">
                <a:latin typeface="Times New Roman" panose="02020603050405020304" pitchFamily="18" charset="0"/>
                <a:cs typeface="Times New Roman" panose="02020603050405020304" pitchFamily="18" charset="0"/>
              </a:rPr>
              <a:t>;</a:t>
            </a:r>
          </a:p>
          <a:p>
            <a:pPr marL="628650"/>
            <a:r>
              <a:rPr lang="ru-RU" dirty="0" err="1">
                <a:latin typeface="Times New Roman" panose="02020603050405020304" pitchFamily="18" charset="0"/>
                <a:cs typeface="Times New Roman" panose="02020603050405020304" pitchFamily="18" charset="0"/>
              </a:rPr>
              <a:t>телекомунікація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засобами</a:t>
            </a:r>
            <a:r>
              <a:rPr lang="ru-RU"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Skype, </a:t>
            </a:r>
            <a:r>
              <a:rPr lang="uk-UA" b="1" dirty="0">
                <a:latin typeface="Times New Roman" panose="02020603050405020304" pitchFamily="18" charset="0"/>
                <a:cs typeface="Times New Roman" panose="02020603050405020304" pitchFamily="18" charset="0"/>
              </a:rPr>
              <a:t>Телеграм</a:t>
            </a:r>
            <a:r>
              <a:rPr lang="en-US"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та </a:t>
            </a:r>
            <a:r>
              <a:rPr lang="ru-RU" dirty="0" err="1">
                <a:latin typeface="Times New Roman" panose="02020603050405020304" pitchFamily="18" charset="0"/>
                <a:cs typeface="Times New Roman" panose="02020603050405020304" pitchFamily="18" charset="0"/>
              </a:rPr>
              <a:t>ін</a:t>
            </a:r>
            <a:r>
              <a:rPr lang="ru-RU" dirty="0">
                <a:latin typeface="Times New Roman" panose="02020603050405020304" pitchFamily="18" charset="0"/>
                <a:cs typeface="Times New Roman" panose="02020603050405020304" pitchFamily="18" charset="0"/>
              </a:rPr>
              <a:t>.;</a:t>
            </a:r>
          </a:p>
          <a:p>
            <a:pPr marL="628650"/>
            <a:r>
              <a:rPr lang="ru-RU" dirty="0" err="1">
                <a:latin typeface="Times New Roman" panose="02020603050405020304" pitchFamily="18" charset="0"/>
                <a:cs typeface="Times New Roman" panose="02020603050405020304" pitchFamily="18" charset="0"/>
              </a:rPr>
              <a:t>можливість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визначати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своє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місцезнаходження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будувати</a:t>
            </a:r>
            <a:r>
              <a:rPr lang="ru-RU" dirty="0">
                <a:latin typeface="Times New Roman" panose="02020603050405020304" pitchFamily="18" charset="0"/>
                <a:cs typeface="Times New Roman" panose="02020603050405020304" pitchFamily="18" charset="0"/>
              </a:rPr>
              <a:t> маршрут </a:t>
            </a:r>
            <a:r>
              <a:rPr lang="ru-RU" dirty="0" err="1">
                <a:latin typeface="Times New Roman" panose="02020603050405020304" pitchFamily="18" charset="0"/>
                <a:cs typeface="Times New Roman" panose="02020603050405020304" pitchFamily="18" charset="0"/>
              </a:rPr>
              <a:t>переміщення</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основі</a:t>
            </a:r>
            <a:r>
              <a:rPr lang="ru-RU" dirty="0">
                <a:latin typeface="Times New Roman" panose="02020603050405020304" pitchFamily="18" charset="0"/>
                <a:cs typeface="Times New Roman" panose="02020603050405020304" pitchFamily="18" charset="0"/>
              </a:rPr>
              <a:t> онлайн-карт </a:t>
            </a:r>
            <a:r>
              <a:rPr lang="ru-RU" dirty="0" err="1">
                <a:latin typeface="Times New Roman" panose="02020603050405020304" pitchFamily="18" charset="0"/>
                <a:cs typeface="Times New Roman" panose="02020603050405020304" pitchFamily="18" charset="0"/>
              </a:rPr>
              <a:t>тощо</a:t>
            </a:r>
            <a:r>
              <a:rPr lang="ru-RU" dirty="0">
                <a:latin typeface="Times New Roman" panose="02020603050405020304" pitchFamily="18" charset="0"/>
                <a:cs typeface="Times New Roman" panose="02020603050405020304" pitchFamily="18" charset="0"/>
              </a:rPr>
              <a:t>.</a:t>
            </a:r>
          </a:p>
          <a:p>
            <a:pPr marL="0" indent="0">
              <a:buNone/>
            </a:pPr>
            <a:r>
              <a:rPr lang="ru-RU" b="1" dirty="0" err="1">
                <a:latin typeface="Times New Roman" panose="02020603050405020304" pitchFamily="18" charset="0"/>
                <a:cs typeface="Times New Roman" panose="02020603050405020304" pitchFamily="18" charset="0"/>
              </a:rPr>
              <a:t>Недоліки</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використання</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хмарних</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сервісів</a:t>
            </a:r>
            <a:r>
              <a:rPr lang="ru-RU" b="1" dirty="0">
                <a:latin typeface="Times New Roman" panose="02020603050405020304" pitchFamily="18" charset="0"/>
                <a:cs typeface="Times New Roman" panose="02020603050405020304" pitchFamily="18" charset="0"/>
              </a:rPr>
              <a:t>:</a:t>
            </a:r>
          </a:p>
          <a:p>
            <a:pPr marL="989013"/>
            <a:r>
              <a:rPr lang="ru-RU" dirty="0" err="1">
                <a:latin typeface="Times New Roman" panose="02020603050405020304" pitchFamily="18" charset="0"/>
                <a:cs typeface="Times New Roman" panose="02020603050405020304" pitchFamily="18" charset="0"/>
              </a:rPr>
              <a:t>залежність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наявності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якості</a:t>
            </a:r>
            <a:r>
              <a:rPr lang="ru-RU" dirty="0">
                <a:latin typeface="Times New Roman" panose="02020603050405020304" pitchFamily="18" charset="0"/>
                <a:cs typeface="Times New Roman" panose="02020603050405020304" pitchFamily="18" charset="0"/>
              </a:rPr>
              <a:t> каналу </a:t>
            </a:r>
            <a:r>
              <a:rPr lang="ru-RU" dirty="0" err="1">
                <a:latin typeface="Times New Roman" panose="02020603050405020304" pitchFamily="18" charset="0"/>
                <a:cs typeface="Times New Roman" panose="02020603050405020304" pitchFamily="18" charset="0"/>
              </a:rPr>
              <a:t>інтернет-зв’язку</a:t>
            </a:r>
            <a:r>
              <a:rPr lang="ru-RU" dirty="0">
                <a:latin typeface="Times New Roman" panose="02020603050405020304" pitchFamily="18" charset="0"/>
                <a:cs typeface="Times New Roman" panose="02020603050405020304" pitchFamily="18" charset="0"/>
              </a:rPr>
              <a:t>,</a:t>
            </a:r>
          </a:p>
          <a:p>
            <a:pPr marL="989013"/>
            <a:r>
              <a:rPr lang="ru-RU" dirty="0" err="1">
                <a:latin typeface="Times New Roman" panose="02020603050405020304" pitchFamily="18" charset="0"/>
                <a:cs typeface="Times New Roman" panose="02020603050405020304" pitchFamily="18" charset="0"/>
              </a:rPr>
              <a:t>ризики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технічних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збоїв</a:t>
            </a:r>
            <a:r>
              <a:rPr lang="ru-RU" dirty="0">
                <a:latin typeface="Times New Roman" panose="02020603050405020304" pitchFamily="18" charset="0"/>
                <a:cs typeface="Times New Roman" panose="02020603050405020304" pitchFamily="18" charset="0"/>
              </a:rPr>
              <a:t>,</a:t>
            </a:r>
          </a:p>
          <a:p>
            <a:pPr marL="989013"/>
            <a:r>
              <a:rPr lang="ru-RU" dirty="0" err="1">
                <a:latin typeface="Times New Roman" panose="02020603050405020304" pitchFamily="18" charset="0"/>
                <a:cs typeface="Times New Roman" panose="02020603050405020304" pitchFamily="18" charset="0"/>
              </a:rPr>
              <a:t>небезпека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порушення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конфіденційності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даних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правові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питання</a:t>
            </a:r>
            <a:r>
              <a:rPr lang="ru-RU" dirty="0">
                <a:latin typeface="Times New Roman" panose="02020603050405020304" pitchFamily="18" charset="0"/>
                <a:cs typeface="Times New Roman" panose="02020603050405020304" pitchFamily="18" charset="0"/>
              </a:rPr>
              <a:t>.</a:t>
            </a:r>
          </a:p>
          <a:p>
            <a:endParaRPr lang="ru-RU" dirty="0"/>
          </a:p>
          <a:p>
            <a:endParaRPr lang="uk-UA" dirty="0"/>
          </a:p>
        </p:txBody>
      </p:sp>
    </p:spTree>
    <p:extLst>
      <p:ext uri="{BB962C8B-B14F-4D97-AF65-F5344CB8AC3E}">
        <p14:creationId xmlns:p14="http://schemas.microsoft.com/office/powerpoint/2010/main" val="85851183"/>
      </p:ext>
    </p:extLst>
  </p:cSld>
  <p:clrMapOvr>
    <a:masterClrMapping/>
  </p:clrMapOvr>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1195</TotalTime>
  <Words>4253</Words>
  <Application>Microsoft Office PowerPoint</Application>
  <PresentationFormat>Широкий екран</PresentationFormat>
  <Paragraphs>234</Paragraphs>
  <Slides>55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55</vt:i4>
      </vt:variant>
    </vt:vector>
  </HeadingPairs>
  <TitlesOfParts>
    <vt:vector size="60" baseType="lpstr">
      <vt:lpstr>Arial</vt:lpstr>
      <vt:lpstr>Calibri</vt:lpstr>
      <vt:lpstr>Calibri Light</vt:lpstr>
      <vt:lpstr>Times New Roman</vt:lpstr>
      <vt:lpstr>Тема Office</vt:lpstr>
      <vt:lpstr>Хмарні сервіси</vt:lpstr>
      <vt:lpstr>Презентація PowerPoint</vt:lpstr>
      <vt:lpstr>Презентація PowerPoint</vt:lpstr>
      <vt:lpstr>Презентація PowerPoint</vt:lpstr>
      <vt:lpstr>Презентація PowerPoint</vt:lpstr>
      <vt:lpstr>Хмарні сервіси  Amazone</vt:lpstr>
      <vt:lpstr>Презентація PowerPoint</vt:lpstr>
      <vt:lpstr>Презентація PowerPoint</vt:lpstr>
      <vt:lpstr>Презентація PowerPoint</vt:lpstr>
      <vt:lpstr>Презентація PowerPoint</vt:lpstr>
      <vt:lpstr>Презентація PowerPoint</vt:lpstr>
      <vt:lpstr>GOOGLE Документ</vt:lpstr>
      <vt:lpstr>GOOGLE Таблиці</vt:lpstr>
      <vt:lpstr>Розширення  функціоналу</vt:lpstr>
      <vt:lpstr>Презентація PowerPoint</vt:lpstr>
      <vt:lpstr>Презентація PowerPoint</vt:lpstr>
      <vt:lpstr> GOOGLE FORMS </vt:lpstr>
      <vt:lpstr>СТВОРЕННЯ ОПИТУВАННЯ</vt:lpstr>
      <vt:lpstr>Презентація PowerPoint</vt:lpstr>
      <vt:lpstr>Презентація PowerPoint</vt:lpstr>
      <vt:lpstr>  НАЛАШТУВАННЯ ФОРМИ </vt:lpstr>
      <vt:lpstr> ЯК ПОДІЛИТИСЯ ФОРМОЮ </vt:lpstr>
      <vt:lpstr> Нотатки в Google Keep </vt:lpstr>
      <vt:lpstr>Презентація PowerPoint</vt:lpstr>
      <vt:lpstr>Списки </vt:lpstr>
      <vt:lpstr>Будь яку нотатку можна перетворити в список</vt:lpstr>
      <vt:lpstr>Презентація PowerPoint</vt:lpstr>
      <vt:lpstr>Календар</vt:lpstr>
      <vt:lpstr>Презентація PowerPoint</vt:lpstr>
      <vt:lpstr>Створення інтелектуальних (ментальних) карт</vt:lpstr>
      <vt:lpstr>Презентація PowerPoint</vt:lpstr>
      <vt:lpstr>Презентація PowerPoint</vt:lpstr>
      <vt:lpstr>Презентація PowerPoint</vt:lpstr>
      <vt:lpstr> Правила створення ментальних карт  </vt:lpstr>
      <vt:lpstr> Сервіс Coggle.it </vt:lpstr>
      <vt:lpstr> Особливості Coggle: </vt:lpstr>
      <vt:lpstr>Робоча область</vt:lpstr>
      <vt:lpstr>Можна створити тільки 3 приватні діаграми, всі інші будуть публічними</vt:lpstr>
      <vt:lpstr>Презентація PowerPoint</vt:lpstr>
      <vt:lpstr>Презентація PowerPoint</vt:lpstr>
      <vt:lpstr>Режими</vt:lpstr>
      <vt:lpstr>Режим презентації (перегляду)</vt:lpstr>
      <vt:lpstr>ChatMind https://chatmind.tech/</vt:lpstr>
      <vt:lpstr>Презентація PowerPoint</vt:lpstr>
      <vt:lpstr> Draw.io  https://app.diagrams.net/ </vt:lpstr>
      <vt:lpstr>Презентація PowerPoint</vt:lpstr>
      <vt:lpstr> Canva https://www.canva.com/uk_ua/grafiky/intelekt-karta/ </vt:lpstr>
      <vt:lpstr>Xmind https://www.xmind.net/download/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Використані джерела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Хмарні сервіси</dc:title>
  <dc:creator>Admin</dc:creator>
  <cp:lastModifiedBy>Оксана</cp:lastModifiedBy>
  <cp:revision>34</cp:revision>
  <dcterms:created xsi:type="dcterms:W3CDTF">2023-04-04T08:05:45Z</dcterms:created>
  <dcterms:modified xsi:type="dcterms:W3CDTF">2024-11-04T17:56:59Z</dcterms:modified>
</cp:coreProperties>
</file>