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40" r:id="rId1"/>
  </p:sldMasterIdLst>
  <p:notesMasterIdLst>
    <p:notesMasterId r:id="rId55"/>
  </p:notesMasterIdLst>
  <p:sldIdLst>
    <p:sldId id="256" r:id="rId2"/>
    <p:sldId id="257" r:id="rId3"/>
    <p:sldId id="258" r:id="rId4"/>
    <p:sldId id="260" r:id="rId5"/>
    <p:sldId id="262" r:id="rId6"/>
    <p:sldId id="263" r:id="rId7"/>
    <p:sldId id="264" r:id="rId8"/>
    <p:sldId id="265" r:id="rId9"/>
    <p:sldId id="266" r:id="rId10"/>
    <p:sldId id="267" r:id="rId11"/>
    <p:sldId id="268" r:id="rId12"/>
    <p:sldId id="269" r:id="rId13"/>
    <p:sldId id="270" r:id="rId14"/>
    <p:sldId id="271" r:id="rId15"/>
    <p:sldId id="272" r:id="rId16"/>
    <p:sldId id="275" r:id="rId17"/>
    <p:sldId id="277" r:id="rId18"/>
    <p:sldId id="279" r:id="rId19"/>
    <p:sldId id="280" r:id="rId20"/>
    <p:sldId id="281" r:id="rId21"/>
    <p:sldId id="276" r:id="rId22"/>
    <p:sldId id="278" r:id="rId23"/>
    <p:sldId id="282" r:id="rId24"/>
    <p:sldId id="283" r:id="rId25"/>
    <p:sldId id="284" r:id="rId26"/>
    <p:sldId id="285" r:id="rId27"/>
    <p:sldId id="298" r:id="rId28"/>
    <p:sldId id="300" r:id="rId29"/>
    <p:sldId id="299" r:id="rId30"/>
    <p:sldId id="286" r:id="rId31"/>
    <p:sldId id="288" r:id="rId32"/>
    <p:sldId id="289" r:id="rId33"/>
    <p:sldId id="290" r:id="rId34"/>
    <p:sldId id="291" r:id="rId35"/>
    <p:sldId id="292" r:id="rId36"/>
    <p:sldId id="293" r:id="rId37"/>
    <p:sldId id="294" r:id="rId38"/>
    <p:sldId id="295" r:id="rId39"/>
    <p:sldId id="301" r:id="rId40"/>
    <p:sldId id="302" r:id="rId41"/>
    <p:sldId id="296" r:id="rId42"/>
    <p:sldId id="297" r:id="rId43"/>
    <p:sldId id="303" r:id="rId44"/>
    <p:sldId id="304" r:id="rId45"/>
    <p:sldId id="305" r:id="rId46"/>
    <p:sldId id="306" r:id="rId47"/>
    <p:sldId id="307" r:id="rId48"/>
    <p:sldId id="308" r:id="rId49"/>
    <p:sldId id="309" r:id="rId50"/>
    <p:sldId id="310" r:id="rId51"/>
    <p:sldId id="311" r:id="rId52"/>
    <p:sldId id="312" r:id="rId53"/>
    <p:sldId id="313" r:id="rId5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FFAAE-3DBF-414A-AB9A-CCF876DDFF09}" type="datetimeFigureOut">
              <a:rPr lang="ru-RU" smtClean="0"/>
              <a:t>19.02.2025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1A584-6F0B-4CEB-A84F-B7B9BC1DF468}" type="slidenum">
              <a:rPr lang="ru-RU" smtClean="0"/>
              <a:t>‹#›</a:t>
            </a:fld>
            <a:endParaRPr lang="ru-RU"/>
          </a:p>
        </p:txBody>
      </p:sp>
    </p:spTree>
    <p:extLst>
      <p:ext uri="{BB962C8B-B14F-4D97-AF65-F5344CB8AC3E}">
        <p14:creationId xmlns:p14="http://schemas.microsoft.com/office/powerpoint/2010/main" val="216755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221A584-6F0B-4CEB-A84F-B7B9BC1DF468}" type="slidenum">
              <a:rPr lang="ru-RU" smtClean="0"/>
              <a:t>46</a:t>
            </a:fld>
            <a:endParaRPr lang="ru-RU"/>
          </a:p>
        </p:txBody>
      </p:sp>
    </p:spTree>
    <p:extLst>
      <p:ext uri="{BB962C8B-B14F-4D97-AF65-F5344CB8AC3E}">
        <p14:creationId xmlns:p14="http://schemas.microsoft.com/office/powerpoint/2010/main" val="2528798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19.02.2025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2681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19.02.2025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45712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19.02.2025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3038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19.02.2025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930977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19.02.2025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828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19.02.2025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18896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19.02.2025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89821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19.02.2025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64407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19.02.2025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09974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19.02.2025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00966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1514D21-26B9-4DE5-8051-EAF4C6F39A4C}" type="datetimeFigureOut">
              <a:rPr lang="ru-RU" smtClean="0"/>
              <a:t>19.02.2025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80285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1514D21-26B9-4DE5-8051-EAF4C6F39A4C}" type="datetimeFigureOut">
              <a:rPr lang="ru-RU" smtClean="0"/>
              <a:t>19.02.2025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12506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1514D21-26B9-4DE5-8051-EAF4C6F39A4C}" type="datetimeFigureOut">
              <a:rPr lang="ru-RU" smtClean="0"/>
              <a:t>19.02.2025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73735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14D21-26B9-4DE5-8051-EAF4C6F39A4C}" type="datetimeFigureOut">
              <a:rPr lang="ru-RU" smtClean="0"/>
              <a:t>19.02.2025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93033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19.02.2025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69661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19.02.2025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68935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514D21-26B9-4DE5-8051-EAF4C6F39A4C}" type="datetimeFigureOut">
              <a:rPr lang="ru-RU" smtClean="0"/>
              <a:t>19.02.2025</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2486F48-BCFD-4577-9587-B3B04C7FB16D}" type="slidenum">
              <a:rPr lang="ru-RU" smtClean="0"/>
              <a:t>‹#›</a:t>
            </a:fld>
            <a:endParaRPr lang="ru-RU"/>
          </a:p>
        </p:txBody>
      </p:sp>
    </p:spTree>
    <p:extLst>
      <p:ext uri="{BB962C8B-B14F-4D97-AF65-F5344CB8AC3E}">
        <p14:creationId xmlns:p14="http://schemas.microsoft.com/office/powerpoint/2010/main" val="38628255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7.emf"/></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________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8884" y="470780"/>
            <a:ext cx="9520989" cy="1883121"/>
          </a:xfrm>
        </p:spPr>
        <p:txBody>
          <a:bodyPr/>
          <a:lstStyle/>
          <a:p>
            <a:pPr algn="just"/>
            <a:r>
              <a:rPr lang="uk-UA" dirty="0" smtClean="0"/>
              <a:t>Тема 11. Операції банків з векселями</a:t>
            </a:r>
            <a:endParaRPr lang="ru-RU" dirty="0"/>
          </a:p>
        </p:txBody>
      </p:sp>
      <p:sp>
        <p:nvSpPr>
          <p:cNvPr id="3" name="Подзаголовок 2"/>
          <p:cNvSpPr>
            <a:spLocks noGrp="1"/>
          </p:cNvSpPr>
          <p:nvPr>
            <p:ph type="subTitle" idx="1"/>
          </p:nvPr>
        </p:nvSpPr>
        <p:spPr>
          <a:xfrm>
            <a:off x="1013988" y="2353901"/>
            <a:ext cx="10119233" cy="3748135"/>
          </a:xfrm>
        </p:spPr>
        <p:txBody>
          <a:bodyPr>
            <a:normAutofit fontScale="47500" lnSpcReduction="20000"/>
          </a:bodyPr>
          <a:lstStyle/>
          <a:p>
            <a:pPr algn="just">
              <a:lnSpc>
                <a:spcPct val="120000"/>
              </a:lnSpc>
              <a:spcBef>
                <a:spcPts val="0"/>
              </a:spcBef>
            </a:pPr>
            <a:r>
              <a:rPr lang="uk-UA" sz="5900" b="1" dirty="0">
                <a:solidFill>
                  <a:schemeClr val="tx1">
                    <a:lumMod val="75000"/>
                    <a:lumOff val="25000"/>
                  </a:schemeClr>
                </a:solidFill>
                <a:latin typeface="Times New Roman" panose="02020603050405020304" pitchFamily="18" charset="0"/>
                <a:cs typeface="Times New Roman" panose="02020603050405020304" pitchFamily="18" charset="0"/>
              </a:rPr>
              <a:t>1. Сутність та класифікація векселів</a:t>
            </a:r>
            <a:endParaRPr lang="ru-RU" sz="59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lnSpc>
                <a:spcPct val="120000"/>
              </a:lnSpc>
              <a:spcBef>
                <a:spcPts val="0"/>
              </a:spcBef>
            </a:pPr>
            <a:r>
              <a:rPr lang="uk-UA" sz="5900" b="1" dirty="0">
                <a:solidFill>
                  <a:schemeClr val="tx1">
                    <a:lumMod val="75000"/>
                    <a:lumOff val="25000"/>
                  </a:schemeClr>
                </a:solidFill>
                <a:latin typeface="Times New Roman" panose="02020603050405020304" pitchFamily="18" charset="0"/>
                <a:cs typeface="Times New Roman" panose="02020603050405020304" pitchFamily="18" charset="0"/>
              </a:rPr>
              <a:t>2. Організація роботи з векселями в банку</a:t>
            </a:r>
            <a:endParaRPr lang="ru-RU" sz="59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lnSpc>
                <a:spcPct val="120000"/>
              </a:lnSpc>
              <a:spcBef>
                <a:spcPts val="0"/>
              </a:spcBef>
            </a:pPr>
            <a:r>
              <a:rPr lang="uk-UA" sz="5900" b="1" dirty="0">
                <a:solidFill>
                  <a:schemeClr val="tx1">
                    <a:lumMod val="75000"/>
                    <a:lumOff val="25000"/>
                  </a:schemeClr>
                </a:solidFill>
                <a:latin typeface="Times New Roman" panose="02020603050405020304" pitchFamily="18" charset="0"/>
                <a:cs typeface="Times New Roman" panose="02020603050405020304" pitchFamily="18" charset="0"/>
              </a:rPr>
              <a:t>3. Кредитні та розрахункові операції банків з векселями</a:t>
            </a:r>
            <a:endParaRPr lang="ru-RU" sz="59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lnSpc>
                <a:spcPct val="120000"/>
              </a:lnSpc>
              <a:spcBef>
                <a:spcPts val="0"/>
              </a:spcBef>
            </a:pPr>
            <a:r>
              <a:rPr lang="uk-UA" sz="5900" b="1" dirty="0">
                <a:solidFill>
                  <a:schemeClr val="tx1">
                    <a:lumMod val="75000"/>
                    <a:lumOff val="25000"/>
                  </a:schemeClr>
                </a:solidFill>
                <a:latin typeface="Times New Roman" panose="02020603050405020304" pitchFamily="18" charset="0"/>
                <a:cs typeface="Times New Roman" panose="02020603050405020304" pitchFamily="18" charset="0"/>
              </a:rPr>
              <a:t>4. Операції, направлені на підвищення надійності векселя</a:t>
            </a:r>
            <a:endParaRPr lang="ru-RU" sz="59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lnSpc>
                <a:spcPct val="120000"/>
              </a:lnSpc>
              <a:spcBef>
                <a:spcPts val="0"/>
              </a:spcBef>
            </a:pPr>
            <a:r>
              <a:rPr lang="uk-UA" sz="5900" b="1" dirty="0">
                <a:solidFill>
                  <a:schemeClr val="tx1">
                    <a:lumMod val="75000"/>
                    <a:lumOff val="25000"/>
                  </a:schemeClr>
                </a:solidFill>
                <a:latin typeface="Times New Roman" panose="02020603050405020304" pitchFamily="18" charset="0"/>
                <a:cs typeface="Times New Roman" panose="02020603050405020304" pitchFamily="18" charset="0"/>
              </a:rPr>
              <a:t>5. Торгівельні, комісійні та довірчі операції банків з векселями</a:t>
            </a:r>
            <a:endParaRPr lang="ru-RU" sz="5900" b="1" dirty="0">
              <a:solidFill>
                <a:schemeClr val="tx1">
                  <a:lumMod val="75000"/>
                  <a:lumOff val="25000"/>
                </a:schemeClr>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937568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752666" cy="5993394"/>
          </a:xfrm>
        </p:spPr>
        <p:txBody>
          <a:bodyPr>
            <a:no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векселя є один рік з дати його складання. </a:t>
            </a: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5. Зазначення місця платежу. Місце оплати векселя може бути за місцем перебування чи проживання платника, або ж не збігатись з ним. Позначається назва населеного пункту, в якому має проводитись оплата векселя. Закон не передбачає детальних вимог щодо місця платежу, проте деталізація дає змогу уникнути можливих непорозумінь. Наприклад, визначення місцем платежу </a:t>
            </a:r>
            <a:r>
              <a:rPr lang="uk-UA" sz="2200" dirty="0" err="1" smtClean="0">
                <a:latin typeface="Times New Roman" panose="02020603050405020304" pitchFamily="18" charset="0"/>
                <a:cs typeface="Times New Roman" panose="02020603050405020304" pitchFamily="18" charset="0"/>
              </a:rPr>
              <a:t>м.Ямпіль</a:t>
            </a:r>
            <a:r>
              <a:rPr lang="uk-UA" sz="2200" dirty="0" smtClean="0">
                <a:latin typeface="Times New Roman" panose="02020603050405020304" pitchFamily="18" charset="0"/>
                <a:cs typeface="Times New Roman" panose="02020603050405020304" pitchFamily="18" charset="0"/>
              </a:rPr>
              <a:t> може призвести до того, що вексель буде презентовано у Вінницькій обл., а платник готуватись до оплати у Сумській обл. Також, для полегшення процедури оплати дозволяється зазначати назву юридичної особи, де буде здійснено платіж, наприклад, приміщення біржі, банківської установи тощо. Місце платежу, позначене у векселі, є єдиним для усієї вексельної суми, тобто надписи типу «заплатіть 1 000 грн. у Каневі і 2 500 грн. у Черкасах» роблять вексель недійсним.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6. Найменування того, кому або за наказом кого повинен бути здійснений платіж. Зазначається повна або ж скорочена назва організації, прізвище та ім’я фізичної особи, які є першим векселеотримувачем. При цьому помилки у назві першого векселеотримувача (наприклад, </a:t>
            </a:r>
            <a:r>
              <a:rPr lang="uk-UA" sz="2200" dirty="0" err="1" smtClean="0">
                <a:latin typeface="Times New Roman" panose="02020603050405020304" pitchFamily="18" charset="0"/>
                <a:cs typeface="Times New Roman" panose="02020603050405020304" pitchFamily="18" charset="0"/>
              </a:rPr>
              <a:t>Нагорняк</a:t>
            </a:r>
            <a:r>
              <a:rPr lang="uk-UA" sz="2200" dirty="0" smtClean="0">
                <a:latin typeface="Times New Roman" panose="02020603050405020304" pitchFamily="18" charset="0"/>
                <a:cs typeface="Times New Roman" panose="02020603050405020304" pitchFamily="18" charset="0"/>
              </a:rPr>
              <a:t> замість </a:t>
            </a:r>
            <a:r>
              <a:rPr lang="uk-UA" sz="2200" dirty="0" err="1" smtClean="0">
                <a:latin typeface="Times New Roman" panose="02020603050405020304" pitchFamily="18" charset="0"/>
                <a:cs typeface="Times New Roman" panose="02020603050405020304" pitchFamily="18" charset="0"/>
              </a:rPr>
              <a:t>Нагірняк</a:t>
            </a:r>
            <a:r>
              <a:rPr lang="uk-UA" sz="2200" dirty="0" smtClean="0">
                <a:latin typeface="Times New Roman" panose="02020603050405020304" pitchFamily="18" charset="0"/>
                <a:cs typeface="Times New Roman" panose="02020603050405020304" pitchFamily="18" charset="0"/>
              </a:rPr>
              <a:t>, «Ай Пі» замість «Ай </a:t>
            </a:r>
            <a:r>
              <a:rPr lang="uk-UA" sz="2200" dirty="0" err="1" smtClean="0">
                <a:latin typeface="Times New Roman" panose="02020603050405020304" pitchFamily="18" charset="0"/>
                <a:cs typeface="Times New Roman" panose="02020603050405020304" pitchFamily="18" charset="0"/>
              </a:rPr>
              <a:t>Пе</a:t>
            </a:r>
            <a:r>
              <a:rPr lang="uk-UA" sz="2200" dirty="0" smtClean="0">
                <a:latin typeface="Times New Roman" panose="02020603050405020304" pitchFamily="18" charset="0"/>
                <a:cs typeface="Times New Roman" panose="02020603050405020304" pitchFamily="18" charset="0"/>
              </a:rPr>
              <a:t>») не позбавляють вексель сили, хоч і створюють певні труднощі для останнього власника векселя. Переказний вексель може бути виданий за наказом самого векселедавця, на</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18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415782" cy="5993394"/>
          </a:xfrm>
        </p:spPr>
        <p:txBody>
          <a:bodyPr>
            <a:normAutofit lnSpcReduction="10000"/>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самого </a:t>
            </a:r>
            <a:r>
              <a:rPr lang="uk-UA" sz="2200" dirty="0">
                <a:latin typeface="Times New Roman" panose="02020603050405020304" pitchFamily="18" charset="0"/>
                <a:cs typeface="Times New Roman" panose="02020603050405020304" pitchFamily="18" charset="0"/>
              </a:rPr>
              <a:t>векселедавця, а також за рахунок третьої </a:t>
            </a:r>
            <a:r>
              <a:rPr lang="uk-UA" sz="2200" dirty="0" smtClean="0">
                <a:latin typeface="Times New Roman" panose="02020603050405020304" pitchFamily="18" charset="0"/>
                <a:cs typeface="Times New Roman" panose="02020603050405020304" pitchFamily="18" charset="0"/>
              </a:rPr>
              <a:t>особи.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7. Дата і місце складання векселя. Вексельна дата зазначається один раз у вигляді числа місяця та року поруч із зазначенням місця складання векселя, а позначення на зразок «на Івана Купала», «в третій понеділок серпня» роблять вексель недійсним. Наявність датування векселя дає змогу визначити строк платежу та наявність у векселедавця дієздатності на момент складання векселя. Невідповідність фактичної вексельної дати з датою, зазначеною у векселі, не позначається на силі векселя. Місце складання векселя позначається у вигляді конкретної географічної назви, однак фактичне місце може і не збігатися з місцем, вказаним у векселі. Важливість даного реквізиту полягає у наявності правила, за яким у разі неточності позначення місця платежу останнє знаходиться в районі місця складання векселя.</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8. Підпис того, хто видає документ. Підписом особа підтверджує, що текст векселя відповідає її волі, тому без такого підпису вексель не має сили. Підпис вчинюється рукописним способом і власноруч (механічне відтворення підпису не допускається) фізичною особою та керівником і головним бухгалтером підприємства - юридичної особи з відбитком печатки (при цьому назва підприємства може бути </a:t>
            </a:r>
            <a:r>
              <a:rPr lang="uk-UA" sz="2200" dirty="0" err="1" smtClean="0">
                <a:latin typeface="Times New Roman" panose="02020603050405020304" pitchFamily="18" charset="0"/>
                <a:cs typeface="Times New Roman" panose="02020603050405020304" pitchFamily="18" charset="0"/>
              </a:rPr>
              <a:t>продубльована</a:t>
            </a:r>
            <a:r>
              <a:rPr lang="uk-UA" sz="2200" dirty="0" smtClean="0">
                <a:latin typeface="Times New Roman" panose="02020603050405020304" pitchFamily="18" charset="0"/>
                <a:cs typeface="Times New Roman" panose="02020603050405020304" pitchFamily="18" charset="0"/>
              </a:rPr>
              <a:t> штемпелем). Підпис на векселі може бути вчинений і не особою, яка видає документ, а уповноваженою особою. Уповноважена особа повинна вписати у вексель ім’я і прізвище особи, від якої видається цей вексель, і завірити свій підпис.</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945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648392" cy="5993394"/>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 На векселі проставляється надпис «за довіреністю», «як уповноважений» тощо, без чого відповідальність за векселем нестиме уповноважена особа.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Наявність зазначених реквізитів є обов’язковою для того, щоб документ мав силу векселя. У Женевській вексельній конвенції зроблено лише три винятки: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коли у тексті векселя не вказано вексельний строк, вексель вважається таким, що підлягає оплаті за поданням;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 відсутності особливого позначення місце, зазначене поруч з найменуванням платника, вважається місцем платежу, а також місцем проживання платника;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вексель, у якому не вказано місце його складання, вважається виписаним у місці, вказаному поруч з назвою векселедавця.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Вексельний текст може містити і низку інших елементів, однак їх наявність чи відсутність не позначається на силі векселя, хоч і може утруднити його обіг.</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Акцепт (від </a:t>
            </a:r>
            <a:r>
              <a:rPr lang="uk-UA" sz="2200" dirty="0" err="1" smtClean="0">
                <a:latin typeface="Times New Roman" panose="02020603050405020304" pitchFamily="18" charset="0"/>
                <a:cs typeface="Times New Roman" panose="02020603050405020304" pitchFamily="18" charset="0"/>
              </a:rPr>
              <a:t>accipere</a:t>
            </a:r>
            <a:r>
              <a:rPr lang="uk-UA" sz="2200" dirty="0" smtClean="0">
                <a:latin typeface="Times New Roman" panose="02020603050405020304" pitchFamily="18" charset="0"/>
                <a:cs typeface="Times New Roman" panose="02020603050405020304" pitchFamily="18" charset="0"/>
              </a:rPr>
              <a:t> (лат.) - приймаю) означає згоду платника оплатити вексель, прийняття ним зобов’язань за векселем. Він вчиняється надписом «акцептовано», «заплачу» тощо та підписом боржника в лівому боці лицьового боку векселя, після чого акцептант стає основною зобов’язаною за векселем особою. Слід наголосити, що попри виняткове значення акцепту даний реквізит не належить до переліку</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5423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752666" cy="5993394"/>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обов’язкових. Це означає, що вексель може функціонувати і без акцепту, наприклад, коли векселедержатель упевнений у платоспроможності і порядності трасата. Проте в такому разі для реалізації своїх вимог векселедержатель не зможе скористатись силою вексельного права. Хоч звичайно вексель подається до акцепту після його заповнення, строк подання може продовжуватись аж до настання строку оплати і навіть після нього. Акцептант має право здійснити частковий акцепт, тобто погодитись не на всю вексельну суму, і тоді на залишок коштів вексель вважатиметься неакцептованим.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Для ремітента володіння векселем передбачає кілька можливостей: 1) він може зберігати вексель у власному сейфі або в банку і при настанні строку платежу подати його трасату для оплати; 2) векселедержатель може отримати банківський кредит, </a:t>
            </a:r>
            <a:r>
              <a:rPr lang="uk-UA" sz="2200" dirty="0" err="1" smtClean="0">
                <a:latin typeface="Times New Roman" panose="02020603050405020304" pitchFamily="18" charset="0"/>
                <a:cs typeface="Times New Roman" panose="02020603050405020304" pitchFamily="18" charset="0"/>
              </a:rPr>
              <a:t>переврахувавши</a:t>
            </a:r>
            <a:r>
              <a:rPr lang="uk-UA" sz="2200" dirty="0" smtClean="0">
                <a:latin typeface="Times New Roman" panose="02020603050405020304" pitchFamily="18" charset="0"/>
                <a:cs typeface="Times New Roman" panose="02020603050405020304" pitchFamily="18" charset="0"/>
              </a:rPr>
              <a:t> вексель у банку до настання строку його погашення або надавши вексель банку в заставу; 3) власник векселя може розплатитись ним зі своїм контрагентом. Для </a:t>
            </a:r>
            <a:r>
              <a:rPr lang="uk-UA" sz="2200" dirty="0" err="1" smtClean="0">
                <a:latin typeface="Times New Roman" panose="02020603050405020304" pitchFamily="18" charset="0"/>
                <a:cs typeface="Times New Roman" panose="02020603050405020304" pitchFamily="18" charset="0"/>
              </a:rPr>
              <a:t>перевідступлення</a:t>
            </a:r>
            <a:r>
              <a:rPr lang="uk-UA" sz="2200" dirty="0" smtClean="0">
                <a:latin typeface="Times New Roman" panose="02020603050405020304" pitchFamily="18" charset="0"/>
                <a:cs typeface="Times New Roman" panose="02020603050405020304" pitchFamily="18" charset="0"/>
              </a:rPr>
              <a:t> прав за векселем його тримач (індосант) вчинює на звороті векселя або приєднаному до нього аркуші передавальний надпис - індосамент (від </a:t>
            </a:r>
            <a:r>
              <a:rPr lang="uk-UA" sz="2200" dirty="0" err="1" smtClean="0">
                <a:latin typeface="Times New Roman" panose="02020603050405020304" pitchFamily="18" charset="0"/>
                <a:cs typeface="Times New Roman" panose="02020603050405020304" pitchFamily="18" charset="0"/>
              </a:rPr>
              <a:t>італ</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in</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dosso</a:t>
            </a:r>
            <a:r>
              <a:rPr lang="uk-UA" sz="2200" dirty="0" smtClean="0">
                <a:latin typeface="Times New Roman" panose="02020603050405020304" pitchFamily="18" charset="0"/>
                <a:cs typeface="Times New Roman" panose="02020603050405020304" pitchFamily="18" charset="0"/>
              </a:rPr>
              <a:t> - на хребті, в даному випадку - на звороті) на користь індосата.</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1528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stretch>
            <a:fillRect/>
          </a:stretch>
        </p:blipFill>
        <p:spPr>
          <a:xfrm>
            <a:off x="677862" y="660904"/>
            <a:ext cx="9860372" cy="5495452"/>
          </a:xfrm>
          <a:prstGeom prst="rect">
            <a:avLst/>
          </a:prstGeom>
        </p:spPr>
      </p:pic>
    </p:spTree>
    <p:extLst>
      <p:ext uri="{BB962C8B-B14F-4D97-AF65-F5344CB8AC3E}">
        <p14:creationId xmlns:p14="http://schemas.microsoft.com/office/powerpoint/2010/main" val="3982651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677863" y="706170"/>
            <a:ext cx="9860371" cy="5450186"/>
          </a:xfrm>
          <a:prstGeom prst="rect">
            <a:avLst/>
          </a:prstGeom>
        </p:spPr>
      </p:pic>
    </p:spTree>
    <p:extLst>
      <p:ext uri="{BB962C8B-B14F-4D97-AF65-F5344CB8AC3E}">
        <p14:creationId xmlns:p14="http://schemas.microsoft.com/office/powerpoint/2010/main" val="79895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88499" cy="5993394"/>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Індосамент має бути простим і нічим не зумовленим. Частковий індосамент є недійсним. Допускається застосування бланкового індосаменту, в якому не зазначено назви нового власника векселя, а присутній лише підпис індосанта. В останньому випадку векселедержатель може заповнити бланк на своє ім’я або на ім’я третьої особи, </a:t>
            </a:r>
            <a:r>
              <a:rPr lang="uk-UA" sz="2200" dirty="0" err="1" smtClean="0">
                <a:latin typeface="Times New Roman" panose="02020603050405020304" pitchFamily="18" charset="0"/>
                <a:cs typeface="Times New Roman" panose="02020603050405020304" pitchFamily="18" charset="0"/>
              </a:rPr>
              <a:t>індосувати</a:t>
            </a:r>
            <a:r>
              <a:rPr lang="uk-UA" sz="2200" dirty="0" smtClean="0">
                <a:latin typeface="Times New Roman" panose="02020603050405020304" pitchFamily="18" charset="0"/>
                <a:cs typeface="Times New Roman" panose="02020603050405020304" pitchFamily="18" charset="0"/>
              </a:rPr>
              <a:t> вексель як через бланк, так і за допомогою іменного індосаменту, просто передати вексель третій особі. </a:t>
            </a:r>
            <a:r>
              <a:rPr lang="uk-UA" sz="2200" dirty="0" err="1" smtClean="0">
                <a:latin typeface="Times New Roman" panose="02020603050405020304" pitchFamily="18" charset="0"/>
                <a:cs typeface="Times New Roman" panose="02020603050405020304" pitchFamily="18" charset="0"/>
              </a:rPr>
              <a:t>Індосованим</a:t>
            </a:r>
            <a:r>
              <a:rPr lang="uk-UA" sz="2200" dirty="0" smtClean="0">
                <a:latin typeface="Times New Roman" panose="02020603050405020304" pitchFamily="18" charset="0"/>
                <a:cs typeface="Times New Roman" panose="02020603050405020304" pitchFamily="18" charset="0"/>
              </a:rPr>
              <a:t> може бути не лише переказний, а й простий вексель. Відмінність між ними буде лише у мінімальній кількості підписів: два — для простого і три — для переказного. </a:t>
            </a:r>
            <a:r>
              <a:rPr lang="uk-UA" sz="2200" dirty="0" err="1" smtClean="0">
                <a:latin typeface="Times New Roman" panose="02020603050405020304" pitchFamily="18" charset="0"/>
                <a:cs typeface="Times New Roman" panose="02020603050405020304" pitchFamily="18" charset="0"/>
              </a:rPr>
              <a:t>Векселедатель</a:t>
            </a:r>
            <a:r>
              <a:rPr lang="uk-UA" sz="2200" dirty="0" smtClean="0">
                <a:latin typeface="Times New Roman" panose="02020603050405020304" pitchFamily="18" charset="0"/>
                <a:cs typeface="Times New Roman" panose="02020603050405020304" pitchFamily="18" charset="0"/>
              </a:rPr>
              <a:t> та будь-який векселедержатель може не допустити обертання векселя, вчинивши на ньому надпис «не наказу» або «лише» тощо. Такий вексель називається іменним. Він також може </a:t>
            </a:r>
            <a:r>
              <a:rPr lang="uk-UA" sz="2200" dirty="0" err="1" smtClean="0">
                <a:latin typeface="Times New Roman" panose="02020603050405020304" pitchFamily="18" charset="0"/>
                <a:cs typeface="Times New Roman" panose="02020603050405020304" pitchFamily="18" charset="0"/>
              </a:rPr>
              <a:t>перевідступатися</a:t>
            </a:r>
            <a:r>
              <a:rPr lang="uk-UA" sz="2200" dirty="0" smtClean="0">
                <a:latin typeface="Times New Roman" panose="02020603050405020304" pitchFamily="18" charset="0"/>
                <a:cs typeface="Times New Roman" panose="02020603050405020304" pitchFamily="18" charset="0"/>
              </a:rPr>
              <a:t>, але шляхом не індосаменту, а </a:t>
            </a:r>
            <a:r>
              <a:rPr lang="uk-UA" sz="2200" dirty="0" err="1" smtClean="0">
                <a:latin typeface="Times New Roman" panose="02020603050405020304" pitchFamily="18" charset="0"/>
                <a:cs typeface="Times New Roman" panose="02020603050405020304" pitchFamily="18" charset="0"/>
              </a:rPr>
              <a:t>цесії</a:t>
            </a:r>
            <a:r>
              <a:rPr lang="uk-UA" sz="2200" dirty="0" smtClean="0">
                <a:latin typeface="Times New Roman" panose="02020603050405020304" pitchFamily="18" charset="0"/>
                <a:cs typeface="Times New Roman" panose="02020603050405020304" pitchFamily="18" charset="0"/>
              </a:rPr>
              <a:t>. Між правами ж індосата та </a:t>
            </a:r>
            <a:r>
              <a:rPr lang="uk-UA" sz="2200" dirty="0" err="1" smtClean="0">
                <a:latin typeface="Times New Roman" panose="02020603050405020304" pitchFamily="18" charset="0"/>
                <a:cs typeface="Times New Roman" panose="02020603050405020304" pitchFamily="18" charset="0"/>
              </a:rPr>
              <a:t>цесіонарія</a:t>
            </a:r>
            <a:r>
              <a:rPr lang="uk-UA" sz="2200" dirty="0" smtClean="0">
                <a:latin typeface="Times New Roman" panose="02020603050405020304" pitchFamily="18" charset="0"/>
                <a:cs typeface="Times New Roman" panose="02020603050405020304" pitchFamily="18" charset="0"/>
              </a:rPr>
              <a:t> (особи, що отримує права за </a:t>
            </a:r>
            <a:r>
              <a:rPr lang="uk-UA" sz="2200" dirty="0" err="1" smtClean="0">
                <a:latin typeface="Times New Roman" panose="02020603050405020304" pitchFamily="18" charset="0"/>
                <a:cs typeface="Times New Roman" panose="02020603050405020304" pitchFamily="18" charset="0"/>
              </a:rPr>
              <a:t>цесією</a:t>
            </a:r>
            <a:r>
              <a:rPr lang="uk-UA" sz="2200" dirty="0" smtClean="0">
                <a:latin typeface="Times New Roman" panose="02020603050405020304" pitchFamily="18" charset="0"/>
                <a:cs typeface="Times New Roman" panose="02020603050405020304" pitchFamily="18" charset="0"/>
              </a:rPr>
              <a:t>) існує принципова відмінність. Важливою особливістю вексельного права є наявність солідарної відповідальності кожної з осіб, котрі поставили свої підписи на векселі. Як наслідок перед векселедержателем несе відповідальність не лише акцептант - як у випадку </a:t>
            </a:r>
            <a:r>
              <a:rPr lang="uk-UA" sz="2200" dirty="0" err="1" smtClean="0">
                <a:latin typeface="Times New Roman" panose="02020603050405020304" pitchFamily="18" charset="0"/>
                <a:cs typeface="Times New Roman" panose="02020603050405020304" pitchFamily="18" charset="0"/>
              </a:rPr>
              <a:t>цесії</a:t>
            </a:r>
            <a:r>
              <a:rPr lang="uk-UA" sz="2200" dirty="0" smtClean="0">
                <a:latin typeface="Times New Roman" panose="02020603050405020304" pitchFamily="18" charset="0"/>
                <a:cs typeface="Times New Roman" panose="02020603050405020304" pitchFamily="18" charset="0"/>
              </a:rPr>
              <a:t> - а й усі векселедержателі та гаранти. </a:t>
            </a:r>
            <a:r>
              <a:rPr lang="uk-UA" sz="2200" dirty="0" err="1" smtClean="0">
                <a:latin typeface="Times New Roman" panose="02020603050405020304" pitchFamily="18" charset="0"/>
                <a:cs typeface="Times New Roman" panose="02020603050405020304" pitchFamily="18" charset="0"/>
              </a:rPr>
              <a:t>Цесіонарій</a:t>
            </a:r>
            <a:r>
              <a:rPr lang="uk-UA" sz="2200" dirty="0" smtClean="0">
                <a:latin typeface="Times New Roman" panose="02020603050405020304" pitchFamily="18" charset="0"/>
                <a:cs typeface="Times New Roman" panose="02020603050405020304" pitchFamily="18" charset="0"/>
              </a:rPr>
              <a:t> також втрачає можливість скористатись самостійним і безумовним характером вексельного зобов’язання, яку зберігає індосат.</a:t>
            </a:r>
          </a:p>
        </p:txBody>
      </p:sp>
    </p:spTree>
    <p:extLst>
      <p:ext uri="{BB962C8B-B14F-4D97-AF65-F5344CB8AC3E}">
        <p14:creationId xmlns:p14="http://schemas.microsoft.com/office/powerpoint/2010/main" val="1867969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5" y="362140"/>
            <a:ext cx="10653316" cy="6219730"/>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Останнім елементом схеми обігу переказного векселя є процедура його погашення. Останній векселедержатель повинен подати вексель до сплати в день, коли він має бути оплачений, або в один із двох наступних робочих днів (за згодою сторін строк платежу може бути пролонговано, а угода оформляється новим векселем з аналогічними умовами, в якій черговість індосантів повинна бути збережена). Дострокова оплата векселя можлива лише за згодою платника. Боржник, він же </a:t>
            </a:r>
            <a:r>
              <a:rPr lang="uk-UA" sz="2200" dirty="0" err="1" smtClean="0">
                <a:latin typeface="Times New Roman" panose="02020603050405020304" pitchFamily="18" charset="0"/>
                <a:cs typeface="Times New Roman" panose="02020603050405020304" pitchFamily="18" charset="0"/>
              </a:rPr>
              <a:t>презентат</a:t>
            </a:r>
            <a:r>
              <a:rPr lang="uk-UA" sz="2200" dirty="0" smtClean="0">
                <a:latin typeface="Times New Roman" panose="02020603050405020304" pitchFamily="18" charset="0"/>
                <a:cs typeface="Times New Roman" panose="02020603050405020304" pitchFamily="18" charset="0"/>
              </a:rPr>
              <a:t>, за допомогою індосаменту чи неперервного ланцюга індосаментів дізнається про нового власника векселя, впевнюється в тому, що презентант векселя (особа, яка подає вексель до платежу чи до акцепту) і векселетримач є однією особою та сплачує останньому вексельну суму в грошовій формі з учиненням на звороті векселя розписки про здійснення платежу. Оплата векселя може провадитись готівкою, </a:t>
            </a:r>
            <a:r>
              <a:rPr lang="uk-UA" sz="2200" dirty="0" err="1" smtClean="0">
                <a:latin typeface="Times New Roman" panose="02020603050405020304" pitchFamily="18" charset="0"/>
                <a:cs typeface="Times New Roman" panose="02020603050405020304" pitchFamily="18" charset="0"/>
              </a:rPr>
              <a:t>чеком</a:t>
            </a:r>
            <a:r>
              <a:rPr lang="uk-UA" sz="2200" dirty="0" smtClean="0">
                <a:latin typeface="Times New Roman" panose="02020603050405020304" pitchFamily="18" charset="0"/>
                <a:cs typeface="Times New Roman" panose="02020603050405020304" pitchFamily="18" charset="0"/>
              </a:rPr>
              <a:t>, або переказом на банківський рахунок. З моменту оплати векселя особа, що здійснила платіж, вважається вільною від зобов’язання.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Якщо боржник запропонує виплатити лише частину вексельної суми, то векселетримач не має права відмовитись від такої пропозиції. В цьому разі у тексті векселя червоним кольором робиться помітка залишкової суми боргу. У разі відмови або неспроможності боржника оплатити вексельну суму, використовуючи принцип солідарної відповідальності за векселем, векселедержатель може подати позов до всіх</a:t>
            </a:r>
          </a:p>
        </p:txBody>
      </p:sp>
    </p:spTree>
    <p:extLst>
      <p:ext uri="{BB962C8B-B14F-4D97-AF65-F5344CB8AC3E}">
        <p14:creationId xmlns:p14="http://schemas.microsoft.com/office/powerpoint/2010/main" val="1490167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398353"/>
            <a:ext cx="10504014" cy="6083929"/>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індосантів, гарантів та </a:t>
            </a:r>
            <a:r>
              <a:rPr lang="uk-UA" sz="2200" dirty="0" err="1" smtClean="0">
                <a:latin typeface="Times New Roman" panose="02020603050405020304" pitchFamily="18" charset="0"/>
                <a:cs typeface="Times New Roman" panose="02020603050405020304" pitchFamily="18" charset="0"/>
              </a:rPr>
              <a:t>трасанта</a:t>
            </a:r>
            <a:r>
              <a:rPr lang="uk-UA" sz="2200" dirty="0" smtClean="0">
                <a:latin typeface="Times New Roman" panose="02020603050405020304" pitchFamily="18" charset="0"/>
                <a:cs typeface="Times New Roman" panose="02020603050405020304" pitchFamily="18" charset="0"/>
              </a:rPr>
              <a:t> без урахування черговості підписів на векселі. Відповідно, коли вексель оплачується одним із індосантів, особа яка оплатила вексель, може подати позов до інших індосантів та </a:t>
            </a:r>
            <a:r>
              <a:rPr lang="uk-UA" sz="2200" dirty="0" err="1" smtClean="0">
                <a:latin typeface="Times New Roman" panose="02020603050405020304" pitchFamily="18" charset="0"/>
                <a:cs typeface="Times New Roman" panose="02020603050405020304" pitchFamily="18" charset="0"/>
              </a:rPr>
              <a:t>трасанта</a:t>
            </a:r>
            <a:r>
              <a:rPr lang="uk-UA" sz="2200" dirty="0" smtClean="0">
                <a:latin typeface="Times New Roman" panose="02020603050405020304" pitchFamily="18" charset="0"/>
                <a:cs typeface="Times New Roman" panose="02020603050405020304" pitchFamily="18" charset="0"/>
              </a:rPr>
              <a:t>, проте трасант не має права вимагати оплати від індосантів. Однак поданню позову проти солідарно відповідальних осіб має передувати процедура протесту векселя з боку векселедержателя. За умови відсутності протесту, несвоєчасного його подання, недотримання при здійсненні протесту необхідних правових норм, векселедержатель втрачає право на висунення позову до </a:t>
            </a:r>
            <a:r>
              <a:rPr lang="uk-UA" sz="2200" dirty="0" err="1" smtClean="0">
                <a:latin typeface="Times New Roman" panose="02020603050405020304" pitchFamily="18" charset="0"/>
                <a:cs typeface="Times New Roman" panose="02020603050405020304" pitchFamily="18" charset="0"/>
              </a:rPr>
              <a:t>трасанта</a:t>
            </a:r>
            <a:r>
              <a:rPr lang="uk-UA" sz="2200" dirty="0" smtClean="0">
                <a:latin typeface="Times New Roman" panose="02020603050405020304" pitchFamily="18" charset="0"/>
                <a:cs typeface="Times New Roman" panose="02020603050405020304" pitchFamily="18" charset="0"/>
              </a:rPr>
              <a:t> та індосантів.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Процедура протесту полягає в офіційному засвідченні факту відхилення від законодавчо встановленого порядку обігу векселя і про настання певних правових наслідків. Векселедержатель протягом двох робочих днів після строку платежу за векселем подає вексель нотаріусу за місцезнаходженням платника (або третьої особи, якій доручено здійснити оплату векселя). У той самий день нотаріус висуває вимогу платежу (акцепту) боржнику. </a:t>
            </a:r>
            <a:r>
              <a:rPr lang="ru-RU" sz="2200" dirty="0" err="1">
                <a:latin typeface="Times New Roman" panose="02020603050405020304" pitchFamily="18" charset="0"/>
                <a:cs typeface="Times New Roman" panose="02020603050405020304" pitchFamily="18" charset="0"/>
              </a:rPr>
              <a:t>Якщо</a:t>
            </a:r>
            <a:r>
              <a:rPr lang="ru-RU" sz="2200" dirty="0">
                <a:latin typeface="Times New Roman" panose="02020603050405020304" pitchFamily="18" charset="0"/>
                <a:cs typeface="Times New Roman" panose="02020603050405020304" pitchFamily="18" charset="0"/>
              </a:rPr>
              <a:t> до 12 год. </a:t>
            </a:r>
            <a:r>
              <a:rPr lang="ru-RU" sz="2200" dirty="0" err="1">
                <a:latin typeface="Times New Roman" panose="02020603050405020304" pitchFamily="18" charset="0"/>
                <a:cs typeface="Times New Roman" panose="02020603050405020304" pitchFamily="18" charset="0"/>
              </a:rPr>
              <a:t>наступного</a:t>
            </a:r>
            <a:r>
              <a:rPr lang="ru-RU" sz="2200" dirty="0">
                <a:latin typeface="Times New Roman" panose="02020603050405020304" pitchFamily="18" charset="0"/>
                <a:cs typeface="Times New Roman" panose="02020603050405020304" pitchFamily="18" charset="0"/>
              </a:rPr>
              <a:t> дня </a:t>
            </a:r>
            <a:r>
              <a:rPr lang="ru-RU" sz="2200" dirty="0" err="1">
                <a:latin typeface="Times New Roman" panose="02020603050405020304" pitchFamily="18" charset="0"/>
                <a:cs typeface="Times New Roman" panose="02020603050405020304" pitchFamily="18" charset="0"/>
              </a:rPr>
              <a:t>платник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виплачує</a:t>
            </a:r>
            <a:r>
              <a:rPr lang="ru-RU" sz="2200" dirty="0">
                <a:latin typeface="Times New Roman" panose="02020603050405020304" pitchFamily="18" charset="0"/>
                <a:cs typeface="Times New Roman" panose="02020603050405020304" pitchFamily="18" charset="0"/>
              </a:rPr>
              <a:t> суму боргу (</a:t>
            </a:r>
            <a:r>
              <a:rPr lang="ru-RU" sz="2200" dirty="0" err="1">
                <a:latin typeface="Times New Roman" panose="02020603050405020304" pitchFamily="18" charset="0"/>
                <a:cs typeface="Times New Roman" panose="02020603050405020304" pitchFamily="18" charset="0"/>
              </a:rPr>
              <a:t>акцептує</a:t>
            </a:r>
            <a:r>
              <a:rPr lang="ru-RU" sz="2200" dirty="0">
                <a:latin typeface="Times New Roman" panose="02020603050405020304" pitchFamily="18" charset="0"/>
                <a:cs typeface="Times New Roman" panose="02020603050405020304" pitchFamily="18" charset="0"/>
              </a:rPr>
              <a:t> вексель), то </a:t>
            </a:r>
            <a:r>
              <a:rPr lang="ru-RU" sz="2200" dirty="0" err="1">
                <a:latin typeface="Times New Roman" panose="02020603050405020304" pitchFamily="18" charset="0"/>
                <a:cs typeface="Times New Roman" panose="02020603050405020304" pitchFamily="18" charset="0"/>
              </a:rPr>
              <a:t>нотаріус</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повертає</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йому</a:t>
            </a:r>
            <a:r>
              <a:rPr lang="ru-RU" sz="2200" dirty="0">
                <a:latin typeface="Times New Roman" panose="02020603050405020304" pitchFamily="18" charset="0"/>
                <a:cs typeface="Times New Roman" panose="02020603050405020304" pitchFamily="18" charset="0"/>
              </a:rPr>
              <a:t> вексель без </a:t>
            </a:r>
            <a:r>
              <a:rPr lang="ru-RU" sz="2200" dirty="0" err="1">
                <a:latin typeface="Times New Roman" panose="02020603050405020304" pitchFamily="18" charset="0"/>
                <a:cs typeface="Times New Roman" panose="02020603050405020304" pitchFamily="18" charset="0"/>
              </a:rPr>
              <a:t>учинення</a:t>
            </a:r>
            <a:r>
              <a:rPr lang="ru-RU" sz="2200" dirty="0">
                <a:latin typeface="Times New Roman" panose="02020603050405020304" pitchFamily="18" charset="0"/>
                <a:cs typeface="Times New Roman" panose="02020603050405020304" pitchFamily="18" charset="0"/>
              </a:rPr>
              <a:t> протесту. </a:t>
            </a:r>
            <a:r>
              <a:rPr lang="ru-RU" sz="2200" dirty="0" err="1">
                <a:latin typeface="Times New Roman" panose="02020603050405020304" pitchFamily="18" charset="0"/>
                <a:cs typeface="Times New Roman" panose="02020603050405020304" pitchFamily="18" charset="0"/>
              </a:rPr>
              <a:t>Якщо</a:t>
            </a:r>
            <a:r>
              <a:rPr lang="ru-RU" sz="2200" dirty="0">
                <a:latin typeface="Times New Roman" panose="02020603050405020304" pitchFamily="18" charset="0"/>
                <a:cs typeface="Times New Roman" panose="02020603050405020304" pitchFamily="18" charset="0"/>
              </a:rPr>
              <a:t> ж у </a:t>
            </a:r>
            <a:r>
              <a:rPr lang="ru-RU" sz="2200" dirty="0" err="1">
                <a:latin typeface="Times New Roman" panose="02020603050405020304" pitchFamily="18" charset="0"/>
                <a:cs typeface="Times New Roman" panose="02020603050405020304" pitchFamily="18" charset="0"/>
              </a:rPr>
              <a:t>вказаний</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термін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платіж</a:t>
            </a:r>
            <a:r>
              <a:rPr lang="ru-RU" sz="2200" dirty="0">
                <a:latin typeface="Times New Roman" panose="02020603050405020304" pitchFamily="18" charset="0"/>
                <a:cs typeface="Times New Roman" panose="02020603050405020304" pitchFamily="18" charset="0"/>
              </a:rPr>
              <a:t> (акцепт) не </a:t>
            </a:r>
            <a:r>
              <a:rPr lang="ru-RU" sz="2200" dirty="0" err="1">
                <a:latin typeface="Times New Roman" panose="02020603050405020304" pitchFamily="18" charset="0"/>
                <a:cs typeface="Times New Roman" panose="02020603050405020304" pitchFamily="18" charset="0"/>
              </a:rPr>
              <a:t>надходить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нотаріус</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опротестовує</a:t>
            </a:r>
            <a:r>
              <a:rPr lang="ru-RU" sz="2200" dirty="0">
                <a:latin typeface="Times New Roman" panose="02020603050405020304" pitchFamily="18" charset="0"/>
                <a:cs typeface="Times New Roman" panose="02020603050405020304" pitchFamily="18" charset="0"/>
              </a:rPr>
              <a:t> вексель шляхом </a:t>
            </a:r>
            <a:r>
              <a:rPr lang="ru-RU" sz="2200" dirty="0" err="1">
                <a:latin typeface="Times New Roman" panose="02020603050405020304" pitchFamily="18" charset="0"/>
                <a:cs typeface="Times New Roman" panose="02020603050405020304" pitchFamily="18" charset="0"/>
              </a:rPr>
              <a:t>внесення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запису</a:t>
            </a:r>
            <a:r>
              <a:rPr lang="ru-RU" sz="2200" dirty="0">
                <a:latin typeface="Times New Roman" panose="02020603050405020304" pitchFamily="18" charset="0"/>
                <a:cs typeface="Times New Roman" panose="02020603050405020304" pitchFamily="18" charset="0"/>
              </a:rPr>
              <a:t> в текст векселя </a:t>
            </a:r>
            <a:r>
              <a:rPr lang="ru-RU" sz="2200" dirty="0" err="1">
                <a:latin typeface="Times New Roman" panose="02020603050405020304" pitchFamily="18" charset="0"/>
                <a:cs typeface="Times New Roman" panose="02020603050405020304" pitchFamily="18" charset="0"/>
              </a:rPr>
              <a:t>помітки</a:t>
            </a:r>
            <a:r>
              <a:rPr lang="ru-RU" sz="2200" dirty="0">
                <a:latin typeface="Times New Roman" panose="02020603050405020304" pitchFamily="18" charset="0"/>
                <a:cs typeface="Times New Roman" panose="02020603050405020304" pitchFamily="18" charset="0"/>
              </a:rPr>
              <a:t> про </a:t>
            </a:r>
            <a:r>
              <a:rPr lang="ru-RU" sz="2200" dirty="0" err="1">
                <a:latin typeface="Times New Roman" panose="02020603050405020304" pitchFamily="18" charset="0"/>
                <a:cs typeface="Times New Roman" panose="02020603050405020304" pitchFamily="18" charset="0"/>
              </a:rPr>
              <a:t>неплатіж</a:t>
            </a:r>
            <a:r>
              <a:rPr lang="ru-RU" sz="2200" dirty="0">
                <a:latin typeface="Times New Roman" panose="02020603050405020304" pitchFamily="18" charset="0"/>
                <a:cs typeface="Times New Roman" panose="02020603050405020304" pitchFamily="18" charset="0"/>
              </a:rPr>
              <a:t> (неакцепт), </a:t>
            </a:r>
            <a:r>
              <a:rPr lang="uk-UA" sz="2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41646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398353"/>
            <a:ext cx="10696520" cy="6083929"/>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спеціальний реєстр та складанням </a:t>
            </a:r>
            <a:r>
              <a:rPr lang="uk-UA" sz="2200" dirty="0" err="1">
                <a:solidFill>
                  <a:srgbClr val="000000"/>
                </a:solidFill>
                <a:latin typeface="Times New Roman" panose="02020603050405020304" pitchFamily="18" charset="0"/>
                <a:cs typeface="Times New Roman" panose="02020603050405020304" pitchFamily="18" charset="0"/>
              </a:rPr>
              <a:t>Акта</a:t>
            </a:r>
            <a:r>
              <a:rPr lang="uk-UA" sz="2200" dirty="0">
                <a:solidFill>
                  <a:srgbClr val="000000"/>
                </a:solidFill>
                <a:latin typeface="Times New Roman" panose="02020603050405020304" pitchFamily="18" charset="0"/>
                <a:cs typeface="Times New Roman" panose="02020603050405020304" pitchFamily="18" charset="0"/>
              </a:rPr>
              <a:t> про протест векселя. Серед обов’язкових даних </a:t>
            </a:r>
            <a:r>
              <a:rPr lang="uk-UA" sz="2200" dirty="0" err="1">
                <a:solidFill>
                  <a:srgbClr val="000000"/>
                </a:solidFill>
                <a:latin typeface="Times New Roman" panose="02020603050405020304" pitchFamily="18" charset="0"/>
                <a:cs typeface="Times New Roman" panose="02020603050405020304" pitchFamily="18" charset="0"/>
              </a:rPr>
              <a:t>акта</a:t>
            </a:r>
            <a:r>
              <a:rPr lang="uk-UA" sz="2200" dirty="0">
                <a:solidFill>
                  <a:srgbClr val="000000"/>
                </a:solidFill>
                <a:latin typeface="Times New Roman" panose="02020603050405020304" pitchFamily="18" charset="0"/>
                <a:cs typeface="Times New Roman" panose="02020603050405020304" pitchFamily="18" charset="0"/>
              </a:rPr>
              <a:t> про протест: дані про особу, проти якої висувається протест (</a:t>
            </a:r>
            <a:r>
              <a:rPr lang="uk-UA" sz="2200" dirty="0" err="1">
                <a:solidFill>
                  <a:srgbClr val="000000"/>
                </a:solidFill>
                <a:latin typeface="Times New Roman" panose="02020603050405020304" pitchFamily="18" charset="0"/>
                <a:cs typeface="Times New Roman" panose="02020603050405020304" pitchFamily="18" charset="0"/>
              </a:rPr>
              <a:t>протестат</a:t>
            </a:r>
            <a:r>
              <a:rPr lang="uk-UA" sz="2200" dirty="0">
                <a:solidFill>
                  <a:srgbClr val="000000"/>
                </a:solidFill>
                <a:latin typeface="Times New Roman" panose="02020603050405020304" pitchFamily="18" charset="0"/>
                <a:cs typeface="Times New Roman" panose="02020603050405020304" pitchFamily="18" charset="0"/>
              </a:rPr>
              <a:t>); вказівка на безуспішну пропозицію оплатити (акцептувати) вексель; місце і дата подання протесту; підпис посадової особи, що вчинює протест; печатка установи, яка вчинює протест.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Акт разом з векселем вручається векселедержателю, який оплачує витрати на здійснення протесту, що включають державне мито, спеціальний збір за здійснення нотаріальних дій, канцелярські, поштові, транспортні витрати тощо. У випадку, коли боржник не виявить бажання зустрічатись з нотаріусом, не допустить його до себе в кабінет чи </a:t>
            </a:r>
            <a:r>
              <a:rPr lang="uk-UA" sz="2200" dirty="0" smtClean="0">
                <a:solidFill>
                  <a:srgbClr val="000000"/>
                </a:solidFill>
                <a:latin typeface="Times New Roman" panose="02020603050405020304" pitchFamily="18" charset="0"/>
                <a:cs typeface="Times New Roman" panose="02020603050405020304" pitchFamily="18" charset="0"/>
              </a:rPr>
              <a:t>квартиру, або коли місцезнаходження платника не відоме, а також проти неіснуючих, фіктивних фірм здійснюється символічний протест.</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Після здійснення протесту протягом чотирьох днів векселедержатель повинен повідомити свого індосанта та </a:t>
            </a:r>
            <a:r>
              <a:rPr lang="uk-UA" sz="2200" dirty="0" err="1" smtClean="0">
                <a:solidFill>
                  <a:srgbClr val="000000"/>
                </a:solidFill>
                <a:latin typeface="Times New Roman" panose="02020603050405020304" pitchFamily="18" charset="0"/>
                <a:cs typeface="Times New Roman" panose="02020603050405020304" pitchFamily="18" charset="0"/>
              </a:rPr>
              <a:t>векселедателя</a:t>
            </a:r>
            <a:r>
              <a:rPr lang="uk-UA" sz="2200" dirty="0" smtClean="0">
                <a:solidFill>
                  <a:srgbClr val="000000"/>
                </a:solidFill>
                <a:latin typeface="Times New Roman" panose="02020603050405020304" pitchFamily="18" charset="0"/>
                <a:cs typeface="Times New Roman" panose="02020603050405020304" pitchFamily="18" charset="0"/>
              </a:rPr>
              <a:t> про неплатіж (неакцепт), а ті, у свою чергу, протягом двох днів з моменту отримання повідомлення інформують про це свого індосанта аж до закінчення ланцюжка </a:t>
            </a:r>
            <a:r>
              <a:rPr lang="uk-UA" sz="2200" dirty="0" err="1" smtClean="0">
                <a:solidFill>
                  <a:srgbClr val="000000"/>
                </a:solidFill>
                <a:latin typeface="Times New Roman" panose="02020603050405020304" pitchFamily="18" charset="0"/>
                <a:cs typeface="Times New Roman" panose="02020603050405020304" pitchFamily="18" charset="0"/>
              </a:rPr>
              <a:t>надписантів</a:t>
            </a:r>
            <a:r>
              <a:rPr lang="uk-UA" sz="2200" dirty="0" smtClean="0">
                <a:solidFill>
                  <a:srgbClr val="000000"/>
                </a:solidFill>
                <a:latin typeface="Times New Roman" panose="02020603050405020304" pitchFamily="18" charset="0"/>
                <a:cs typeface="Times New Roman" panose="02020603050405020304" pitchFamily="18" charset="0"/>
              </a:rPr>
              <a:t> векселя. Ця процедура називається нотифікацією. Вона дає змогу швидко повідомити усіх зобов’язаних за векселем осіб і сприяє якнайшвидшому погашенню векселя.</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20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247340" cy="5993394"/>
          </a:xfrm>
        </p:spPr>
        <p:txBody>
          <a:bodyPr>
            <a:normAutofit/>
          </a:bodyPr>
          <a:lstStyle/>
          <a:p>
            <a:pPr marL="0" indent="0" algn="just">
              <a:spcBef>
                <a:spcPts val="0"/>
              </a:spcBef>
              <a:buNone/>
            </a:pPr>
            <a:r>
              <a:rPr lang="uk-UA" sz="2200" b="1" dirty="0" smtClean="0">
                <a:latin typeface="Times New Roman" panose="02020603050405020304" pitchFamily="18" charset="0"/>
                <a:cs typeface="Times New Roman" panose="02020603050405020304" pitchFamily="18" charset="0"/>
              </a:rPr>
              <a:t>	Базові законодавчі акти з вексельного обігу:</a:t>
            </a:r>
          </a:p>
          <a:p>
            <a:pPr marL="0" indent="0" algn="just">
              <a:spcBef>
                <a:spcPts val="0"/>
              </a:spcBef>
              <a:buNone/>
            </a:pPr>
            <a:r>
              <a:rPr lang="uk-UA" sz="2200" b="1" dirty="0" smtClean="0">
                <a:latin typeface="Times New Roman" panose="02020603050405020304" pitchFamily="18" charset="0"/>
                <a:cs typeface="Times New Roman" panose="02020603050405020304" pitchFamily="18" charset="0"/>
              </a:rPr>
              <a:t>1. Конвенція, якою запроваджено Уніфікований Закон про переказні векселі та прості векселі. Підписана в Женеві 7 червня 1930р.</a:t>
            </a:r>
          </a:p>
          <a:p>
            <a:pPr marL="0" indent="0" algn="just">
              <a:spcBef>
                <a:spcPts val="0"/>
              </a:spcBef>
              <a:buNone/>
            </a:pPr>
            <a:r>
              <a:rPr lang="uk-UA" sz="2200" b="1" dirty="0" smtClean="0">
                <a:latin typeface="Times New Roman" panose="02020603050405020304" pitchFamily="18" charset="0"/>
                <a:cs typeface="Times New Roman" panose="02020603050405020304" pitchFamily="18" charset="0"/>
              </a:rPr>
              <a:t>2. Про обіг векселів в Україні // Закон України від 05.04.2001 р. №2374-ІІІ.</a:t>
            </a:r>
          </a:p>
          <a:p>
            <a:pPr marL="0" indent="0" algn="just">
              <a:spcBef>
                <a:spcPts val="0"/>
              </a:spcBef>
              <a:buNone/>
            </a:pPr>
            <a:r>
              <a:rPr lang="uk-UA" sz="2200" b="1" dirty="0" smtClean="0">
                <a:latin typeface="Times New Roman" panose="02020603050405020304" pitchFamily="18" charset="0"/>
                <a:cs typeface="Times New Roman" panose="02020603050405020304" pitchFamily="18" charset="0"/>
              </a:rPr>
              <a:t>3. Про ринки капіталу та організовані товарні ринки // Закон України від 23.02.2006 №3480-ІІІ.</a:t>
            </a:r>
          </a:p>
          <a:p>
            <a:pPr marL="0" indent="0" algn="just">
              <a:spcBef>
                <a:spcPts val="0"/>
              </a:spcBef>
              <a:buNone/>
            </a:pPr>
            <a:r>
              <a:rPr lang="uk-UA" sz="2200" b="1" dirty="0" smtClean="0">
                <a:latin typeface="Times New Roman" panose="02020603050405020304" pitchFamily="18" charset="0"/>
                <a:cs typeface="Times New Roman" panose="02020603050405020304" pitchFamily="18" charset="0"/>
              </a:rPr>
              <a:t>4. Положення про порядок здійснення банками операцій з векселями в національній валюті на території України // постанова Правління Національного банку України від 16.12.2002 № 508.</a:t>
            </a:r>
          </a:p>
          <a:p>
            <a:pPr marL="0" indent="0" algn="just">
              <a:spcBef>
                <a:spcPts val="0"/>
              </a:spcBef>
              <a:buNone/>
            </a:pPr>
            <a:endParaRPr lang="uk-UA" sz="22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b="1" dirty="0" smtClean="0">
                <a:latin typeface="Times New Roman" panose="02020603050405020304" pitchFamily="18" charset="0"/>
                <a:cs typeface="Times New Roman" panose="02020603050405020304" pitchFamily="18" charset="0"/>
              </a:rPr>
              <a:t>Закон Україні «Про ринки капіталу та організовані товарні ринки»</a:t>
            </a:r>
          </a:p>
          <a:p>
            <a:pPr marL="0" indent="0" algn="just">
              <a:spcBef>
                <a:spcPts val="0"/>
              </a:spcBef>
              <a:buNone/>
            </a:pPr>
            <a:r>
              <a:rPr lang="uk-UA" sz="2200" b="1" dirty="0" smtClean="0">
                <a:latin typeface="Times New Roman" panose="02020603050405020304" pitchFamily="18" charset="0"/>
                <a:cs typeface="Times New Roman" panose="02020603050405020304" pitchFamily="18" charset="0"/>
              </a:rPr>
              <a:t>	Стаття 28.</a:t>
            </a:r>
            <a:r>
              <a:rPr lang="uk-UA" sz="2200" dirty="0" smtClean="0">
                <a:latin typeface="Times New Roman" panose="02020603050405020304" pitchFamily="18" charset="0"/>
                <a:cs typeface="Times New Roman" panose="02020603050405020304" pitchFamily="18" charset="0"/>
              </a:rPr>
              <a:t> Вексель</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1. Вексель - це цінний папір, який посвідчує безумовне грошове зобов’язання векселедавця або його наказ третій особі сплатити після настання строку платежу визначену суму власнику векселя (векселедержателю).</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2. Векселі можуть бути прості або переказні та існують виключно у паперовій формі.</a:t>
            </a:r>
          </a:p>
        </p:txBody>
      </p:sp>
    </p:spTree>
    <p:extLst>
      <p:ext uri="{BB962C8B-B14F-4D97-AF65-F5344CB8AC3E}">
        <p14:creationId xmlns:p14="http://schemas.microsoft.com/office/powerpoint/2010/main" val="2638275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398353"/>
            <a:ext cx="10584225" cy="6083929"/>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Оскільки </a:t>
            </a:r>
            <a:r>
              <a:rPr lang="uk-UA" sz="2200" dirty="0" err="1">
                <a:solidFill>
                  <a:srgbClr val="000000"/>
                </a:solidFill>
                <a:latin typeface="Times New Roman" panose="02020603050405020304" pitchFamily="18" charset="0"/>
                <a:cs typeface="Times New Roman" panose="02020603050405020304" pitchFamily="18" charset="0"/>
              </a:rPr>
              <a:t>неоплата</a:t>
            </a:r>
            <a:r>
              <a:rPr lang="uk-UA" sz="2200" dirty="0">
                <a:solidFill>
                  <a:srgbClr val="000000"/>
                </a:solidFill>
                <a:latin typeface="Times New Roman" panose="02020603050405020304" pitchFamily="18" charset="0"/>
                <a:cs typeface="Times New Roman" panose="02020603050405020304" pitchFamily="18" charset="0"/>
              </a:rPr>
              <a:t> векселя негативно впливає на репутацію фірми, а плата за вчинення протесту покладається на осіб, що сплачують опротестований вексель, часто попередній векселедержатель чи трасант добровільно оплачують вексель, виключаючи вплив судових органів і уникаючи додаткових витрат. Уникнути витрат на протест векселя можна і шляхом учинення на ньому надпису «оборот без витрат», «без протесту». В такому разі векселедержатель має право вимоги до суб’єкта, що здійснив такий надпис і без процедури протесту. Якщо цим суб’єктом є трасант, то такий </a:t>
            </a:r>
            <a:r>
              <a:rPr lang="uk-UA" sz="2200" dirty="0" smtClean="0">
                <a:solidFill>
                  <a:srgbClr val="000000"/>
                </a:solidFill>
                <a:latin typeface="Times New Roman" panose="02020603050405020304" pitchFamily="18" charset="0"/>
                <a:cs typeface="Times New Roman" panose="02020603050405020304" pitchFamily="18" charset="0"/>
              </a:rPr>
              <a:t>надпис робить непотрібним протест щодо усіх зобов’язаних за векселем осіб.</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Вексельні операції </a:t>
            </a:r>
            <a:r>
              <a:rPr lang="uk-UA" sz="2200" dirty="0" smtClean="0">
                <a:solidFill>
                  <a:srgbClr val="000000"/>
                </a:solidFill>
                <a:latin typeface="Times New Roman" panose="02020603050405020304" pitchFamily="18" charset="0"/>
                <a:cs typeface="Times New Roman" panose="02020603050405020304" pitchFamily="18" charset="0"/>
              </a:rPr>
              <a:t>– це будь-які дії господарюючих суб’єктів пов’язані з складанням, рухом, погашенням векселів, тобто відносини з іншими підприємствами і організаціями стосовно вексельного обігу. Їх класифікація наведена </a:t>
            </a:r>
            <a:r>
              <a:rPr lang="uk-UA" sz="2200" dirty="0">
                <a:solidFill>
                  <a:srgbClr val="000000"/>
                </a:solidFill>
                <a:latin typeface="Times New Roman" panose="02020603050405020304" pitchFamily="18" charset="0"/>
                <a:cs typeface="Times New Roman" panose="02020603050405020304" pitchFamily="18" charset="0"/>
              </a:rPr>
              <a:t>на рис. 4.</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Кредитними </a:t>
            </a:r>
            <a:r>
              <a:rPr lang="uk-UA" sz="2200" dirty="0" smtClean="0">
                <a:solidFill>
                  <a:srgbClr val="000000"/>
                </a:solidFill>
                <a:latin typeface="Times New Roman" panose="02020603050405020304" pitchFamily="18" charset="0"/>
                <a:cs typeface="Times New Roman" panose="02020603050405020304" pitchFamily="18" charset="0"/>
              </a:rPr>
              <a:t>вважаються вексельні операції, котрі супроводжуються наданням або залученням грошових коштів проти векселів чи під забезпечення векселями. Кредитні операції банків з векселями можуть бути активними - врахування векселів, надання кредитів під заставу векселів, або пасивними - </a:t>
            </a:r>
            <a:r>
              <a:rPr lang="uk-UA" sz="2200" dirty="0" err="1" smtClean="0">
                <a:solidFill>
                  <a:srgbClr val="000000"/>
                </a:solidFill>
                <a:latin typeface="Times New Roman" panose="02020603050405020304" pitchFamily="18" charset="0"/>
                <a:cs typeface="Times New Roman" panose="02020603050405020304" pitchFamily="18" charset="0"/>
              </a:rPr>
              <a:t>переврахування</a:t>
            </a:r>
            <a:r>
              <a:rPr lang="uk-UA" sz="2200" dirty="0" smtClean="0">
                <a:solidFill>
                  <a:srgbClr val="000000"/>
                </a:solidFill>
                <a:latin typeface="Times New Roman" panose="02020603050405020304" pitchFamily="18" charset="0"/>
                <a:cs typeface="Times New Roman" panose="02020603050405020304" pitchFamily="18" charset="0"/>
              </a:rPr>
              <a:t> придбаних векселів, одержання кредитів під заставу векселів.</a:t>
            </a:r>
            <a:endParaRPr lang="uk-UA" sz="24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Торговельними</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є операції з купівлі або продажу векселів за ціною, </a:t>
            </a:r>
            <a:r>
              <a:rPr lang="uk-UA" sz="2200" dirty="0" smtClean="0">
                <a:solidFill>
                  <a:srgbClr val="000000"/>
                </a:solidFill>
                <a:latin typeface="Times New Roman" panose="02020603050405020304" pitchFamily="18" charset="0"/>
                <a:cs typeface="Times New Roman" panose="02020603050405020304" pitchFamily="18" charset="0"/>
              </a:rPr>
              <a:t>що</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встановлюється </a:t>
            </a:r>
            <a:r>
              <a:rPr lang="uk-UA" sz="2200" dirty="0">
                <a:solidFill>
                  <a:srgbClr val="000000"/>
                </a:solidFill>
                <a:latin typeface="Times New Roman" panose="02020603050405020304" pitchFamily="18" charset="0"/>
                <a:cs typeface="Times New Roman" panose="02020603050405020304" pitchFamily="18" charset="0"/>
              </a:rPr>
              <a:t>у відсотках до суми векселя. До активних торговельних</a:t>
            </a:r>
          </a:p>
        </p:txBody>
      </p:sp>
    </p:spTree>
    <p:extLst>
      <p:ext uri="{BB962C8B-B14F-4D97-AF65-F5344CB8AC3E}">
        <p14:creationId xmlns:p14="http://schemas.microsoft.com/office/powerpoint/2010/main" val="1522543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560161" cy="5993394"/>
          </a:xfrm>
        </p:spPr>
        <p:txBody>
          <a:bodyPr/>
          <a:lstStyle/>
          <a:p>
            <a:pPr marL="0" indent="0" algn="ctr">
              <a:spcBef>
                <a:spcPts val="0"/>
              </a:spcBef>
              <a:buNone/>
            </a:pPr>
            <a:r>
              <a:rPr lang="uk-UA" dirty="0" smtClean="0">
                <a:latin typeface="Times New Roman" panose="02020603050405020304" pitchFamily="18" charset="0"/>
                <a:cs typeface="Times New Roman" panose="02020603050405020304" pitchFamily="18" charset="0"/>
              </a:rPr>
              <a:t>Рис. 4. Класифікація вексельних операцій у банку</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276771" y="941561"/>
            <a:ext cx="9361283" cy="5223850"/>
          </a:xfrm>
          <a:prstGeom prst="rect">
            <a:avLst/>
          </a:prstGeom>
        </p:spPr>
      </p:pic>
    </p:spTree>
    <p:extLst>
      <p:ext uri="{BB962C8B-B14F-4D97-AF65-F5344CB8AC3E}">
        <p14:creationId xmlns:p14="http://schemas.microsoft.com/office/powerpoint/2010/main" val="89939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52667" cy="6083929"/>
          </a:xfrm>
        </p:spPr>
        <p:txBody>
          <a:bodyPr>
            <a:noAutofit/>
          </a:bodyPr>
          <a:lstStyle/>
          <a:p>
            <a:pPr marL="0" indent="0" algn="just">
              <a:lnSpc>
                <a:spcPct val="110000"/>
              </a:lnSpc>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операцій належить придбання векселів, а до пасивних - продаж придбаних векселів.</a:t>
            </a:r>
          </a:p>
          <a:p>
            <a:pPr marL="0" indent="0" algn="just">
              <a:lnSpc>
                <a:spcPct val="110000"/>
              </a:lnSpc>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Гарантійні операції супроводжуються взяттям банком на себе зобов’язань платежу за векселями з умовою оплатити векселі при настанні певних обставин і в обумовлений строк. До гарантійних належать операції з авалювання та надання гарантій на забезпечення оплати векселів (наприклад, при розрахунках з допомогою документарного акредитиву).</a:t>
            </a:r>
          </a:p>
          <a:p>
            <a:pPr marL="0" indent="0" algn="just">
              <a:lnSpc>
                <a:spcPct val="110000"/>
              </a:lnSpc>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Розрахункові операції поділяються на операції з оформлення заборгованості векселями (акцептування переказних векселів банком, виданих на банк кредитором банку; видача простих векселів банком кредиторові банку; видача банком переказних векселів на боржника банку; видача банку простих векселів боржником банку) та на операції з розрахунків із використанням векселів (вексельний платіж банку кредиторові; вексельний платіж боржника банку).</a:t>
            </a:r>
          </a:p>
          <a:p>
            <a:pPr marL="0" indent="0" algn="just">
              <a:lnSpc>
                <a:spcPct val="110000"/>
              </a:lnSpc>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Виконання комісійних та довірчих операцій пов’язано з інкасуванням векселів; оплатою векселів, у яких банк є особливим платником (</a:t>
            </a:r>
            <a:r>
              <a:rPr lang="uk-UA" sz="2200" dirty="0" err="1" smtClean="0">
                <a:solidFill>
                  <a:srgbClr val="000000"/>
                </a:solidFill>
                <a:latin typeface="Times New Roman" panose="02020603050405020304" pitchFamily="18" charset="0"/>
                <a:cs typeface="Times New Roman" panose="02020603050405020304" pitchFamily="18" charset="0"/>
              </a:rPr>
              <a:t>доміциліатом</a:t>
            </a:r>
            <a:r>
              <a:rPr lang="uk-UA" sz="2200" dirty="0" smtClean="0">
                <a:solidFill>
                  <a:srgbClr val="000000"/>
                </a:solidFill>
                <a:latin typeface="Times New Roman" panose="02020603050405020304" pitchFamily="18" charset="0"/>
                <a:cs typeface="Times New Roman" panose="02020603050405020304" pitchFamily="18" charset="0"/>
              </a:rPr>
              <a:t>); зберіганням векселів (оригіналів, копій і примірників); купівлею-</a:t>
            </a:r>
            <a:r>
              <a:rPr lang="uk-UA" sz="2200" dirty="0" err="1" smtClean="0">
                <a:solidFill>
                  <a:srgbClr val="000000"/>
                </a:solidFill>
                <a:latin typeface="Times New Roman" panose="02020603050405020304" pitchFamily="18" charset="0"/>
                <a:cs typeface="Times New Roman" panose="02020603050405020304" pitchFamily="18" charset="0"/>
              </a:rPr>
              <a:t>продажем</a:t>
            </a:r>
            <a:r>
              <a:rPr lang="uk-UA" sz="2200" dirty="0" smtClean="0">
                <a:solidFill>
                  <a:srgbClr val="000000"/>
                </a:solidFill>
                <a:latin typeface="Times New Roman" panose="02020603050405020304" pitchFamily="18" charset="0"/>
                <a:cs typeface="Times New Roman" panose="02020603050405020304" pitchFamily="18" charset="0"/>
              </a:rPr>
              <a:t>, а також обміном векселів за дорученням клієнтів.</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22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811515" cy="6029608"/>
          </a:xfrm>
        </p:spPr>
        <p:txBody>
          <a:bodyPr>
            <a:normAutofit/>
          </a:bodyPr>
          <a:lstStyle/>
          <a:p>
            <a:pPr marL="0" indent="0">
              <a:buNone/>
            </a:pPr>
            <a:r>
              <a:rPr lang="uk-UA" sz="2200" b="1" dirty="0" smtClean="0">
                <a:latin typeface="Times New Roman" panose="02020603050405020304" pitchFamily="18" charset="0"/>
                <a:cs typeface="Times New Roman" panose="02020603050405020304" pitchFamily="18" charset="0"/>
              </a:rPr>
              <a:t>	3</a:t>
            </a:r>
            <a:r>
              <a:rPr lang="uk-UA" sz="2200" b="1" dirty="0">
                <a:latin typeface="Times New Roman" panose="02020603050405020304" pitchFamily="18" charset="0"/>
                <a:cs typeface="Times New Roman" panose="02020603050405020304" pitchFamily="18" charset="0"/>
              </a:rPr>
              <a:t>. Кредитні та розрахункові операції банків з </a:t>
            </a:r>
            <a:r>
              <a:rPr lang="uk-UA" sz="2200" b="1" dirty="0" smtClean="0">
                <a:latin typeface="Times New Roman" panose="02020603050405020304" pitchFamily="18" charset="0"/>
                <a:cs typeface="Times New Roman" panose="02020603050405020304" pitchFamily="18" charset="0"/>
              </a:rPr>
              <a:t>векселями</a:t>
            </a:r>
            <a:endParaRPr lang="ru-RU" sz="2200" dirty="0"/>
          </a:p>
          <a:p>
            <a:pPr marL="0" indent="0" algn="just">
              <a:spcBef>
                <a:spcPts val="0"/>
              </a:spcBef>
              <a:buNone/>
            </a:pPr>
            <a:endParaRPr lang="uk-UA"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Врахування векселя - придбання банком векселя до настання строку платежу за ним у векселедержателя за грошові кошти з дисконтом;</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врахування векселя безоборотне - різновид врахування, за якого пред'явник векселя вибуває з числа зобов'язаних за векселем осіб, що здійснюється шляхом вчинення пред'явником у тексті індосаменту безоборотного застереження (здійснення безоборотного індосаменту) або шляхом передавання банку векселя пред'явником без </a:t>
            </a:r>
            <a:br>
              <a:rPr lang="uk-UA" sz="2200" dirty="0" smtClean="0">
                <a:solidFill>
                  <a:srgbClr val="000000"/>
                </a:solidFill>
                <a:latin typeface="Times New Roman" panose="02020603050405020304" pitchFamily="18" charset="0"/>
                <a:cs typeface="Times New Roman" panose="02020603050405020304" pitchFamily="18" charset="0"/>
              </a:rPr>
            </a:br>
            <a:r>
              <a:rPr lang="uk-UA" sz="2200" dirty="0" smtClean="0">
                <a:solidFill>
                  <a:srgbClr val="000000"/>
                </a:solidFill>
                <a:latin typeface="Times New Roman" panose="02020603050405020304" pitchFamily="18" charset="0"/>
                <a:cs typeface="Times New Roman" panose="02020603050405020304" pitchFamily="18" charset="0"/>
              </a:rPr>
              <a:t>вчинення індосаменту, якщо останній індосамент бланковий або на пред'явника;</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врахування векселя з реверсом - різновид врахування, за якого пред'явник векселя дає банку поза вексельне зобов'язання викупити враховані векселі до настання строку їх оплати та/або в разі настання/ненастання певних обставин. 	Із технічного боку врахування векселів з реверсом подібне до кредиту, забезпеченого векселями, і є операцією </a:t>
            </a:r>
            <a:r>
              <a:rPr lang="uk-UA" sz="2200" dirty="0" err="1" smtClean="0">
                <a:solidFill>
                  <a:srgbClr val="000000"/>
                </a:solidFill>
                <a:latin typeface="Times New Roman" panose="02020603050405020304" pitchFamily="18" charset="0"/>
                <a:cs typeface="Times New Roman" panose="02020603050405020304" pitchFamily="18" charset="0"/>
              </a:rPr>
              <a:t>репо</a:t>
            </a:r>
            <a:r>
              <a:rPr lang="uk-UA" sz="2200" dirty="0" smtClean="0">
                <a:solidFill>
                  <a:srgbClr val="000000"/>
                </a:solidFill>
                <a:latin typeface="Times New Roman" panose="02020603050405020304" pitchFamily="18" charset="0"/>
                <a:cs typeface="Times New Roman" panose="02020603050405020304" pitchFamily="18" charset="0"/>
              </a:rPr>
              <a:t> з </a:t>
            </a:r>
            <a:r>
              <a:rPr lang="uk-UA" sz="2200" dirty="0" err="1" smtClean="0">
                <a:solidFill>
                  <a:srgbClr val="000000"/>
                </a:solidFill>
                <a:latin typeface="Times New Roman" panose="02020603050405020304" pitchFamily="18" charset="0"/>
                <a:cs typeface="Times New Roman" panose="02020603050405020304" pitchFamily="18" charset="0"/>
              </a:rPr>
              <a:t>відкладальними</a:t>
            </a:r>
            <a:r>
              <a:rPr lang="uk-UA" sz="2200" dirty="0" smtClean="0">
                <a:solidFill>
                  <a:srgbClr val="000000"/>
                </a:solidFill>
                <a:latin typeface="Times New Roman" panose="02020603050405020304" pitchFamily="18" charset="0"/>
                <a:cs typeface="Times New Roman" panose="02020603050405020304" pitchFamily="18" charset="0"/>
              </a:rPr>
              <a:t> та/або </a:t>
            </a:r>
            <a:r>
              <a:rPr lang="uk-UA" sz="2200" dirty="0" err="1" smtClean="0">
                <a:solidFill>
                  <a:srgbClr val="000000"/>
                </a:solidFill>
                <a:latin typeface="Times New Roman" panose="02020603050405020304" pitchFamily="18" charset="0"/>
                <a:cs typeface="Times New Roman" panose="02020603050405020304" pitchFamily="18" charset="0"/>
              </a:rPr>
              <a:t>скасувальними</a:t>
            </a:r>
            <a:r>
              <a:rPr lang="uk-UA" sz="2200" dirty="0" smtClean="0">
                <a:solidFill>
                  <a:srgbClr val="000000"/>
                </a:solidFill>
                <a:latin typeface="Times New Roman" panose="02020603050405020304" pitchFamily="18" charset="0"/>
                <a:cs typeface="Times New Roman" panose="02020603050405020304" pitchFamily="18" charset="0"/>
              </a:rPr>
              <a:t> умовами. Від звичайного врахування </a:t>
            </a:r>
            <a:r>
              <a:rPr lang="uk-UA" sz="2200" dirty="0" err="1" smtClean="0">
                <a:solidFill>
                  <a:srgbClr val="000000"/>
                </a:solidFill>
                <a:latin typeface="Times New Roman" panose="02020603050405020304" pitchFamily="18" charset="0"/>
                <a:cs typeface="Times New Roman" panose="02020603050405020304" pitchFamily="18" charset="0"/>
              </a:rPr>
              <a:t>врахування</a:t>
            </a:r>
            <a:r>
              <a:rPr lang="uk-UA" sz="2200" dirty="0" smtClean="0">
                <a:solidFill>
                  <a:srgbClr val="000000"/>
                </a:solidFill>
                <a:latin typeface="Times New Roman" panose="02020603050405020304" pitchFamily="18" charset="0"/>
                <a:cs typeface="Times New Roman" panose="02020603050405020304" pitchFamily="18" charset="0"/>
              </a:rPr>
              <a:t> з реверсом відрізняється тим, що платіж за векселем виконує не безпосередньо зобов'язана за векселем особа-платник, а пред'явник, який підписує реверс і викуповує вексель.</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753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57606" cy="5911913"/>
          </a:xfrm>
        </p:spPr>
        <p:txBody>
          <a:bodyPr>
            <a:normAutofit lnSpcReduction="10000"/>
          </a:bodyPr>
          <a:lstStyle/>
          <a:p>
            <a:pPr marL="0" indent="0" algn="just">
              <a:spcBef>
                <a:spcPts val="0"/>
              </a:spcBef>
              <a:buNone/>
            </a:pPr>
            <a:r>
              <a:rPr lang="ru-RU" sz="20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ru-RU" sz="2000" dirty="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Урахування  векселів  є   формою   кредитування   банком юридичної  або фізичної особи шляхом придбання векселя до настання строку платежу за ним зі знижкою (дисконтом) за  грошові  кошти  з метою одержання прибутку від погашення векселя в повній сумі. Урахування векселів є кредитною операцією. Ураховуючи вексель банк   надає  векселедержателю-пред'явнику  строковий  кредит.</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Векселедержатель, який має бажання пред'явити векселі до врахування,  подає в банк заяву за встановленим банком зразком. До такої заяви на вимогу банку можуть додаватися інші документи,  що, зокрема, характеризують фінансове становище векселедержателя, його кредитоспроможність,  а також угоди, на підставі яких придбавалися векселі, тощо.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Рішення про   можливість  прийняття  векселів  до  врахування (відмову у врахуванні) приймається уповноваженим органом банку або уповноваженою на це банком особою.</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Урахування векселів банк здійснює на підставі укладеного з векселедержателем договору про їх урахування. Договір може  укладатися  на  певний термін (генеральна угода про врахування векселів)  та/або  врахування  визначених  векселів (окремий договір про врахування векселів).</a:t>
            </a:r>
          </a:p>
        </p:txBody>
      </p:sp>
    </p:spTree>
    <p:extLst>
      <p:ext uri="{BB962C8B-B14F-4D97-AF65-F5344CB8AC3E}">
        <p14:creationId xmlns:p14="http://schemas.microsoft.com/office/powerpoint/2010/main" val="499668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30445" cy="6083929"/>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Векселі  подаються пред'явником до врахування з реєстром пред'явлених до врахування векселів,  форма  якого  встановлюється банком,  щонайменше  у  двох  примірниках. Векселі в   реєстрах,  як  правило,  розміщуються  в  порядку настання строків платежу, починаючи з найближчого. Місцеві та  іногородні  векселі  можуть  групуватися в окремі реєстри. На самих  векселях  пред'явник  зобов'язаний  на вимогу банку виконати повний або бланковий  індосамент,  навіть  якщо  останній індосамент  бланковий або на пред'явника.  Виняток становлять лише ті векселі, які подані для безоборотного врахування.</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Під час приймання реєстрів банк перевіряє  відповідність даних  пред'явника  реквізитам  векселя.  Реєстри  з неправильними даними повертаються на переоформлення.</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Якщо векселі  прийняті  банком  для розгляду,  то пред'явнику видається  розписка  про  одержання  векселів та призначається орієнтовний термін кредитування або ж день, у який він має забрати невраховані векселі. Векселі, що  не  відповідають  вимогам, викреслюються з реєстрів для повернення пред'явнику.</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234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639499" cy="578516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Після   прийняття   банком   позитивного   рішення   про врахування  всіх або окремих векселів установлюється сума дисконту та інших утримань з клієнта  за  кожним векселем, а з клієнтом укладається договір про врахування векселів. </a:t>
            </a:r>
            <a:r>
              <a:rPr lang="uk-UA" sz="2200" i="1" dirty="0" smtClean="0">
                <a:solidFill>
                  <a:srgbClr val="000000"/>
                </a:solidFill>
                <a:latin typeface="Times New Roman" panose="02020603050405020304" pitchFamily="18" charset="0"/>
                <a:cs typeface="Times New Roman" panose="02020603050405020304" pitchFamily="18" charset="0"/>
              </a:rPr>
              <a:t>(Приклад наведено нижче)</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a:t>
            </a:r>
            <a:r>
              <a:rPr lang="ru-RU" sz="2200" b="1" dirty="0">
                <a:latin typeface="Times New Roman" panose="02020603050405020304" pitchFamily="18" charset="0"/>
                <a:cs typeface="Times New Roman" panose="02020603050405020304" pitchFamily="18" charset="0"/>
              </a:rPr>
              <a:t>Дисконт</a:t>
            </a:r>
            <a:r>
              <a:rPr lang="ru-RU" sz="2000" dirty="0">
                <a:latin typeface="Times New Roman" panose="02020603050405020304" pitchFamily="18" charset="0"/>
                <a:cs typeface="Times New Roman" panose="02020603050405020304" pitchFamily="18" charset="0"/>
              </a:rPr>
              <a:t> - </a:t>
            </a:r>
            <a:r>
              <a:rPr lang="uk-UA" sz="2200" dirty="0">
                <a:solidFill>
                  <a:srgbClr val="000000"/>
                </a:solidFill>
                <a:latin typeface="Times New Roman" panose="02020603050405020304" pitchFamily="18" charset="0"/>
                <a:cs typeface="Times New Roman" panose="02020603050405020304" pitchFamily="18" charset="0"/>
              </a:rPr>
              <a:t>винагорода, що беруть банки під час врахування векселів та купівлі векселів у векселедержателів до закінчення терміну їх сплати. При встановленні ціни обліку векселя банк враховує номінальну вартість векселя, суму дисконту (відсотки за обліковим кредитом), а в міжміських розрахунках ще і </a:t>
            </a:r>
            <a:r>
              <a:rPr lang="uk-UA" sz="2200" dirty="0" err="1">
                <a:solidFill>
                  <a:srgbClr val="000000"/>
                </a:solidFill>
                <a:latin typeface="Times New Roman" panose="02020603050405020304" pitchFamily="18" charset="0"/>
                <a:cs typeface="Times New Roman" panose="02020603050405020304" pitchFamily="18" charset="0"/>
              </a:rPr>
              <a:t>дамно</a:t>
            </a:r>
            <a:r>
              <a:rPr lang="uk-UA" sz="2200" dirty="0">
                <a:solidFill>
                  <a:srgbClr val="000000"/>
                </a:solidFill>
                <a:latin typeface="Times New Roman" panose="02020603050405020304" pitchFamily="18" charset="0"/>
                <a:cs typeface="Times New Roman" panose="02020603050405020304" pitchFamily="18" charset="0"/>
              </a:rPr>
              <a:t> (комісійну винагороду за інкасування іногородніх векселів) та порто (поштово-телеграфні послуги):</a:t>
            </a:r>
          </a:p>
          <a:p>
            <a:pPr marL="0" indent="0" algn="ctr">
              <a:spcBef>
                <a:spcPts val="0"/>
              </a:spcBef>
              <a:buNone/>
            </a:pPr>
            <a:r>
              <a:rPr lang="uk-UA" sz="2000" b="1" dirty="0" err="1">
                <a:latin typeface="Times New Roman" panose="02020603050405020304" pitchFamily="18" charset="0"/>
                <a:cs typeface="Times New Roman" panose="02020603050405020304" pitchFamily="18" charset="0"/>
              </a:rPr>
              <a:t>Цо</a:t>
            </a:r>
            <a:r>
              <a:rPr lang="uk-UA" sz="2000" b="1" dirty="0">
                <a:latin typeface="Times New Roman" panose="02020603050405020304" pitchFamily="18" charset="0"/>
                <a:cs typeface="Times New Roman" panose="02020603050405020304" pitchFamily="18" charset="0"/>
              </a:rPr>
              <a:t> = S – D% - </a:t>
            </a:r>
            <a:r>
              <a:rPr lang="uk-UA" sz="2000" b="1" dirty="0" err="1">
                <a:latin typeface="Times New Roman" panose="02020603050405020304" pitchFamily="18" charset="0"/>
                <a:cs typeface="Times New Roman" panose="02020603050405020304" pitchFamily="18" charset="0"/>
              </a:rPr>
              <a:t>Кв</a:t>
            </a:r>
            <a:r>
              <a:rPr lang="uk-UA" sz="2000" b="1" dirty="0">
                <a:latin typeface="Times New Roman" panose="02020603050405020304" pitchFamily="18" charset="0"/>
                <a:cs typeface="Times New Roman" panose="02020603050405020304" pitchFamily="18" charset="0"/>
              </a:rPr>
              <a:t> – П</a:t>
            </a:r>
            <a:r>
              <a:rPr lang="uk-UA" sz="2000" dirty="0">
                <a:latin typeface="Times New Roman" panose="02020603050405020304" pitchFamily="18" charset="0"/>
                <a:cs typeface="Times New Roman" panose="02020603050405020304" pitchFamily="18" charset="0"/>
              </a:rPr>
              <a:t>,</a:t>
            </a:r>
          </a:p>
          <a:p>
            <a:pPr marL="400050" lvl="1" indent="0" algn="just">
              <a:spcBef>
                <a:spcPts val="0"/>
              </a:spcBef>
              <a:buNone/>
            </a:pPr>
            <a:r>
              <a:rPr lang="uk-UA" sz="2000" dirty="0">
                <a:latin typeface="Times New Roman" panose="02020603050405020304" pitchFamily="18" charset="0"/>
                <a:cs typeface="Times New Roman" panose="02020603050405020304" pitchFamily="18" charset="0"/>
              </a:rPr>
              <a:t>де </a:t>
            </a:r>
            <a:r>
              <a:rPr lang="uk-UA" sz="2000" b="1" i="1" dirty="0" err="1">
                <a:latin typeface="Times New Roman" panose="02020603050405020304" pitchFamily="18" charset="0"/>
                <a:cs typeface="Times New Roman" panose="02020603050405020304" pitchFamily="18" charset="0"/>
              </a:rPr>
              <a:t>Цо</a:t>
            </a:r>
            <a:r>
              <a:rPr lang="uk-UA" sz="2000" dirty="0">
                <a:latin typeface="Times New Roman" panose="02020603050405020304" pitchFamily="18" charset="0"/>
                <a:cs typeface="Times New Roman" panose="02020603050405020304" pitchFamily="18" charset="0"/>
              </a:rPr>
              <a:t> – ціна обліку векселя для власника векселя,</a:t>
            </a:r>
          </a:p>
          <a:p>
            <a:pPr marL="400050" lvl="1" indent="0" algn="just">
              <a:spcBef>
                <a:spcPts val="0"/>
              </a:spcBef>
              <a:buNone/>
            </a:pPr>
            <a:r>
              <a:rPr lang="uk-UA" sz="2000" b="1" i="1" dirty="0">
                <a:latin typeface="Times New Roman" panose="02020603050405020304" pitchFamily="18" charset="0"/>
                <a:cs typeface="Times New Roman" panose="02020603050405020304" pitchFamily="18" charset="0"/>
              </a:rPr>
              <a:t>S</a:t>
            </a:r>
            <a:r>
              <a:rPr lang="uk-UA" sz="2000" dirty="0">
                <a:latin typeface="Times New Roman" panose="02020603050405020304" pitchFamily="18" charset="0"/>
                <a:cs typeface="Times New Roman" panose="02020603050405020304" pitchFamily="18" charset="0"/>
              </a:rPr>
              <a:t> – номінальна вартість векселя,</a:t>
            </a:r>
          </a:p>
          <a:p>
            <a:pPr marL="400050" lvl="1" indent="0" algn="just">
              <a:spcBef>
                <a:spcPts val="0"/>
              </a:spcBef>
              <a:buNone/>
            </a:pPr>
            <a:r>
              <a:rPr lang="uk-UA" sz="2000" b="1" i="1" dirty="0">
                <a:latin typeface="Times New Roman" panose="02020603050405020304" pitchFamily="18" charset="0"/>
                <a:cs typeface="Times New Roman" panose="02020603050405020304" pitchFamily="18" charset="0"/>
              </a:rPr>
              <a:t>D</a:t>
            </a:r>
            <a:r>
              <a:rPr lang="uk-UA" sz="2000" i="1"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 сума дисконту за векселем,</a:t>
            </a:r>
          </a:p>
          <a:p>
            <a:pPr marL="400050" lvl="1" indent="0" algn="just">
              <a:spcBef>
                <a:spcPts val="0"/>
              </a:spcBef>
              <a:buNone/>
            </a:pPr>
            <a:r>
              <a:rPr lang="uk-UA" sz="2000" b="1" i="1" dirty="0" err="1">
                <a:latin typeface="Times New Roman" panose="02020603050405020304" pitchFamily="18" charset="0"/>
                <a:cs typeface="Times New Roman" panose="02020603050405020304" pitchFamily="18" charset="0"/>
              </a:rPr>
              <a:t>Кв</a:t>
            </a:r>
            <a:r>
              <a:rPr lang="uk-UA" sz="2000" dirty="0">
                <a:latin typeface="Times New Roman" panose="02020603050405020304" pitchFamily="18" charset="0"/>
                <a:cs typeface="Times New Roman" panose="02020603050405020304" pitchFamily="18" charset="0"/>
              </a:rPr>
              <a:t> – </a:t>
            </a:r>
            <a:r>
              <a:rPr lang="uk-UA" sz="2000" dirty="0" err="1">
                <a:latin typeface="Times New Roman" panose="02020603050405020304" pitchFamily="18" charset="0"/>
                <a:cs typeface="Times New Roman" panose="02020603050405020304" pitchFamily="18" charset="0"/>
              </a:rPr>
              <a:t>дамно</a:t>
            </a:r>
            <a:r>
              <a:rPr lang="uk-UA" sz="2000" dirty="0">
                <a:latin typeface="Times New Roman" panose="02020603050405020304" pitchFamily="18" charset="0"/>
                <a:cs typeface="Times New Roman" panose="02020603050405020304" pitchFamily="18" charset="0"/>
              </a:rPr>
              <a:t>,</a:t>
            </a:r>
          </a:p>
          <a:p>
            <a:pPr marL="400050" lvl="1" indent="0" algn="just">
              <a:spcBef>
                <a:spcPts val="0"/>
              </a:spcBef>
              <a:buNone/>
            </a:pPr>
            <a:r>
              <a:rPr lang="uk-UA" sz="2000" b="1" i="1" dirty="0">
                <a:latin typeface="Times New Roman" panose="02020603050405020304" pitchFamily="18" charset="0"/>
                <a:cs typeface="Times New Roman" panose="02020603050405020304" pitchFamily="18" charset="0"/>
              </a:rPr>
              <a:t>П</a:t>
            </a:r>
            <a:r>
              <a:rPr lang="uk-UA" sz="2000" dirty="0">
                <a:latin typeface="Times New Roman" panose="02020603050405020304" pitchFamily="18" charset="0"/>
                <a:cs typeface="Times New Roman" panose="02020603050405020304" pitchFamily="18" charset="0"/>
              </a:rPr>
              <a:t> – порто.</a:t>
            </a:r>
          </a:p>
          <a:p>
            <a:pPr marL="0" lvl="1" indent="0" algn="just">
              <a:spcBef>
                <a:spcPts val="0"/>
              </a:spcBef>
              <a:buNone/>
            </a:pPr>
            <a:r>
              <a:rPr lang="uk-UA" sz="2000" dirty="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Наприклад, Вексель на суму 120 000 грн. враховано у банку за 30 днів до дня платежу в тому ж банку за ставкою 20 % річних. Сума дисконту, яку отримає банк </a:t>
            </a:r>
            <a:r>
              <a:rPr lang="uk-UA" sz="2200" dirty="0" smtClean="0">
                <a:solidFill>
                  <a:srgbClr val="000000"/>
                </a:solidFill>
                <a:latin typeface="Times New Roman" panose="02020603050405020304" pitchFamily="18" charset="0"/>
                <a:cs typeface="Times New Roman" panose="02020603050405020304" pitchFamily="18" charset="0"/>
              </a:rPr>
              <a:t>за</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6648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48140" cy="5939073"/>
          </a:xfrm>
        </p:spPr>
        <p:txBody>
          <a:bodyPr>
            <a:normAutofit/>
          </a:bodyPr>
          <a:lstStyle/>
          <a:p>
            <a:pPr marL="0" indent="0" algn="just">
              <a:spcBef>
                <a:spcPts val="0"/>
              </a:spcBef>
              <a:buNone/>
            </a:pPr>
            <a:r>
              <a:rPr lang="uk-UA" sz="2000" dirty="0" smtClean="0">
                <a:solidFill>
                  <a:srgbClr val="000000"/>
                </a:solidFill>
                <a:latin typeface="Times New Roman" panose="02020603050405020304" pitchFamily="18" charset="0"/>
                <a:cs typeface="Times New Roman" panose="02020603050405020304" pitchFamily="18" charset="0"/>
              </a:rPr>
              <a:t>надання </a:t>
            </a:r>
            <a:r>
              <a:rPr lang="uk-UA" sz="2000" dirty="0">
                <a:solidFill>
                  <a:srgbClr val="000000"/>
                </a:solidFill>
                <a:latin typeface="Times New Roman" panose="02020603050405020304" pitchFamily="18" charset="0"/>
                <a:cs typeface="Times New Roman" panose="02020603050405020304" pitchFamily="18" charset="0"/>
              </a:rPr>
              <a:t>послуги обліку, розраховується за формулою простих відсотків</a:t>
            </a:r>
            <a:r>
              <a:rPr lang="uk-UA" sz="2000" dirty="0" smtClean="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endParaRPr lang="uk-UA" sz="20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0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0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000" dirty="0" smtClean="0">
              <a:solidFill>
                <a:srgbClr val="000000"/>
              </a:solidFill>
              <a:latin typeface="Times New Roman" panose="02020603050405020304" pitchFamily="18" charset="0"/>
              <a:cs typeface="Times New Roman" panose="02020603050405020304" pitchFamily="18" charset="0"/>
            </a:endParaRPr>
          </a:p>
          <a:p>
            <a:pPr marL="0" indent="0">
              <a:spcBef>
                <a:spcPts val="0"/>
              </a:spcBef>
              <a:buNone/>
            </a:pPr>
            <a:r>
              <a:rPr lang="uk-UA" sz="2000" dirty="0">
                <a:latin typeface="Times New Roman" panose="02020603050405020304" pitchFamily="18" charset="0"/>
                <a:cs typeface="Times New Roman" panose="02020603050405020304" pitchFamily="18" charset="0"/>
              </a:rPr>
              <a:t>де </a:t>
            </a:r>
            <a:r>
              <a:rPr lang="uk-UA" sz="2000" b="1" i="1" dirty="0">
                <a:latin typeface="Times New Roman" panose="02020603050405020304" pitchFamily="18" charset="0"/>
                <a:cs typeface="Times New Roman" panose="02020603050405020304" pitchFamily="18" charset="0"/>
              </a:rPr>
              <a:t>d</a:t>
            </a:r>
            <a:r>
              <a:rPr lang="uk-UA" sz="2000" dirty="0">
                <a:latin typeface="Times New Roman" panose="02020603050405020304" pitchFamily="18" charset="0"/>
                <a:cs typeface="Times New Roman" panose="02020603050405020304" pitchFamily="18" charset="0"/>
              </a:rPr>
              <a:t> - дисконтна ставка, за якою враховується вексель, </a:t>
            </a:r>
          </a:p>
          <a:p>
            <a:pPr marL="0" indent="0">
              <a:spcBef>
                <a:spcPts val="0"/>
              </a:spcBef>
              <a:buNone/>
            </a:pPr>
            <a:r>
              <a:rPr lang="uk-UA" sz="2000" b="1" i="1" dirty="0">
                <a:latin typeface="Times New Roman" panose="02020603050405020304" pitchFamily="18" charset="0"/>
                <a:cs typeface="Times New Roman" panose="02020603050405020304" pitchFamily="18" charset="0"/>
              </a:rPr>
              <a:t>n</a:t>
            </a:r>
            <a:r>
              <a:rPr lang="uk-UA" sz="2000" dirty="0">
                <a:latin typeface="Times New Roman" panose="02020603050405020304" pitchFamily="18" charset="0"/>
                <a:cs typeface="Times New Roman" panose="02020603050405020304" pitchFamily="18" charset="0"/>
              </a:rPr>
              <a:t> - строк у днях від дня врахування до дня платежу за векселем, </a:t>
            </a:r>
          </a:p>
          <a:p>
            <a:pPr marL="0" indent="0">
              <a:spcBef>
                <a:spcPts val="0"/>
              </a:spcBef>
              <a:buNone/>
            </a:pPr>
            <a:r>
              <a:rPr lang="uk-UA" sz="2000" b="1" i="1" dirty="0">
                <a:latin typeface="Times New Roman" panose="02020603050405020304" pitchFamily="18" charset="0"/>
                <a:cs typeface="Times New Roman" panose="02020603050405020304" pitchFamily="18" charset="0"/>
              </a:rPr>
              <a:t>В</a:t>
            </a:r>
            <a:r>
              <a:rPr lang="uk-UA" sz="2000" dirty="0">
                <a:latin typeface="Times New Roman" panose="02020603050405020304" pitchFamily="18" charset="0"/>
                <a:cs typeface="Times New Roman" panose="02020603050405020304" pitchFamily="18" charset="0"/>
              </a:rPr>
              <a:t> – базовий період, кількість днів року.</a:t>
            </a:r>
          </a:p>
          <a:p>
            <a:pPr marL="0" indent="0">
              <a:spcBef>
                <a:spcPts val="0"/>
              </a:spcBef>
              <a:buNone/>
            </a:pPr>
            <a:r>
              <a:rPr lang="uk-UA" sz="2000" dirty="0">
                <a:latin typeface="Times New Roman" panose="02020603050405020304" pitchFamily="18" charset="0"/>
                <a:cs typeface="Times New Roman" panose="02020603050405020304" pitchFamily="18" charset="0"/>
              </a:rPr>
              <a:t>	В нашому прикладі сума дисконту становитиме:</a:t>
            </a: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endParaRPr lang="ru-RU" sz="2000" dirty="0"/>
          </a:p>
          <a:p>
            <a:pPr marL="0" indent="0" algn="just">
              <a:spcBef>
                <a:spcPts val="0"/>
              </a:spcBef>
              <a:buNone/>
            </a:pPr>
            <a:endParaRPr lang="uk-UA" sz="20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4756757" y="1077363"/>
            <a:ext cx="2589291" cy="968719"/>
          </a:xfrm>
          <a:prstGeom prst="rect">
            <a:avLst/>
          </a:prstGeom>
        </p:spPr>
      </p:pic>
      <p:pic>
        <p:nvPicPr>
          <p:cNvPr id="5" name="Рисунок 4"/>
          <p:cNvPicPr>
            <a:picLocks noChangeAspect="1"/>
          </p:cNvPicPr>
          <p:nvPr/>
        </p:nvPicPr>
        <p:blipFill>
          <a:blip r:embed="rId4"/>
          <a:stretch>
            <a:fillRect/>
          </a:stretch>
        </p:blipFill>
        <p:spPr>
          <a:xfrm>
            <a:off x="2385661" y="3521798"/>
            <a:ext cx="7331481" cy="1955548"/>
          </a:xfrm>
          <a:prstGeom prst="rect">
            <a:avLst/>
          </a:prstGeom>
        </p:spPr>
      </p:pic>
    </p:spTree>
    <p:extLst>
      <p:ext uri="{BB962C8B-B14F-4D97-AF65-F5344CB8AC3E}">
        <p14:creationId xmlns:p14="http://schemas.microsoft.com/office/powerpoint/2010/main" val="196333574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11926" cy="5830432"/>
          </a:xfrm>
        </p:spPr>
        <p:txBody>
          <a:bodyPr>
            <a:normAutofit/>
          </a:bodyPr>
          <a:lstStyle/>
          <a:p>
            <a:pPr marL="0" indent="0" algn="just">
              <a:spcBef>
                <a:spcPts val="0"/>
              </a:spcBef>
              <a:buNone/>
            </a:pPr>
            <a:r>
              <a:rPr lang="ru-RU" dirty="0" smtClean="0"/>
              <a:t>	</a:t>
            </a:r>
            <a:r>
              <a:rPr lang="uk-UA" sz="2200" dirty="0" smtClean="0">
                <a:solidFill>
                  <a:srgbClr val="000000"/>
                </a:solidFill>
                <a:latin typeface="Times New Roman" panose="02020603050405020304" pitchFamily="18" charset="0"/>
                <a:cs typeface="Times New Roman" panose="02020603050405020304" pitchFamily="18" charset="0"/>
              </a:rPr>
              <a:t>Особливістю дисконтного кредиту є те, що проценти стягуються банком у момент видачі позики, однак зараховуються на його дохідний рахунок після отримання платежу за векселем. Конкретний розмір облікової ставки встановлюється банком за узгодженням з клієнтом. При цьому слід враховувати, що фактична ставка банківського відсотка при дисконтуванні суми векселя буде вищою за номінальну ставку процента. Її можна визначити за формулою:</a:t>
            </a:r>
          </a:p>
          <a:p>
            <a:pPr marL="0" indent="0">
              <a:buNone/>
            </a:pPr>
            <a:endParaRPr lang="uk-UA" dirty="0" smtClean="0"/>
          </a:p>
          <a:p>
            <a:pPr marL="0" indent="0">
              <a:buNone/>
            </a:pPr>
            <a:endParaRPr lang="uk-UA" dirty="0" smtClean="0"/>
          </a:p>
          <a:p>
            <a:pPr marL="0" indent="0">
              <a:buNone/>
            </a:pPr>
            <a:endParaRPr lang="uk-UA" dirty="0"/>
          </a:p>
          <a:p>
            <a:pPr marL="0" indent="0">
              <a:buNone/>
            </a:pPr>
            <a:endParaRPr lang="uk-UA" dirty="0" smtClean="0"/>
          </a:p>
          <a:p>
            <a:pPr marL="0" indent="0">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де </a:t>
            </a:r>
            <a:r>
              <a:rPr lang="ru-RU" sz="2200" i="1" dirty="0" err="1">
                <a:solidFill>
                  <a:srgbClr val="000000"/>
                </a:solidFill>
                <a:latin typeface="Times New Roman" panose="02020603050405020304" pitchFamily="18" charset="0"/>
                <a:cs typeface="Times New Roman" panose="02020603050405020304" pitchFamily="18" charset="0"/>
              </a:rPr>
              <a:t>dф</a:t>
            </a:r>
            <a:r>
              <a:rPr lang="ru-RU" sz="2200" dirty="0">
                <a:solidFill>
                  <a:srgbClr val="000000"/>
                </a:solidFill>
                <a:latin typeface="Times New Roman" panose="02020603050405020304" pitchFamily="18" charset="0"/>
                <a:cs typeface="Times New Roman" panose="02020603050405020304" pitchFamily="18" charset="0"/>
              </a:rPr>
              <a:t> - </a:t>
            </a:r>
            <a:r>
              <a:rPr lang="ru-RU" sz="2200" dirty="0" err="1">
                <a:solidFill>
                  <a:srgbClr val="000000"/>
                </a:solidFill>
                <a:latin typeface="Times New Roman" panose="02020603050405020304" pitchFamily="18" charset="0"/>
                <a:cs typeface="Times New Roman" panose="02020603050405020304" pitchFamily="18" charset="0"/>
              </a:rPr>
              <a:t>фактична</a:t>
            </a:r>
            <a:r>
              <a:rPr lang="ru-RU" sz="2200" dirty="0">
                <a:solidFill>
                  <a:srgbClr val="000000"/>
                </a:solidFill>
                <a:latin typeface="Times New Roman" panose="02020603050405020304" pitchFamily="18" charset="0"/>
                <a:cs typeface="Times New Roman" panose="02020603050405020304" pitchFamily="18" charset="0"/>
              </a:rPr>
              <a:t> ставка </a:t>
            </a:r>
            <a:r>
              <a:rPr lang="ru-RU" sz="2200" dirty="0" err="1">
                <a:solidFill>
                  <a:srgbClr val="000000"/>
                </a:solidFill>
                <a:latin typeface="Times New Roman" panose="02020603050405020304" pitchFamily="18" charset="0"/>
                <a:cs typeface="Times New Roman" panose="02020603050405020304" pitchFamily="18" charset="0"/>
              </a:rPr>
              <a:t>банківського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відсотка</a:t>
            </a:r>
            <a:r>
              <a:rPr lang="ru-RU" sz="2200" dirty="0">
                <a:solidFill>
                  <a:srgbClr val="000000"/>
                </a:solidFill>
                <a:latin typeface="Times New Roman" panose="02020603050405020304" pitchFamily="18" charset="0"/>
                <a:cs typeface="Times New Roman" panose="02020603050405020304" pitchFamily="18" charset="0"/>
              </a:rPr>
              <a:t> при </a:t>
            </a:r>
            <a:r>
              <a:rPr lang="ru-RU" sz="2200" dirty="0" err="1">
                <a:solidFill>
                  <a:srgbClr val="000000"/>
                </a:solidFill>
                <a:latin typeface="Times New Roman" panose="02020603050405020304" pitchFamily="18" charset="0"/>
                <a:cs typeface="Times New Roman" panose="02020603050405020304" pitchFamily="18" charset="0"/>
              </a:rPr>
              <a:t>дисконтуванні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суми</a:t>
            </a:r>
            <a:r>
              <a:rPr lang="ru-RU" sz="2200" dirty="0">
                <a:solidFill>
                  <a:srgbClr val="000000"/>
                </a:solidFill>
                <a:latin typeface="Times New Roman" panose="02020603050405020304" pitchFamily="18" charset="0"/>
                <a:cs typeface="Times New Roman" panose="02020603050405020304" pitchFamily="18" charset="0"/>
              </a:rPr>
              <a:t> векселя.</a:t>
            </a:r>
          </a:p>
          <a:p>
            <a:pPr marL="0" indent="0">
              <a:spcBef>
                <a:spcPts val="0"/>
              </a:spcBef>
              <a:buNone/>
            </a:pPr>
            <a:r>
              <a:rPr lang="ru-RU" sz="2200" dirty="0">
                <a:solidFill>
                  <a:srgbClr val="000000"/>
                </a:solidFill>
                <a:latin typeface="Times New Roman" panose="02020603050405020304" pitchFamily="18" charset="0"/>
                <a:cs typeface="Times New Roman" panose="02020603050405020304" pitchFamily="18" charset="0"/>
              </a:rPr>
              <a:t>	У </a:t>
            </a:r>
            <a:r>
              <a:rPr lang="ru-RU" sz="2200" dirty="0" err="1">
                <a:solidFill>
                  <a:srgbClr val="000000"/>
                </a:solidFill>
                <a:latin typeface="Times New Roman" panose="02020603050405020304" pitchFamily="18" charset="0"/>
                <a:cs typeface="Times New Roman" panose="02020603050405020304" pitchFamily="18" charset="0"/>
              </a:rPr>
              <a:t>нашому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прикладі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фактична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процентна</a:t>
            </a:r>
            <a:r>
              <a:rPr lang="ru-RU" sz="2200" dirty="0">
                <a:solidFill>
                  <a:srgbClr val="000000"/>
                </a:solidFill>
                <a:latin typeface="Times New Roman" panose="02020603050405020304" pitchFamily="18" charset="0"/>
                <a:cs typeface="Times New Roman" panose="02020603050405020304" pitchFamily="18" charset="0"/>
              </a:rPr>
              <a:t> ставка </a:t>
            </a:r>
            <a:r>
              <a:rPr lang="ru-RU" sz="2200" dirty="0" err="1">
                <a:solidFill>
                  <a:srgbClr val="000000"/>
                </a:solidFill>
                <a:latin typeface="Times New Roman" panose="02020603050405020304" pitchFamily="18" charset="0"/>
                <a:cs typeface="Times New Roman" panose="02020603050405020304" pitchFamily="18" charset="0"/>
              </a:rPr>
              <a:t>становитиме</a:t>
            </a:r>
            <a:r>
              <a:rPr lang="ru-RU" sz="2200" dirty="0">
                <a:solidFill>
                  <a:srgbClr val="000000"/>
                </a:solidFill>
                <a:latin typeface="Times New Roman" panose="02020603050405020304" pitchFamily="18" charset="0"/>
                <a:cs typeface="Times New Roman" panose="02020603050405020304" pitchFamily="18" charset="0"/>
              </a:rPr>
              <a:t>:</a:t>
            </a:r>
          </a:p>
          <a:p>
            <a:pPr marL="0" indent="0">
              <a:spcBef>
                <a:spcPts val="0"/>
              </a:spcBef>
              <a:buNone/>
            </a:pPr>
            <a:endParaRPr lang="ru-RU" sz="20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709040" y="2652666"/>
            <a:ext cx="5147311" cy="1204110"/>
          </a:xfrm>
          <a:prstGeom prst="rect">
            <a:avLst/>
          </a:prstGeom>
        </p:spPr>
      </p:pic>
      <p:pic>
        <p:nvPicPr>
          <p:cNvPr id="4" name="Рисунок 3"/>
          <p:cNvPicPr>
            <a:picLocks noChangeAspect="1"/>
          </p:cNvPicPr>
          <p:nvPr/>
        </p:nvPicPr>
        <p:blipFill>
          <a:blip r:embed="rId3"/>
          <a:stretch>
            <a:fillRect/>
          </a:stretch>
        </p:blipFill>
        <p:spPr>
          <a:xfrm>
            <a:off x="1539087" y="4707802"/>
            <a:ext cx="7487215" cy="1376126"/>
          </a:xfrm>
          <a:prstGeom prst="rect">
            <a:avLst/>
          </a:prstGeom>
        </p:spPr>
      </p:pic>
    </p:spTree>
    <p:extLst>
      <p:ext uri="{BB962C8B-B14F-4D97-AF65-F5344CB8AC3E}">
        <p14:creationId xmlns:p14="http://schemas.microsoft.com/office/powerpoint/2010/main" val="4109937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603285" cy="5848538"/>
          </a:xfrm>
        </p:spPr>
        <p:txBody>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Кредит у формі врахування векселів надається шляхом:</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перерахування на  поточний  рахунок  пред'явника   у   строк, установлений  у  договорі  про  врахування,  суми,  що належить до сплати пред'явнику векселя;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сплати кредиторської    заборгованості    пред'явника   іншим кредиторам за умови подання документів, що підтверджують наявність такої  заборгованості  (акт  звірки  заборгованості,  договори про поставку продукції, товарно-транспортні  накладні  тощо)  у  межах суми,  яка  належить  до сплати пред'явнику векселя.  У цьому разі банк перераховує кошти на поточний рахунок відповідного  кредитора пред'явника в порядку, установленому чинним законодавством.</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До різновидів врахування належать безоборотне врахування і  врахування  з  реверсом,  які  відрізняються   від   звичайного врахування      порядком      і      обсягом      відповідальності векселедержателя-пред'явника.</a:t>
            </a:r>
          </a:p>
          <a:p>
            <a:pPr marL="0" indent="0">
              <a:buNone/>
            </a:pPr>
            <a:endParaRPr lang="ru-RU" dirty="0"/>
          </a:p>
        </p:txBody>
      </p:sp>
    </p:spTree>
    <p:extLst>
      <p:ext uri="{BB962C8B-B14F-4D97-AF65-F5344CB8AC3E}">
        <p14:creationId xmlns:p14="http://schemas.microsoft.com/office/powerpoint/2010/main" val="30515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512034" cy="5993394"/>
          </a:xfrm>
        </p:spPr>
        <p:txBody>
          <a:bodyPr>
            <a:noAutofit/>
          </a:bodyPr>
          <a:lstStyle/>
          <a:p>
            <a:pPr marL="0" indent="0" algn="just">
              <a:lnSpc>
                <a:spcPct val="110000"/>
              </a:lnSpc>
              <a:spcBef>
                <a:spcPts val="0"/>
              </a:spcBef>
              <a:buNone/>
            </a:pPr>
            <a:r>
              <a:rPr lang="ru-RU"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Важливість векселя, його місце в економіці визначається його функціями. </a:t>
            </a:r>
            <a:r>
              <a:rPr lang="uk-UA" sz="2200" i="1" dirty="0">
                <a:solidFill>
                  <a:srgbClr val="000000"/>
                </a:solidFill>
                <a:latin typeface="Times New Roman" panose="02020603050405020304" pitchFamily="18" charset="0"/>
                <a:cs typeface="Times New Roman" panose="02020603050405020304" pitchFamily="18" charset="0"/>
              </a:rPr>
              <a:t>Основною функцією вексельного обігу є оформлення короткострокового кредиту.</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Ця </a:t>
            </a:r>
            <a:r>
              <a:rPr lang="uk-UA" sz="2200" dirty="0">
                <a:solidFill>
                  <a:srgbClr val="000000"/>
                </a:solidFill>
                <a:latin typeface="Times New Roman" panose="02020603050405020304" pitchFamily="18" charset="0"/>
                <a:cs typeface="Times New Roman" panose="02020603050405020304" pitchFamily="18" charset="0"/>
              </a:rPr>
              <a:t>функція діє тоді, коли постачальник продукції зацікавлений у її реалізації покупцю, який на час укладання угоди не має належної суми грошей. Тоді постачальник у рахунок майбутнього платежу за свою продукцію бере з покупця вексель, тобто боргове зобов’язання, сума якого з урахуванням строку платежу та відсотків за кредит, як правило, перевищує величину суми товарної угоди.</a:t>
            </a:r>
          </a:p>
          <a:p>
            <a:pPr marL="0" indent="0" algn="just">
              <a:lnSpc>
                <a:spcPct val="110000"/>
              </a:lnSpc>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По-друге, вексель здатний виконувати функцію платежу, як платіжний засіб.</a:t>
            </a:r>
            <a:r>
              <a:rPr lang="uk-UA" sz="2200" dirty="0">
                <a:solidFill>
                  <a:srgbClr val="000000"/>
                </a:solidFill>
                <a:latin typeface="Times New Roman" panose="02020603050405020304" pitchFamily="18" charset="0"/>
                <a:cs typeface="Times New Roman" panose="02020603050405020304" pitchFamily="18" charset="0"/>
              </a:rPr>
              <a:t> Він дозволяє отримати гроші, не чекаючи строку платежу. Його можна продати або ж залишити під в заставу комерційному банку. Купівля банками векселів носить назву обліку векселів або дисконту. Банки ж, купивши векселі, до настання строку оплати утримують їх у себе, сплачуючи при цьому певну суму, що називається обліковим відсотком. У даному випадку банк бере на себе функцію кредитора, а при настанні строку оплати стягує борг з векселедавця.</a:t>
            </a:r>
          </a:p>
          <a:p>
            <a:pPr marL="0" indent="0" algn="just">
              <a:lnSpc>
                <a:spcPct val="110000"/>
              </a:lnSpc>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Важливими функціями векселя є прискорення розрахунків і грошового обігу. Також вексель здійснює функцію контролю за використанням зобов’язань між</a:t>
            </a:r>
          </a:p>
        </p:txBody>
      </p:sp>
    </p:spTree>
    <p:extLst>
      <p:ext uri="{BB962C8B-B14F-4D97-AF65-F5344CB8AC3E}">
        <p14:creationId xmlns:p14="http://schemas.microsoft.com/office/powerpoint/2010/main" val="775123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706991" cy="6083929"/>
          </a:xfrm>
        </p:spPr>
        <p:txBody>
          <a:bodyPr/>
          <a:lstStyle/>
          <a:p>
            <a:pPr marL="0" indent="0">
              <a:buNone/>
            </a:pPr>
            <a:r>
              <a:rPr lang="ru-RU" dirty="0" smtClean="0"/>
              <a:t>	</a:t>
            </a:r>
            <a:r>
              <a:rPr lang="uk-UA" sz="2000" dirty="0" smtClean="0">
                <a:latin typeface="Times New Roman" panose="02020603050405020304" pitchFamily="18" charset="0"/>
                <a:cs typeface="Times New Roman" panose="02020603050405020304" pitchFamily="18" charset="0"/>
              </a:rPr>
              <a:t>Розглянемо схему врахування простого векселя з трьома учасниками:</a:t>
            </a:r>
          </a:p>
          <a:p>
            <a:pPr marL="0" indent="0">
              <a:buNone/>
            </a:pPr>
            <a:endParaRPr lang="ru-RU" dirty="0"/>
          </a:p>
        </p:txBody>
      </p:sp>
      <p:pic>
        <p:nvPicPr>
          <p:cNvPr id="2" name="Рисунок 1"/>
          <p:cNvPicPr>
            <a:picLocks noChangeAspect="1"/>
          </p:cNvPicPr>
          <p:nvPr/>
        </p:nvPicPr>
        <p:blipFill>
          <a:blip r:embed="rId2"/>
          <a:stretch>
            <a:fillRect/>
          </a:stretch>
        </p:blipFill>
        <p:spPr>
          <a:xfrm>
            <a:off x="896293" y="814813"/>
            <a:ext cx="8895455" cy="5567882"/>
          </a:xfrm>
          <a:prstGeom prst="rect">
            <a:avLst/>
          </a:prstGeom>
        </p:spPr>
      </p:pic>
    </p:spTree>
    <p:extLst>
      <p:ext uri="{BB962C8B-B14F-4D97-AF65-F5344CB8AC3E}">
        <p14:creationId xmlns:p14="http://schemas.microsoft.com/office/powerpoint/2010/main" val="4153106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706991" cy="6083929"/>
          </a:xfrm>
        </p:spPr>
        <p:txBody>
          <a:bodyPr/>
          <a:lstStyle/>
          <a:p>
            <a:pPr marL="0" indent="0">
              <a:buNone/>
            </a:pPr>
            <a:r>
              <a:rPr lang="ru-RU" dirty="0" smtClean="0"/>
              <a:t>	</a:t>
            </a:r>
            <a:r>
              <a:rPr lang="uk-UA" sz="2000" dirty="0" smtClean="0">
                <a:latin typeface="Times New Roman" panose="02020603050405020304" pitchFamily="18" charset="0"/>
                <a:cs typeface="Times New Roman" panose="02020603050405020304" pitchFamily="18" charset="0"/>
              </a:rPr>
              <a:t>Розглянемо схему врахування простого векселя з чотирма учасниками:</a:t>
            </a:r>
          </a:p>
          <a:p>
            <a:pPr marL="0" indent="0">
              <a:buNone/>
            </a:pPr>
            <a:endParaRPr lang="ru-RU" dirty="0"/>
          </a:p>
        </p:txBody>
      </p:sp>
      <p:pic>
        <p:nvPicPr>
          <p:cNvPr id="2" name="Рисунок 1"/>
          <p:cNvPicPr>
            <a:picLocks noChangeAspect="1"/>
          </p:cNvPicPr>
          <p:nvPr/>
        </p:nvPicPr>
        <p:blipFill>
          <a:blip r:embed="rId2"/>
          <a:stretch>
            <a:fillRect/>
          </a:stretch>
        </p:blipFill>
        <p:spPr>
          <a:xfrm>
            <a:off x="823865" y="805759"/>
            <a:ext cx="8646060" cy="5576934"/>
          </a:xfrm>
          <a:prstGeom prst="rect">
            <a:avLst/>
          </a:prstGeom>
        </p:spPr>
      </p:pic>
    </p:spTree>
    <p:extLst>
      <p:ext uri="{BB962C8B-B14F-4D97-AF65-F5344CB8AC3E}">
        <p14:creationId xmlns:p14="http://schemas.microsoft.com/office/powerpoint/2010/main" val="933278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34566"/>
            <a:ext cx="9706991" cy="6083929"/>
          </a:xfrm>
        </p:spPr>
        <p:txBody>
          <a:bodyPr/>
          <a:lstStyle/>
          <a:p>
            <a:pPr marL="0" indent="0">
              <a:buNone/>
            </a:pPr>
            <a:endParaRPr lang="ru-RU" dirty="0" smtClean="0"/>
          </a:p>
          <a:p>
            <a:pPr marL="0" indent="0">
              <a:buNone/>
            </a:pPr>
            <a:endParaRPr lang="ru-RU" dirty="0"/>
          </a:p>
        </p:txBody>
      </p:sp>
      <p:pic>
        <p:nvPicPr>
          <p:cNvPr id="2" name="Рисунок 1"/>
          <p:cNvPicPr>
            <a:picLocks noChangeAspect="1"/>
          </p:cNvPicPr>
          <p:nvPr/>
        </p:nvPicPr>
        <p:blipFill>
          <a:blip r:embed="rId2"/>
          <a:stretch>
            <a:fillRect/>
          </a:stretch>
        </p:blipFill>
        <p:spPr>
          <a:xfrm>
            <a:off x="1195057" y="586732"/>
            <a:ext cx="8707290" cy="5805015"/>
          </a:xfrm>
          <a:prstGeom prst="rect">
            <a:avLst/>
          </a:prstGeom>
        </p:spPr>
      </p:pic>
      <p:sp>
        <p:nvSpPr>
          <p:cNvPr id="6" name="Прямоугольник 5"/>
          <p:cNvSpPr/>
          <p:nvPr/>
        </p:nvSpPr>
        <p:spPr>
          <a:xfrm>
            <a:off x="1113576" y="244940"/>
            <a:ext cx="8320135" cy="400110"/>
          </a:xfrm>
          <a:prstGeom prst="rect">
            <a:avLst/>
          </a:prstGeom>
        </p:spPr>
        <p:txBody>
          <a:bodyPr wrap="square">
            <a:spAutoFit/>
          </a:bodyPr>
          <a:lstStyle/>
          <a:p>
            <a:r>
              <a:rPr lang="ru-RU" sz="2000" dirty="0" err="1">
                <a:solidFill>
                  <a:srgbClr val="000000"/>
                </a:solidFill>
                <a:latin typeface="Times New Roman" panose="02020603050405020304" pitchFamily="18" charset="0"/>
              </a:rPr>
              <a:t>Розглянемо</a:t>
            </a:r>
            <a:r>
              <a:rPr lang="ru-RU" sz="2000" dirty="0">
                <a:solidFill>
                  <a:srgbClr val="000000"/>
                </a:solidFill>
                <a:latin typeface="Times New Roman" panose="02020603050405020304" pitchFamily="18" charset="0"/>
              </a:rPr>
              <a:t> схему </a:t>
            </a:r>
            <a:r>
              <a:rPr lang="ru-RU" sz="2000" dirty="0" err="1">
                <a:solidFill>
                  <a:srgbClr val="000000"/>
                </a:solidFill>
                <a:latin typeface="Times New Roman" panose="02020603050405020304" pitchFamily="18" charset="0"/>
              </a:rPr>
              <a:t>врахування</a:t>
            </a:r>
            <a:r>
              <a:rPr lang="ru-RU" sz="2000" dirty="0">
                <a:solidFill>
                  <a:srgbClr val="000000"/>
                </a:solidFill>
                <a:latin typeface="Times New Roman" panose="02020603050405020304" pitchFamily="18" charset="0"/>
              </a:rPr>
              <a:t> </a:t>
            </a:r>
            <a:r>
              <a:rPr lang="ru-RU" sz="2000" dirty="0" err="1">
                <a:solidFill>
                  <a:srgbClr val="000000"/>
                </a:solidFill>
                <a:latin typeface="Times New Roman" panose="02020603050405020304" pitchFamily="18" charset="0"/>
              </a:rPr>
              <a:t>переказного</a:t>
            </a:r>
            <a:r>
              <a:rPr lang="ru-RU" sz="2000" dirty="0">
                <a:solidFill>
                  <a:srgbClr val="000000"/>
                </a:solidFill>
                <a:latin typeface="Times New Roman" panose="02020603050405020304" pitchFamily="18" charset="0"/>
              </a:rPr>
              <a:t> векселя з </a:t>
            </a:r>
            <a:r>
              <a:rPr lang="ru-RU" sz="2000" dirty="0" err="1" smtClean="0">
                <a:solidFill>
                  <a:srgbClr val="000000"/>
                </a:solidFill>
                <a:latin typeface="Times New Roman" panose="02020603050405020304" pitchFamily="18" charset="0"/>
              </a:rPr>
              <a:t>чотирма</a:t>
            </a:r>
            <a:r>
              <a:rPr lang="ru-RU" sz="2000" dirty="0" smtClean="0">
                <a:solidFill>
                  <a:srgbClr val="000000"/>
                </a:solidFill>
                <a:latin typeface="Times New Roman" panose="02020603050405020304" pitchFamily="18" charset="0"/>
              </a:rPr>
              <a:t> </a:t>
            </a:r>
            <a:r>
              <a:rPr lang="ru-RU" sz="2000" dirty="0" err="1" smtClean="0">
                <a:solidFill>
                  <a:srgbClr val="000000"/>
                </a:solidFill>
                <a:latin typeface="Times New Roman" panose="02020603050405020304" pitchFamily="18" charset="0"/>
              </a:rPr>
              <a:t>учасниками</a:t>
            </a:r>
            <a:r>
              <a:rPr lang="ru-RU" sz="2000" dirty="0" smtClean="0">
                <a:solidFill>
                  <a:srgbClr val="000000"/>
                </a:solidFill>
                <a:latin typeface="Times New Roman" panose="02020603050405020304" pitchFamily="18" charset="0"/>
              </a:rPr>
              <a:t>:</a:t>
            </a:r>
            <a:r>
              <a:rPr lang="ru-RU" dirty="0" smtClean="0">
                <a:solidFill>
                  <a:srgbClr val="000000"/>
                </a:solidFill>
                <a:latin typeface="Times New Roman" panose="02020603050405020304" pitchFamily="18" charset="0"/>
              </a:rPr>
              <a:t> </a:t>
            </a:r>
            <a:endParaRPr lang="ru-RU" dirty="0"/>
          </a:p>
        </p:txBody>
      </p:sp>
    </p:spTree>
    <p:extLst>
      <p:ext uri="{BB962C8B-B14F-4D97-AF65-F5344CB8AC3E}">
        <p14:creationId xmlns:p14="http://schemas.microsoft.com/office/powerpoint/2010/main" val="1408334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88475"/>
            <a:ext cx="10684766" cy="5748951"/>
          </a:xfrm>
        </p:spPr>
        <p:txBody>
          <a:bodyPr>
            <a:normAutofit/>
          </a:bodyPr>
          <a:lstStyle/>
          <a:p>
            <a:pPr marL="0" indent="0" algn="just">
              <a:spcBef>
                <a:spcPts val="0"/>
              </a:spcBef>
              <a:buNone/>
            </a:pPr>
            <a:r>
              <a:rPr lang="uk-UA" sz="20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Надання банком </a:t>
            </a:r>
            <a:r>
              <a:rPr lang="uk-UA" sz="2200" i="1" dirty="0" smtClean="0">
                <a:solidFill>
                  <a:srgbClr val="000000"/>
                </a:solidFill>
                <a:latin typeface="Times New Roman" panose="02020603050405020304" pitchFamily="18" charset="0"/>
                <a:cs typeface="Times New Roman" panose="02020603050405020304" pitchFamily="18" charset="0"/>
              </a:rPr>
              <a:t>кредитів під заставу векселів </a:t>
            </a:r>
            <a:r>
              <a:rPr lang="uk-UA" sz="2200" dirty="0" smtClean="0">
                <a:solidFill>
                  <a:srgbClr val="000000"/>
                </a:solidFill>
                <a:latin typeface="Times New Roman" panose="02020603050405020304" pitchFamily="18" charset="0"/>
                <a:cs typeface="Times New Roman" panose="02020603050405020304" pitchFamily="18" charset="0"/>
              </a:rPr>
              <a:t>є кредитною операцією і здійснюється на загальних принципах банківського кредитування. Основні відмінності між дисконтом векселів і позик під заставу векселів полягають у такому.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1. При здійсненні обліку векселів банк стає їх власником, при позиці – векселі передаються йому як гарантії забезпечення повернення кредиту. В цьому випадку банку надається право на отримання платежів по закладених векселях, тільки якщо позичальник повертає кредит. При дисконті джерелом погашення кредиту виступають платежі за векселем.</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2. При заставі векселів клієнт отримує кредит у межах 60–90 % від валюти (суми) векселів до певного строку і використовує заставу, паралельно погашає її в повному обсязі до встановленого строку. При порушенні графіку погашення позики, банком може бути призупинений рахунок, чого не можна зробити при дисконті векселів, оскільки, в цьому випадку кредит видається одразу на повну суму векселя за вирахуванням облікової ставки.</a:t>
            </a:r>
            <a:endParaRPr lang="ru-RU" sz="2000"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640812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30033" cy="6083929"/>
          </a:xfrm>
        </p:spPr>
        <p:txBody>
          <a:bodyPr>
            <a:normAutofit lnSpcReduction="10000"/>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3. При заставі векселів їх сума обліковується на позабалансових рахунках. При обліку (дисконті) векселів їх сума відображається в загальному балансі банку. Тобто, здійснюючи дисконтні операції, банки можуть акумулювати значну частину векселів. При правильній організації вексельний портфель може стати надійним джерелом доходу, більш стійким, ніж цінні папери (наприклад, акції), оскільки ліквідність векселів обумовлена точними строками, а також різними варіантами використання векселів і їх захисту.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Особливістю цього виду кредитування є порядок надання, зберігання та реалізації застави, якою є векселі. Під забезпечення кредиту приймаються векселі, що видані лише для оформлення грошового боргу за фактично поставлені товари, виконані роботи, надані послуги. Банк приймає векселі в заставу на підставі укладеного з векселедержателем-позичальником договору про заставу, у якому також встановлюється місце зберігання заставлених векселів. Векселі подаються пред’явником у заставу з реєстром пред’явлених у заставу векселів, щонайменше у двох примірниках. Приймаючи реєстри, банк перевіряє відповідність даних пред’явника даним реквізитів векселів. Векселі в реєстрах, як правило, розміщуються в порядку настання строків платежу, починаючи з найближчого. Місцеві та іногородні векселі можуть групуватися в окремі реєстри.</a:t>
            </a:r>
          </a:p>
        </p:txBody>
      </p:sp>
    </p:spTree>
    <p:extLst>
      <p:ext uri="{BB962C8B-B14F-4D97-AF65-F5344CB8AC3E}">
        <p14:creationId xmlns:p14="http://schemas.microsoft.com/office/powerpoint/2010/main" val="1462003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39087" cy="6083929"/>
          </a:xfrm>
        </p:spPr>
        <p:txBody>
          <a:bodyPr>
            <a:normAutofit/>
          </a:bodyPr>
          <a:lstStyle/>
          <a:p>
            <a:pPr marL="0" indent="0" algn="just">
              <a:spcBef>
                <a:spcPts val="0"/>
              </a:spcBef>
              <a:buNone/>
            </a:pPr>
            <a:r>
              <a:rPr lang="ru-RU" sz="20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 векселях пред’явник може виконати заставний, повний або бланковий індосамент, індосамент на пред’явника. Вид індосаменту встановлюється договором про заставу. За заставним індосаментом банку передаються такі права:</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 на пред’явлення до платежу та одержання платежу за векселем;</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 на здійснення протесту в разі </a:t>
            </a:r>
            <a:r>
              <a:rPr lang="uk-UA" sz="2200" dirty="0" err="1" smtClean="0">
                <a:solidFill>
                  <a:srgbClr val="000000"/>
                </a:solidFill>
                <a:latin typeface="Times New Roman" panose="02020603050405020304" pitchFamily="18" charset="0"/>
                <a:cs typeface="Times New Roman" panose="02020603050405020304" pitchFamily="18" charset="0"/>
              </a:rPr>
              <a:t>неоплати</a:t>
            </a:r>
            <a:r>
              <a:rPr lang="uk-UA" sz="2200" dirty="0" smtClean="0">
                <a:solidFill>
                  <a:srgbClr val="000000"/>
                </a:solidFill>
                <a:latin typeface="Times New Roman" panose="02020603050405020304" pitchFamily="18" charset="0"/>
                <a:cs typeface="Times New Roman" panose="02020603050405020304" pitchFamily="18" charset="0"/>
              </a:rPr>
              <a:t> чи часткової оплати векселя;</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 на звернення з позовом про стягнення належної суми платежу до зобов’язаних за векселем осіб. Якщо векселі прийняті банком до розгляду, то пред’явнику видається розписка про одержання векселів. Остаточне рішення щодо прийняття в заставу конкретних векселів банк приймає на підставі проведеного аналізу цих векселів і доводить до відома позичальника.</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Звернення стягнення на заставлені векселі в разі неналежного виконання позичальником своїх зобов’язань за кредитом банк здійснює в порядку, передбаченому договором про заставу та чинним законодавством. Звернення банком стягнення на заставлені векселі може бути здійснене шляхом:</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 пред’явлення векселя до платежу зобов’язаній особі, якщо вексель одержаний за заставним або передатним індосаментом;</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 продажу, якщо вексель одержаний за передатним індосаментом.</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866419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75301" cy="5902859"/>
          </a:xfrm>
        </p:spPr>
        <p:txBody>
          <a:bodyPr>
            <a:normAutofit/>
          </a:bodyPr>
          <a:lstStyle/>
          <a:p>
            <a:pPr marL="0" indent="0" algn="just">
              <a:spcBef>
                <a:spcPts val="0"/>
              </a:spcBef>
              <a:buNone/>
            </a:pPr>
            <a:r>
              <a:rPr lang="ru-RU" sz="2000" b="1" dirty="0" smtClean="0">
                <a:latin typeface="Times New Roman" panose="02020603050405020304" pitchFamily="18" charset="0"/>
                <a:cs typeface="Times New Roman" panose="02020603050405020304" pitchFamily="18" charset="0"/>
              </a:rPr>
              <a:t>	</a:t>
            </a:r>
            <a:r>
              <a:rPr lang="uk-UA" sz="2200" b="1" dirty="0" smtClean="0">
                <a:latin typeface="Times New Roman" panose="02020603050405020304" pitchFamily="18" charset="0"/>
                <a:cs typeface="Times New Roman" panose="02020603050405020304" pitchFamily="18" charset="0"/>
              </a:rPr>
              <a:t>Оформлення заборгованості векселями є розрахунковою операцією</a:t>
            </a:r>
            <a:r>
              <a:rPr lang="uk-UA"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До операцій з оформлення векселями кредиторської заборгованості банку належить акцепт банком переказних векселів та видача простих векселів. Реєстрація виданих банком простих і переказних векселів і акцептованих тратт здійснюється у відповідному журналі.</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У разі передавання боржником кредитору векселя за зобов’язанням, на підставі якого виданий вексель, настають такі правові наслідки: зобов’язання припиняється, якщо боржник є векселедавцем простого векселя або акцептантом тратти, а кредитор – першим векселедержателем простого векселя або трасантом акцептованої тратти, і якщо немає права регресу проти боржника щодо зобов’язання, на підставі якого виданий вексель. Якщо в платежі відмовлено, то позов може бути заявлений лише за векселем.</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У відносинах між боржником і його безпосереднім кредитором або правонаступником останнього умови векселя (текст і реквізити векселя) можуть бути змінені або доповнені будь-якою іншою письмовою угодою сторін, укладеною як частина тієї самої угоди, за винятком того, що права законного векселедержателя не порушуються жодними обмеженнями, що випливають з окремої письмової угоди, якщо він не був інформований про це обмеження під час одержання векселя.</a:t>
            </a:r>
          </a:p>
          <a:p>
            <a:pPr marL="0"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7027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57194" cy="6083929"/>
          </a:xfrm>
        </p:spPr>
        <p:txBody>
          <a:bodyPr>
            <a:normAutofit lnSpcReduction="10000"/>
          </a:bodyPr>
          <a:lstStyle/>
          <a:p>
            <a:pPr marL="0" indent="0" algn="just">
              <a:spcBef>
                <a:spcPts val="0"/>
              </a:spcBef>
              <a:buNone/>
            </a:pPr>
            <a:r>
              <a:rPr lang="ru-RU" sz="2200" b="1" dirty="0" smtClean="0">
                <a:latin typeface="Times New Roman" panose="02020603050405020304" pitchFamily="18" charset="0"/>
                <a:cs typeface="Times New Roman" panose="02020603050405020304" pitchFamily="18" charset="0"/>
              </a:rPr>
              <a:t>	</a:t>
            </a:r>
            <a:r>
              <a:rPr lang="uk-UA" sz="2200" b="1" dirty="0" smtClean="0">
                <a:latin typeface="Times New Roman" panose="02020603050405020304" pitchFamily="18" charset="0"/>
                <a:cs typeface="Times New Roman" panose="02020603050405020304" pitchFamily="18" charset="0"/>
              </a:rPr>
              <a:t>До розрахункових операцій також належать розрахунки з використанням векселів.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До операцій за розрахунками векселями щодо погашення кредиторської заборгованості банку належать вексельні платежі на користь кредитора. Їх сутність полягає в тому, що кредитор банку погоджується прийняти від банку-боржника виконання іншого (вексельного) зобов’язання від платника за векселем. Прийняття вексельного зобов’язання відбувається шляхом передавання векселя, придбаного банком-боржником, кредитору банку.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До операцій за розрахунками векселями з погашення дебіторської заборгованості перед банком належать вексельні платежі боржника на користь банку. Їх сутність полягає в тому, що банк-кредитор погоджується прийняти від клієнта-боржника виконання іншого (вексельного) зобов’язання від платника за векселем. Прийняття вексельного зобов’язання відбувається шляхом передавання векселя, придбаного клієнтом-боржником, банку-кредитору.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У разі погашення дебіторської заборгованості перед банком вимоги до векселів і порядку їх приймання встановлюються ті самі, що і до куплених векселів. Використання векселів для розрахунків за заборгованістю за банківським кредитом забороняється.</a:t>
            </a:r>
          </a:p>
          <a:p>
            <a:pPr marL="0" indent="0">
              <a:buNone/>
            </a:pPr>
            <a:endParaRPr lang="ru-RU" dirty="0"/>
          </a:p>
        </p:txBody>
      </p:sp>
    </p:spTree>
    <p:extLst>
      <p:ext uri="{BB962C8B-B14F-4D97-AF65-F5344CB8AC3E}">
        <p14:creationId xmlns:p14="http://schemas.microsoft.com/office/powerpoint/2010/main" val="3235376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11926" cy="6083929"/>
          </a:xfrm>
        </p:spPr>
        <p:txBody>
          <a:bodyPr>
            <a:normAutofit/>
          </a:bodyPr>
          <a:lstStyle/>
          <a:p>
            <a:pPr marL="0" indent="0" algn="ctr">
              <a:spcBef>
                <a:spcPts val="0"/>
              </a:spcBef>
              <a:buNone/>
            </a:pPr>
            <a:r>
              <a:rPr lang="uk-UA" sz="2400" b="1" dirty="0">
                <a:latin typeface="Times New Roman" panose="02020603050405020304" pitchFamily="18" charset="0"/>
                <a:cs typeface="Times New Roman" panose="02020603050405020304" pitchFamily="18" charset="0"/>
              </a:rPr>
              <a:t>4. Операції, направлені на підвищення надійності </a:t>
            </a:r>
            <a:r>
              <a:rPr lang="uk-UA" sz="2400" b="1" dirty="0" smtClean="0">
                <a:latin typeface="Times New Roman" panose="02020603050405020304" pitchFamily="18" charset="0"/>
                <a:cs typeface="Times New Roman" panose="02020603050405020304" pitchFamily="18" charset="0"/>
              </a:rPr>
              <a:t>векселя</a:t>
            </a:r>
            <a:endParaRPr lang="ru-RU" sz="2400" dirty="0" smtClean="0">
              <a:latin typeface="Times New Roman" panose="02020603050405020304" pitchFamily="18" charset="0"/>
              <a:cs typeface="Times New Roman" panose="02020603050405020304" pitchFamily="18" charset="0"/>
            </a:endParaRPr>
          </a:p>
          <a:p>
            <a:pPr marL="0" indent="0" algn="just">
              <a:lnSpc>
                <a:spcPct val="110000"/>
              </a:lnSpc>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b="1" i="1" dirty="0" smtClean="0">
                <a:latin typeface="Times New Roman" panose="02020603050405020304" pitchFamily="18" charset="0"/>
                <a:cs typeface="Times New Roman" panose="02020603050405020304" pitchFamily="18" charset="0"/>
              </a:rPr>
              <a:t>Аваль</a:t>
            </a:r>
            <a:r>
              <a:rPr lang="uk-UA" sz="2200" dirty="0" smtClean="0">
                <a:latin typeface="Times New Roman" panose="02020603050405020304" pitchFamily="18" charset="0"/>
                <a:cs typeface="Times New Roman" panose="02020603050405020304" pitchFamily="18" charset="0"/>
              </a:rPr>
              <a:t> -  </a:t>
            </a:r>
            <a:r>
              <a:rPr lang="uk-UA" sz="2200" dirty="0" smtClean="0">
                <a:solidFill>
                  <a:srgbClr val="000000"/>
                </a:solidFill>
                <a:latin typeface="Times New Roman" panose="02020603050405020304" pitchFamily="18" charset="0"/>
                <a:cs typeface="Times New Roman" panose="02020603050405020304" pitchFamily="18" charset="0"/>
              </a:rPr>
              <a:t>вексельне  поручительство,  за яким особа (аваліст), яка його здійснює,  бере на себе відповідальність перед  власником векселя  за  виконання  векселедавцем,  акцептантом або індосантом зобов'язань щодо оплати цього векселя.  Аваль виражається  словами "вважати за аваль" або будь-яким іншим рівнозначним формулюванням, оформляється на векселі або на алонжі, підписується авалістом;</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аваліст</a:t>
            </a:r>
            <a:r>
              <a:rPr lang="uk-UA" sz="2200" dirty="0" smtClean="0">
                <a:solidFill>
                  <a:srgbClr val="000000"/>
                </a:solidFill>
                <a:latin typeface="Times New Roman" panose="02020603050405020304" pitchFamily="18" charset="0"/>
                <a:cs typeface="Times New Roman" panose="02020603050405020304" pitchFamily="18" charset="0"/>
              </a:rPr>
              <a:t> -  юридична  або  фізична особа,  яка гарантує оплату векселя;</a:t>
            </a:r>
          </a:p>
          <a:p>
            <a:pPr marL="0" indent="0" algn="just">
              <a:spcBef>
                <a:spcPts val="0"/>
              </a:spcBef>
              <a:buNone/>
            </a:pPr>
            <a:r>
              <a:rPr lang="uk-UA" sz="2200" i="1" dirty="0" smtClean="0">
                <a:solidFill>
                  <a:srgbClr val="000000"/>
                </a:solidFill>
                <a:latin typeface="Times New Roman" panose="02020603050405020304" pitchFamily="18" charset="0"/>
                <a:cs typeface="Times New Roman" panose="02020603050405020304" pitchFamily="18" charset="0"/>
              </a:rPr>
              <a:t>     авалювання </a:t>
            </a:r>
            <a:r>
              <a:rPr lang="uk-UA" sz="2200" dirty="0" smtClean="0">
                <a:solidFill>
                  <a:srgbClr val="000000"/>
                </a:solidFill>
                <a:latin typeface="Times New Roman" panose="02020603050405020304" pitchFamily="18" charset="0"/>
                <a:cs typeface="Times New Roman" panose="02020603050405020304" pitchFamily="18" charset="0"/>
              </a:rPr>
              <a:t>-  оформлення  юридичною або фізичною особою авалю за  векселем,  тобто  прийняття  зобов'язання   оплатити   вексель повністю  або  частково за одну із зобов'язаних за векселем осіб у разі </a:t>
            </a:r>
            <a:r>
              <a:rPr lang="uk-UA" sz="2200" dirty="0" err="1" smtClean="0">
                <a:solidFill>
                  <a:srgbClr val="000000"/>
                </a:solidFill>
                <a:latin typeface="Times New Roman" panose="02020603050405020304" pitchFamily="18" charset="0"/>
                <a:cs typeface="Times New Roman" panose="02020603050405020304" pitchFamily="18" charset="0"/>
              </a:rPr>
              <a:t>неоплати</a:t>
            </a:r>
            <a:r>
              <a:rPr lang="uk-UA" sz="2200" dirty="0" smtClean="0">
                <a:solidFill>
                  <a:srgbClr val="000000"/>
                </a:solidFill>
                <a:latin typeface="Times New Roman" panose="02020603050405020304" pitchFamily="18" charset="0"/>
                <a:cs typeface="Times New Roman" panose="02020603050405020304" pitchFamily="18" charset="0"/>
              </a:rPr>
              <a:t> векселя платником у  строк  або,  якщо  немає  змоги одержати платіж за векселем у строк.</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Платіж за векселем банк може забезпечити авалем повністю або в частині його суми. Аваль учиняється банком або на векселі, або на алонжі із таким написом: "вважати за аваль" або будь-яким іншим рівнозначним цьому напису. Його підписує аваліст.</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0368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811515" cy="6083929"/>
          </a:xfrm>
        </p:spPr>
        <p:txBody>
          <a:bodyPr>
            <a:normAutofit fontScale="92500" lnSpcReduction="10000"/>
          </a:bodyPr>
          <a:lstStyle/>
          <a:p>
            <a:pPr marL="0" indent="0" algn="just">
              <a:lnSpc>
                <a:spcPct val="110000"/>
              </a:lnSpc>
              <a:spcBef>
                <a:spcPts val="0"/>
              </a:spcBef>
              <a:buNone/>
            </a:pPr>
            <a:r>
              <a:rPr lang="ru-RU" sz="2200" dirty="0" smtClean="0">
                <a:latin typeface="Times New Roman" panose="02020603050405020304" pitchFamily="18" charset="0"/>
                <a:cs typeface="Times New Roman" panose="02020603050405020304" pitchFamily="18" charset="0"/>
              </a:rPr>
              <a:t>	</a:t>
            </a:r>
            <a:r>
              <a:rPr lang="uk-UA" sz="2400" dirty="0" smtClean="0">
                <a:solidFill>
                  <a:srgbClr val="000000"/>
                </a:solidFill>
                <a:latin typeface="Times New Roman" panose="02020603050405020304" pitchFamily="18" charset="0"/>
                <a:cs typeface="Times New Roman" panose="02020603050405020304" pitchFamily="18" charset="0"/>
              </a:rPr>
              <a:t>Уважається, що для здійснення авалю  достатньо  лише  підпису аваліста на лицьовому боці векселя, якщо лише це підпис не трасата або </a:t>
            </a:r>
            <a:r>
              <a:rPr lang="uk-UA" sz="2400" dirty="0" err="1" smtClean="0">
                <a:solidFill>
                  <a:srgbClr val="000000"/>
                </a:solidFill>
                <a:latin typeface="Times New Roman" panose="02020603050405020304" pitchFamily="18" charset="0"/>
                <a:cs typeface="Times New Roman" panose="02020603050405020304" pitchFamily="18" charset="0"/>
              </a:rPr>
              <a:t>трасанта</a:t>
            </a:r>
            <a:r>
              <a:rPr lang="uk-UA" sz="2400" dirty="0" smtClean="0">
                <a:solidFill>
                  <a:srgbClr val="000000"/>
                </a:solidFill>
                <a:latin typeface="Times New Roman" panose="02020603050405020304" pitchFamily="18" charset="0"/>
                <a:cs typeface="Times New Roman" panose="02020603050405020304" pitchFamily="18" charset="0"/>
              </a:rPr>
              <a:t>. В авалі банку має зазначатися за кого він виданий. Якщо такої вказівки немає, то він вважається виданим за </a:t>
            </a:r>
            <a:r>
              <a:rPr lang="uk-UA" sz="2400" dirty="0" err="1" smtClean="0">
                <a:solidFill>
                  <a:srgbClr val="000000"/>
                </a:solidFill>
                <a:latin typeface="Times New Roman" panose="02020603050405020304" pitchFamily="18" charset="0"/>
                <a:cs typeface="Times New Roman" panose="02020603050405020304" pitchFamily="18" charset="0"/>
              </a:rPr>
              <a:t>трасанта</a:t>
            </a:r>
            <a:r>
              <a:rPr lang="uk-UA" sz="2400" dirty="0" smtClean="0">
                <a:solidFill>
                  <a:srgbClr val="000000"/>
                </a:solidFill>
                <a:latin typeface="Times New Roman" panose="02020603050405020304" pitchFamily="18" charset="0"/>
                <a:cs typeface="Times New Roman" panose="02020603050405020304" pitchFamily="18" charset="0"/>
              </a:rPr>
              <a:t>. Аваль може  бути виданий у будь-який час. Здійснюючи платіж за векселем, банк, який його </a:t>
            </a:r>
            <a:r>
              <a:rPr lang="uk-UA" sz="2400" dirty="0" err="1" smtClean="0">
                <a:solidFill>
                  <a:srgbClr val="000000"/>
                </a:solidFill>
                <a:latin typeface="Times New Roman" panose="02020603050405020304" pitchFamily="18" charset="0"/>
                <a:cs typeface="Times New Roman" panose="02020603050405020304" pitchFamily="18" charset="0"/>
              </a:rPr>
              <a:t>авалював</a:t>
            </a:r>
            <a:r>
              <a:rPr lang="uk-UA" sz="2400" dirty="0" smtClean="0">
                <a:solidFill>
                  <a:srgbClr val="000000"/>
                </a:solidFill>
                <a:latin typeface="Times New Roman" panose="02020603050405020304" pitchFamily="18" charset="0"/>
                <a:cs typeface="Times New Roman" panose="02020603050405020304" pitchFamily="18" charset="0"/>
              </a:rPr>
              <a:t>,  набуває прав,  що випливають з векселя,  проти особи, зобов'язання якої він забезпечив,  і проти  тих  осіб,  які  зобов'язані  перед останньою  особою  за переказним векселем,  а також відповідає так само, як і та особа, зобов'язання якої він забезпечив.</a:t>
            </a:r>
          </a:p>
          <a:p>
            <a:pPr marL="0" indent="0" algn="just">
              <a:lnSpc>
                <a:spcPct val="110000"/>
              </a:lnSpc>
              <a:spcBef>
                <a:spcPts val="0"/>
              </a:spcBef>
              <a:buNone/>
            </a:pPr>
            <a:r>
              <a:rPr lang="uk-UA" sz="2400" dirty="0" smtClean="0">
                <a:solidFill>
                  <a:srgbClr val="000000"/>
                </a:solidFill>
                <a:latin typeface="Times New Roman" panose="02020603050405020304" pitchFamily="18" charset="0"/>
                <a:cs typeface="Times New Roman" panose="02020603050405020304" pitchFamily="18" charset="0"/>
              </a:rPr>
              <a:t>	Юридична або фізична особа, яка бажає пред'явити вексель до авалювання, подає до банку заяву, зразок якої встановлює банк. Авалювання векселів банк здійснює на підставі укладеного з позичальником договору про авалювання,  який може укладатися  на певний термін (генеральна угода про авалювання), та/або авалювання визначених векселів (окремий договір про авалювання).</a:t>
            </a:r>
          </a:p>
          <a:p>
            <a:pPr marL="0" indent="0" algn="just">
              <a:lnSpc>
                <a:spcPct val="110000"/>
              </a:lnSpc>
              <a:spcBef>
                <a:spcPts val="0"/>
              </a:spcBef>
              <a:buNone/>
            </a:pPr>
            <a:r>
              <a:rPr lang="uk-UA" sz="2400" dirty="0" smtClean="0">
                <a:solidFill>
                  <a:srgbClr val="000000"/>
                </a:solidFill>
                <a:latin typeface="Times New Roman" panose="02020603050405020304" pitchFamily="18" charset="0"/>
                <a:cs typeface="Times New Roman" panose="02020603050405020304" pitchFamily="18" charset="0"/>
              </a:rPr>
              <a:t>	Векселі подаються в банк для авалювання  пред'явником  - позичальником   або  іншою  особою  (векселедержателем)  разом  із  реєстром пред'явлених до авалювання векселів не менше ніж  у  двох примірниках. Векселі в  реєстрі,  як  правило,  розташовуються  в  порядку настання строків платежу, починаючи з найближчого.</a:t>
            </a:r>
            <a:endParaRPr lang="uk-UA"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447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311508" cy="5993394"/>
          </a:xfrm>
        </p:spPr>
        <p:txBody>
          <a:bodyPr/>
          <a:lstStyle/>
          <a:p>
            <a:pPr marL="0" indent="0">
              <a:buNone/>
            </a:pPr>
            <a:r>
              <a:rPr lang="uk-UA" dirty="0" smtClean="0"/>
              <a:t>	Класифікація векселів, рис 1.:</a:t>
            </a:r>
            <a:endParaRPr lang="ru-RU" dirty="0"/>
          </a:p>
        </p:txBody>
      </p:sp>
      <p:pic>
        <p:nvPicPr>
          <p:cNvPr id="5" name="Рисунок 4"/>
          <p:cNvPicPr>
            <a:picLocks noChangeAspect="1"/>
          </p:cNvPicPr>
          <p:nvPr/>
        </p:nvPicPr>
        <p:blipFill>
          <a:blip r:embed="rId2"/>
          <a:stretch>
            <a:fillRect/>
          </a:stretch>
        </p:blipFill>
        <p:spPr>
          <a:xfrm>
            <a:off x="1285592" y="724277"/>
            <a:ext cx="8935769" cy="5622202"/>
          </a:xfrm>
          <a:prstGeom prst="rect">
            <a:avLst/>
          </a:prstGeom>
        </p:spPr>
      </p:pic>
    </p:spTree>
    <p:extLst>
      <p:ext uri="{BB962C8B-B14F-4D97-AF65-F5344CB8AC3E}">
        <p14:creationId xmlns:p14="http://schemas.microsoft.com/office/powerpoint/2010/main" val="1602574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88475"/>
            <a:ext cx="10802461" cy="5649363"/>
          </a:xfrm>
        </p:spPr>
        <p:txBody>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Під час  прийняття реєстру банк перевіряє відповідність даних  пред'явника і реквізитів векселів.  Реєстр з неправильними  даними повертається     пред'явнику - позичальнику  або    іншій    особі (векселедержателю) для переоформлення. Якщо банк   приймає   вексель  до  розгляду,  то  пред'явнику надається розписка  про  одержання  векселя  (зокрема, вона  може вчинятися   на  копії  реєстру)  та  призначається  день,  у  який  пред'явник має з'явитися за векселем. Прийнявши позитивне  рішення  про авалювання всіх або окремих векселів, банк на кожному реєстрі розраховує суму нарахувань, які має  сплатити  позичальник,  а  з  останнім  укладає  договір  про авалювання, якщо він до цього ще не був укладений. Авальовані та неавальовані векселі банк повертає представнику пред'явника під розпис на реєстрах.</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Порядок оплати послуги авалювання здійснюється згідно  з умовами договору про авалювання. Крім того, за іногородніми  векселями  банки  мають   право утримувати </a:t>
            </a:r>
            <a:r>
              <a:rPr lang="uk-UA" sz="2200" dirty="0" err="1" smtClean="0">
                <a:solidFill>
                  <a:srgbClr val="000000"/>
                </a:solidFill>
                <a:latin typeface="Times New Roman" panose="02020603050405020304" pitchFamily="18" charset="0"/>
                <a:cs typeface="Times New Roman" panose="02020603050405020304" pitchFamily="18" charset="0"/>
              </a:rPr>
              <a:t>дамно</a:t>
            </a:r>
            <a:r>
              <a:rPr lang="uk-UA" sz="2200" dirty="0" smtClean="0">
                <a:solidFill>
                  <a:srgbClr val="000000"/>
                </a:solidFill>
                <a:latin typeface="Times New Roman" panose="02020603050405020304" pitchFamily="18" charset="0"/>
                <a:cs typeface="Times New Roman" panose="02020603050405020304" pitchFamily="18" charset="0"/>
              </a:rPr>
              <a:t> і порто. Банк також має право утримувати  з  позичальника  комісію  за зобов'язання надати </a:t>
            </a:r>
            <a:r>
              <a:rPr lang="uk-UA" sz="2200" dirty="0" err="1" smtClean="0">
                <a:solidFill>
                  <a:srgbClr val="000000"/>
                </a:solidFill>
                <a:latin typeface="Times New Roman" panose="02020603050405020304" pitchFamily="18" charset="0"/>
                <a:cs typeface="Times New Roman" panose="02020603050405020304" pitchFamily="18" charset="0"/>
              </a:rPr>
              <a:t>авальний</a:t>
            </a:r>
            <a:r>
              <a:rPr lang="uk-UA" sz="2200" dirty="0" smtClean="0">
                <a:solidFill>
                  <a:srgbClr val="000000"/>
                </a:solidFill>
                <a:latin typeface="Times New Roman" panose="02020603050405020304" pitchFamily="18" charset="0"/>
                <a:cs typeface="Times New Roman" panose="02020603050405020304" pitchFamily="18" charset="0"/>
              </a:rPr>
              <a:t> кредит. </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Банк  </a:t>
            </a:r>
            <a:r>
              <a:rPr lang="uk-UA" sz="2200" dirty="0">
                <a:solidFill>
                  <a:srgbClr val="000000"/>
                </a:solidFill>
                <a:latin typeface="Times New Roman" panose="02020603050405020304" pitchFamily="18" charset="0"/>
                <a:cs typeface="Times New Roman" panose="02020603050405020304" pitchFamily="18" charset="0"/>
              </a:rPr>
              <a:t>зобов'язаний оплачувати вексель тільки в тій сумі, на  яку він дав  </a:t>
            </a:r>
            <a:r>
              <a:rPr lang="uk-UA" sz="2200" dirty="0" smtClean="0">
                <a:solidFill>
                  <a:srgbClr val="000000"/>
                </a:solidFill>
                <a:latin typeface="Times New Roman" panose="02020603050405020304" pitchFamily="18" charset="0"/>
                <a:cs typeface="Times New Roman" panose="02020603050405020304" pitchFamily="18" charset="0"/>
              </a:rPr>
              <a:t>аваль</a:t>
            </a:r>
            <a:r>
              <a:rPr lang="uk-UA" sz="2200" dirty="0">
                <a:solidFill>
                  <a:srgbClr val="000000"/>
                </a:solidFill>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00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02873" cy="5875699"/>
          </a:xfrm>
        </p:spPr>
        <p:txBody>
          <a:bodyPr>
            <a:norm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Також   банк   має   право   сплатити векселедержателю відсотки і пеню на повну суму векселя, витрати на опротестування,  відсилання  повідомлень  та інші витрати, якщо вимога про ці витрати пред'явлена банку векселедержателем або </a:t>
            </a:r>
            <a:r>
              <a:rPr lang="uk-UA" sz="2200" dirty="0" err="1" smtClean="0">
                <a:solidFill>
                  <a:srgbClr val="000000"/>
                </a:solidFill>
                <a:latin typeface="Times New Roman" panose="02020603050405020304" pitchFamily="18" charset="0"/>
                <a:cs typeface="Times New Roman" panose="02020603050405020304" pitchFamily="18" charset="0"/>
              </a:rPr>
              <a:t>надписувачем</a:t>
            </a:r>
            <a:r>
              <a:rPr lang="uk-UA" sz="2200" dirty="0" smtClean="0">
                <a:solidFill>
                  <a:srgbClr val="000000"/>
                </a:solidFill>
                <a:latin typeface="Times New Roman" panose="02020603050405020304" pitchFamily="18" charset="0"/>
                <a:cs typeface="Times New Roman" panose="02020603050405020304" pitchFamily="18" charset="0"/>
              </a:rPr>
              <a:t>, який оплатив вексель у порядку регресу. Банк не зобов'язаний відшкодовувати векселедержателю (</a:t>
            </a:r>
            <a:r>
              <a:rPr lang="uk-UA" sz="2200" dirty="0" err="1" smtClean="0">
                <a:solidFill>
                  <a:srgbClr val="000000"/>
                </a:solidFill>
                <a:latin typeface="Times New Roman" panose="02020603050405020304" pitchFamily="18" charset="0"/>
                <a:cs typeface="Times New Roman" panose="02020603050405020304" pitchFamily="18" charset="0"/>
              </a:rPr>
              <a:t>надписувачу</a:t>
            </a:r>
            <a:r>
              <a:rPr lang="uk-UA" sz="2200" dirty="0" smtClean="0">
                <a:solidFill>
                  <a:srgbClr val="000000"/>
                </a:solidFill>
                <a:latin typeface="Times New Roman" panose="02020603050405020304" pitchFamily="18" charset="0"/>
                <a:cs typeface="Times New Roman" panose="02020603050405020304" pitchFamily="18" charset="0"/>
              </a:rPr>
              <a:t>)  витрати  на  опротестування,   якщо   векселедавець (трасант)  зняв  із  себе  відповідальність  за  будь-які  витрати (зокрема, застереженнями "оборот без витрат",  "без протесту" або іншими рівнозначними).</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Гроші за  авальованим  і  прийнятим банком до сплати векселем банк у  строки,  визначені  законодавством  для  переказу  грошей, перераховує  на поточний рахунок векселедержателя або </a:t>
            </a:r>
            <a:r>
              <a:rPr lang="uk-UA" sz="2200" dirty="0" err="1" smtClean="0">
                <a:solidFill>
                  <a:srgbClr val="000000"/>
                </a:solidFill>
                <a:latin typeface="Times New Roman" panose="02020603050405020304" pitchFamily="18" charset="0"/>
                <a:cs typeface="Times New Roman" panose="02020603050405020304" pitchFamily="18" charset="0"/>
              </a:rPr>
              <a:t>надписувача</a:t>
            </a:r>
            <a:r>
              <a:rPr lang="uk-UA" sz="2200" dirty="0" smtClean="0">
                <a:solidFill>
                  <a:srgbClr val="000000"/>
                </a:solidFill>
                <a:latin typeface="Times New Roman" panose="02020603050405020304" pitchFamily="18" charset="0"/>
                <a:cs typeface="Times New Roman" panose="02020603050405020304" pitchFamily="18" charset="0"/>
              </a:rPr>
              <a:t>, який оплатив вексель у порядку регресу. Особа, яка одержала платіж, має надати банку розписку про це. Після оплати векселя  банк-аваліст  набуває  права  </a:t>
            </a:r>
            <a:r>
              <a:rPr lang="uk-UA" sz="2200" dirty="0" err="1" smtClean="0">
                <a:solidFill>
                  <a:srgbClr val="000000"/>
                </a:solidFill>
                <a:latin typeface="Times New Roman" panose="02020603050405020304" pitchFamily="18" charset="0"/>
                <a:cs typeface="Times New Roman" panose="02020603050405020304" pitchFamily="18" charset="0"/>
              </a:rPr>
              <a:t>регресної</a:t>
            </a:r>
            <a:r>
              <a:rPr lang="uk-UA" sz="2200" dirty="0" smtClean="0">
                <a:solidFill>
                  <a:srgbClr val="000000"/>
                </a:solidFill>
                <a:latin typeface="Times New Roman" panose="02020603050405020304" pitchFamily="18" charset="0"/>
                <a:cs typeface="Times New Roman" panose="02020603050405020304" pitchFamily="18" charset="0"/>
              </a:rPr>
              <a:t> вимоги  проти  особи,  за яку він надав аваль,  а також проти всіх осіб, зобов'язаних перед цією особою, як солідарних боржників.</a:t>
            </a:r>
          </a:p>
        </p:txBody>
      </p:sp>
    </p:spTree>
    <p:extLst>
      <p:ext uri="{BB962C8B-B14F-4D97-AF65-F5344CB8AC3E}">
        <p14:creationId xmlns:p14="http://schemas.microsoft.com/office/powerpoint/2010/main" val="218266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905347" y="525101"/>
            <a:ext cx="9225481" cy="5830865"/>
          </a:xfrm>
          <a:prstGeom prst="rect">
            <a:avLst/>
          </a:prstGeom>
        </p:spPr>
      </p:pic>
    </p:spTree>
    <p:extLst>
      <p:ext uri="{BB962C8B-B14F-4D97-AF65-F5344CB8AC3E}">
        <p14:creationId xmlns:p14="http://schemas.microsoft.com/office/powerpoint/2010/main" val="2148269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503697" cy="6083929"/>
          </a:xfrm>
        </p:spPr>
        <p:txBody>
          <a:bodyPr/>
          <a:lstStyle/>
          <a:p>
            <a:pPr marL="0" indent="0">
              <a:buNone/>
            </a:pPr>
            <a:r>
              <a:rPr lang="uk-UA" sz="2000" dirty="0" smtClean="0">
                <a:latin typeface="Times New Roman" panose="02020603050405020304" pitchFamily="18" charset="0"/>
                <a:cs typeface="Times New Roman" panose="02020603050405020304" pitchFamily="18" charset="0"/>
              </a:rPr>
              <a:t>Механізм авалювання векселя у загальному вигляді представлено на рис:</a:t>
            </a:r>
          </a:p>
          <a:p>
            <a:pPr marL="0" indent="0">
              <a:buNone/>
            </a:pPr>
            <a:endParaRPr lang="ru-RU" dirty="0"/>
          </a:p>
        </p:txBody>
      </p:sp>
      <p:pic>
        <p:nvPicPr>
          <p:cNvPr id="4" name="Рисунок 3"/>
          <p:cNvPicPr>
            <a:picLocks noChangeAspect="1"/>
          </p:cNvPicPr>
          <p:nvPr/>
        </p:nvPicPr>
        <p:blipFill>
          <a:blip r:embed="rId2"/>
          <a:stretch>
            <a:fillRect/>
          </a:stretch>
        </p:blipFill>
        <p:spPr>
          <a:xfrm>
            <a:off x="814812" y="805710"/>
            <a:ext cx="9126003" cy="5567929"/>
          </a:xfrm>
          <a:prstGeom prst="rect">
            <a:avLst/>
          </a:prstGeom>
        </p:spPr>
      </p:pic>
    </p:spTree>
    <p:extLst>
      <p:ext uri="{BB962C8B-B14F-4D97-AF65-F5344CB8AC3E}">
        <p14:creationId xmlns:p14="http://schemas.microsoft.com/office/powerpoint/2010/main" val="1700692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75713" cy="6083929"/>
          </a:xfrm>
        </p:spPr>
        <p:txBody>
          <a:bodyPr/>
          <a:lstStyle/>
          <a:p>
            <a:pPr marL="0" indent="0">
              <a:buNone/>
            </a:pPr>
            <a:endParaRPr lang="ru-RU" dirty="0"/>
          </a:p>
        </p:txBody>
      </p:sp>
      <p:pic>
        <p:nvPicPr>
          <p:cNvPr id="4" name="Рисунок 3"/>
          <p:cNvPicPr>
            <a:picLocks noChangeAspect="1"/>
          </p:cNvPicPr>
          <p:nvPr/>
        </p:nvPicPr>
        <p:blipFill>
          <a:blip r:embed="rId2"/>
          <a:stretch>
            <a:fillRect/>
          </a:stretch>
        </p:blipFill>
        <p:spPr>
          <a:xfrm>
            <a:off x="823865" y="923453"/>
            <a:ext cx="9478979" cy="4916032"/>
          </a:xfrm>
          <a:prstGeom prst="rect">
            <a:avLst/>
          </a:prstGeom>
        </p:spPr>
      </p:pic>
    </p:spTree>
    <p:extLst>
      <p:ext uri="{BB962C8B-B14F-4D97-AF65-F5344CB8AC3E}">
        <p14:creationId xmlns:p14="http://schemas.microsoft.com/office/powerpoint/2010/main" val="3838840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706991" cy="6083929"/>
          </a:xfrm>
        </p:spPr>
        <p:txBody>
          <a:bodyPr/>
          <a:lstStyle/>
          <a:p>
            <a:pPr marL="0" indent="0">
              <a:buNone/>
            </a:pPr>
            <a:endParaRPr lang="ru-RU" dirty="0"/>
          </a:p>
        </p:txBody>
      </p:sp>
      <p:pic>
        <p:nvPicPr>
          <p:cNvPr id="2" name="Рисунок 1"/>
          <p:cNvPicPr>
            <a:picLocks noChangeAspect="1"/>
          </p:cNvPicPr>
          <p:nvPr/>
        </p:nvPicPr>
        <p:blipFill>
          <a:blip r:embed="rId2"/>
          <a:stretch>
            <a:fillRect/>
          </a:stretch>
        </p:blipFill>
        <p:spPr>
          <a:xfrm>
            <a:off x="677333" y="439408"/>
            <a:ext cx="9682546" cy="6070033"/>
          </a:xfrm>
          <a:prstGeom prst="rect">
            <a:avLst/>
          </a:prstGeom>
        </p:spPr>
      </p:pic>
    </p:spTree>
    <p:extLst>
      <p:ext uri="{BB962C8B-B14F-4D97-AF65-F5344CB8AC3E}">
        <p14:creationId xmlns:p14="http://schemas.microsoft.com/office/powerpoint/2010/main" val="3054126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93819" cy="6083929"/>
          </a:xfrm>
        </p:spPr>
        <p:txBody>
          <a:bodyPr/>
          <a:lstStyle/>
          <a:p>
            <a:pPr marL="0" indent="0" algn="ctr">
              <a:buNone/>
            </a:pPr>
            <a:r>
              <a:rPr lang="uk-UA" sz="2200" b="1" dirty="0">
                <a:latin typeface="Times New Roman" panose="02020603050405020304" pitchFamily="18" charset="0"/>
                <a:cs typeface="Times New Roman" panose="02020603050405020304" pitchFamily="18" charset="0"/>
              </a:rPr>
              <a:t>5. Торгівельні, комісійні та довірчі операції банків з </a:t>
            </a:r>
            <a:r>
              <a:rPr lang="uk-UA" sz="2200" b="1" dirty="0" smtClean="0">
                <a:latin typeface="Times New Roman" panose="02020603050405020304" pitchFamily="18" charset="0"/>
                <a:cs typeface="Times New Roman" panose="02020603050405020304" pitchFamily="18" charset="0"/>
              </a:rPr>
              <a:t>векселями</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ru-RU" sz="2200" dirty="0">
                <a:latin typeface="Times New Roman" panose="02020603050405020304" pitchFamily="18" charset="0"/>
                <a:cs typeface="Times New Roman" panose="02020603050405020304" pitchFamily="18" charset="0"/>
              </a:rPr>
              <a:t>	</a:t>
            </a:r>
            <a:r>
              <a:rPr lang="uk-UA" sz="2200" b="1" dirty="0" smtClean="0">
                <a:latin typeface="Times New Roman" panose="02020603050405020304" pitchFamily="18" charset="0"/>
                <a:cs typeface="Times New Roman" panose="02020603050405020304" pitchFamily="18" charset="0"/>
              </a:rPr>
              <a:t>До торгівельних операцій банків </a:t>
            </a:r>
            <a:r>
              <a:rPr lang="uk-UA" sz="2200" dirty="0" smtClean="0">
                <a:latin typeface="Times New Roman" panose="02020603050405020304" pitchFamily="18" charset="0"/>
                <a:cs typeface="Times New Roman" panose="02020603050405020304" pitchFamily="18" charset="0"/>
              </a:rPr>
              <a:t>з векселями відносять операції з купівлі та продажу векселів. Купівля та продаж векселів здійснюються банком відповідно до законодавства України та на підставі укладеного з покупцем (продавцем) договору.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b="1" dirty="0" smtClean="0">
                <a:latin typeface="Times New Roman" panose="02020603050405020304" pitchFamily="18" charset="0"/>
                <a:cs typeface="Times New Roman" panose="02020603050405020304" pitchFamily="18" charset="0"/>
              </a:rPr>
              <a:t>До комісійних та довірчих операцій відносять </a:t>
            </a:r>
            <a:r>
              <a:rPr lang="uk-UA" sz="2200" dirty="0" smtClean="0">
                <a:latin typeface="Times New Roman" panose="02020603050405020304" pitchFamily="18" charset="0"/>
                <a:cs typeface="Times New Roman" panose="02020603050405020304" pitchFamily="18" charset="0"/>
              </a:rPr>
              <a:t>операції з купівлі, продажу, обміну і зберігання векселів за дорученням клієнта. Купівля, продаж і обмін векселів за дорученням клієнтів здійснюється банком відповідно до чинного законодавства та на підставі договору про комісію і доручення.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b="1" dirty="0" smtClean="0">
                <a:latin typeface="Times New Roman" panose="02020603050405020304" pitchFamily="18" charset="0"/>
                <a:cs typeface="Times New Roman" panose="02020603050405020304" pitchFamily="18" charset="0"/>
              </a:rPr>
              <a:t>Зберігання векселів </a:t>
            </a:r>
            <a:r>
              <a:rPr lang="uk-UA" sz="2200" dirty="0" smtClean="0">
                <a:latin typeface="Times New Roman" panose="02020603050405020304" pitchFamily="18" charset="0"/>
                <a:cs typeface="Times New Roman" panose="02020603050405020304" pitchFamily="18" charset="0"/>
              </a:rPr>
              <a:t>– це здійснення банком за дорученням, від імені та за рахунок векселедержателя операцій з векселями відповідно до одержаних від нього інструкцій, а саме: схов, передавання оригіналу векселя законному векселедержателю копії векселя, передавання примірника переказного векселя, що призначався для акцепту, законному векселедержателю іншого примірника векселя та передавання оригіналів, примірників і копій векселів іншій особі за умов, зазначених векселедержателем.</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9094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84766" cy="5975287"/>
          </a:xfrm>
        </p:spPr>
        <p:txBody>
          <a:bodyPr>
            <a:normAutofit lnSpcReduction="10000"/>
          </a:bodyPr>
          <a:lstStyle/>
          <a:p>
            <a:pPr marL="0" indent="0" algn="just">
              <a:spcBef>
                <a:spcPts val="0"/>
              </a:spcBef>
              <a:buNone/>
            </a:pPr>
            <a:r>
              <a:rPr lang="ru-RU" dirty="0" smtClean="0">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Закрите зберігання здійснюється на підставі договору про зберігання (схов) векселів. Договір може укладатися на певний строк, без зазначення строку, до запитання а також про </a:t>
            </a:r>
            <a:r>
              <a:rPr lang="uk-UA" sz="2200" dirty="0" smtClean="0">
                <a:solidFill>
                  <a:srgbClr val="000000"/>
                </a:solidFill>
                <a:latin typeface="Times New Roman" panose="02020603050405020304" pitchFamily="18" charset="0"/>
                <a:cs typeface="Times New Roman" panose="02020603050405020304" pitchFamily="18" charset="0"/>
              </a:rPr>
              <a:t>зберігання </a:t>
            </a:r>
            <a:r>
              <a:rPr lang="uk-UA" sz="2200" dirty="0">
                <a:solidFill>
                  <a:srgbClr val="000000"/>
                </a:solidFill>
                <a:latin typeface="Times New Roman" panose="02020603050405020304" pitchFamily="18" charset="0"/>
                <a:cs typeface="Times New Roman" panose="02020603050405020304" pitchFamily="18" charset="0"/>
              </a:rPr>
              <a:t>визначених векселів. Він може містити умови про майнову відповідальність банку.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Векселі, що передаються банку на відкрите зберігання, мають супровідне доручення на відкрите зберігання векселів, у якому мають міститися точні та повні інструкції векселедержателя, наведені вище. Банку дозволяється діяти тільки згідно з такими дорученнями.</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Доручення на відкрите зберігання векселя має містити реєстр векселів, що передаються. Для забезпечення відкритого зберігання векселів достатньо лише реєстру векселів, переданих у банк на відкрите зберігання.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Відкрите зберігання векселів банк здійснює згідно з укладеним з векселедержателем договором про відкрите зберігання векселів.</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Банк </a:t>
            </a:r>
            <a:r>
              <a:rPr lang="uk-UA" sz="2200" dirty="0">
                <a:solidFill>
                  <a:srgbClr val="000000"/>
                </a:solidFill>
                <a:latin typeface="Times New Roman" panose="02020603050405020304" pitchFamily="18" charset="0"/>
                <a:cs typeface="Times New Roman" panose="02020603050405020304" pitchFamily="18" charset="0"/>
              </a:rPr>
              <a:t>має право укладати договір щодо: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приймання векселів на зберігання для повернення векселедержателю на його першу вимогу незалежно від строку зберігання;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приймання оригіналів векселів на зберігання для їх передавання законному векселедержателю копій векселя;</a:t>
            </a:r>
          </a:p>
        </p:txBody>
      </p:sp>
    </p:spTree>
    <p:extLst>
      <p:ext uri="{BB962C8B-B14F-4D97-AF65-F5344CB8AC3E}">
        <p14:creationId xmlns:p14="http://schemas.microsoft.com/office/powerpoint/2010/main" val="2088542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79010"/>
            <a:ext cx="10730033" cy="5504508"/>
          </a:xfrm>
        </p:spPr>
        <p:txBody>
          <a:bodyPr>
            <a:normAutofit/>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приймання векселів на зберігання для їх передавання зазначеним у дорученнях на зберігання векселів особам на визначених дорученнями умовах;</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вчинення інших дій з векселями відповідно до інструкцій, викладених у дорученнях на відкрите зберігання векселів (контроль за строками платежу за векселями, передавання векселів у заставу на користь третіх сторін, приймання векселів у заставу на користь векселедержателя, виконання всіх інших дій, пов’язаних з відкритим зберіганням векселів та захистом прав векселедержателя).</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Банківська операція </a:t>
            </a:r>
            <a:r>
              <a:rPr lang="uk-UA" sz="2200" i="1" dirty="0" smtClean="0">
                <a:solidFill>
                  <a:srgbClr val="000000"/>
                </a:solidFill>
                <a:latin typeface="Times New Roman" panose="02020603050405020304" pitchFamily="18" charset="0"/>
                <a:cs typeface="Times New Roman" panose="02020603050405020304" pitchFamily="18" charset="0"/>
              </a:rPr>
              <a:t>з інкасування векселів</a:t>
            </a:r>
            <a:r>
              <a:rPr lang="uk-UA" sz="2200" dirty="0" smtClean="0">
                <a:solidFill>
                  <a:srgbClr val="000000"/>
                </a:solidFill>
                <a:latin typeface="Times New Roman" panose="02020603050405020304" pitchFamily="18" charset="0"/>
                <a:cs typeface="Times New Roman" panose="02020603050405020304" pitchFamily="18" charset="0"/>
              </a:rPr>
              <a:t> належить до комісійних операцій. Сутність операцій з інкасування векселів полягає в здійснення банком за дорученням комітента (векселедержателя) операцій з векселями і супровідними документами на підставі одержаних від комітента інструкцій з метою одержання платежу (акцепту) за векселями, передавання векселів і супровідних документів проти платежу (акцепту), передавання векселів і супровідних документів на інших умовах. В таких випадках до супровідних документів відносяться: рахунки, транспортні документи, товаророзпорядчі документи тощо.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8221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77333" y="479835"/>
            <a:ext cx="9997159" cy="5759664"/>
          </a:xfrm>
        </p:spPr>
        <p:txBody>
          <a:bodyPr/>
          <a:lstStyle/>
          <a:p>
            <a:pPr marL="0" indent="0" algn="ctr">
              <a:buNone/>
            </a:pPr>
            <a:r>
              <a:rPr lang="uk-UA" sz="2000" dirty="0" smtClean="0">
                <a:latin typeface="Times New Roman" panose="02020603050405020304" pitchFamily="18" charset="0"/>
                <a:cs typeface="Times New Roman" panose="02020603050405020304" pitchFamily="18" charset="0"/>
              </a:rPr>
              <a:t>Схема інкасування векселів, рис:</a:t>
            </a:r>
            <a:endParaRPr lang="ru-RU" sz="2000" dirty="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517507" y="959667"/>
            <a:ext cx="9156986" cy="5279832"/>
          </a:xfrm>
          <a:prstGeom prst="rect">
            <a:avLst/>
          </a:prstGeom>
        </p:spPr>
      </p:pic>
    </p:spTree>
    <p:extLst>
      <p:ext uri="{BB962C8B-B14F-4D97-AF65-F5344CB8AC3E}">
        <p14:creationId xmlns:p14="http://schemas.microsoft.com/office/powerpoint/2010/main" val="3273397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40296" y="425513"/>
            <a:ext cx="10485429" cy="5993394"/>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суб’єктами господарського життя, скорочення грошової і кредитної маси в обігу, а також стримування темпів інфляції. 	Отже звичайний вексель є знаряддям комерційного кредиту та здатний здійснювати надзвичайно важливі функції.</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Економічна сутність векселя полягає в такому: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1. Вексель - це свідоцтво боргу. Право власності на вексель зумовлює право на зобов’язання, покладені в основу векселя, а вексель є символом цих зобов’язань під час надання, обігу та виконання останніх. Реалізація прав, що випливають з векселя, можлива лише по його пред’явленні, а у разі втрати векселя вимоги до боржника реалізують через складну судову процедуру.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2. Вексель - це грошове зобов’язання. Предметом вексельного зобов’язання можуть бути лише гроші.</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3. Вексель є абстрактним борговим зобов’язанням, тобто незалежним від причин виникнення боргу, відносин між суб’єктами вексельної операції, часу і місця здійснення угоди. В тексті векселя відсутні будь-які положення, які б пов’язували оплату векселя з виконанням умов товарної угоди. Відповідальність за векселем не залежить від матеріальної основи, тобто безпосередніх боргових зобов’язань, що спричинили появу векселя. Так, боржник за векселем зобов’язаний виплатити суму</a:t>
            </a:r>
          </a:p>
        </p:txBody>
      </p:sp>
    </p:spTree>
    <p:extLst>
      <p:ext uri="{BB962C8B-B14F-4D97-AF65-F5344CB8AC3E}">
        <p14:creationId xmlns:p14="http://schemas.microsoft.com/office/powerpoint/2010/main" val="36124358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896293" y="534154"/>
            <a:ext cx="9451818" cy="5794218"/>
          </a:xfrm>
          <a:prstGeom prst="rect">
            <a:avLst/>
          </a:prstGeom>
        </p:spPr>
      </p:pic>
    </p:spTree>
    <p:extLst>
      <p:ext uri="{BB962C8B-B14F-4D97-AF65-F5344CB8AC3E}">
        <p14:creationId xmlns:p14="http://schemas.microsoft.com/office/powerpoint/2010/main" val="2418098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93408" cy="6083929"/>
          </a:xfrm>
        </p:spPr>
        <p:txBody>
          <a:bodyPr>
            <a:normAutofit/>
          </a:bodyPr>
          <a:lstStyle/>
          <a:p>
            <a:pPr marL="0" indent="0" algn="just">
              <a:spcBef>
                <a:spcPts val="0"/>
              </a:spcBef>
              <a:buNone/>
            </a:pPr>
            <a:r>
              <a:rPr lang="uk-UA" sz="2200" b="1" dirty="0" err="1" smtClean="0">
                <a:latin typeface="Times New Roman" panose="02020603050405020304" pitchFamily="18" charset="0"/>
                <a:cs typeface="Times New Roman" panose="02020603050405020304" pitchFamily="18" charset="0"/>
              </a:rPr>
              <a:t>Доміціляція</a:t>
            </a:r>
            <a:r>
              <a:rPr lang="uk-UA" sz="2200" b="1" dirty="0" smtClean="0">
                <a:latin typeface="Times New Roman" panose="02020603050405020304" pitchFamily="18" charset="0"/>
                <a:cs typeface="Times New Roman" panose="02020603050405020304" pitchFamily="18" charset="0"/>
              </a:rPr>
              <a:t> векселів.</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ru-RU" sz="2200" dirty="0">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Векселедавець під час  видачі  векселя  може  зазначити особливого платника (зокрема банк),  який здійснить оплату векселя відповідно до строку платежу за ним:</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за місцезнаходженням  платників  за  векселями – векселедавця простого  або  трасата  переказного  векселя.   Такі   векселі   є недоміцильованими, а  зазначена  для  здійснення   платежу   третя особа - особливим платником у місці платежу;</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не за місцезнаходженням платників за векселями – векселедавця простого або трасата переказного  векселя  -  </a:t>
            </a:r>
            <a:r>
              <a:rPr lang="uk-UA" sz="2200" dirty="0" err="1" smtClean="0">
                <a:solidFill>
                  <a:srgbClr val="000000"/>
                </a:solidFill>
                <a:latin typeface="Times New Roman" panose="02020603050405020304" pitchFamily="18" charset="0"/>
                <a:cs typeface="Times New Roman" panose="02020603050405020304" pitchFamily="18" charset="0"/>
              </a:rPr>
              <a:t>доміциліантів</a:t>
            </a:r>
            <a:r>
              <a:rPr lang="uk-UA" sz="2200" dirty="0" smtClean="0">
                <a:solidFill>
                  <a:srgbClr val="000000"/>
                </a:solidFill>
                <a:latin typeface="Times New Roman" panose="02020603050405020304" pitchFamily="18" charset="0"/>
                <a:cs typeface="Times New Roman" panose="02020603050405020304" pitchFamily="18" charset="0"/>
              </a:rPr>
              <a:t>.  Такі векселі  є  доміцильованими,  а  зазначена  для здійснення платежу третя особа - особливим платником в  особливому  місці  платежу - </a:t>
            </a:r>
            <a:r>
              <a:rPr lang="uk-UA" sz="2200" dirty="0" err="1" smtClean="0">
                <a:solidFill>
                  <a:srgbClr val="000000"/>
                </a:solidFill>
                <a:latin typeface="Times New Roman" panose="02020603050405020304" pitchFamily="18" charset="0"/>
                <a:cs typeface="Times New Roman" panose="02020603050405020304" pitchFamily="18" charset="0"/>
              </a:rPr>
              <a:t>доміциліатом</a:t>
            </a:r>
            <a:r>
              <a:rPr lang="uk-UA" sz="2200" dirty="0" smtClean="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	Якщо особливий   платник   або   </a:t>
            </a:r>
            <a:r>
              <a:rPr lang="uk-UA" sz="2200" dirty="0" err="1" smtClean="0">
                <a:solidFill>
                  <a:srgbClr val="000000"/>
                </a:solidFill>
                <a:latin typeface="Times New Roman" panose="02020603050405020304" pitchFamily="18" charset="0"/>
                <a:cs typeface="Times New Roman" panose="02020603050405020304" pitchFamily="18" charset="0"/>
              </a:rPr>
              <a:t>доміциліат</a:t>
            </a:r>
            <a:r>
              <a:rPr lang="uk-UA" sz="2200" dirty="0" smtClean="0">
                <a:solidFill>
                  <a:srgbClr val="000000"/>
                </a:solidFill>
                <a:latin typeface="Times New Roman" panose="02020603050405020304" pitchFamily="18" charset="0"/>
                <a:cs typeface="Times New Roman" panose="02020603050405020304" pitchFamily="18" charset="0"/>
              </a:rPr>
              <a:t>   не   зазначений трасантом,  то він може бути названий трасатом у разі акцепту. Але місце платежу (населений пункт) трасат-акцептант змінити не  може. Якщо він у разі акцепту змінить місце платежу, то це означає, що в акцепті було відмовлено.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3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706991" cy="6083929"/>
          </a:xfrm>
        </p:spPr>
        <p:txBody>
          <a:bodyPr/>
          <a:lstStyle/>
          <a:p>
            <a:pPr marL="0" indent="0" algn="ctr">
              <a:spcBef>
                <a:spcPts val="0"/>
              </a:spcBef>
              <a:buNone/>
            </a:pPr>
            <a:r>
              <a:rPr lang="ru-RU" sz="2000" dirty="0" err="1" smtClean="0">
                <a:latin typeface="Times New Roman" panose="02020603050405020304" pitchFamily="18" charset="0"/>
                <a:cs typeface="Times New Roman" panose="02020603050405020304" pitchFamily="18" charset="0"/>
              </a:rPr>
              <a:t>Схеми</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застосуванням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векселів</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які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використовуються</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для </a:t>
            </a:r>
            <a:r>
              <a:rPr lang="ru-RU" sz="2000" dirty="0" err="1">
                <a:latin typeface="Times New Roman" panose="02020603050405020304" pitchFamily="18" charset="0"/>
                <a:cs typeface="Times New Roman" panose="02020603050405020304" pitchFamily="18" charset="0"/>
              </a:rPr>
              <a:t>залучення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грошових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потоків</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клієнтів</a:t>
            </a:r>
            <a:r>
              <a:rPr lang="ru-RU" sz="2000" dirty="0" smtClean="0">
                <a:latin typeface="Times New Roman" panose="02020603050405020304" pitchFamily="18" charset="0"/>
                <a:cs typeface="Times New Roman" panose="02020603050405020304" pitchFamily="18" charset="0"/>
              </a:rPr>
              <a:t>, рис.:</a:t>
            </a:r>
          </a:p>
          <a:p>
            <a:pPr marL="0" indent="0">
              <a:buNone/>
            </a:pPr>
            <a:endParaRPr lang="ru-RU" dirty="0"/>
          </a:p>
        </p:txBody>
      </p:sp>
      <p:pic>
        <p:nvPicPr>
          <p:cNvPr id="4" name="Рисунок 3"/>
          <p:cNvPicPr>
            <a:picLocks noChangeAspect="1"/>
          </p:cNvPicPr>
          <p:nvPr/>
        </p:nvPicPr>
        <p:blipFill>
          <a:blip r:embed="rId2"/>
          <a:stretch>
            <a:fillRect/>
          </a:stretch>
        </p:blipFill>
        <p:spPr>
          <a:xfrm>
            <a:off x="851026" y="1068310"/>
            <a:ext cx="8134533" cy="5441132"/>
          </a:xfrm>
          <a:prstGeom prst="rect">
            <a:avLst/>
          </a:prstGeom>
        </p:spPr>
      </p:pic>
    </p:spTree>
    <p:extLst>
      <p:ext uri="{BB962C8B-B14F-4D97-AF65-F5344CB8AC3E}">
        <p14:creationId xmlns:p14="http://schemas.microsoft.com/office/powerpoint/2010/main" val="3185561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30033" cy="6083929"/>
          </a:xfrm>
        </p:spPr>
        <p:txBody>
          <a:bodyPr>
            <a:normAutofit/>
          </a:bodyPr>
          <a:lstStyle/>
          <a:p>
            <a:pPr marL="0" indent="0" algn="ctr">
              <a:buNone/>
            </a:pPr>
            <a:r>
              <a:rPr lang="ru-RU" sz="2000" b="1" dirty="0" err="1">
                <a:latin typeface="Times New Roman" panose="02020603050405020304" pitchFamily="18" charset="0"/>
                <a:cs typeface="Times New Roman" panose="02020603050405020304" pitchFamily="18" charset="0"/>
              </a:rPr>
              <a:t>Погашення</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кредитів</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доміцильованими</a:t>
            </a:r>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векселями, рис.:</a:t>
            </a:r>
            <a:endParaRPr lang="ru-RU" sz="2000" b="1" dirty="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584356" y="816015"/>
            <a:ext cx="7903675" cy="5467090"/>
          </a:xfrm>
          <a:prstGeom prst="rect">
            <a:avLst/>
          </a:prstGeom>
        </p:spPr>
      </p:pic>
    </p:spTree>
    <p:extLst>
      <p:ext uri="{BB962C8B-B14F-4D97-AF65-F5344CB8AC3E}">
        <p14:creationId xmlns:p14="http://schemas.microsoft.com/office/powerpoint/2010/main" val="2148001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576204" cy="5993394"/>
          </a:xfrm>
        </p:spPr>
        <p:txBody>
          <a:bodyPr>
            <a:noAutofit/>
          </a:bodyPr>
          <a:lstStyle/>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боргу будь-якому пред’явнику векселя, вказаному в тексті вексельного бланка, навіть при наявності підстав відмовитись від оплати за товарною угодою, наприклад, через </a:t>
            </a:r>
            <a:r>
              <a:rPr lang="uk-UA" sz="2200" dirty="0" err="1">
                <a:solidFill>
                  <a:srgbClr val="000000"/>
                </a:solidFill>
                <a:latin typeface="Times New Roman" panose="02020603050405020304" pitchFamily="18" charset="0"/>
                <a:cs typeface="Times New Roman" panose="02020603050405020304" pitchFamily="18" charset="0"/>
              </a:rPr>
              <a:t>непоставку</a:t>
            </a:r>
            <a:r>
              <a:rPr lang="uk-UA" sz="2200" dirty="0">
                <a:solidFill>
                  <a:srgbClr val="000000"/>
                </a:solidFill>
                <a:latin typeface="Times New Roman" panose="02020603050405020304" pitchFamily="18" charset="0"/>
                <a:cs typeface="Times New Roman" panose="02020603050405020304" pitchFamily="18" charset="0"/>
              </a:rPr>
              <a:t>, недопоставку, некондиційність товару тощо і навіть якщо гроші помилково було сплачено раніше. 	Пред’явник векселя твердо переконаний в оплаті векселя, і його інтереси ніяк не перетинаються зі відносинами постачальника товару та його покупцем.</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4. Вексель - це безспірне боргове зобов’язання. Особа, що є платником за векселем, жодним чином не може ухилитись від сплати боргу чи продовжити термін використання кредиту.</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5. Вексель - це безумовне боргове зобов’язання. Платіж вексельної суми має бути здійснений незалежно від причин виставлення векселя, навіть якщо в тексті векселя міститиметься згадка про котрийсь із документів, що лежав в основі появи векселя.</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	6. Вексель є письмовим документом, виписаним </a:t>
            </a:r>
            <a:r>
              <a:rPr lang="uk-UA" sz="2200" dirty="0" smtClean="0">
                <a:solidFill>
                  <a:srgbClr val="000000"/>
                </a:solidFill>
                <a:latin typeface="Times New Roman" panose="02020603050405020304" pitchFamily="18" charset="0"/>
                <a:cs typeface="Times New Roman" panose="02020603050405020304" pitchFamily="18" charset="0"/>
              </a:rPr>
              <a:t>суворо </a:t>
            </a:r>
            <a:r>
              <a:rPr lang="uk-UA" sz="2200" dirty="0">
                <a:solidFill>
                  <a:srgbClr val="000000"/>
                </a:solidFill>
                <a:latin typeface="Times New Roman" panose="02020603050405020304" pitchFamily="18" charset="0"/>
                <a:cs typeface="Times New Roman" panose="02020603050405020304" pitchFamily="18" charset="0"/>
              </a:rPr>
              <a:t>за встановленою формою і не може існувати поза письмовою формою. Тобто, ні усна заява боржника при свідках про визнання боргу, ні аналогічне визнання, записане на магнітних носіях інформації, не має сили векселя. До втрати сили векселя призводять і порушення в заповненні його змісту. Іншими словами, все у тексті векселя, що не відповідає встановленим вимогам, вважається ненаписаним.</a:t>
            </a:r>
          </a:p>
        </p:txBody>
      </p:sp>
    </p:spTree>
    <p:extLst>
      <p:ext uri="{BB962C8B-B14F-4D97-AF65-F5344CB8AC3E}">
        <p14:creationId xmlns:p14="http://schemas.microsoft.com/office/powerpoint/2010/main" val="627221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560161" cy="5993394"/>
          </a:xfrm>
        </p:spPr>
        <p:txBody>
          <a:bodyPr/>
          <a:lstStyle/>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Вексельне право приділяє значну увагу формальній стороні заповнення векселя. Для визнання документа векселем він повинен містити ряд елементів, які називають обов’язковими реквізитами векселя. Згідно з Положенням про переказний і простий вексель </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переказ-</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ний </a:t>
            </a:r>
            <a:r>
              <a:rPr lang="uk-UA" sz="2200" dirty="0" err="1" smtClean="0">
                <a:solidFill>
                  <a:srgbClr val="000000"/>
                </a:solidFill>
                <a:latin typeface="Times New Roman" panose="02020603050405020304" pitchFamily="18" charset="0"/>
                <a:cs typeface="Times New Roman" panose="02020603050405020304" pitchFamily="18" charset="0"/>
              </a:rPr>
              <a:t>век</a:t>
            </a:r>
            <a:r>
              <a:rPr lang="uk-UA" sz="2200" dirty="0" smtClean="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сель по-</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в</a:t>
            </a:r>
            <a:r>
              <a:rPr lang="uk-UA" sz="2200" dirty="0" smtClean="0">
                <a:solidFill>
                  <a:srgbClr val="000000"/>
                </a:solidFill>
                <a:latin typeface="Times New Roman" panose="02020603050405020304" pitchFamily="18" charset="0"/>
                <a:cs typeface="Times New Roman" panose="02020603050405020304" pitchFamily="18" charset="0"/>
              </a:rPr>
              <a:t>инен</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м</a:t>
            </a:r>
            <a:r>
              <a:rPr lang="uk-UA" sz="2200" dirty="0" smtClean="0">
                <a:solidFill>
                  <a:srgbClr val="000000"/>
                </a:solidFill>
                <a:latin typeface="Times New Roman" panose="02020603050405020304" pitchFamily="18" charset="0"/>
                <a:cs typeface="Times New Roman" panose="02020603050405020304" pitchFamily="18" charset="0"/>
              </a:rPr>
              <a:t>істити</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вісім, а</a:t>
            </a: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п</a:t>
            </a:r>
            <a:r>
              <a:rPr lang="uk-UA" sz="2200" dirty="0" smtClean="0">
                <a:solidFill>
                  <a:srgbClr val="000000"/>
                </a:solidFill>
                <a:latin typeface="Times New Roman" panose="02020603050405020304" pitchFamily="18" charset="0"/>
                <a:cs typeface="Times New Roman" panose="02020603050405020304" pitchFamily="18" charset="0"/>
              </a:rPr>
              <a:t>ростий</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вексель –</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сім </a:t>
            </a:r>
            <a:r>
              <a:rPr lang="uk-UA" sz="2200" dirty="0" err="1" smtClean="0">
                <a:solidFill>
                  <a:srgbClr val="000000"/>
                </a:solidFill>
                <a:latin typeface="Times New Roman" panose="02020603050405020304" pitchFamily="18" charset="0"/>
                <a:cs typeface="Times New Roman" panose="02020603050405020304" pitchFamily="18" charset="0"/>
              </a:rPr>
              <a:t>обов</a:t>
            </a:r>
            <a:r>
              <a:rPr lang="uk-UA" sz="2200" dirty="0" smtClean="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err="1">
                <a:solidFill>
                  <a:srgbClr val="000000"/>
                </a:solidFill>
                <a:latin typeface="Times New Roman" panose="02020603050405020304" pitchFamily="18" charset="0"/>
                <a:cs typeface="Times New Roman" panose="02020603050405020304" pitchFamily="18" charset="0"/>
              </a:rPr>
              <a:t>я</a:t>
            </a:r>
            <a:r>
              <a:rPr lang="uk-UA" sz="2200" dirty="0" err="1" smtClean="0">
                <a:solidFill>
                  <a:srgbClr val="000000"/>
                </a:solidFill>
                <a:latin typeface="Times New Roman" panose="02020603050405020304" pitchFamily="18" charset="0"/>
                <a:cs typeface="Times New Roman" panose="02020603050405020304" pitchFamily="18" charset="0"/>
              </a:rPr>
              <a:t>зкових</a:t>
            </a:r>
            <a:endParaRPr lang="uk-UA" sz="2200" dirty="0" smtClean="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solidFill>
                  <a:srgbClr val="000000"/>
                </a:solidFill>
                <a:latin typeface="Times New Roman" panose="02020603050405020304" pitchFamily="18" charset="0"/>
                <a:cs typeface="Times New Roman" panose="02020603050405020304" pitchFamily="18" charset="0"/>
              </a:rPr>
              <a:t>р</a:t>
            </a:r>
            <a:r>
              <a:rPr lang="uk-UA" sz="2200" dirty="0" smtClean="0">
                <a:solidFill>
                  <a:srgbClr val="000000"/>
                </a:solidFill>
                <a:latin typeface="Times New Roman" panose="02020603050405020304" pitchFamily="18" charset="0"/>
                <a:cs typeface="Times New Roman" panose="02020603050405020304" pitchFamily="18" charset="0"/>
              </a:rPr>
              <a:t>еквізитів,</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які </a:t>
            </a:r>
            <a:r>
              <a:rPr lang="uk-UA" sz="2200" dirty="0" err="1" smtClean="0">
                <a:solidFill>
                  <a:srgbClr val="000000"/>
                </a:solidFill>
                <a:latin typeface="Times New Roman" panose="02020603050405020304" pitchFamily="18" charset="0"/>
                <a:cs typeface="Times New Roman" panose="02020603050405020304" pitchFamily="18" charset="0"/>
              </a:rPr>
              <a:t>пода</a:t>
            </a:r>
            <a:r>
              <a:rPr lang="uk-UA" sz="2200" dirty="0" smtClean="0">
                <a:solidFill>
                  <a:srgbClr val="000000"/>
                </a:solidFill>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solidFill>
                  <a:srgbClr val="000000"/>
                </a:solidFill>
                <a:latin typeface="Times New Roman" panose="02020603050405020304" pitchFamily="18" charset="0"/>
                <a:cs typeface="Times New Roman" panose="02020603050405020304" pitchFamily="18" charset="0"/>
              </a:rPr>
              <a:t>ні у табл. 1:</a:t>
            </a:r>
          </a:p>
        </p:txBody>
      </p:sp>
      <p:graphicFrame>
        <p:nvGraphicFramePr>
          <p:cNvPr id="2" name="Объект 1"/>
          <p:cNvGraphicFramePr>
            <a:graphicFrameLocks noChangeAspect="1"/>
          </p:cNvGraphicFramePr>
          <p:nvPr>
            <p:extLst>
              <p:ext uri="{D42A27DB-BD31-4B8C-83A1-F6EECF244321}">
                <p14:modId xmlns:p14="http://schemas.microsoft.com/office/powerpoint/2010/main" val="3262270826"/>
              </p:ext>
            </p:extLst>
          </p:nvPr>
        </p:nvGraphicFramePr>
        <p:xfrm>
          <a:off x="2155192" y="1520983"/>
          <a:ext cx="9082302" cy="4970352"/>
        </p:xfrm>
        <a:graphic>
          <a:graphicData uri="http://schemas.openxmlformats.org/presentationml/2006/ole">
            <mc:AlternateContent xmlns:mc="http://schemas.openxmlformats.org/markup-compatibility/2006">
              <mc:Choice xmlns:v="urn:schemas-microsoft-com:vml" Requires="v">
                <p:oleObj spid="_x0000_s4229" name="Документ" r:id="rId3" imgW="5759710" imgH="3740894" progId="Word.Document.12">
                  <p:embed/>
                </p:oleObj>
              </mc:Choice>
              <mc:Fallback>
                <p:oleObj name="Документ" r:id="rId3" imgW="5759710" imgH="3740894" progId="Word.Document.12">
                  <p:embed/>
                  <p:pic>
                    <p:nvPicPr>
                      <p:cNvPr id="0" name=""/>
                      <p:cNvPicPr/>
                      <p:nvPr/>
                    </p:nvPicPr>
                    <p:blipFill>
                      <a:blip r:embed="rId4"/>
                      <a:stretch>
                        <a:fillRect/>
                      </a:stretch>
                    </p:blipFill>
                    <p:spPr>
                      <a:xfrm>
                        <a:off x="2155192" y="1520983"/>
                        <a:ext cx="9082302" cy="4970352"/>
                      </a:xfrm>
                      <a:prstGeom prst="rect">
                        <a:avLst/>
                      </a:prstGeom>
                    </p:spPr>
                  </p:pic>
                </p:oleObj>
              </mc:Fallback>
            </mc:AlternateContent>
          </a:graphicData>
        </a:graphic>
      </p:graphicFrame>
    </p:spTree>
    <p:extLst>
      <p:ext uri="{BB962C8B-B14F-4D97-AF65-F5344CB8AC3E}">
        <p14:creationId xmlns:p14="http://schemas.microsoft.com/office/powerpoint/2010/main" val="397616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44646" cy="5993394"/>
          </a:xfrm>
        </p:spPr>
        <p:txBody>
          <a:bodyPr>
            <a:normAutofit lnSpcReduction="10000"/>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400" b="1" dirty="0">
                <a:latin typeface="Times New Roman" panose="02020603050405020304" pitchFamily="18" charset="0"/>
                <a:cs typeface="Times New Roman" panose="02020603050405020304" pitchFamily="18" charset="0"/>
              </a:rPr>
              <a:t>2. Організація роботи з векселями в </a:t>
            </a:r>
            <a:r>
              <a:rPr lang="uk-UA" sz="2400" b="1" dirty="0" smtClean="0">
                <a:latin typeface="Times New Roman" panose="02020603050405020304" pitchFamily="18" charset="0"/>
                <a:cs typeface="Times New Roman" panose="02020603050405020304" pitchFamily="18" charset="0"/>
              </a:rPr>
              <a:t>банку</a:t>
            </a:r>
            <a:endParaRPr lang="ru-RU" sz="24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400" b="1"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Розглянем особливості роботи з векселями та обов’язкові реквізити векселя: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1. Вексельна мітка, тобто найменування «вексель», включене у текст документа на мові, якою складено вексель. З метою утруднення перетворення невексельного зобов’язання у вексель слово «вексель» зазначається двічі: у лівому верхньому куті і в тексті документа, наприклад словами «заплатіть проти цього векселя …», «платіть за цим переказним векселем …».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2. Простий і нічим не зумовлений наказ (для переказного векселя) або зобов’язання (для простого векселя) сплатити певну суму. У векселі має бути зазначена конкретна точна сума (не допускається заповнення типу «приблизно три тисячі гривень», чи «шість-сім тисяч євро»). Якщо вексельна сума позначена словами і цифрами, то у разі розбіжності між цими позначеннями вексельною сумою вважається цифра, позначена прописом. Якщо ж у переказному векселі сума позначена кілька разів - або прописом, або цифрами - то у випадку розбіжності між цими позначеннями вексельною сумою вважається лише менша сума. У переказному векселі, який підлягає оплаті за поданням або у такий-то строк від подання, векселедавець може обумовити, що на вексельну суму нараховуватимуться проценти. У будь-якому іншому випадку така умова вважається ненаписаною. Процентна ставка має бути вказана у векселі. За відсутності такої вказівки умова вважається ненаписаною. Відсотки нараховуються</a:t>
            </a:r>
          </a:p>
          <a:p>
            <a:pPr marL="0" indent="0">
              <a:buNone/>
            </a:pPr>
            <a:endParaRPr lang="ru-RU" dirty="0"/>
          </a:p>
        </p:txBody>
      </p:sp>
    </p:spTree>
    <p:extLst>
      <p:ext uri="{BB962C8B-B14F-4D97-AF65-F5344CB8AC3E}">
        <p14:creationId xmlns:p14="http://schemas.microsoft.com/office/powerpoint/2010/main" val="249111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829621"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з </a:t>
            </a:r>
            <a:r>
              <a:rPr lang="uk-UA" sz="2200" dirty="0">
                <a:latin typeface="Times New Roman" panose="02020603050405020304" pitchFamily="18" charset="0"/>
                <a:cs typeface="Times New Roman" panose="02020603050405020304" pitchFamily="18" charset="0"/>
              </a:rPr>
              <a:t>дня складання переказного векселя, якщо не вказана інша дата. </a:t>
            </a: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3</a:t>
            </a:r>
            <a:r>
              <a:rPr lang="uk-UA" sz="2200" dirty="0">
                <a:latin typeface="Times New Roman" panose="02020603050405020304" pitchFamily="18" charset="0"/>
                <a:cs typeface="Times New Roman" panose="02020603050405020304" pitchFamily="18" charset="0"/>
              </a:rPr>
              <a:t>. Найменування платника. У тексті векселя зазначаються реквізити </a:t>
            </a:r>
            <a:r>
              <a:rPr lang="uk-UA" sz="2200" dirty="0" smtClean="0">
                <a:latin typeface="Times New Roman" panose="02020603050405020304" pitchFamily="18" charset="0"/>
                <a:cs typeface="Times New Roman" panose="02020603050405020304" pitchFamily="18" charset="0"/>
              </a:rPr>
              <a:t>юридичної особи </a:t>
            </a:r>
            <a:r>
              <a:rPr lang="uk-UA" sz="2200" dirty="0">
                <a:latin typeface="Times New Roman" panose="02020603050405020304" pitchFamily="18" charset="0"/>
                <a:cs typeface="Times New Roman" panose="02020603050405020304" pitchFamily="18" charset="0"/>
              </a:rPr>
              <a:t>або прізвище фізичної особи, а також їхні адреси. Допускається присутність у векселі назв кількох платників (як і кількох векселеотримувачів), однак позначення вексельної суми має бути єдиним.</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4. Зазначення строку платежу. Існує кілька варіантів вираження строку </a:t>
            </a:r>
            <a:r>
              <a:rPr lang="uk-UA" sz="2200" dirty="0" smtClean="0">
                <a:latin typeface="Times New Roman" panose="02020603050405020304" pitchFamily="18" charset="0"/>
                <a:cs typeface="Times New Roman" panose="02020603050405020304" pitchFamily="18" charset="0"/>
              </a:rPr>
              <a:t>платежу за </a:t>
            </a:r>
            <a:r>
              <a:rPr lang="uk-UA" sz="2200" dirty="0">
                <a:latin typeface="Times New Roman" panose="02020603050405020304" pitchFamily="18" charset="0"/>
                <a:cs typeface="Times New Roman" panose="02020603050405020304" pitchFamily="18" charset="0"/>
              </a:rPr>
              <a:t>векселем (строку векселя):</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на визначений день, місяць, рік. Наприклад - «21 січня 1997 р.». Якщо конкретне число місяця не зазначено, то строк платежу настає в останній день цього місяця. Якщо строк векселя припадає на неробочий день, то платіж за векселем має бути здійснений у перший наступний за ним робочий день;</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через певний термін після дати складення, наприклад, «через два місяці». Можливі позначення типу «на початку травня», «в середині червня», «наприкінці грудня», що означає, відповідно, перше, п’ятнадцяте й останнє числа місяця; </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за поданням. День подання векселя до оплати і буде строком векселя, причому вексель має бути поданим до оплати протягом року від дати </a:t>
            </a:r>
            <a:r>
              <a:rPr lang="uk-UA" sz="2200" dirty="0" smtClean="0">
                <a:latin typeface="Times New Roman" panose="02020603050405020304" pitchFamily="18" charset="0"/>
                <a:cs typeface="Times New Roman" panose="02020603050405020304" pitchFamily="18" charset="0"/>
              </a:rPr>
              <a:t>складання</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через певний термін після подання векселя. Відлік строку платежу починається з дня подання векселя. Як і в попередньому випадку, максимальним терміном </a:t>
            </a:r>
            <a:r>
              <a:rPr lang="uk-UA" sz="2200" dirty="0" smtClean="0">
                <a:latin typeface="Times New Roman" panose="02020603050405020304" pitchFamily="18" charset="0"/>
                <a:cs typeface="Times New Roman" panose="02020603050405020304" pitchFamily="18" charset="0"/>
              </a:rPr>
              <a:t>погашення</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6734029"/>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3224</TotalTime>
  <Words>833</Words>
  <Application>Microsoft Office PowerPoint</Application>
  <PresentationFormat>Широкоэкранный</PresentationFormat>
  <Paragraphs>192</Paragraphs>
  <Slides>53</Slides>
  <Notes>1</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53</vt:i4>
      </vt:variant>
    </vt:vector>
  </HeadingPairs>
  <TitlesOfParts>
    <vt:vector size="60" baseType="lpstr">
      <vt:lpstr>Arial</vt:lpstr>
      <vt:lpstr>Calibri</vt:lpstr>
      <vt:lpstr>Times New Roman</vt:lpstr>
      <vt:lpstr>Trebuchet MS</vt:lpstr>
      <vt:lpstr>Wingdings 3</vt:lpstr>
      <vt:lpstr>Грань</vt:lpstr>
      <vt:lpstr>Документ</vt:lpstr>
      <vt:lpstr>Тема 11. Операції банків з векселями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155</cp:revision>
  <dcterms:created xsi:type="dcterms:W3CDTF">2022-02-07T14:59:41Z</dcterms:created>
  <dcterms:modified xsi:type="dcterms:W3CDTF">2025-02-20T06:36:08Z</dcterms:modified>
</cp:coreProperties>
</file>