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44"/>
  </p:notesMasterIdLst>
  <p:handoutMasterIdLst>
    <p:handoutMasterId r:id="rId45"/>
  </p:handoutMasterIdLst>
  <p:sldIdLst>
    <p:sldId id="259"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9" r:id="rId30"/>
    <p:sldId id="290" r:id="rId31"/>
    <p:sldId id="291" r:id="rId32"/>
    <p:sldId id="292" r:id="rId33"/>
    <p:sldId id="286" r:id="rId34"/>
    <p:sldId id="287" r:id="rId35"/>
    <p:sldId id="288" r:id="rId36"/>
    <p:sldId id="293" r:id="rId37"/>
    <p:sldId id="294" r:id="rId38"/>
    <p:sldId id="295" r:id="rId39"/>
    <p:sldId id="296" r:id="rId40"/>
    <p:sldId id="297" r:id="rId41"/>
    <p:sldId id="298" r:id="rId42"/>
    <p:sldId id="299" r:id="rId43"/>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rtlCol="0"/>
        <a:lstStyle/>
        <a:p>
          <a:pPr rtl="0"/>
          <a:endParaRPr lang="en-US"/>
        </a:p>
      </dgm:t>
    </dgm:pt>
    <dgm:pt modelId="{DC13AB6D-DEA2-4CBB-AC69-1EF1A6AD1512}">
      <dgm:prSet/>
      <dgm:spPr/>
      <dgm:t>
        <a:bodyPr rtlCol="0"/>
        <a:lstStyle/>
        <a:p>
          <a:pPr rtl="0">
            <a:defRPr cap="all"/>
          </a:pPr>
          <a:r>
            <a:rPr lang="uk-UA" dirty="0"/>
            <a:t>Сутність і походження людини</a:t>
          </a:r>
          <a:endParaRPr lang="uk" dirty="0"/>
        </a:p>
      </dgm:t>
    </dgm:pt>
    <dgm:pt modelId="{2C752582-D9FF-4E04-A92F-827DB4BB5C48}" type="parTrans" cxnId="{4B888393-351D-4489-90C9-5A68061AB236}">
      <dgm:prSet/>
      <dgm:spPr/>
      <dgm:t>
        <a:bodyPr rtlCol="0"/>
        <a:lstStyle/>
        <a:p>
          <a:pPr rtl="0"/>
          <a:endParaRPr lang="en-US"/>
        </a:p>
      </dgm:t>
    </dgm:pt>
    <dgm:pt modelId="{9C64CC83-643C-4E12-8F97-BC19DC031190}" type="sibTrans" cxnId="{4B888393-351D-4489-90C9-5A68061AB236}">
      <dgm:prSet phldrT="01" phldr="0"/>
      <dgm:spPr/>
      <dgm:t>
        <a:bodyPr rtlCol="0"/>
        <a:lstStyle/>
        <a:p>
          <a:pPr rtl="0"/>
          <a:r>
            <a:rPr lang="uk"/>
            <a:t>01</a:t>
          </a:r>
        </a:p>
      </dgm:t>
    </dgm:pt>
    <dgm:pt modelId="{53742231-981F-480A-940F-203EC2F7423F}">
      <dgm:prSet/>
      <dgm:spPr/>
      <dgm:t>
        <a:bodyPr rtlCol="0"/>
        <a:lstStyle/>
        <a:p>
          <a:pPr rtl="0">
            <a:defRPr cap="all"/>
          </a:pPr>
          <a:r>
            <a:rPr lang="uk-UA" b="0" dirty="0"/>
            <a:t>Індивід, індивідуальність, особа та особистість</a:t>
          </a:r>
          <a:endParaRPr lang="uk" b="0" dirty="0"/>
        </a:p>
      </dgm:t>
    </dgm:pt>
    <dgm:pt modelId="{2FC75195-FBA1-43DE-85DD-40B4B3A2F1F3}" type="parTrans" cxnId="{F226B1C2-5D99-403A-8240-EAD6BD4D8534}">
      <dgm:prSet/>
      <dgm:spPr/>
      <dgm:t>
        <a:bodyPr rtlCol="0"/>
        <a:lstStyle/>
        <a:p>
          <a:pPr rtl="0"/>
          <a:endParaRPr lang="en-US"/>
        </a:p>
      </dgm:t>
    </dgm:pt>
    <dgm:pt modelId="{EF449C32-A7AE-4099-9E9B-9E2F736A89CE}" type="sibTrans" cxnId="{F226B1C2-5D99-403A-8240-EAD6BD4D8534}">
      <dgm:prSet phldrT="02" phldr="0"/>
      <dgm:spPr/>
      <dgm:t>
        <a:bodyPr rtlCol="0"/>
        <a:lstStyle/>
        <a:p>
          <a:pPr rtl="0"/>
          <a:r>
            <a:rPr lang="uk"/>
            <a:t>02</a:t>
          </a:r>
        </a:p>
      </dgm:t>
    </dgm:pt>
    <dgm:pt modelId="{9EF41CC5-EF3B-4A6D-8229-3F1333EADFB3}">
      <dgm:prSet/>
      <dgm:spPr/>
      <dgm:t>
        <a:bodyPr rtlCol="0"/>
        <a:lstStyle/>
        <a:p>
          <a:pPr rtl="0">
            <a:defRPr cap="all"/>
          </a:pPr>
          <a:r>
            <a:rPr lang="uk-UA" dirty="0"/>
            <a:t>Проблемність людського буття</a:t>
          </a:r>
          <a:endParaRPr lang="uk" dirty="0"/>
        </a:p>
      </dgm:t>
    </dgm:pt>
    <dgm:pt modelId="{DAEF1C7D-B0C5-46FA-BED3-8A54E918D3E0}" type="parTrans" cxnId="{E476EEBC-7C9F-4E07-BD58-1044B9769B64}">
      <dgm:prSet/>
      <dgm:spPr/>
      <dgm:t>
        <a:bodyPr rtlCol="0"/>
        <a:lstStyle/>
        <a:p>
          <a:pPr rtl="0"/>
          <a:endParaRPr lang="en-US"/>
        </a:p>
      </dgm:t>
    </dgm:pt>
    <dgm:pt modelId="{98E6DD7C-B953-4119-9F64-9914E467ECBF}" type="sibTrans" cxnId="{E476EEBC-7C9F-4E07-BD58-1044B9769B64}">
      <dgm:prSet phldrT="03" phldr="0"/>
      <dgm:spPr/>
      <dgm:t>
        <a:bodyPr rtlCol="0"/>
        <a:lstStyle/>
        <a:p>
          <a:pPr rtl="0"/>
          <a:r>
            <a:rPr lang="uk"/>
            <a:t>03</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3"/>
      <dgm:spPr/>
    </dgm:pt>
    <dgm:pt modelId="{BBA91679-4684-4A04-8AEB-03038C78A75C}" type="pres">
      <dgm:prSet presAssocID="{9C64CC83-643C-4E12-8F97-BC19DC031190}" presName="sibTransNodeRect" presStyleLbl="alignNode1" presStyleIdx="0" presStyleCnt="3">
        <dgm:presLayoutVars>
          <dgm:chMax val="0"/>
          <dgm:bulletEnabled val="1"/>
        </dgm:presLayoutVars>
      </dgm:prSet>
      <dgm:spPr/>
    </dgm:pt>
    <dgm:pt modelId="{5F398AEE-BC0F-4F30-99FA-92D67A176C2D}" type="pres">
      <dgm:prSet presAssocID="{DC13AB6D-DEA2-4CBB-AC69-1EF1A6AD1512}" presName="nodeRect" presStyleLbl="alignNode1" presStyleIdx="0" presStyleCnt="3">
        <dgm:presLayoutVars>
          <dgm:bulletEnabled val="1"/>
        </dgm:presLayoutVars>
      </dgm:prSet>
      <dgm:spPr/>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3"/>
      <dgm:spPr/>
    </dgm:pt>
    <dgm:pt modelId="{975C752B-C37A-4BA6-A3AE-2202A141404A}" type="pres">
      <dgm:prSet presAssocID="{EF449C32-A7AE-4099-9E9B-9E2F736A89CE}" presName="sibTransNodeRect" presStyleLbl="alignNode1" presStyleIdx="1" presStyleCnt="3">
        <dgm:presLayoutVars>
          <dgm:chMax val="0"/>
          <dgm:bulletEnabled val="1"/>
        </dgm:presLayoutVars>
      </dgm:prSet>
      <dgm:spPr/>
    </dgm:pt>
    <dgm:pt modelId="{C5BDCA19-B754-421E-A6CC-628F80FC74CB}" type="pres">
      <dgm:prSet presAssocID="{53742231-981F-480A-940F-203EC2F7423F}" presName="nodeRect" presStyleLbl="alignNode1" presStyleIdx="1" presStyleCnt="3">
        <dgm:presLayoutVars>
          <dgm:bulletEnabled val="1"/>
        </dgm:presLayoutVars>
      </dgm:prSet>
      <dgm:spPr/>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2" presStyleCnt="3"/>
      <dgm:spPr/>
    </dgm:pt>
    <dgm:pt modelId="{E20811D6-E5D4-4C9E-AABF-9E0E1902CA2C}" type="pres">
      <dgm:prSet presAssocID="{98E6DD7C-B953-4119-9F64-9914E467ECBF}" presName="sibTransNodeRect" presStyleLbl="alignNode1" presStyleIdx="2" presStyleCnt="3">
        <dgm:presLayoutVars>
          <dgm:chMax val="0"/>
          <dgm:bulletEnabled val="1"/>
        </dgm:presLayoutVars>
      </dgm:prSet>
      <dgm:spPr/>
    </dgm:pt>
    <dgm:pt modelId="{67D48337-9200-42EF-A956-8FC92E9B78D2}" type="pres">
      <dgm:prSet presAssocID="{9EF41CC5-EF3B-4A6D-8229-3F1333EADFB3}" presName="nodeRect" presStyleLbl="alignNode1" presStyleIdx="2" presStyleCnt="3">
        <dgm:presLayoutVars>
          <dgm:bulletEnabled val="1"/>
        </dgm:presLayoutVars>
      </dgm:prSet>
      <dgm:spPr/>
    </dgm:pt>
  </dgm:ptLst>
  <dgm:cxnLst>
    <dgm:cxn modelId="{43B61840-F115-4174-96B9-DA0C0E83489E}" type="presOf" srcId="{9EF41CC5-EF3B-4A6D-8229-3F1333EADFB3}" destId="{CAD62F17-E99D-4FEF-B376-961CA4CB20EB}" srcOrd="0"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714928C7-F07E-48C4-BE9E-4842896AB09C}" type="presOf" srcId="{9C64CC83-643C-4E12-8F97-BC19DC031190}" destId="{BBA91679-4684-4A04-8AEB-03038C78A75C}" srcOrd="0" destOrd="0" presId="urn:microsoft.com/office/officeart/2016/7/layout/LinearBlockProcessNumbered"/>
    <dgm:cxn modelId="{7D7B6CF4-1A1D-4E61-B5FE-C95185EF2648}" type="presOf" srcId="{9EF41CC5-EF3B-4A6D-8229-3F1333EADFB3}" destId="{67D48337-9200-42EF-A956-8FC92E9B78D2}" srcOrd="1"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D7BB022A-2504-497B-9672-D97F4CB95B15}" type="presParOf" srcId="{579698BD-D232-4926-8D7B-29A69B90858B}" destId="{19974A3A-09A4-40DE-BB0F-D9AED1ACB06E}" srcOrd="4"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808" y="0"/>
          <a:ext cx="3275967" cy="371475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rtlCol="0" anchor="t" anchorCtr="0">
          <a:noAutofit/>
        </a:bodyPr>
        <a:lstStyle/>
        <a:p>
          <a:pPr marL="0" lvl="0" indent="0" algn="l" defTabSz="977900" rtl="0">
            <a:lnSpc>
              <a:spcPct val="90000"/>
            </a:lnSpc>
            <a:spcBef>
              <a:spcPct val="0"/>
            </a:spcBef>
            <a:spcAft>
              <a:spcPct val="35000"/>
            </a:spcAft>
            <a:buNone/>
            <a:defRPr cap="all"/>
          </a:pPr>
          <a:r>
            <a:rPr lang="uk-UA" sz="2200" kern="1200" dirty="0"/>
            <a:t>Сутність і походження людини</a:t>
          </a:r>
          <a:endParaRPr lang="uk" sz="2200" kern="1200" dirty="0"/>
        </a:p>
      </dsp:txBody>
      <dsp:txXfrm>
        <a:off x="808" y="1485900"/>
        <a:ext cx="3275967" cy="2228850"/>
      </dsp:txXfrm>
    </dsp:sp>
    <dsp:sp modelId="{BBA91679-4684-4A04-8AEB-03038C78A75C}">
      <dsp:nvSpPr>
        <dsp:cNvPr id="0" name=""/>
        <dsp:cNvSpPr/>
      </dsp:nvSpPr>
      <dsp:spPr>
        <a:xfrm>
          <a:off x="80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rtlCol="0" anchor="ctr" anchorCtr="0">
          <a:noAutofit/>
        </a:bodyPr>
        <a:lstStyle/>
        <a:p>
          <a:pPr marL="0" lvl="0" indent="0" algn="l" defTabSz="2933700" rtl="0">
            <a:lnSpc>
              <a:spcPct val="90000"/>
            </a:lnSpc>
            <a:spcBef>
              <a:spcPct val="0"/>
            </a:spcBef>
            <a:spcAft>
              <a:spcPct val="35000"/>
            </a:spcAft>
            <a:buNone/>
          </a:pPr>
          <a:r>
            <a:rPr lang="uk" sz="6600" kern="1200"/>
            <a:t>01</a:t>
          </a:r>
        </a:p>
      </dsp:txBody>
      <dsp:txXfrm>
        <a:off x="808" y="0"/>
        <a:ext cx="3275967" cy="1485900"/>
      </dsp:txXfrm>
    </dsp:sp>
    <dsp:sp modelId="{00AE7F27-0E5D-4AFB-ACD6-B5A19E79EA42}">
      <dsp:nvSpPr>
        <dsp:cNvPr id="0" name=""/>
        <dsp:cNvSpPr/>
      </dsp:nvSpPr>
      <dsp:spPr>
        <a:xfrm>
          <a:off x="3538853" y="0"/>
          <a:ext cx="3275967" cy="371475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rtlCol="0" anchor="t" anchorCtr="0">
          <a:noAutofit/>
        </a:bodyPr>
        <a:lstStyle/>
        <a:p>
          <a:pPr marL="0" lvl="0" indent="0" algn="l" defTabSz="977900" rtl="0">
            <a:lnSpc>
              <a:spcPct val="90000"/>
            </a:lnSpc>
            <a:spcBef>
              <a:spcPct val="0"/>
            </a:spcBef>
            <a:spcAft>
              <a:spcPct val="35000"/>
            </a:spcAft>
            <a:buNone/>
            <a:defRPr cap="all"/>
          </a:pPr>
          <a:r>
            <a:rPr lang="uk-UA" sz="2200" b="0" kern="1200" dirty="0"/>
            <a:t>Індивід, індивідуальність, особа та особистість</a:t>
          </a:r>
          <a:endParaRPr lang="uk" sz="2200" b="0" kern="1200" dirty="0"/>
        </a:p>
      </dsp:txBody>
      <dsp:txXfrm>
        <a:off x="3538853" y="1485900"/>
        <a:ext cx="3275967" cy="2228850"/>
      </dsp:txXfrm>
    </dsp:sp>
    <dsp:sp modelId="{975C752B-C37A-4BA6-A3AE-2202A141404A}">
      <dsp:nvSpPr>
        <dsp:cNvPr id="0" name=""/>
        <dsp:cNvSpPr/>
      </dsp:nvSpPr>
      <dsp:spPr>
        <a:xfrm>
          <a:off x="3538853"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rtlCol="0" anchor="ctr" anchorCtr="0">
          <a:noAutofit/>
        </a:bodyPr>
        <a:lstStyle/>
        <a:p>
          <a:pPr marL="0" lvl="0" indent="0" algn="l" defTabSz="2933700" rtl="0">
            <a:lnSpc>
              <a:spcPct val="90000"/>
            </a:lnSpc>
            <a:spcBef>
              <a:spcPct val="0"/>
            </a:spcBef>
            <a:spcAft>
              <a:spcPct val="35000"/>
            </a:spcAft>
            <a:buNone/>
          </a:pPr>
          <a:r>
            <a:rPr lang="uk" sz="6600" kern="1200"/>
            <a:t>02</a:t>
          </a:r>
        </a:p>
      </dsp:txBody>
      <dsp:txXfrm>
        <a:off x="3538853" y="0"/>
        <a:ext cx="3275967" cy="1485900"/>
      </dsp:txXfrm>
    </dsp:sp>
    <dsp:sp modelId="{CAD62F17-E99D-4FEF-B376-961CA4CB20EB}">
      <dsp:nvSpPr>
        <dsp:cNvPr id="0" name=""/>
        <dsp:cNvSpPr/>
      </dsp:nvSpPr>
      <dsp:spPr>
        <a:xfrm>
          <a:off x="7076898" y="0"/>
          <a:ext cx="3275967" cy="3714750"/>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rtlCol="0" anchor="t" anchorCtr="0">
          <a:noAutofit/>
        </a:bodyPr>
        <a:lstStyle/>
        <a:p>
          <a:pPr marL="0" lvl="0" indent="0" algn="l" defTabSz="977900" rtl="0">
            <a:lnSpc>
              <a:spcPct val="90000"/>
            </a:lnSpc>
            <a:spcBef>
              <a:spcPct val="0"/>
            </a:spcBef>
            <a:spcAft>
              <a:spcPct val="35000"/>
            </a:spcAft>
            <a:buNone/>
            <a:defRPr cap="all"/>
          </a:pPr>
          <a:r>
            <a:rPr lang="uk-UA" sz="2200" kern="1200" dirty="0"/>
            <a:t>Проблемність людського буття</a:t>
          </a:r>
          <a:endParaRPr lang="uk" sz="2200" kern="1200" dirty="0"/>
        </a:p>
      </dsp:txBody>
      <dsp:txXfrm>
        <a:off x="7076898" y="1485900"/>
        <a:ext cx="3275967" cy="2228850"/>
      </dsp:txXfrm>
    </dsp:sp>
    <dsp:sp modelId="{E20811D6-E5D4-4C9E-AABF-9E0E1902CA2C}">
      <dsp:nvSpPr>
        <dsp:cNvPr id="0" name=""/>
        <dsp:cNvSpPr/>
      </dsp:nvSpPr>
      <dsp:spPr>
        <a:xfrm>
          <a:off x="707689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rtlCol="0" anchor="ctr" anchorCtr="0">
          <a:noAutofit/>
        </a:bodyPr>
        <a:lstStyle/>
        <a:p>
          <a:pPr marL="0" lvl="0" indent="0" algn="l" defTabSz="2933700" rtl="0">
            <a:lnSpc>
              <a:spcPct val="90000"/>
            </a:lnSpc>
            <a:spcBef>
              <a:spcPct val="0"/>
            </a:spcBef>
            <a:spcAft>
              <a:spcPct val="35000"/>
            </a:spcAft>
            <a:buNone/>
          </a:pPr>
          <a:r>
            <a:rPr lang="uk" sz="6600" kern="1200"/>
            <a:t>03</a:t>
          </a:r>
        </a:p>
      </dsp:txBody>
      <dsp:txXfrm>
        <a:off x="7076898" y="0"/>
        <a:ext cx="3275967" cy="14859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rtlCol="0"/>
            <a:lstStyle/>
            <a:p>
              <a:pPr rtl="0"/>
              <a:r>
                <a:t>01</a:t>
              </a:r>
            </a:p>
          </dgm:t>
        </dgm:pt>
        <dgm:pt modelId="201" type="sibTrans" cxnId="5">
          <dgm:prSet phldrT="2"/>
          <dgm:t>
            <a:bodyPr rtlCol="0"/>
            <a:lstStyle/>
            <a:p>
              <a:pPr rtl="0"/>
              <a:r>
                <a:t>02</a:t>
              </a:r>
            </a:p>
          </dgm:t>
        </dgm:pt>
        <dgm:pt modelId="301" type="sibTrans" cxnId="6">
          <dgm:prSet phldrT="3"/>
          <dgm:t>
            <a:bodyPr rtlCol="0"/>
            <a:lstStyle/>
            <a:p>
              <a:pPr rtl="0"/>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C107ECF-3DA2-444F-B5FD-1FEEEFDE3DE6}" type="datetime1">
              <a:rPr lang="uk-UA" smtClean="0"/>
              <a:t>30.03.2023</a:t>
            </a:fld>
            <a:endParaRPr lang="en-US"/>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602E8-7778-4840-9C52-CF866E2E76E6}" type="slidenum">
              <a:rPr lang="en-US" smtClean="0"/>
              <a:t>‹№›</a:t>
            </a:fld>
            <a:endParaRPr lang="en-US"/>
          </a:p>
        </p:txBody>
      </p:sp>
    </p:spTree>
    <p:extLst>
      <p:ext uri="{BB962C8B-B14F-4D97-AF65-F5344CB8AC3E}">
        <p14:creationId xmlns:p14="http://schemas.microsoft.com/office/powerpoint/2010/main" val="13306003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9278A53-A3AB-49A8-9033-42CB574864BA}" type="datetime1">
              <a:rPr lang="uk-UA" smtClean="0"/>
              <a:t>30.03.2023</a:t>
            </a:fld>
            <a:endParaRPr lang="en-US"/>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
              <a:t>Зразки заголовків</a:t>
            </a:r>
            <a:endParaRPr lang="en-US"/>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86D5CD-F53C-40AA-8F25-6C53AFF44ECB}" type="slidenum">
              <a:rPr lang="en-US" smtClean="0"/>
              <a:t>‹№›</a:t>
            </a:fld>
            <a:endParaRPr lang="en-US"/>
          </a:p>
        </p:txBody>
      </p:sp>
    </p:spTree>
    <p:extLst>
      <p:ext uri="{BB962C8B-B14F-4D97-AF65-F5344CB8AC3E}">
        <p14:creationId xmlns:p14="http://schemas.microsoft.com/office/powerpoint/2010/main" val="28913981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uk-UA"/>
              <a:t>Клацніть, щоб редагувати стиль зразка заголовка</a:t>
            </a:r>
            <a:endParaRPr lang="en-US" dirty="0"/>
          </a:p>
        </p:txBody>
      </p:sp>
      <p:sp>
        <p:nvSpPr>
          <p:cNvPr id="3" name="Підзаголовок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uk-UA"/>
              <a:t>Клацніть, щоб редагувати стиль зразка підзаголовка</a:t>
            </a:r>
            <a:endParaRPr lang="en-US" dirty="0"/>
          </a:p>
        </p:txBody>
      </p:sp>
      <p:sp>
        <p:nvSpPr>
          <p:cNvPr id="4" name="Місце для дати 3"/>
          <p:cNvSpPr>
            <a:spLocks noGrp="1"/>
          </p:cNvSpPr>
          <p:nvPr>
            <p:ph type="dt" sz="half" idx="10"/>
          </p:nvPr>
        </p:nvSpPr>
        <p:spPr/>
        <p:txBody>
          <a:bodyPr rtlCol="0"/>
          <a:lstStyle/>
          <a:p>
            <a:pPr rtl="0"/>
            <a:fld id="{89DD8594-F651-428A-85F0-F96870F4A8B3}" type="datetime1">
              <a:rPr lang="uk-UA" smtClean="0"/>
              <a:t>30.03.2023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16" name="Рисунок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Заголовок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uk-UA"/>
              <a:t>Клацніть, щоб редагувати стиль зразка заголовка</a:t>
            </a:r>
            <a:endParaRPr lang="en-US" dirty="0"/>
          </a:p>
        </p:txBody>
      </p:sp>
      <p:sp>
        <p:nvSpPr>
          <p:cNvPr id="3" name="Місце для зображення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a:t>Клацніть піктограму, щоб додати зображення</a:t>
            </a:r>
            <a:endParaRPr lang="en-US" dirty="0"/>
          </a:p>
        </p:txBody>
      </p:sp>
      <p:sp>
        <p:nvSpPr>
          <p:cNvPr id="4" name="Місце для тексту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E26D1B8C-FA28-4186-A517-037D9F785FBE}" type="datetime1">
              <a:rPr lang="uk-UA" smtClean="0"/>
              <a:t>30.03.2023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8437"/>
            <a:ext cx="10353762" cy="3534344"/>
          </a:xfrm>
        </p:spPr>
        <p:txBody>
          <a:bodyPr rtlCol="0" anchor="ctr">
            <a:normAutofit/>
          </a:bodyPr>
          <a:lstStyle>
            <a:lvl1pPr>
              <a:defRPr sz="4000"/>
            </a:lvl1pPr>
          </a:lstStyle>
          <a:p>
            <a:pPr rtl="0"/>
            <a:r>
              <a:rPr lang="uk-UA"/>
              <a:t>Клацніть, щоб редагувати стиль зразка заголовка</a:t>
            </a:r>
            <a:endParaRPr lang="en-US" dirty="0"/>
          </a:p>
        </p:txBody>
      </p:sp>
      <p:sp>
        <p:nvSpPr>
          <p:cNvPr id="4" name="Місце для тексту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A855489B-E2B2-434D-92DF-34BD38AC19FF}" type="datetime1">
              <a:rPr lang="uk-UA" smtClean="0"/>
              <a:t>30.03.2023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212" y="609600"/>
            <a:ext cx="9302752" cy="2992904"/>
          </a:xfrm>
        </p:spPr>
        <p:txBody>
          <a:bodyPr rtlCol="0" anchor="ctr">
            <a:normAutofit/>
          </a:bodyPr>
          <a:lstStyle>
            <a:lvl1pPr>
              <a:defRPr sz="3600"/>
            </a:lvl1pPr>
          </a:lstStyle>
          <a:p>
            <a:pPr rtl="0"/>
            <a:r>
              <a:rPr lang="uk-UA"/>
              <a:t>Клацніть, щоб редагувати стиль зразка заголовка</a:t>
            </a:r>
            <a:endParaRPr lang="en-US" dirty="0"/>
          </a:p>
        </p:txBody>
      </p:sp>
      <p:sp>
        <p:nvSpPr>
          <p:cNvPr id="12" name="Місце для тексту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4" name="Місце для тексту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A43AD1D9-9205-458D-A163-8C478ACCC6D2}" type="datetime1">
              <a:rPr lang="uk-UA" smtClean="0"/>
              <a:t>30.03.2023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
        <p:nvSpPr>
          <p:cNvPr id="11" name="Текстове поле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uk" sz="8000">
                <a:solidFill>
                  <a:schemeClr val="tx1"/>
                </a:solidFill>
                <a:effectLst/>
              </a:rPr>
              <a:t>"</a:t>
            </a:r>
          </a:p>
        </p:txBody>
      </p:sp>
      <p:sp>
        <p:nvSpPr>
          <p:cNvPr id="13" name="Текстове поле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uk"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з імене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4" y="2126942"/>
            <a:ext cx="10353763" cy="2511835"/>
          </a:xfrm>
        </p:spPr>
        <p:txBody>
          <a:bodyPr rtlCol="0" anchor="b"/>
          <a:lstStyle>
            <a:lvl1pPr>
              <a:defRPr sz="3200"/>
            </a:lvl1pPr>
          </a:lstStyle>
          <a:p>
            <a:pPr rtl="0"/>
            <a:r>
              <a:rPr lang="uk-UA"/>
              <a:t>Клацніть, щоб редагувати стиль зразка заголовка</a:t>
            </a:r>
            <a:endParaRPr lang="en-US" dirty="0"/>
          </a:p>
        </p:txBody>
      </p:sp>
      <p:sp>
        <p:nvSpPr>
          <p:cNvPr id="4" name="Місце для тексту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B224275C-0B2E-4E4C-9868-412FEDF65CB5}" type="datetime1">
              <a:rPr lang="uk-UA" smtClean="0"/>
              <a:t>30.03.2023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стовпці">
    <p:spTree>
      <p:nvGrpSpPr>
        <p:cNvPr id="1" name=""/>
        <p:cNvGrpSpPr/>
        <p:nvPr/>
      </p:nvGrpSpPr>
      <p:grpSpPr>
        <a:xfrm>
          <a:off x="0" y="0"/>
          <a:ext cx="0" cy="0"/>
          <a:chOff x="0" y="0"/>
          <a:chExt cx="0" cy="0"/>
        </a:xfrm>
      </p:grpSpPr>
      <p:sp>
        <p:nvSpPr>
          <p:cNvPr id="15" name="Заголовок 1"/>
          <p:cNvSpPr>
            <a:spLocks noGrp="1"/>
          </p:cNvSpPr>
          <p:nvPr>
            <p:ph type="title"/>
          </p:nvPr>
        </p:nvSpPr>
        <p:spPr>
          <a:xfrm>
            <a:off x="913795" y="609600"/>
            <a:ext cx="10353762" cy="970450"/>
          </a:xfrm>
        </p:spPr>
        <p:txBody>
          <a:bodyPr rtlCol="0"/>
          <a:lstStyle/>
          <a:p>
            <a:pPr rtl="0"/>
            <a:r>
              <a:rPr lang="uk-UA"/>
              <a:t>Клацніть, щоб редагувати стиль зразка заголовка</a:t>
            </a:r>
            <a:endParaRPr lang="en-US" dirty="0"/>
          </a:p>
        </p:txBody>
      </p:sp>
      <p:sp>
        <p:nvSpPr>
          <p:cNvPr id="7" name="Місце для тексту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8" name="Місце для тексту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9" name="Місце для тексту 4"/>
          <p:cNvSpPr>
            <a:spLocks noGrp="1"/>
          </p:cNvSpPr>
          <p:nvPr>
            <p:ph type="body" sz="quarter" idx="3"/>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10" name="Місце для тексту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11" name="Місце для тексту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12" name="Місце для тексту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3" name="Місце для дати 2"/>
          <p:cNvSpPr>
            <a:spLocks noGrp="1"/>
          </p:cNvSpPr>
          <p:nvPr>
            <p:ph type="dt" sz="half" idx="10"/>
          </p:nvPr>
        </p:nvSpPr>
        <p:spPr/>
        <p:txBody>
          <a:bodyPr rtlCol="0"/>
          <a:lstStyle/>
          <a:p>
            <a:pPr rtl="0"/>
            <a:fld id="{32B70116-8993-46C5-B451-5100E4EE6057}" type="datetime1">
              <a:rPr lang="uk-UA" smtClean="0"/>
              <a:t>30.03.2023</a:t>
            </a:fld>
            <a:endParaRPr lang="en-US" dirty="0"/>
          </a:p>
        </p:txBody>
      </p:sp>
      <p:sp>
        <p:nvSpPr>
          <p:cNvPr id="4" name="Місце для нижнього колонтитула 3"/>
          <p:cNvSpPr>
            <a:spLocks noGrp="1"/>
          </p:cNvSpPr>
          <p:nvPr>
            <p:ph type="ftr" sz="quarter" idx="11"/>
          </p:nvPr>
        </p:nvSpPr>
        <p:spPr/>
        <p:txBody>
          <a:bodyPr rtlCol="0"/>
          <a:lstStyle/>
          <a:p>
            <a:pPr rtl="0"/>
            <a:endParaRPr lang="en-US" dirty="0"/>
          </a:p>
        </p:txBody>
      </p:sp>
      <p:sp>
        <p:nvSpPr>
          <p:cNvPr id="5" name="Місце для номера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стовпці зображення">
    <p:spTree>
      <p:nvGrpSpPr>
        <p:cNvPr id="1" name=""/>
        <p:cNvGrpSpPr/>
        <p:nvPr/>
      </p:nvGrpSpPr>
      <p:grpSpPr>
        <a:xfrm>
          <a:off x="0" y="0"/>
          <a:ext cx="0" cy="0"/>
          <a:chOff x="0" y="0"/>
          <a:chExt cx="0" cy="0"/>
        </a:xfrm>
      </p:grpSpPr>
      <p:pic>
        <p:nvPicPr>
          <p:cNvPr id="2" name="Рисунок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Рисунок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Рисунок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Заголовок 1"/>
          <p:cNvSpPr>
            <a:spLocks noGrp="1"/>
          </p:cNvSpPr>
          <p:nvPr>
            <p:ph type="title"/>
          </p:nvPr>
        </p:nvSpPr>
        <p:spPr>
          <a:xfrm>
            <a:off x="913794" y="609600"/>
            <a:ext cx="10353763" cy="970450"/>
          </a:xfrm>
        </p:spPr>
        <p:txBody>
          <a:bodyPr rtlCol="0"/>
          <a:lstStyle/>
          <a:p>
            <a:pPr rtl="0"/>
            <a:r>
              <a:rPr lang="uk-UA"/>
              <a:t>Клацніть, щоб редагувати стиль зразка заголовка</a:t>
            </a:r>
            <a:endParaRPr lang="en-US" dirty="0"/>
          </a:p>
        </p:txBody>
      </p:sp>
      <p:sp>
        <p:nvSpPr>
          <p:cNvPr id="19" name="Місце для тексту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20" name="Місце для зображення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uk-UA"/>
              <a:t>Клацніть піктограму, щоб додати зображення</a:t>
            </a:r>
            <a:endParaRPr lang="en-US" dirty="0"/>
          </a:p>
        </p:txBody>
      </p:sp>
      <p:sp>
        <p:nvSpPr>
          <p:cNvPr id="21" name="Місце для тексту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22" name="Місце для тексту 4"/>
          <p:cNvSpPr>
            <a:spLocks noGrp="1"/>
          </p:cNvSpPr>
          <p:nvPr>
            <p:ph type="body" sz="quarter" idx="3"/>
          </p:nvPr>
        </p:nvSpPr>
        <p:spPr>
          <a:xfrm>
            <a:off x="4442788"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23" name="Місце для зображення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uk-UA"/>
              <a:t>Клацніть піктограму, щоб додати зображення</a:t>
            </a:r>
            <a:endParaRPr lang="en-US" dirty="0"/>
          </a:p>
        </p:txBody>
      </p:sp>
      <p:sp>
        <p:nvSpPr>
          <p:cNvPr id="24" name="Місце для тексту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25" name="Місце для тексту 4"/>
          <p:cNvSpPr>
            <a:spLocks noGrp="1"/>
          </p:cNvSpPr>
          <p:nvPr>
            <p:ph type="body" sz="quarter" idx="13"/>
          </p:nvPr>
        </p:nvSpPr>
        <p:spPr>
          <a:xfrm>
            <a:off x="7966697"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26" name="Місце для зображення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uk-UA"/>
              <a:t>Клацніть піктограму, щоб додати зображення</a:t>
            </a:r>
            <a:endParaRPr lang="en-US" dirty="0"/>
          </a:p>
        </p:txBody>
      </p:sp>
      <p:sp>
        <p:nvSpPr>
          <p:cNvPr id="27" name="Місце для тексту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3" name="Місце для дати 2"/>
          <p:cNvSpPr>
            <a:spLocks noGrp="1"/>
          </p:cNvSpPr>
          <p:nvPr>
            <p:ph type="dt" sz="half" idx="10"/>
          </p:nvPr>
        </p:nvSpPr>
        <p:spPr/>
        <p:txBody>
          <a:bodyPr rtlCol="0"/>
          <a:lstStyle/>
          <a:p>
            <a:pPr rtl="0"/>
            <a:fld id="{C51F8EF2-43EB-4A0A-A709-528CAE1E259D}" type="datetime1">
              <a:rPr lang="uk-UA" smtClean="0"/>
              <a:t>30.03.2023</a:t>
            </a:fld>
            <a:endParaRPr lang="en-US" dirty="0"/>
          </a:p>
        </p:txBody>
      </p:sp>
      <p:sp>
        <p:nvSpPr>
          <p:cNvPr id="4" name="Місце для нижнього колонтитула 3"/>
          <p:cNvSpPr>
            <a:spLocks noGrp="1"/>
          </p:cNvSpPr>
          <p:nvPr>
            <p:ph type="ftr" sz="quarter" idx="11"/>
          </p:nvPr>
        </p:nvSpPr>
        <p:spPr/>
        <p:txBody>
          <a:bodyPr rtlCol="0"/>
          <a:lstStyle/>
          <a:p>
            <a:pPr rtl="0"/>
            <a:endParaRPr lang="en-US" dirty="0"/>
          </a:p>
        </p:txBody>
      </p:sp>
      <p:sp>
        <p:nvSpPr>
          <p:cNvPr id="5" name="Місце для номера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p:txBody>
          <a:bodyPr vert="eaVert" rtlCol="0" anchor="t"/>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E7361B1E-40C1-4E7E-9AEE-247E4C5E14E8}" type="datetime1">
              <a:rPr lang="uk-UA" smtClean="0"/>
              <a:t>30.03.2023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983068" y="609599"/>
            <a:ext cx="2284487" cy="5181601"/>
          </a:xfrm>
        </p:spPr>
        <p:txBody>
          <a:bodyPr vert="eaVert" rtlCol="0"/>
          <a:lstStyle>
            <a:lvl1pPr algn="l">
              <a:defRPr/>
            </a:lvl1pPr>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a:xfrm>
            <a:off x="913796" y="609599"/>
            <a:ext cx="7916872" cy="5181601"/>
          </a:xfrm>
        </p:spPr>
        <p:txBody>
          <a:bodyPr vert="eaVert" rtlCol="0" anchor="t"/>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8325B2A6-9BFA-4F9A-9BCA-0C892468B9EB}" type="datetime1">
              <a:rPr lang="uk-UA" smtClean="0"/>
              <a:t>30.03.2023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B3563F38-76EE-4A8E-B057-A06D6E18A614}" type="datetime1">
              <a:rPr lang="uk-UA" smtClean="0"/>
              <a:t>30.03.2023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1761067"/>
            <a:ext cx="9590550" cy="1828813"/>
          </a:xfrm>
        </p:spPr>
        <p:txBody>
          <a:bodyPr rtlCol="0" anchor="b"/>
          <a:lstStyle>
            <a:lvl1pPr algn="ctr">
              <a:defRPr sz="4000" b="0" cap="none"/>
            </a:lvl1pPr>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uk-UA"/>
              <a:t>Клацніть, щоб відредагувати стилі зразків тексту</a:t>
            </a:r>
          </a:p>
        </p:txBody>
      </p:sp>
      <p:sp>
        <p:nvSpPr>
          <p:cNvPr id="4" name="Місце для дати 3"/>
          <p:cNvSpPr>
            <a:spLocks noGrp="1"/>
          </p:cNvSpPr>
          <p:nvPr>
            <p:ph type="dt" sz="half" idx="10"/>
          </p:nvPr>
        </p:nvSpPr>
        <p:spPr/>
        <p:txBody>
          <a:bodyPr rtlCol="0"/>
          <a:lstStyle/>
          <a:p>
            <a:pPr rtl="0"/>
            <a:fld id="{3F6D944B-4352-4352-BE32-2866597B5D08}" type="datetime1">
              <a:rPr lang="uk-UA" smtClean="0"/>
              <a:t>30.03.2023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9600"/>
            <a:ext cx="10353762" cy="1261872"/>
          </a:xfrm>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sz="half" idx="1"/>
          </p:nvPr>
        </p:nvSpPr>
        <p:spPr>
          <a:xfrm>
            <a:off x="913795" y="2076450"/>
            <a:ext cx="4856841" cy="3622671"/>
          </a:xfrm>
        </p:spPr>
        <p:txBody>
          <a:bodyPr rtlCol="0" anchor="t">
            <a:normAutofit/>
          </a:body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вмісту 3"/>
          <p:cNvSpPr>
            <a:spLocks noGrp="1"/>
          </p:cNvSpPr>
          <p:nvPr>
            <p:ph sz="half" idx="2"/>
          </p:nvPr>
        </p:nvSpPr>
        <p:spPr>
          <a:xfrm>
            <a:off x="6410716" y="2076451"/>
            <a:ext cx="4856841" cy="3622672"/>
          </a:xfrm>
        </p:spPr>
        <p:txBody>
          <a:bodyPr rtlCol="0" anchor="t">
            <a:normAutofit/>
          </a:body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5" name="Місце для дати 4"/>
          <p:cNvSpPr>
            <a:spLocks noGrp="1"/>
          </p:cNvSpPr>
          <p:nvPr>
            <p:ph type="dt" sz="half" idx="10"/>
          </p:nvPr>
        </p:nvSpPr>
        <p:spPr/>
        <p:txBody>
          <a:bodyPr rtlCol="0"/>
          <a:lstStyle/>
          <a:p>
            <a:pPr rtl="0"/>
            <a:fld id="{0AC17D41-07D4-4B15-B0E0-C58E5CEFC0B1}" type="datetime1">
              <a:rPr lang="uk-UA" smtClean="0"/>
              <a:t>30.03.2023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20" name="Рисунок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Рисунок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Заголовок 1"/>
          <p:cNvSpPr>
            <a:spLocks noGrp="1"/>
          </p:cNvSpPr>
          <p:nvPr>
            <p:ph type="title"/>
          </p:nvPr>
        </p:nvSpPr>
        <p:spPr>
          <a:xfrm>
            <a:off x="913795" y="609600"/>
            <a:ext cx="10353762" cy="970450"/>
          </a:xfrm>
        </p:spPr>
        <p:txBody>
          <a:bodyPr rtlCol="0"/>
          <a:lstStyle>
            <a:lvl1pPr>
              <a:defRPr/>
            </a:lvl1pPr>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4" name="Місце для вмісту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uk"/>
          </a:p>
        </p:txBody>
      </p:sp>
      <p:sp>
        <p:nvSpPr>
          <p:cNvPr id="5" name="Місце для тексту 4"/>
          <p:cNvSpPr>
            <a:spLocks noGrp="1"/>
          </p:cNvSpPr>
          <p:nvPr>
            <p:ph type="body" sz="quarter" idx="3"/>
          </p:nvPr>
        </p:nvSpPr>
        <p:spPr>
          <a:xfrm>
            <a:off x="6363166" y="1855152"/>
            <a:ext cx="4779582" cy="692495"/>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6" name="Місце для вмісту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uk"/>
          </a:p>
        </p:txBody>
      </p:sp>
      <p:sp>
        <p:nvSpPr>
          <p:cNvPr id="7" name="Місце для дати 6"/>
          <p:cNvSpPr>
            <a:spLocks noGrp="1"/>
          </p:cNvSpPr>
          <p:nvPr>
            <p:ph type="dt" sz="half" idx="10"/>
          </p:nvPr>
        </p:nvSpPr>
        <p:spPr/>
        <p:txBody>
          <a:bodyPr rtlCol="0"/>
          <a:lstStyle/>
          <a:p>
            <a:pPr rtl="0"/>
            <a:fld id="{59D29B2F-B515-4946-9948-781ADA0966A3}" type="datetime1">
              <a:rPr lang="uk-UA" smtClean="0"/>
              <a:t>30.03.2023</a:t>
            </a:fld>
            <a:endParaRPr lang="en-US" dirty="0"/>
          </a:p>
        </p:txBody>
      </p:sp>
      <p:sp>
        <p:nvSpPr>
          <p:cNvPr id="8" name="Місце для нижнього колонтитула 7"/>
          <p:cNvSpPr>
            <a:spLocks noGrp="1"/>
          </p:cNvSpPr>
          <p:nvPr>
            <p:ph type="ftr" sz="quarter" idx="11"/>
          </p:nvPr>
        </p:nvSpPr>
        <p:spPr/>
        <p:txBody>
          <a:bodyPr rtlCol="0"/>
          <a:lstStyle/>
          <a:p>
            <a:pPr rtl="0"/>
            <a:endParaRPr lang="en-US" dirty="0"/>
          </a:p>
        </p:txBody>
      </p:sp>
      <p:sp>
        <p:nvSpPr>
          <p:cNvPr id="9" name="Місце для номера слайда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дати 2"/>
          <p:cNvSpPr>
            <a:spLocks noGrp="1"/>
          </p:cNvSpPr>
          <p:nvPr>
            <p:ph type="dt" sz="half" idx="10"/>
          </p:nvPr>
        </p:nvSpPr>
        <p:spPr/>
        <p:txBody>
          <a:bodyPr rtlCol="0"/>
          <a:lstStyle/>
          <a:p>
            <a:pPr rtl="0"/>
            <a:fld id="{7598803E-120B-42EA-99EE-A97F0C0DAE31}" type="datetime1">
              <a:rPr lang="uk-UA" smtClean="0"/>
              <a:t>30.03.2023</a:t>
            </a:fld>
            <a:endParaRPr lang="en-US" dirty="0"/>
          </a:p>
        </p:txBody>
      </p:sp>
      <p:sp>
        <p:nvSpPr>
          <p:cNvPr id="4" name="Місце для нижнього колонтитула 3"/>
          <p:cNvSpPr>
            <a:spLocks noGrp="1"/>
          </p:cNvSpPr>
          <p:nvPr>
            <p:ph type="ftr" sz="quarter" idx="11"/>
          </p:nvPr>
        </p:nvSpPr>
        <p:spPr/>
        <p:txBody>
          <a:bodyPr rtlCol="0"/>
          <a:lstStyle/>
          <a:p>
            <a:pPr rtl="0"/>
            <a:endParaRPr lang="en-US" dirty="0"/>
          </a:p>
        </p:txBody>
      </p:sp>
      <p:sp>
        <p:nvSpPr>
          <p:cNvPr id="5" name="Місце для номера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A89982E9-8852-4A44-AD82-C05A866252A1}" type="datetime1">
              <a:rPr lang="uk-UA" smtClean="0"/>
              <a:t>30.03.2023</a:t>
            </a:fld>
            <a:endParaRPr lang="en-US" dirty="0"/>
          </a:p>
        </p:txBody>
      </p:sp>
      <p:sp>
        <p:nvSpPr>
          <p:cNvPr id="3" name="Місце для нижнього колонтитула 2"/>
          <p:cNvSpPr>
            <a:spLocks noGrp="1"/>
          </p:cNvSpPr>
          <p:nvPr>
            <p:ph type="ftr" sz="quarter" idx="11"/>
          </p:nvPr>
        </p:nvSpPr>
        <p:spPr/>
        <p:txBody>
          <a:bodyPr rtlCol="0"/>
          <a:lstStyle/>
          <a:p>
            <a:pPr rtl="0"/>
            <a:endParaRPr lang="en-US" dirty="0"/>
          </a:p>
        </p:txBody>
      </p:sp>
      <p:sp>
        <p:nvSpPr>
          <p:cNvPr id="4" name="Місце для номера слайда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a:xfrm>
            <a:off x="4855633" y="609600"/>
            <a:ext cx="6411924" cy="5080001"/>
          </a:xfrm>
        </p:spPr>
        <p:txBody>
          <a:bodyPr rtlCol="0">
            <a:normAutofit/>
          </a:body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тексту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38D971F9-DDE5-4B08-943A-620239BA7170}" type="datetime1">
              <a:rPr lang="uk-UA" smtClean="0"/>
              <a:t>30.03.2023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pic>
        <p:nvPicPr>
          <p:cNvPr id="22" name="Рисунок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Заголовок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uk-UA"/>
              <a:t>Клацніть, щоб редагувати стиль зразка заголовка</a:t>
            </a:r>
            <a:endParaRPr lang="en-US" dirty="0"/>
          </a:p>
        </p:txBody>
      </p:sp>
      <p:sp>
        <p:nvSpPr>
          <p:cNvPr id="3" name="Місце для зображення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uk-UA"/>
              <a:t>Клацніть піктограму, щоб додати зображення</a:t>
            </a:r>
            <a:endParaRPr lang="en-US" dirty="0"/>
          </a:p>
        </p:txBody>
      </p:sp>
      <p:sp>
        <p:nvSpPr>
          <p:cNvPr id="4" name="Місце для тексту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E5AF17C0-00F1-424F-A696-93EED0904070}" type="datetime1">
              <a:rPr lang="uk-UA" smtClean="0"/>
              <a:t>30.03.2023</a:t>
            </a:fld>
            <a:endParaRPr lang="en-US" dirty="0"/>
          </a:p>
        </p:txBody>
      </p:sp>
      <p:sp>
        <p:nvSpPr>
          <p:cNvPr id="6" name="Місце для нижнього колонтитула 5"/>
          <p:cNvSpPr>
            <a:spLocks noGrp="1"/>
          </p:cNvSpPr>
          <p:nvPr>
            <p:ph type="ftr" sz="quarter" idx="11"/>
          </p:nvPr>
        </p:nvSpPr>
        <p:spPr/>
        <p:txBody>
          <a:bodyPr rtlCol="0"/>
          <a:lstStyle/>
          <a:p>
            <a:pPr algn="l"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uk" dirty="0"/>
              <a:t>Зразок заголовка</a:t>
            </a:r>
            <a:endParaRPr lang="en-US" dirty="0"/>
          </a:p>
        </p:txBody>
      </p:sp>
      <p:sp>
        <p:nvSpPr>
          <p:cNvPr id="3" name="Місце для тексту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4" name="Місце для дати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985C46A9-914E-40F2-A01B-95665E88FC1C}" type="datetime1">
              <a:rPr lang="uk-UA" smtClean="0"/>
              <a:t>30.03.2023</a:t>
            </a:fld>
            <a:endParaRPr lang="en-US" dirty="0"/>
          </a:p>
        </p:txBody>
      </p:sp>
      <p:sp>
        <p:nvSpPr>
          <p:cNvPr id="5" name="Місце для нижнього колонтитула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en-US" dirty="0"/>
          </a:p>
        </p:txBody>
      </p:sp>
      <p:sp>
        <p:nvSpPr>
          <p:cNvPr id="6" name="Місце для номера слайда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Рисунок 4" descr="Зображення, опис якого включає слова: чашка, кава, їжа, напої&#10;&#10;Автоматично створений опис">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rtlCol="0">
            <a:normAutofit/>
          </a:bodyPr>
          <a:lstStyle/>
          <a:p>
            <a:pPr rtl="0"/>
            <a:r>
              <a:rPr lang="uk-UA" sz="7200" dirty="0"/>
              <a:t>Філософське осмислення людини</a:t>
            </a:r>
            <a:endParaRPr lang="uk" sz="7200" dirty="0"/>
          </a:p>
        </p:txBody>
      </p:sp>
      <p:sp>
        <p:nvSpPr>
          <p:cNvPr id="3" name="Підзаголовок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rtlCol="0">
            <a:normAutofit/>
          </a:bodyPr>
          <a:lstStyle/>
          <a:p>
            <a:pPr rtl="0"/>
            <a:endParaRPr lang="uk" sz="2800" dirty="0"/>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AC4FB7-DACC-4E20-8028-C7A25AC06629}"/>
              </a:ext>
            </a:extLst>
          </p:cNvPr>
          <p:cNvSpPr>
            <a:spLocks noGrp="1"/>
          </p:cNvSpPr>
          <p:nvPr>
            <p:ph type="title"/>
          </p:nvPr>
        </p:nvSpPr>
        <p:spPr/>
        <p:txBody>
          <a:bodyPr/>
          <a:lstStyle/>
          <a:p>
            <a:r>
              <a:rPr lang="uk-UA" dirty="0"/>
              <a:t>Природа людини</a:t>
            </a:r>
          </a:p>
        </p:txBody>
      </p:sp>
      <p:sp>
        <p:nvSpPr>
          <p:cNvPr id="3" name="Місце для вмісту 2">
            <a:extLst>
              <a:ext uri="{FF2B5EF4-FFF2-40B4-BE49-F238E27FC236}">
                <a16:creationId xmlns:a16="http://schemas.microsoft.com/office/drawing/2014/main" id="{FC4CD2BC-3782-4C2F-A241-8A7C56A216A1}"/>
              </a:ext>
            </a:extLst>
          </p:cNvPr>
          <p:cNvSpPr>
            <a:spLocks noGrp="1"/>
          </p:cNvSpPr>
          <p:nvPr>
            <p:ph idx="1"/>
          </p:nvPr>
        </p:nvSpPr>
        <p:spPr/>
        <p:txBody>
          <a:bodyPr/>
          <a:lstStyle/>
          <a:p>
            <a:pPr algn="just"/>
            <a:r>
              <a:rPr lang="uk-UA" dirty="0"/>
              <a:t>Розуміння сутності (природи) людини невід’ємно пов’язане з визначенням характеру взаємозв’язку і взаємодії природного, соціального і духовного в людському бутті. </a:t>
            </a:r>
          </a:p>
          <a:p>
            <a:pPr algn="just"/>
            <a:r>
              <a:rPr lang="uk-UA" dirty="0" err="1"/>
              <a:t>Включеність</a:t>
            </a:r>
            <a:r>
              <a:rPr lang="uk-UA" dirty="0"/>
              <a:t> людини у два світи – біологічний і соціальний – породила суперечку, яка ведеться давно й продовжується досі. Суть її така: яке з цих начал – біологічне чи соціальне – є визначальним для життя людини й суспільства. Спектр думок з цього приводу можна віднести до двох полюсів: </a:t>
            </a:r>
            <a:r>
              <a:rPr lang="uk-UA" dirty="0" err="1"/>
              <a:t>біологізаторства</a:t>
            </a:r>
            <a:r>
              <a:rPr lang="uk-UA" dirty="0"/>
              <a:t> й соціологізаторства. </a:t>
            </a:r>
          </a:p>
          <a:p>
            <a:endParaRPr lang="uk-UA" dirty="0"/>
          </a:p>
        </p:txBody>
      </p:sp>
      <p:sp>
        <p:nvSpPr>
          <p:cNvPr id="4" name="Місце для дати 3">
            <a:extLst>
              <a:ext uri="{FF2B5EF4-FFF2-40B4-BE49-F238E27FC236}">
                <a16:creationId xmlns:a16="http://schemas.microsoft.com/office/drawing/2014/main" id="{AAADA726-1E66-46AF-B864-5500D5D9AA96}"/>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3307268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74FCCF-8911-4E37-9541-87822B176E02}"/>
              </a:ext>
            </a:extLst>
          </p:cNvPr>
          <p:cNvSpPr>
            <a:spLocks noGrp="1"/>
          </p:cNvSpPr>
          <p:nvPr>
            <p:ph type="title"/>
          </p:nvPr>
        </p:nvSpPr>
        <p:spPr/>
        <p:txBody>
          <a:bodyPr/>
          <a:lstStyle/>
          <a:p>
            <a:r>
              <a:rPr lang="uk-UA" dirty="0"/>
              <a:t>біологізаторські концепції</a:t>
            </a:r>
          </a:p>
        </p:txBody>
      </p:sp>
      <p:sp>
        <p:nvSpPr>
          <p:cNvPr id="3" name="Місце для вмісту 2">
            <a:extLst>
              <a:ext uri="{FF2B5EF4-FFF2-40B4-BE49-F238E27FC236}">
                <a16:creationId xmlns:a16="http://schemas.microsoft.com/office/drawing/2014/main" id="{8ED2968E-036B-4DD9-BE3A-BA883EA63484}"/>
              </a:ext>
            </a:extLst>
          </p:cNvPr>
          <p:cNvSpPr>
            <a:spLocks noGrp="1"/>
          </p:cNvSpPr>
          <p:nvPr>
            <p:ph idx="1"/>
          </p:nvPr>
        </p:nvSpPr>
        <p:spPr/>
        <p:txBody>
          <a:bodyPr/>
          <a:lstStyle/>
          <a:p>
            <a:pPr algn="just"/>
            <a:r>
              <a:rPr lang="uk-UA" dirty="0"/>
              <a:t>Визначальною рисою біологізаторських концепцій є уявлення про людину як переважно природну істоту, чиє життя, поведінка, індивідуальні і суспільні якості та засади духовності обумовлені і визначаються біологічними факторами.</a:t>
            </a:r>
          </a:p>
        </p:txBody>
      </p:sp>
      <p:sp>
        <p:nvSpPr>
          <p:cNvPr id="4" name="Місце для дати 3">
            <a:extLst>
              <a:ext uri="{FF2B5EF4-FFF2-40B4-BE49-F238E27FC236}">
                <a16:creationId xmlns:a16="http://schemas.microsoft.com/office/drawing/2014/main" id="{399FC3F1-0B4F-4F06-8646-2FD4278566D8}"/>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311437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E68CFE-AA3E-491F-B733-247F9D8D1DAE}"/>
              </a:ext>
            </a:extLst>
          </p:cNvPr>
          <p:cNvSpPr>
            <a:spLocks noGrp="1"/>
          </p:cNvSpPr>
          <p:nvPr>
            <p:ph type="title"/>
          </p:nvPr>
        </p:nvSpPr>
        <p:spPr/>
        <p:txBody>
          <a:bodyPr/>
          <a:lstStyle/>
          <a:p>
            <a:r>
              <a:rPr lang="uk-UA" dirty="0" err="1"/>
              <a:t>Соціологізаторські</a:t>
            </a:r>
            <a:r>
              <a:rPr lang="uk-UA" dirty="0"/>
              <a:t> концепції</a:t>
            </a:r>
          </a:p>
        </p:txBody>
      </p:sp>
      <p:sp>
        <p:nvSpPr>
          <p:cNvPr id="3" name="Місце для вмісту 2">
            <a:extLst>
              <a:ext uri="{FF2B5EF4-FFF2-40B4-BE49-F238E27FC236}">
                <a16:creationId xmlns:a16="http://schemas.microsoft.com/office/drawing/2014/main" id="{511A1551-92EB-4ADA-B5E2-F784F3672966}"/>
              </a:ext>
            </a:extLst>
          </p:cNvPr>
          <p:cNvSpPr>
            <a:spLocks noGrp="1"/>
          </p:cNvSpPr>
          <p:nvPr>
            <p:ph idx="1"/>
          </p:nvPr>
        </p:nvSpPr>
        <p:spPr/>
        <p:txBody>
          <a:bodyPr>
            <a:normAutofit/>
          </a:bodyPr>
          <a:lstStyle/>
          <a:p>
            <a:pPr algn="just"/>
            <a:r>
              <a:rPr lang="uk-UA" dirty="0" err="1"/>
              <a:t>Соціологізаторські</a:t>
            </a:r>
            <a:r>
              <a:rPr lang="uk-UA" dirty="0"/>
              <a:t> концепції людської природи ігнорують все біологічне в людині, її природні передумови, а також людську індивідуальність, від яких можна ніби відхилятись при вивченні людини. Остання мислиться лише як сирий матеріал, з якого можливо сформувати будь-яку людину в ім’я досягнення того чи іншого ідеалу.</a:t>
            </a:r>
          </a:p>
        </p:txBody>
      </p:sp>
      <p:sp>
        <p:nvSpPr>
          <p:cNvPr id="4" name="Місце для дати 3">
            <a:extLst>
              <a:ext uri="{FF2B5EF4-FFF2-40B4-BE49-F238E27FC236}">
                <a16:creationId xmlns:a16="http://schemas.microsoft.com/office/drawing/2014/main" id="{149F0A75-1F27-4309-B333-BB0CF922CA52}"/>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1681668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11F124-0196-42AA-9D89-6EC749E6516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2DCF9798-9B03-4677-921E-AE5058D3AABB}"/>
              </a:ext>
            </a:extLst>
          </p:cNvPr>
          <p:cNvSpPr>
            <a:spLocks noGrp="1"/>
          </p:cNvSpPr>
          <p:nvPr>
            <p:ph idx="1"/>
          </p:nvPr>
        </p:nvSpPr>
        <p:spPr/>
        <p:txBody>
          <a:bodyPr/>
          <a:lstStyle/>
          <a:p>
            <a:pPr algn="just"/>
            <a:r>
              <a:rPr lang="uk-UA" dirty="0"/>
              <a:t>Представники обох цих полюсів фактично дискредитували себе. З позиції сучасної науки і філософії сутність людини (тобто те, що визначає її специфіку, відмінність від інших живих істот) соціальна, але необхідно визнати наявність, значення й відносну самостійність її біологічної природи. Вчені вважають, що біологічне в людині "зняте" соціальним. Це означає, що воно (це біологічне начало) перетворене, значною мірою підпорядковане соціальному, але не усунуте, зберігається, утворює з соціальним діалектичну єдність.</a:t>
            </a:r>
          </a:p>
          <a:p>
            <a:endParaRPr lang="uk-UA" dirty="0"/>
          </a:p>
        </p:txBody>
      </p:sp>
      <p:sp>
        <p:nvSpPr>
          <p:cNvPr id="4" name="Місце для дати 3">
            <a:extLst>
              <a:ext uri="{FF2B5EF4-FFF2-40B4-BE49-F238E27FC236}">
                <a16:creationId xmlns:a16="http://schemas.microsoft.com/office/drawing/2014/main" id="{B739C6FF-8270-4592-A655-19CE69D89D90}"/>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1472534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BC4661-82C3-4D64-BCCD-8072DD192360}"/>
              </a:ext>
            </a:extLst>
          </p:cNvPr>
          <p:cNvSpPr>
            <a:spLocks noGrp="1"/>
          </p:cNvSpPr>
          <p:nvPr>
            <p:ph type="title"/>
          </p:nvPr>
        </p:nvSpPr>
        <p:spPr/>
        <p:txBody>
          <a:bodyPr/>
          <a:lstStyle/>
          <a:p>
            <a:r>
              <a:rPr lang="uk-UA" dirty="0"/>
              <a:t>Образи людини в історії думки</a:t>
            </a:r>
          </a:p>
        </p:txBody>
      </p:sp>
      <p:sp>
        <p:nvSpPr>
          <p:cNvPr id="3" name="Місце для вмісту 2">
            <a:extLst>
              <a:ext uri="{FF2B5EF4-FFF2-40B4-BE49-F238E27FC236}">
                <a16:creationId xmlns:a16="http://schemas.microsoft.com/office/drawing/2014/main" id="{A8265FF1-9BF5-488F-944E-AD176DDEACE9}"/>
              </a:ext>
            </a:extLst>
          </p:cNvPr>
          <p:cNvSpPr>
            <a:spLocks noGrp="1"/>
          </p:cNvSpPr>
          <p:nvPr>
            <p:ph idx="1"/>
          </p:nvPr>
        </p:nvSpPr>
        <p:spPr/>
        <p:txBody>
          <a:bodyPr>
            <a:normAutofit/>
          </a:bodyPr>
          <a:lstStyle/>
          <a:p>
            <a:pPr algn="just"/>
            <a:r>
              <a:rPr lang="uk-UA" dirty="0"/>
              <a:t>В </a:t>
            </a:r>
            <a:r>
              <a:rPr lang="uk-UA" b="1" dirty="0"/>
              <a:t>античному</a:t>
            </a:r>
            <a:r>
              <a:rPr lang="uk-UA" dirty="0"/>
              <a:t> світорозумінні людина – передусім частинка космосу – гармонійно впорядкованого цілого, вона не має особливого привілейованого статусу. Через це вона не виділяє себе зі світу, органічно вписуючись в його порядок. Людина виступає як «згусток» світу – мікрокосм у макрокосмі (звідси й античний заклик «Впізнай самого себе»). Тому антична думка не знає індивіда – автономної незалежної антропологічної одиниці; людина античності – продовження клану, суспільної, інтелектуальної групи, одиниця полісу (міста-держави), основна сфера її існування – публічність. </a:t>
            </a:r>
          </a:p>
          <a:p>
            <a:endParaRPr lang="uk-UA" dirty="0"/>
          </a:p>
        </p:txBody>
      </p:sp>
      <p:sp>
        <p:nvSpPr>
          <p:cNvPr id="4" name="Місце для дати 3">
            <a:extLst>
              <a:ext uri="{FF2B5EF4-FFF2-40B4-BE49-F238E27FC236}">
                <a16:creationId xmlns:a16="http://schemas.microsoft.com/office/drawing/2014/main" id="{F79A2DDF-8BD8-4E8C-8E05-F556C3F52C39}"/>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65345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38603D-0C28-4A75-9D34-2A55ADD54453}"/>
              </a:ext>
            </a:extLst>
          </p:cNvPr>
          <p:cNvSpPr>
            <a:spLocks noGrp="1"/>
          </p:cNvSpPr>
          <p:nvPr>
            <p:ph type="title"/>
          </p:nvPr>
        </p:nvSpPr>
        <p:spPr>
          <a:xfrm>
            <a:off x="913795" y="636233"/>
            <a:ext cx="10353762" cy="1257300"/>
          </a:xfrm>
        </p:spPr>
        <p:txBody>
          <a:bodyPr/>
          <a:lstStyle/>
          <a:p>
            <a:endParaRPr lang="uk-UA"/>
          </a:p>
        </p:txBody>
      </p:sp>
      <p:sp>
        <p:nvSpPr>
          <p:cNvPr id="3" name="Місце для вмісту 2">
            <a:extLst>
              <a:ext uri="{FF2B5EF4-FFF2-40B4-BE49-F238E27FC236}">
                <a16:creationId xmlns:a16="http://schemas.microsoft.com/office/drawing/2014/main" id="{49B6FD91-1BBA-4F1D-B4D5-83CADE72CDBF}"/>
              </a:ext>
            </a:extLst>
          </p:cNvPr>
          <p:cNvSpPr>
            <a:spLocks noGrp="1"/>
          </p:cNvSpPr>
          <p:nvPr>
            <p:ph idx="1"/>
          </p:nvPr>
        </p:nvSpPr>
        <p:spPr/>
        <p:txBody>
          <a:bodyPr/>
          <a:lstStyle/>
          <a:p>
            <a:pPr algn="just"/>
            <a:r>
              <a:rPr lang="uk-UA" dirty="0" err="1"/>
              <a:t>Антропологізація</a:t>
            </a:r>
            <a:r>
              <a:rPr lang="uk-UA" dirty="0"/>
              <a:t> філософії софістами та Сократом, соціально-економічні зміни, розвиток науки та філософії призвели до все більшого дистанціювання людини та світу, звільнення першої від обов’язку полісу, родових та станових вуз. Виникнення християнства підвело рису під античним розумінням людини та заклало основи нового філософського образу людини.</a:t>
            </a:r>
          </a:p>
        </p:txBody>
      </p:sp>
      <p:sp>
        <p:nvSpPr>
          <p:cNvPr id="4" name="Місце для дати 3">
            <a:extLst>
              <a:ext uri="{FF2B5EF4-FFF2-40B4-BE49-F238E27FC236}">
                <a16:creationId xmlns:a16="http://schemas.microsoft.com/office/drawing/2014/main" id="{4713CD63-325C-4CCB-89CD-1876C0EDFD84}"/>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2560615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5E3527-B061-4526-AB1A-9E4E7EB98D9B}"/>
              </a:ext>
            </a:extLst>
          </p:cNvPr>
          <p:cNvSpPr>
            <a:spLocks noGrp="1"/>
          </p:cNvSpPr>
          <p:nvPr>
            <p:ph type="title"/>
          </p:nvPr>
        </p:nvSpPr>
        <p:spPr/>
        <p:txBody>
          <a:bodyPr/>
          <a:lstStyle/>
          <a:p>
            <a:r>
              <a:rPr lang="uk-UA" dirty="0"/>
              <a:t>середньовічне розуміння людини</a:t>
            </a:r>
          </a:p>
        </p:txBody>
      </p:sp>
      <p:sp>
        <p:nvSpPr>
          <p:cNvPr id="3" name="Місце для вмісту 2">
            <a:extLst>
              <a:ext uri="{FF2B5EF4-FFF2-40B4-BE49-F238E27FC236}">
                <a16:creationId xmlns:a16="http://schemas.microsoft.com/office/drawing/2014/main" id="{37C44313-474F-4D4E-B127-5E40728BC152}"/>
              </a:ext>
            </a:extLst>
          </p:cNvPr>
          <p:cNvSpPr>
            <a:spLocks noGrp="1"/>
          </p:cNvSpPr>
          <p:nvPr>
            <p:ph idx="1"/>
          </p:nvPr>
        </p:nvSpPr>
        <p:spPr/>
        <p:txBody>
          <a:bodyPr>
            <a:normAutofit fontScale="85000" lnSpcReduction="20000"/>
          </a:bodyPr>
          <a:lstStyle/>
          <a:p>
            <a:pPr algn="just"/>
            <a:r>
              <a:rPr lang="uk-UA" dirty="0"/>
              <a:t>В середньовічному розумінні людина – передусім істота гріховна, яка усвідомила свою гріховність. Тобто, вона володіє свободою волі, адже гріх може вчинити лише вільна людина. Через зв'язок із надприроднім богом вона звільняється від </a:t>
            </a:r>
            <a:r>
              <a:rPr lang="uk-UA" dirty="0" err="1"/>
              <a:t>зв’язків</a:t>
            </a:r>
            <a:r>
              <a:rPr lang="uk-UA" dirty="0"/>
              <a:t> земного, все більше замикаючись в собі, ізолюючись від світу. Тому саме християнство дає думці образ індивіда – неподільної замкнутої одиниці, незалежної від космосу, однак залежної від бога, яка володіє свободою бути чи не бути собою (обирати від благом та злом). Наявність душі, яку треба врятувати, призводить до розриву всередині людського єства – антична людина єдина в своїй психофізіологічній унікальності; людина ж Середньовіччя виношує єдину мету – звільнити безсмертну душу з в’язниці плоті. Будучи єдиною </a:t>
            </a:r>
            <a:r>
              <a:rPr lang="uk-UA" dirty="0" err="1"/>
              <a:t>істотою</a:t>
            </a:r>
            <a:r>
              <a:rPr lang="uk-UA" dirty="0"/>
              <a:t>, здатною до спасіння, середньовічна людина утверджується в своїй унікальності в системі живого; тепер вона – обрана істота. </a:t>
            </a:r>
          </a:p>
        </p:txBody>
      </p:sp>
      <p:sp>
        <p:nvSpPr>
          <p:cNvPr id="4" name="Місце для дати 3">
            <a:extLst>
              <a:ext uri="{FF2B5EF4-FFF2-40B4-BE49-F238E27FC236}">
                <a16:creationId xmlns:a16="http://schemas.microsoft.com/office/drawing/2014/main" id="{F5E45633-440B-431F-B42B-FEF65C3ECA85}"/>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352469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2CEEDE-6DBF-45D5-BFDE-E304FEF1DBDC}"/>
              </a:ext>
            </a:extLst>
          </p:cNvPr>
          <p:cNvSpPr>
            <a:spLocks noGrp="1"/>
          </p:cNvSpPr>
          <p:nvPr>
            <p:ph type="title"/>
          </p:nvPr>
        </p:nvSpPr>
        <p:spPr/>
        <p:txBody>
          <a:bodyPr/>
          <a:lstStyle/>
          <a:p>
            <a:r>
              <a:rPr lang="uk-UA" dirty="0"/>
              <a:t>Людина доби Ренесансу</a:t>
            </a:r>
          </a:p>
        </p:txBody>
      </p:sp>
      <p:sp>
        <p:nvSpPr>
          <p:cNvPr id="3" name="Місце для вмісту 2">
            <a:extLst>
              <a:ext uri="{FF2B5EF4-FFF2-40B4-BE49-F238E27FC236}">
                <a16:creationId xmlns:a16="http://schemas.microsoft.com/office/drawing/2014/main" id="{8E61BF56-58B5-48FC-9CC3-00072B06B34A}"/>
              </a:ext>
            </a:extLst>
          </p:cNvPr>
          <p:cNvSpPr>
            <a:spLocks noGrp="1"/>
          </p:cNvSpPr>
          <p:nvPr>
            <p:ph idx="1"/>
          </p:nvPr>
        </p:nvSpPr>
        <p:spPr/>
        <p:txBody>
          <a:bodyPr>
            <a:normAutofit lnSpcReduction="10000"/>
          </a:bodyPr>
          <a:lstStyle/>
          <a:p>
            <a:pPr algn="just"/>
            <a:r>
              <a:rPr lang="uk-UA" dirty="0"/>
              <a:t>Ідея надприродного бога, з яким пов’язує себе людина узами любові, все більше утверджує думку про всесильність людини. Народжується антропологічний образ доби Відродження. </a:t>
            </a:r>
          </a:p>
          <a:p>
            <a:pPr algn="just"/>
            <a:r>
              <a:rPr lang="uk-UA" dirty="0"/>
              <a:t>Людина доби Ренесансу – передусім, титан. Створена за образом та подобою бога, вона носить в собі можливість стати божеством, або ж демоном, або ж і тим, і іншим. Звідси герої з одного боку геніальні, з іншого боку – жорстокі та ниці (Леонардо да Вінчі, </a:t>
            </a:r>
            <a:r>
              <a:rPr lang="uk-UA" dirty="0" err="1"/>
              <a:t>Чезаре</a:t>
            </a:r>
            <a:r>
              <a:rPr lang="uk-UA" dirty="0"/>
              <a:t> Борджіа). Звідси й обожнення творчості та творчих людей; саме тому народжується й утопічна думка (Т. Мор, Т. Кампанелла). </a:t>
            </a:r>
          </a:p>
          <a:p>
            <a:endParaRPr lang="uk-UA" dirty="0"/>
          </a:p>
        </p:txBody>
      </p:sp>
      <p:sp>
        <p:nvSpPr>
          <p:cNvPr id="4" name="Місце для дати 3">
            <a:extLst>
              <a:ext uri="{FF2B5EF4-FFF2-40B4-BE49-F238E27FC236}">
                <a16:creationId xmlns:a16="http://schemas.microsoft.com/office/drawing/2014/main" id="{514C2FC1-7A2E-48B1-8AEC-D18B27BF27BD}"/>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94674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73B68F-5935-4CBD-84B8-D7F27E71D8FF}"/>
              </a:ext>
            </a:extLst>
          </p:cNvPr>
          <p:cNvSpPr>
            <a:spLocks noGrp="1"/>
          </p:cNvSpPr>
          <p:nvPr>
            <p:ph type="title"/>
          </p:nvPr>
        </p:nvSpPr>
        <p:spPr/>
        <p:txBody>
          <a:bodyPr/>
          <a:lstStyle/>
          <a:p>
            <a:r>
              <a:rPr lang="uk-UA" dirty="0"/>
              <a:t>Людина Нового Часу</a:t>
            </a:r>
          </a:p>
        </p:txBody>
      </p:sp>
      <p:sp>
        <p:nvSpPr>
          <p:cNvPr id="3" name="Місце для вмісту 2">
            <a:extLst>
              <a:ext uri="{FF2B5EF4-FFF2-40B4-BE49-F238E27FC236}">
                <a16:creationId xmlns:a16="http://schemas.microsoft.com/office/drawing/2014/main" id="{9A8A8B9D-C118-4768-B199-2F448F1D7D4D}"/>
              </a:ext>
            </a:extLst>
          </p:cNvPr>
          <p:cNvSpPr>
            <a:spLocks noGrp="1"/>
          </p:cNvSpPr>
          <p:nvPr>
            <p:ph idx="1"/>
          </p:nvPr>
        </p:nvSpPr>
        <p:spPr/>
        <p:txBody>
          <a:bodyPr>
            <a:normAutofit fontScale="70000" lnSpcReduction="20000"/>
          </a:bodyPr>
          <a:lstStyle/>
          <a:p>
            <a:pPr algn="just"/>
            <a:r>
              <a:rPr lang="uk-UA" dirty="0"/>
              <a:t>Людина Нового Часу – це центр світоустрою. Володіючи здатністю до перетворення і підкорення природи, вона поступово звільняється від залежності від Бога, постулюючи необмеженість власних пізнавальних та практичних можливостей (оптимізм філософії Просвітництва). Людина Нового Часу – це передусім мислячий суб’єкт, через і для якого розгортається буття, вона – центр зосередження існуючого. Саме ця філософема дозволила сформуватись ідеології гуманізму. Людина тепер – остаточно автономна, самодостатня сутність (особистість), вища цінність існуючого. Народжується так званий </a:t>
            </a:r>
            <a:r>
              <a:rPr lang="uk-UA" dirty="0" err="1"/>
              <a:t>фаустівський</a:t>
            </a:r>
            <a:r>
              <a:rPr lang="uk-UA" dirty="0"/>
              <a:t> тип людини – мислячий суб’єкт, озброєний науковими знаннями, прагнучий відкрити останні таємниці світоустрою заради утвердження власного панування. Звідси й антропологічний та </a:t>
            </a:r>
            <a:r>
              <a:rPr lang="uk-UA" dirty="0" err="1"/>
              <a:t>загальносвітоглядний</a:t>
            </a:r>
            <a:r>
              <a:rPr lang="uk-UA" dirty="0"/>
              <a:t> оптимізм епохи Нового Часу.</a:t>
            </a:r>
          </a:p>
          <a:p>
            <a:pPr algn="just"/>
            <a:r>
              <a:rPr lang="uk-UA" dirty="0"/>
              <a:t>Історія ж повернулася інакше – просвітницькі проекти породили диктатури та криваві війни, новочасна парадигма думки викликала до життя дві світові війни. В ході та після них поширюється антропологічний песимізм, що межував з фаталізмом – людина – найгірша з усіх тварин, основною метою якої є знищення усього існуючого. </a:t>
            </a:r>
          </a:p>
          <a:p>
            <a:endParaRPr lang="uk-UA" dirty="0"/>
          </a:p>
        </p:txBody>
      </p:sp>
      <p:sp>
        <p:nvSpPr>
          <p:cNvPr id="4" name="Місце для дати 3">
            <a:extLst>
              <a:ext uri="{FF2B5EF4-FFF2-40B4-BE49-F238E27FC236}">
                <a16:creationId xmlns:a16="http://schemas.microsoft.com/office/drawing/2014/main" id="{957FD61D-DE62-4662-BF7A-683282504C89}"/>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239136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AF374-85CE-4824-94B6-A7C2C93A0521}"/>
              </a:ext>
            </a:extLst>
          </p:cNvPr>
          <p:cNvSpPr>
            <a:spLocks noGrp="1"/>
          </p:cNvSpPr>
          <p:nvPr>
            <p:ph type="title"/>
          </p:nvPr>
        </p:nvSpPr>
        <p:spPr/>
        <p:txBody>
          <a:bodyPr/>
          <a:lstStyle/>
          <a:p>
            <a:r>
              <a:rPr lang="uk-UA" dirty="0"/>
              <a:t>Людина епохи постмодерну</a:t>
            </a:r>
          </a:p>
        </p:txBody>
      </p:sp>
      <p:sp>
        <p:nvSpPr>
          <p:cNvPr id="3" name="Місце для вмісту 2">
            <a:extLst>
              <a:ext uri="{FF2B5EF4-FFF2-40B4-BE49-F238E27FC236}">
                <a16:creationId xmlns:a16="http://schemas.microsoft.com/office/drawing/2014/main" id="{B2DEC66C-3C0A-4005-85FB-BCCF547BDA5F}"/>
              </a:ext>
            </a:extLst>
          </p:cNvPr>
          <p:cNvSpPr>
            <a:spLocks noGrp="1"/>
          </p:cNvSpPr>
          <p:nvPr>
            <p:ph idx="1"/>
          </p:nvPr>
        </p:nvSpPr>
        <p:spPr/>
        <p:txBody>
          <a:bodyPr>
            <a:normAutofit fontScale="85000" lnSpcReduction="20000"/>
          </a:bodyPr>
          <a:lstStyle/>
          <a:p>
            <a:pPr algn="just"/>
            <a:r>
              <a:rPr lang="uk-UA" dirty="0"/>
              <a:t>Не витримавши тягаря відповідальності за історію Нового Часу, епоха постмодерну відмовилась від ідеї суб’єкта як центральної категорії філософії модерну. Дана інтенція реалізовується в ідеї «смерті суб’єкта», «смерті людини», «кінця історії». Людина замінюється на </a:t>
            </a:r>
            <a:r>
              <a:rPr lang="uk-UA" dirty="0" err="1"/>
              <a:t>постлюдину</a:t>
            </a:r>
            <a:r>
              <a:rPr lang="uk-UA" dirty="0"/>
              <a:t>. </a:t>
            </a:r>
            <a:r>
              <a:rPr lang="uk-UA" dirty="0" err="1"/>
              <a:t>Постлюдина</a:t>
            </a:r>
            <a:r>
              <a:rPr lang="uk-UA" dirty="0"/>
              <a:t> – це істота не індивідуальна, а </a:t>
            </a:r>
            <a:r>
              <a:rPr lang="uk-UA" dirty="0" err="1"/>
              <a:t>дивідуальна</a:t>
            </a:r>
            <a:r>
              <a:rPr lang="uk-UA" dirty="0"/>
              <a:t> – подільна до нескінченності. Вона позбавлена традиційних форм ідентичності (національність, релігія, стать, професія). Досягнення науки та медицини </a:t>
            </a:r>
            <a:r>
              <a:rPr lang="uk-UA" dirty="0" err="1"/>
              <a:t>дистанціюють</a:t>
            </a:r>
            <a:r>
              <a:rPr lang="uk-UA" dirty="0"/>
              <a:t> її від переживань реального життя, передусім від переживань власного тіла – людина перетворюється на кіборга (пластична хірургія, вдосконалення </a:t>
            </a:r>
            <a:r>
              <a:rPr lang="uk-UA" dirty="0" err="1"/>
              <a:t>геному</a:t>
            </a:r>
            <a:r>
              <a:rPr lang="uk-UA" dirty="0"/>
              <a:t> людини, протези, більш досконалі за частини тіла тощо). </a:t>
            </a:r>
            <a:r>
              <a:rPr lang="uk-UA" dirty="0" err="1"/>
              <a:t>Постлюдина</a:t>
            </a:r>
            <a:r>
              <a:rPr lang="uk-UA" dirty="0"/>
              <a:t> – це </a:t>
            </a:r>
            <a:r>
              <a:rPr lang="uk-UA" dirty="0" err="1"/>
              <a:t>транссексуальний</a:t>
            </a:r>
            <a:r>
              <a:rPr lang="uk-UA" dirty="0"/>
              <a:t> </a:t>
            </a:r>
            <a:r>
              <a:rPr lang="uk-UA" dirty="0" err="1"/>
              <a:t>андрогін</a:t>
            </a:r>
            <a:r>
              <a:rPr lang="uk-UA" dirty="0"/>
              <a:t> без батьківщини, що не має можливості нічого про себе розповісти, адже розповідь можлива за наявності пам’яті, що конструює нашу ідентичність. Немає ідентичності – немає пам’яті. </a:t>
            </a:r>
          </a:p>
        </p:txBody>
      </p:sp>
      <p:sp>
        <p:nvSpPr>
          <p:cNvPr id="4" name="Місце для дати 3">
            <a:extLst>
              <a:ext uri="{FF2B5EF4-FFF2-40B4-BE49-F238E27FC236}">
                <a16:creationId xmlns:a16="http://schemas.microsoft.com/office/drawing/2014/main" id="{BA535302-6339-4C31-8A1E-68AD6209212E}"/>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201136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rtlCol="0">
            <a:normAutofit/>
          </a:bodyPr>
          <a:lstStyle/>
          <a:p>
            <a:pPr rtl="0"/>
            <a:endParaRPr lang="uk" dirty="0"/>
          </a:p>
        </p:txBody>
      </p:sp>
      <p:graphicFrame>
        <p:nvGraphicFramePr>
          <p:cNvPr id="4" name="Місце для вмісту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3610021910"/>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AFB593-E634-47DC-85B8-41FE23B3C96F}"/>
              </a:ext>
            </a:extLst>
          </p:cNvPr>
          <p:cNvSpPr>
            <a:spLocks noGrp="1"/>
          </p:cNvSpPr>
          <p:nvPr>
            <p:ph type="title"/>
          </p:nvPr>
        </p:nvSpPr>
        <p:spPr/>
        <p:txBody>
          <a:bodyPr>
            <a:normAutofit/>
          </a:bodyPr>
          <a:lstStyle/>
          <a:p>
            <a:r>
              <a:rPr lang="ru-RU" sz="3600" dirty="0" err="1"/>
              <a:t>Індивід</a:t>
            </a:r>
            <a:r>
              <a:rPr lang="ru-RU" sz="3600" dirty="0"/>
              <a:t>, </a:t>
            </a:r>
            <a:r>
              <a:rPr lang="ru-RU" sz="3600" dirty="0" err="1"/>
              <a:t>індивідуальність</a:t>
            </a:r>
            <a:r>
              <a:rPr lang="ru-RU" sz="3600" dirty="0"/>
              <a:t>, особа та </a:t>
            </a:r>
            <a:r>
              <a:rPr lang="ru-RU" sz="3600" dirty="0" err="1"/>
              <a:t>особистість</a:t>
            </a:r>
            <a:endParaRPr lang="uk-UA" sz="3600" dirty="0"/>
          </a:p>
        </p:txBody>
      </p:sp>
      <p:sp>
        <p:nvSpPr>
          <p:cNvPr id="3" name="Місце для вмісту 2">
            <a:extLst>
              <a:ext uri="{FF2B5EF4-FFF2-40B4-BE49-F238E27FC236}">
                <a16:creationId xmlns:a16="http://schemas.microsoft.com/office/drawing/2014/main" id="{0071F0B1-7828-45EF-BA4F-3A1C29375845}"/>
              </a:ext>
            </a:extLst>
          </p:cNvPr>
          <p:cNvSpPr>
            <a:spLocks noGrp="1"/>
          </p:cNvSpPr>
          <p:nvPr>
            <p:ph idx="1"/>
          </p:nvPr>
        </p:nvSpPr>
        <p:spPr/>
        <p:txBody>
          <a:bodyPr/>
          <a:lstStyle/>
          <a:p>
            <a:pPr algn="just"/>
            <a:r>
              <a:rPr lang="uk-UA" dirty="0"/>
              <a:t>Індивідуальне та соціальне – це ті полюси, між якими виникає смислове поле проблем буття людини в суспільстві. Сам термін "індивід" буквально означає "неподільний", а "соціальне" можна перекласти як "сумісне". Поняття "індивідуальне" виражає унікальність людей, притаманність кожному представнику певної міри буттєвої </a:t>
            </a:r>
            <a:r>
              <a:rPr lang="uk-UA" dirty="0" err="1"/>
              <a:t>остаточності</a:t>
            </a:r>
            <a:r>
              <a:rPr lang="uk-UA" dirty="0"/>
              <a:t>, що забезпечує йому безумовну присутність у світі. Поняття ж "соціальне", навпаки, виражає таку якість людського буття, що виникає на ґрунті </a:t>
            </a:r>
            <a:r>
              <a:rPr lang="uk-UA" dirty="0" err="1"/>
              <a:t>співбуття</a:t>
            </a:r>
            <a:r>
              <a:rPr lang="uk-UA" dirty="0"/>
              <a:t> людей, завдяки взаємній присутності їх на землі.</a:t>
            </a:r>
          </a:p>
        </p:txBody>
      </p:sp>
      <p:sp>
        <p:nvSpPr>
          <p:cNvPr id="4" name="Місце для дати 3">
            <a:extLst>
              <a:ext uri="{FF2B5EF4-FFF2-40B4-BE49-F238E27FC236}">
                <a16:creationId xmlns:a16="http://schemas.microsoft.com/office/drawing/2014/main" id="{E3B9475F-DDC2-41AF-9273-EF7FF794ECD0}"/>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108245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B36599-73B6-4CFB-997D-328F225B7A7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7FDC59D-D4D6-4939-9654-746A4C4988F1}"/>
              </a:ext>
            </a:extLst>
          </p:cNvPr>
          <p:cNvSpPr>
            <a:spLocks noGrp="1"/>
          </p:cNvSpPr>
          <p:nvPr>
            <p:ph idx="1"/>
          </p:nvPr>
        </p:nvSpPr>
        <p:spPr/>
        <p:txBody>
          <a:bodyPr>
            <a:normAutofit fontScale="92500"/>
          </a:bodyPr>
          <a:lstStyle/>
          <a:p>
            <a:pPr algn="just"/>
            <a:r>
              <a:rPr lang="ru-RU" dirty="0"/>
              <a:t>В </a:t>
            </a:r>
            <a:r>
              <a:rPr lang="ru-RU" dirty="0" err="1"/>
              <a:t>осмисленні</a:t>
            </a:r>
            <a:r>
              <a:rPr lang="ru-RU" dirty="0"/>
              <a:t> проблем </a:t>
            </a:r>
            <a:r>
              <a:rPr lang="ru-RU" dirty="0" err="1"/>
              <a:t>соціального</a:t>
            </a:r>
            <a:r>
              <a:rPr lang="ru-RU" dirty="0"/>
              <a:t> </a:t>
            </a:r>
            <a:r>
              <a:rPr lang="ru-RU" dirty="0" err="1"/>
              <a:t>буття</a:t>
            </a:r>
            <a:r>
              <a:rPr lang="ru-RU" dirty="0"/>
              <a:t> </a:t>
            </a:r>
            <a:r>
              <a:rPr lang="ru-RU" dirty="0" err="1"/>
              <a:t>людини</a:t>
            </a:r>
            <a:r>
              <a:rPr lang="ru-RU" dirty="0"/>
              <a:t> </a:t>
            </a:r>
            <a:r>
              <a:rPr lang="ru-RU" dirty="0" err="1"/>
              <a:t>існує</a:t>
            </a:r>
            <a:r>
              <a:rPr lang="ru-RU" dirty="0"/>
              <a:t> </a:t>
            </a:r>
            <a:r>
              <a:rPr lang="ru-RU" dirty="0" err="1"/>
              <a:t>дві</a:t>
            </a:r>
            <a:r>
              <a:rPr lang="ru-RU" dirty="0"/>
              <a:t> </a:t>
            </a:r>
            <a:r>
              <a:rPr lang="ru-RU" dirty="0" err="1"/>
              <a:t>тенденції</a:t>
            </a:r>
            <a:r>
              <a:rPr lang="ru-RU" dirty="0"/>
              <a:t>.</a:t>
            </a:r>
          </a:p>
          <a:p>
            <a:pPr algn="just"/>
            <a:r>
              <a:rPr lang="ru-RU" dirty="0"/>
              <a:t>Перша – </a:t>
            </a:r>
            <a:r>
              <a:rPr lang="ru-RU" dirty="0" err="1"/>
              <a:t>індивідуальне</a:t>
            </a:r>
            <a:r>
              <a:rPr lang="ru-RU" dirty="0"/>
              <a:t> </a:t>
            </a:r>
            <a:r>
              <a:rPr lang="ru-RU" dirty="0" err="1"/>
              <a:t>розглядається</a:t>
            </a:r>
            <a:r>
              <a:rPr lang="ru-RU" dirty="0"/>
              <a:t> як </a:t>
            </a:r>
            <a:r>
              <a:rPr lang="ru-RU" dirty="0" err="1"/>
              <a:t>неістотний</a:t>
            </a:r>
            <a:r>
              <a:rPr lang="ru-RU" dirty="0"/>
              <a:t> момент </a:t>
            </a:r>
            <a:r>
              <a:rPr lang="ru-RU" dirty="0" err="1"/>
              <a:t>життя</a:t>
            </a:r>
            <a:r>
              <a:rPr lang="ru-RU" dirty="0"/>
              <a:t> (</a:t>
            </a:r>
            <a:r>
              <a:rPr lang="ru-RU" dirty="0" err="1"/>
              <a:t>суспільного</a:t>
            </a:r>
            <a:r>
              <a:rPr lang="ru-RU" dirty="0"/>
              <a:t>) </a:t>
            </a:r>
            <a:r>
              <a:rPr lang="ru-RU" dirty="0" err="1"/>
              <a:t>цілком</a:t>
            </a:r>
            <a:r>
              <a:rPr lang="ru-RU" dirty="0"/>
              <a:t> </a:t>
            </a:r>
            <a:r>
              <a:rPr lang="ru-RU" dirty="0" err="1"/>
              <a:t>зумовлений</a:t>
            </a:r>
            <a:r>
              <a:rPr lang="ru-RU" dirty="0"/>
              <a:t> </a:t>
            </a:r>
            <a:r>
              <a:rPr lang="ru-RU" dirty="0" err="1"/>
              <a:t>суто</a:t>
            </a:r>
            <a:r>
              <a:rPr lang="ru-RU" dirty="0"/>
              <a:t> </a:t>
            </a:r>
            <a:r>
              <a:rPr lang="ru-RU" dirty="0" err="1"/>
              <a:t>соціальним</a:t>
            </a:r>
            <a:r>
              <a:rPr lang="ru-RU" dirty="0"/>
              <a:t> началом. </a:t>
            </a:r>
            <a:r>
              <a:rPr lang="ru-RU" dirty="0" err="1"/>
              <a:t>Індивідуальне</a:t>
            </a:r>
            <a:r>
              <a:rPr lang="ru-RU" dirty="0"/>
              <a:t> </a:t>
            </a:r>
            <a:r>
              <a:rPr lang="ru-RU" dirty="0" err="1"/>
              <a:t>витлумачується</a:t>
            </a:r>
            <a:r>
              <a:rPr lang="ru-RU" dirty="0"/>
              <a:t> як </a:t>
            </a:r>
            <a:r>
              <a:rPr lang="ru-RU" dirty="0" err="1"/>
              <a:t>похідне</a:t>
            </a:r>
            <a:r>
              <a:rPr lang="ru-RU" dirty="0"/>
              <a:t> </a:t>
            </a:r>
            <a:r>
              <a:rPr lang="ru-RU" dirty="0" err="1"/>
              <a:t>від</a:t>
            </a:r>
            <a:r>
              <a:rPr lang="ru-RU" dirty="0"/>
              <a:t> </a:t>
            </a:r>
            <a:r>
              <a:rPr lang="ru-RU" dirty="0" err="1"/>
              <a:t>соціального</a:t>
            </a:r>
            <a:r>
              <a:rPr lang="ru-RU" dirty="0"/>
              <a:t>, а </a:t>
            </a:r>
            <a:r>
              <a:rPr lang="ru-RU" dirty="0" err="1"/>
              <a:t>останнє</a:t>
            </a:r>
            <a:r>
              <a:rPr lang="ru-RU" dirty="0"/>
              <a:t> </a:t>
            </a:r>
            <a:r>
              <a:rPr lang="ru-RU" dirty="0" err="1"/>
              <a:t>зводиться</a:t>
            </a:r>
            <a:r>
              <a:rPr lang="ru-RU" dirty="0"/>
              <a:t> до </a:t>
            </a:r>
            <a:r>
              <a:rPr lang="ru-RU" dirty="0" err="1"/>
              <a:t>окремих</a:t>
            </a:r>
            <a:r>
              <a:rPr lang="ru-RU" dirty="0"/>
              <a:t> </a:t>
            </a:r>
            <a:r>
              <a:rPr lang="ru-RU" dirty="0" err="1"/>
              <a:t>його</a:t>
            </a:r>
            <a:r>
              <a:rPr lang="ru-RU" dirty="0"/>
              <a:t> </a:t>
            </a:r>
            <a:r>
              <a:rPr lang="ru-RU" dirty="0" err="1"/>
              <a:t>виявів</a:t>
            </a:r>
            <a:r>
              <a:rPr lang="ru-RU" dirty="0"/>
              <a:t> – до </a:t>
            </a:r>
            <a:r>
              <a:rPr lang="ru-RU" dirty="0" err="1"/>
              <a:t>класового</a:t>
            </a:r>
            <a:r>
              <a:rPr lang="ru-RU" dirty="0"/>
              <a:t>, </a:t>
            </a:r>
            <a:r>
              <a:rPr lang="ru-RU" dirty="0" err="1"/>
              <a:t>національного</a:t>
            </a:r>
            <a:r>
              <a:rPr lang="ru-RU" dirty="0"/>
              <a:t>, </a:t>
            </a:r>
            <a:r>
              <a:rPr lang="ru-RU" dirty="0" err="1"/>
              <a:t>групового</a:t>
            </a:r>
            <a:r>
              <a:rPr lang="ru-RU" dirty="0"/>
              <a:t> </a:t>
            </a:r>
            <a:r>
              <a:rPr lang="ru-RU" dirty="0" err="1"/>
              <a:t>тощо</a:t>
            </a:r>
            <a:r>
              <a:rPr lang="ru-RU" dirty="0"/>
              <a:t>.</a:t>
            </a:r>
          </a:p>
          <a:p>
            <a:pPr algn="just"/>
            <a:r>
              <a:rPr lang="ru-RU" dirty="0"/>
              <a:t>Друга – </a:t>
            </a:r>
            <a:r>
              <a:rPr lang="ru-RU" dirty="0" err="1"/>
              <a:t>соціальне</a:t>
            </a:r>
            <a:r>
              <a:rPr lang="ru-RU" dirty="0"/>
              <a:t> </a:t>
            </a:r>
            <a:r>
              <a:rPr lang="ru-RU" dirty="0" err="1"/>
              <a:t>розглядається</a:t>
            </a:r>
            <a:r>
              <a:rPr lang="ru-RU" dirty="0"/>
              <a:t> як </a:t>
            </a:r>
            <a:r>
              <a:rPr lang="ru-RU" dirty="0" err="1"/>
              <a:t>витвір</a:t>
            </a:r>
            <a:r>
              <a:rPr lang="ru-RU" dirty="0"/>
              <a:t> </a:t>
            </a:r>
            <a:r>
              <a:rPr lang="ru-RU" dirty="0" err="1"/>
              <a:t>індивідуального</a:t>
            </a:r>
            <a:r>
              <a:rPr lang="ru-RU" dirty="0"/>
              <a:t>, а </a:t>
            </a:r>
            <a:r>
              <a:rPr lang="ru-RU" dirty="0" err="1"/>
              <a:t>індивідуальне</a:t>
            </a:r>
            <a:r>
              <a:rPr lang="ru-RU" dirty="0"/>
              <a:t> </a:t>
            </a:r>
            <a:r>
              <a:rPr lang="ru-RU" dirty="0" err="1"/>
              <a:t>зводиться</a:t>
            </a:r>
            <a:r>
              <a:rPr lang="ru-RU" dirty="0"/>
              <a:t> до природного як до </a:t>
            </a:r>
            <a:r>
              <a:rPr lang="ru-RU" dirty="0" err="1"/>
              <a:t>свого</a:t>
            </a:r>
            <a:r>
              <a:rPr lang="ru-RU" dirty="0"/>
              <a:t> </a:t>
            </a:r>
            <a:r>
              <a:rPr lang="ru-RU" dirty="0" err="1"/>
              <a:t>безумовного</a:t>
            </a:r>
            <a:r>
              <a:rPr lang="ru-RU" dirty="0"/>
              <a:t> базису. І </a:t>
            </a:r>
            <a:r>
              <a:rPr lang="ru-RU" dirty="0" err="1"/>
              <a:t>індивіди</a:t>
            </a:r>
            <a:r>
              <a:rPr lang="ru-RU" dirty="0"/>
              <a:t> </a:t>
            </a:r>
            <a:r>
              <a:rPr lang="ru-RU" dirty="0" err="1"/>
              <a:t>стають</a:t>
            </a:r>
            <a:r>
              <a:rPr lang="ru-RU" dirty="0"/>
              <a:t> </a:t>
            </a:r>
            <a:r>
              <a:rPr lang="ru-RU" dirty="0" err="1"/>
              <a:t>немовби</a:t>
            </a:r>
            <a:r>
              <a:rPr lang="ru-RU" dirty="0"/>
              <a:t> трансляторами </a:t>
            </a:r>
            <a:r>
              <a:rPr lang="ru-RU" dirty="0" err="1"/>
              <a:t>дії</a:t>
            </a:r>
            <a:r>
              <a:rPr lang="ru-RU" dirty="0"/>
              <a:t> </a:t>
            </a:r>
            <a:r>
              <a:rPr lang="ru-RU" dirty="0" err="1"/>
              <a:t>природних</a:t>
            </a:r>
            <a:r>
              <a:rPr lang="ru-RU" dirty="0"/>
              <a:t> </a:t>
            </a:r>
            <a:r>
              <a:rPr lang="ru-RU" dirty="0" err="1"/>
              <a:t>чинників</a:t>
            </a:r>
            <a:r>
              <a:rPr lang="ru-RU" dirty="0"/>
              <a:t> у </a:t>
            </a:r>
            <a:r>
              <a:rPr lang="ru-RU" dirty="0" err="1"/>
              <a:t>суспільне</a:t>
            </a:r>
            <a:r>
              <a:rPr lang="ru-RU" dirty="0"/>
              <a:t> </a:t>
            </a:r>
            <a:r>
              <a:rPr lang="ru-RU" dirty="0" err="1"/>
              <a:t>життя</a:t>
            </a:r>
            <a:r>
              <a:rPr lang="ru-RU" dirty="0"/>
              <a:t>.</a:t>
            </a:r>
          </a:p>
          <a:p>
            <a:endParaRPr lang="uk-UA" dirty="0"/>
          </a:p>
        </p:txBody>
      </p:sp>
      <p:sp>
        <p:nvSpPr>
          <p:cNvPr id="4" name="Місце для дати 3">
            <a:extLst>
              <a:ext uri="{FF2B5EF4-FFF2-40B4-BE49-F238E27FC236}">
                <a16:creationId xmlns:a16="http://schemas.microsoft.com/office/drawing/2014/main" id="{48643452-8B20-4A5D-8F80-25AA0BAD22E2}"/>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399481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69CFD2-553D-44AB-816F-503E1C9EAC0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4D9C13D-9532-4366-9A9F-A3CE356EF538}"/>
              </a:ext>
            </a:extLst>
          </p:cNvPr>
          <p:cNvSpPr>
            <a:spLocks noGrp="1"/>
          </p:cNvSpPr>
          <p:nvPr>
            <p:ph idx="1"/>
          </p:nvPr>
        </p:nvSpPr>
        <p:spPr/>
        <p:txBody>
          <a:bodyPr>
            <a:normAutofit fontScale="92500" lnSpcReduction="10000"/>
          </a:bodyPr>
          <a:lstStyle/>
          <a:p>
            <a:pPr algn="just"/>
            <a:r>
              <a:rPr lang="uk-UA" dirty="0"/>
              <a:t>Для характеристики людини як індивідуального феномену використовується ряд термінів. Найважливішим з них є індивід, індивідуальність, особа й особистість.</a:t>
            </a:r>
          </a:p>
          <a:p>
            <a:pPr algn="just"/>
            <a:r>
              <a:rPr lang="ru-RU" dirty="0" err="1"/>
              <a:t>Індивід</a:t>
            </a:r>
            <a:r>
              <a:rPr lang="ru-RU" dirty="0"/>
              <a:t> – </a:t>
            </a:r>
            <a:r>
              <a:rPr lang="ru-RU" dirty="0" err="1"/>
              <a:t>окремий</a:t>
            </a:r>
            <a:r>
              <a:rPr lang="ru-RU" dirty="0"/>
              <a:t> </a:t>
            </a:r>
            <a:r>
              <a:rPr lang="ru-RU" dirty="0" err="1"/>
              <a:t>представник</a:t>
            </a:r>
            <a:r>
              <a:rPr lang="ru-RU" dirty="0"/>
              <a:t> </a:t>
            </a:r>
            <a:r>
              <a:rPr lang="ru-RU" dirty="0" err="1"/>
              <a:t>людського</a:t>
            </a:r>
            <a:r>
              <a:rPr lang="ru-RU" dirty="0"/>
              <a:t> роду.</a:t>
            </a:r>
          </a:p>
          <a:p>
            <a:pPr algn="just"/>
            <a:r>
              <a:rPr lang="ru-RU" dirty="0"/>
              <a:t>Особа – </a:t>
            </a:r>
            <a:r>
              <a:rPr lang="ru-RU" dirty="0" err="1"/>
              <a:t>певна</a:t>
            </a:r>
            <a:r>
              <a:rPr lang="ru-RU" dirty="0"/>
              <a:t> </a:t>
            </a:r>
            <a:r>
              <a:rPr lang="ru-RU" dirty="0" err="1"/>
              <a:t>єдність</a:t>
            </a:r>
            <a:r>
              <a:rPr lang="ru-RU" dirty="0"/>
              <a:t> </a:t>
            </a:r>
            <a:r>
              <a:rPr lang="ru-RU" dirty="0" err="1"/>
              <a:t>соціальних</a:t>
            </a:r>
            <a:r>
              <a:rPr lang="ru-RU" dirty="0"/>
              <a:t> </a:t>
            </a:r>
            <a:r>
              <a:rPr lang="ru-RU" dirty="0" err="1"/>
              <a:t>якостей</a:t>
            </a:r>
            <a:r>
              <a:rPr lang="ru-RU" dirty="0"/>
              <a:t> </a:t>
            </a:r>
            <a:r>
              <a:rPr lang="ru-RU" dirty="0" err="1"/>
              <a:t>людини</a:t>
            </a:r>
            <a:r>
              <a:rPr lang="ru-RU" dirty="0"/>
              <a:t>; </a:t>
            </a:r>
            <a:r>
              <a:rPr lang="ru-RU" dirty="0" err="1"/>
              <a:t>інтегрально</a:t>
            </a:r>
            <a:r>
              <a:rPr lang="ru-RU" dirty="0"/>
              <a:t> </a:t>
            </a:r>
            <a:r>
              <a:rPr lang="ru-RU" dirty="0" err="1"/>
              <a:t>виявляється</a:t>
            </a:r>
            <a:r>
              <a:rPr lang="ru-RU" dirty="0"/>
              <a:t> через </a:t>
            </a:r>
            <a:r>
              <a:rPr lang="ru-RU" dirty="0" err="1"/>
              <a:t>сукупність</a:t>
            </a:r>
            <a:r>
              <a:rPr lang="ru-RU" dirty="0"/>
              <a:t> </a:t>
            </a:r>
            <a:r>
              <a:rPr lang="ru-RU" dirty="0" err="1"/>
              <a:t>соціальних</a:t>
            </a:r>
            <a:r>
              <a:rPr lang="ru-RU" dirty="0"/>
              <a:t> ролей.</a:t>
            </a:r>
          </a:p>
          <a:p>
            <a:pPr algn="just"/>
            <a:r>
              <a:rPr lang="ru-RU" dirty="0" err="1"/>
              <a:t>Особистість</a:t>
            </a:r>
            <a:r>
              <a:rPr lang="ru-RU" dirty="0"/>
              <a:t> – </a:t>
            </a:r>
            <a:r>
              <a:rPr lang="ru-RU" dirty="0" err="1"/>
              <a:t>це</a:t>
            </a:r>
            <a:r>
              <a:rPr lang="ru-RU" dirty="0"/>
              <a:t> </a:t>
            </a:r>
            <a:r>
              <a:rPr lang="ru-RU" dirty="0" err="1"/>
              <a:t>цілісне</a:t>
            </a:r>
            <a:r>
              <a:rPr lang="ru-RU" dirty="0"/>
              <a:t> </a:t>
            </a:r>
            <a:r>
              <a:rPr lang="ru-RU" dirty="0" err="1"/>
              <a:t>поєднання</a:t>
            </a:r>
            <a:r>
              <a:rPr lang="ru-RU" dirty="0"/>
              <a:t> </a:t>
            </a:r>
            <a:r>
              <a:rPr lang="ru-RU" dirty="0" err="1"/>
              <a:t>індивідуально-неповторного</a:t>
            </a:r>
            <a:r>
              <a:rPr lang="ru-RU" dirty="0"/>
              <a:t> і </a:t>
            </a:r>
            <a:r>
              <a:rPr lang="ru-RU" dirty="0" err="1"/>
              <a:t>соціально-людського</a:t>
            </a:r>
            <a:r>
              <a:rPr lang="ru-RU" dirty="0"/>
              <a:t>; </a:t>
            </a:r>
            <a:r>
              <a:rPr lang="ru-RU" dirty="0" err="1"/>
              <a:t>зумовлює</a:t>
            </a:r>
            <a:r>
              <a:rPr lang="ru-RU" dirty="0"/>
              <a:t> </a:t>
            </a:r>
            <a:r>
              <a:rPr lang="ru-RU" dirty="0" err="1"/>
              <a:t>вкоріненість</a:t>
            </a:r>
            <a:r>
              <a:rPr lang="ru-RU" dirty="0"/>
              <a:t> </a:t>
            </a:r>
            <a:r>
              <a:rPr lang="ru-RU" dirty="0" err="1"/>
              <a:t>людини</a:t>
            </a:r>
            <a:r>
              <a:rPr lang="ru-RU" dirty="0"/>
              <a:t> в </a:t>
            </a:r>
            <a:r>
              <a:rPr lang="ru-RU" dirty="0" err="1"/>
              <a:t>бутті</a:t>
            </a:r>
            <a:r>
              <a:rPr lang="ru-RU" dirty="0"/>
              <a:t>.</a:t>
            </a:r>
          </a:p>
          <a:p>
            <a:pPr algn="just"/>
            <a:r>
              <a:rPr lang="ru-RU" dirty="0" err="1"/>
              <a:t>Індивідуальність</a:t>
            </a:r>
            <a:r>
              <a:rPr lang="ru-RU" dirty="0"/>
              <a:t> – </a:t>
            </a:r>
            <a:r>
              <a:rPr lang="ru-RU" dirty="0" err="1"/>
              <a:t>самобутність</a:t>
            </a:r>
            <a:r>
              <a:rPr lang="ru-RU" dirty="0"/>
              <a:t>, </a:t>
            </a:r>
            <a:r>
              <a:rPr lang="ru-RU" dirty="0" err="1"/>
              <a:t>неповторність</a:t>
            </a:r>
            <a:r>
              <a:rPr lang="ru-RU" dirty="0"/>
              <a:t> </a:t>
            </a:r>
            <a:r>
              <a:rPr lang="ru-RU" dirty="0" err="1"/>
              <a:t>людини</a:t>
            </a:r>
            <a:r>
              <a:rPr lang="ru-RU" dirty="0"/>
              <a:t>, </a:t>
            </a:r>
            <a:r>
              <a:rPr lang="ru-RU" dirty="0" err="1"/>
              <a:t>її</a:t>
            </a:r>
            <a:r>
              <a:rPr lang="ru-RU" dirty="0"/>
              <a:t> </a:t>
            </a:r>
            <a:r>
              <a:rPr lang="ru-RU" dirty="0" err="1"/>
              <a:t>ціннос-ті</a:t>
            </a:r>
            <a:r>
              <a:rPr lang="ru-RU" dirty="0"/>
              <a:t> й </a:t>
            </a:r>
            <a:r>
              <a:rPr lang="ru-RU" dirty="0" err="1"/>
              <a:t>ідеали</a:t>
            </a:r>
            <a:r>
              <a:rPr lang="ru-RU" dirty="0"/>
              <a:t>.</a:t>
            </a:r>
          </a:p>
          <a:p>
            <a:endParaRPr lang="uk-UA" dirty="0"/>
          </a:p>
          <a:p>
            <a:endParaRPr lang="uk-UA" dirty="0"/>
          </a:p>
          <a:p>
            <a:endParaRPr lang="uk-UA" dirty="0"/>
          </a:p>
        </p:txBody>
      </p:sp>
      <p:sp>
        <p:nvSpPr>
          <p:cNvPr id="4" name="Місце для дати 3">
            <a:extLst>
              <a:ext uri="{FF2B5EF4-FFF2-40B4-BE49-F238E27FC236}">
                <a16:creationId xmlns:a16="http://schemas.microsoft.com/office/drawing/2014/main" id="{436D786B-7B2E-4DB0-9BF3-9D2940F59176}"/>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1576916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0CD208-3EA9-4403-A56A-0061EB0D306E}"/>
              </a:ext>
            </a:extLst>
          </p:cNvPr>
          <p:cNvSpPr>
            <a:spLocks noGrp="1"/>
          </p:cNvSpPr>
          <p:nvPr>
            <p:ph type="title"/>
          </p:nvPr>
        </p:nvSpPr>
        <p:spPr/>
        <p:txBody>
          <a:bodyPr/>
          <a:lstStyle/>
          <a:p>
            <a:r>
              <a:rPr lang="uk-UA" dirty="0"/>
              <a:t>Індивід</a:t>
            </a:r>
          </a:p>
        </p:txBody>
      </p:sp>
      <p:sp>
        <p:nvSpPr>
          <p:cNvPr id="3" name="Місце для вмісту 2">
            <a:extLst>
              <a:ext uri="{FF2B5EF4-FFF2-40B4-BE49-F238E27FC236}">
                <a16:creationId xmlns:a16="http://schemas.microsoft.com/office/drawing/2014/main" id="{0C97E95A-C60F-4E33-BA4F-BAF39017AB4C}"/>
              </a:ext>
            </a:extLst>
          </p:cNvPr>
          <p:cNvSpPr>
            <a:spLocks noGrp="1"/>
          </p:cNvSpPr>
          <p:nvPr>
            <p:ph idx="1"/>
          </p:nvPr>
        </p:nvSpPr>
        <p:spPr/>
        <p:txBody>
          <a:bodyPr/>
          <a:lstStyle/>
          <a:p>
            <a:pPr algn="just"/>
            <a:r>
              <a:rPr lang="uk-UA" dirty="0"/>
              <a:t>Термін індивід вживається для позначення будь-якого окремого представника людського роду. У соціальній філософії цим терміном позначається також окремий, одиничний представник якогось соціального цілого – історичного певного суспільства та групи. Індивід завжди розуміється як "один із" певної групи або роду людського, тобто він "</a:t>
            </a:r>
            <a:r>
              <a:rPr lang="uk-UA" dirty="0" err="1"/>
              <a:t>екземплярний</a:t>
            </a:r>
            <a:r>
              <a:rPr lang="uk-UA" dirty="0"/>
              <a:t>" (від лат. е</a:t>
            </a:r>
            <a:r>
              <a:rPr lang="de-DE" dirty="0" err="1"/>
              <a:t>xemplaris</a:t>
            </a:r>
            <a:r>
              <a:rPr lang="de-DE" dirty="0"/>
              <a:t> – </a:t>
            </a:r>
            <a:r>
              <a:rPr lang="uk-UA" dirty="0"/>
              <a:t>зразок).</a:t>
            </a:r>
          </a:p>
        </p:txBody>
      </p:sp>
      <p:sp>
        <p:nvSpPr>
          <p:cNvPr id="4" name="Місце для дати 3">
            <a:extLst>
              <a:ext uri="{FF2B5EF4-FFF2-40B4-BE49-F238E27FC236}">
                <a16:creationId xmlns:a16="http://schemas.microsoft.com/office/drawing/2014/main" id="{B52FFC55-94F3-4135-85D0-5BC6FAC67CA5}"/>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3314613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7EBE59-28A8-433E-84B3-95A90CFD60E4}"/>
              </a:ext>
            </a:extLst>
          </p:cNvPr>
          <p:cNvSpPr>
            <a:spLocks noGrp="1"/>
          </p:cNvSpPr>
          <p:nvPr>
            <p:ph type="title"/>
          </p:nvPr>
        </p:nvSpPr>
        <p:spPr/>
        <p:txBody>
          <a:bodyPr/>
          <a:lstStyle/>
          <a:p>
            <a:r>
              <a:rPr lang="uk-UA" dirty="0"/>
              <a:t>Індивідуальність</a:t>
            </a:r>
          </a:p>
        </p:txBody>
      </p:sp>
      <p:sp>
        <p:nvSpPr>
          <p:cNvPr id="3" name="Місце для вмісту 2">
            <a:extLst>
              <a:ext uri="{FF2B5EF4-FFF2-40B4-BE49-F238E27FC236}">
                <a16:creationId xmlns:a16="http://schemas.microsoft.com/office/drawing/2014/main" id="{B54F86F6-D3C6-4C41-B602-9D21EF097B1C}"/>
              </a:ext>
            </a:extLst>
          </p:cNvPr>
          <p:cNvSpPr>
            <a:spLocks noGrp="1"/>
          </p:cNvSpPr>
          <p:nvPr>
            <p:ph idx="1"/>
          </p:nvPr>
        </p:nvSpPr>
        <p:spPr/>
        <p:txBody>
          <a:bodyPr>
            <a:normAutofit fontScale="92500" lnSpcReduction="20000"/>
          </a:bodyPr>
          <a:lstStyle/>
          <a:p>
            <a:pPr algn="just"/>
            <a:r>
              <a:rPr lang="uk-UA" dirty="0"/>
              <a:t>Справді всі ми як індивіди, несхожі між собою. Несхожість – це наша спільна </a:t>
            </a:r>
            <a:r>
              <a:rPr lang="uk-UA" dirty="0" err="1"/>
              <a:t>індивідна</a:t>
            </a:r>
            <a:r>
              <a:rPr lang="uk-UA" dirty="0"/>
              <a:t> ознака. Із іншого боку, раз усі ми людські індивіди, то кожен з нас з необхідністю є носієм суто людських ознак – здатності до праці, до мислення, до спілкування, до мовлення тощо. І ці спільні людські здібності існують в індивіді без перетину з його природно-буттєвою неповторністю. Коли ж вони перетнуться й у своїй взаємодії утворять нову буттєву форму, тоді виникне індивідуальне людське буття. Тоді індивід стає на шлях перетворення на індивідуальність. Іншими словами, вирішальною умовою індивідуалізації людини є її соціалізація – прилучення людини до соціального шляхом прийняття в себе й перетворення на свій життєвий світ відповідно до можливостей і вимог своїх індивідуальних рис здобутків соціального досвіду в найширшому його розумінні.</a:t>
            </a:r>
          </a:p>
        </p:txBody>
      </p:sp>
      <p:sp>
        <p:nvSpPr>
          <p:cNvPr id="4" name="Місце для дати 3">
            <a:extLst>
              <a:ext uri="{FF2B5EF4-FFF2-40B4-BE49-F238E27FC236}">
                <a16:creationId xmlns:a16="http://schemas.microsoft.com/office/drawing/2014/main" id="{560EE165-28F0-4DE1-8B7F-8512F1B05525}"/>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4258323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90394C-EABF-4112-B169-6300E402948E}"/>
              </a:ext>
            </a:extLst>
          </p:cNvPr>
          <p:cNvSpPr>
            <a:spLocks noGrp="1"/>
          </p:cNvSpPr>
          <p:nvPr>
            <p:ph type="title"/>
          </p:nvPr>
        </p:nvSpPr>
        <p:spPr/>
        <p:txBody>
          <a:bodyPr/>
          <a:lstStyle/>
          <a:p>
            <a:r>
              <a:rPr lang="uk-UA" dirty="0"/>
              <a:t>Індивідуальність</a:t>
            </a:r>
          </a:p>
        </p:txBody>
      </p:sp>
      <p:sp>
        <p:nvSpPr>
          <p:cNvPr id="3" name="Місце для вмісту 2">
            <a:extLst>
              <a:ext uri="{FF2B5EF4-FFF2-40B4-BE49-F238E27FC236}">
                <a16:creationId xmlns:a16="http://schemas.microsoft.com/office/drawing/2014/main" id="{4BD21F90-54CD-42B7-A8E6-F03D4CB14D7B}"/>
              </a:ext>
            </a:extLst>
          </p:cNvPr>
          <p:cNvSpPr>
            <a:spLocks noGrp="1"/>
          </p:cNvSpPr>
          <p:nvPr>
            <p:ph idx="1"/>
          </p:nvPr>
        </p:nvSpPr>
        <p:spPr/>
        <p:txBody>
          <a:bodyPr>
            <a:normAutofit fontScale="92500" lnSpcReduction="20000"/>
          </a:bodyPr>
          <a:lstStyle/>
          <a:p>
            <a:pPr algn="just"/>
            <a:r>
              <a:rPr lang="uk-UA" dirty="0"/>
              <a:t>Індивідуальність не дана людині від природи, а задана їй самим способом її буття як людини – соціальним.</a:t>
            </a:r>
          </a:p>
          <a:p>
            <a:pPr algn="just"/>
            <a:r>
              <a:rPr lang="uk-UA" dirty="0"/>
              <a:t>Свого повного вияву індивідуальне набуває в індивідуальності. Цим поняттям позначають людину, як носія неповторних рис, які за своїм змістом переростають прості ознаки несхожості. Це притаманні окремій людині звички, вміння, особливості поведінки, які визнаються іншими людьми як значуща відмінність. Індивідуальність – це не обов’язково вияв якихось виняткових </a:t>
            </a:r>
            <a:r>
              <a:rPr lang="uk-UA" dirty="0" err="1"/>
              <a:t>здатностей</a:t>
            </a:r>
            <a:r>
              <a:rPr lang="uk-UA" dirty="0"/>
              <a:t> і здібностей людини, хоча саме це й мислиться насамперед як її головна ознака. Індивідуальність – це не просто неповторність, а справжня своєрідність, тобто таке "своє", яке може правити за початок якогось нового "роду".</a:t>
            </a:r>
          </a:p>
          <a:p>
            <a:endParaRPr lang="uk-UA" dirty="0"/>
          </a:p>
        </p:txBody>
      </p:sp>
      <p:sp>
        <p:nvSpPr>
          <p:cNvPr id="4" name="Місце для дати 3">
            <a:extLst>
              <a:ext uri="{FF2B5EF4-FFF2-40B4-BE49-F238E27FC236}">
                <a16:creationId xmlns:a16="http://schemas.microsoft.com/office/drawing/2014/main" id="{BD3F02BC-39D3-4ABF-9FFC-C62D3FFF4F19}"/>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60470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93B6AB-9410-46CF-B4F4-89633B7A3A42}"/>
              </a:ext>
            </a:extLst>
          </p:cNvPr>
          <p:cNvSpPr>
            <a:spLocks noGrp="1"/>
          </p:cNvSpPr>
          <p:nvPr>
            <p:ph type="title"/>
          </p:nvPr>
        </p:nvSpPr>
        <p:spPr/>
        <p:txBody>
          <a:bodyPr/>
          <a:lstStyle/>
          <a:p>
            <a:r>
              <a:rPr lang="uk-UA" dirty="0"/>
              <a:t>Індивідуальне</a:t>
            </a:r>
          </a:p>
        </p:txBody>
      </p:sp>
      <p:sp>
        <p:nvSpPr>
          <p:cNvPr id="3" name="Місце для вмісту 2">
            <a:extLst>
              <a:ext uri="{FF2B5EF4-FFF2-40B4-BE49-F238E27FC236}">
                <a16:creationId xmlns:a16="http://schemas.microsoft.com/office/drawing/2014/main" id="{93C12995-4DD8-473B-9726-059CD8216DD3}"/>
              </a:ext>
            </a:extLst>
          </p:cNvPr>
          <p:cNvSpPr>
            <a:spLocks noGrp="1"/>
          </p:cNvSpPr>
          <p:nvPr>
            <p:ph idx="1"/>
          </p:nvPr>
        </p:nvSpPr>
        <p:spPr/>
        <p:txBody>
          <a:bodyPr/>
          <a:lstStyle/>
          <a:p>
            <a:pPr algn="just"/>
            <a:r>
              <a:rPr lang="uk-UA" dirty="0"/>
              <a:t>Індивідуальне становить загальний вимір людського буття, здійснюваного як </a:t>
            </a:r>
            <a:r>
              <a:rPr lang="uk-UA" dirty="0" err="1"/>
              <a:t>співбуття</a:t>
            </a:r>
            <a:r>
              <a:rPr lang="uk-UA" dirty="0"/>
              <a:t>. Це певний спосіб взаємодії природно-неповторного з соціальним за переважання першого. Людина включається в </a:t>
            </a:r>
            <a:r>
              <a:rPr lang="uk-UA" dirty="0" err="1"/>
              <a:t>співбуття</a:t>
            </a:r>
            <a:r>
              <a:rPr lang="uk-UA" dirty="0"/>
              <a:t> з іншими людьми як індивідуальне буття.</a:t>
            </a:r>
          </a:p>
        </p:txBody>
      </p:sp>
      <p:sp>
        <p:nvSpPr>
          <p:cNvPr id="4" name="Місце для дати 3">
            <a:extLst>
              <a:ext uri="{FF2B5EF4-FFF2-40B4-BE49-F238E27FC236}">
                <a16:creationId xmlns:a16="http://schemas.microsoft.com/office/drawing/2014/main" id="{140853DD-F77A-40F7-9784-1162FDE0FF04}"/>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262497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055A05-0B68-4A18-BF05-44F81F991535}"/>
              </a:ext>
            </a:extLst>
          </p:cNvPr>
          <p:cNvSpPr>
            <a:spLocks noGrp="1"/>
          </p:cNvSpPr>
          <p:nvPr>
            <p:ph type="title"/>
          </p:nvPr>
        </p:nvSpPr>
        <p:spPr/>
        <p:txBody>
          <a:bodyPr/>
          <a:lstStyle/>
          <a:p>
            <a:r>
              <a:rPr lang="ru-RU" dirty="0"/>
              <a:t>Особа</a:t>
            </a:r>
            <a:endParaRPr lang="uk-UA" dirty="0"/>
          </a:p>
        </p:txBody>
      </p:sp>
      <p:sp>
        <p:nvSpPr>
          <p:cNvPr id="3" name="Місце для вмісту 2">
            <a:extLst>
              <a:ext uri="{FF2B5EF4-FFF2-40B4-BE49-F238E27FC236}">
                <a16:creationId xmlns:a16="http://schemas.microsoft.com/office/drawing/2014/main" id="{E95E6A73-4B27-42BD-81F3-88197A4230B0}"/>
              </a:ext>
            </a:extLst>
          </p:cNvPr>
          <p:cNvSpPr>
            <a:spLocks noGrp="1"/>
          </p:cNvSpPr>
          <p:nvPr>
            <p:ph idx="1"/>
          </p:nvPr>
        </p:nvSpPr>
        <p:spPr/>
        <p:txBody>
          <a:bodyPr/>
          <a:lstStyle/>
          <a:p>
            <a:pPr algn="just"/>
            <a:r>
              <a:rPr lang="uk-UA" dirty="0"/>
              <a:t>Поняття особа позначають людину як носія суто соціальних якостей, що виникають і реалізуються в ситуаціях між індивідуального спілкування й сукупної комунікативної дії. Суспільство можна уявити собі як систему соціальних ролей, а особу – як носія кількох соціальних ролей (син, брат, гарний фахівець). Саме як носій певних соціальних ролей кожен з нас є особою, а не особистістю. Особа пов’язана зі структурами соціального буття, з особливістю укорінення в бутті як такому.</a:t>
            </a:r>
          </a:p>
        </p:txBody>
      </p:sp>
      <p:sp>
        <p:nvSpPr>
          <p:cNvPr id="4" name="Місце для дати 3">
            <a:extLst>
              <a:ext uri="{FF2B5EF4-FFF2-40B4-BE49-F238E27FC236}">
                <a16:creationId xmlns:a16="http://schemas.microsoft.com/office/drawing/2014/main" id="{0C3E5275-8704-429A-A45A-BAF740646194}"/>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2376606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494C48-273E-4827-B148-D0CBC2F56CAA}"/>
              </a:ext>
            </a:extLst>
          </p:cNvPr>
          <p:cNvSpPr>
            <a:spLocks noGrp="1"/>
          </p:cNvSpPr>
          <p:nvPr>
            <p:ph type="title"/>
          </p:nvPr>
        </p:nvSpPr>
        <p:spPr/>
        <p:txBody>
          <a:bodyPr/>
          <a:lstStyle/>
          <a:p>
            <a:r>
              <a:rPr lang="ru-RU" dirty="0"/>
              <a:t>Особа</a:t>
            </a:r>
            <a:endParaRPr lang="uk-UA" dirty="0"/>
          </a:p>
        </p:txBody>
      </p:sp>
      <p:sp>
        <p:nvSpPr>
          <p:cNvPr id="3" name="Місце для вмісту 2">
            <a:extLst>
              <a:ext uri="{FF2B5EF4-FFF2-40B4-BE49-F238E27FC236}">
                <a16:creationId xmlns:a16="http://schemas.microsoft.com/office/drawing/2014/main" id="{3A4D6426-57F1-4D1A-9293-74350411A684}"/>
              </a:ext>
            </a:extLst>
          </p:cNvPr>
          <p:cNvSpPr>
            <a:spLocks noGrp="1"/>
          </p:cNvSpPr>
          <p:nvPr>
            <p:ph idx="1"/>
          </p:nvPr>
        </p:nvSpPr>
        <p:spPr/>
        <p:txBody>
          <a:bodyPr/>
          <a:lstStyle/>
          <a:p>
            <a:pPr algn="just"/>
            <a:r>
              <a:rPr lang="ru-RU" dirty="0"/>
              <a:t>Особа становить собою </a:t>
            </a:r>
            <a:r>
              <a:rPr lang="ru-RU" dirty="0" err="1"/>
              <a:t>деякий</a:t>
            </a:r>
            <a:r>
              <a:rPr lang="ru-RU" dirty="0"/>
              <a:t> </a:t>
            </a:r>
            <a:r>
              <a:rPr lang="ru-RU" dirty="0" err="1"/>
              <a:t>соціальний</a:t>
            </a:r>
            <a:r>
              <a:rPr lang="ru-RU" dirty="0"/>
              <a:t> "каркас" </a:t>
            </a:r>
            <a:r>
              <a:rPr lang="ru-RU" dirty="0" err="1"/>
              <a:t>особистості</a:t>
            </a:r>
            <a:r>
              <a:rPr lang="ru-RU" dirty="0"/>
              <a:t>. Бути </a:t>
            </a:r>
            <a:r>
              <a:rPr lang="ru-RU" dirty="0" err="1"/>
              <a:t>особистістю</a:t>
            </a:r>
            <a:r>
              <a:rPr lang="ru-RU" dirty="0"/>
              <a:t> </a:t>
            </a:r>
            <a:r>
              <a:rPr lang="ru-RU" dirty="0" err="1"/>
              <a:t>означає</a:t>
            </a:r>
            <a:r>
              <a:rPr lang="ru-RU" dirty="0"/>
              <a:t> </a:t>
            </a:r>
            <a:r>
              <a:rPr lang="ru-RU" dirty="0" err="1"/>
              <a:t>приймати</a:t>
            </a:r>
            <a:r>
              <a:rPr lang="ru-RU" dirty="0"/>
              <a:t> </a:t>
            </a:r>
            <a:r>
              <a:rPr lang="ru-RU" dirty="0" err="1"/>
              <a:t>усталені</a:t>
            </a:r>
            <a:r>
              <a:rPr lang="ru-RU" dirty="0"/>
              <a:t> </a:t>
            </a:r>
            <a:r>
              <a:rPr lang="ru-RU" dirty="0" err="1"/>
              <a:t>уявлення</a:t>
            </a:r>
            <a:r>
              <a:rPr lang="ru-RU" dirty="0"/>
              <a:t> й </a:t>
            </a:r>
            <a:r>
              <a:rPr lang="ru-RU" dirty="0" err="1"/>
              <a:t>настанови</a:t>
            </a:r>
            <a:r>
              <a:rPr lang="ru-RU" dirty="0"/>
              <a:t> про </a:t>
            </a:r>
            <a:r>
              <a:rPr lang="ru-RU" dirty="0" err="1"/>
              <a:t>належну</a:t>
            </a:r>
            <a:r>
              <a:rPr lang="ru-RU" dirty="0"/>
              <a:t> </a:t>
            </a:r>
            <a:r>
              <a:rPr lang="ru-RU" dirty="0" err="1"/>
              <a:t>поведінку</a:t>
            </a:r>
            <a:r>
              <a:rPr lang="ru-RU" dirty="0"/>
              <a:t> й </a:t>
            </a:r>
            <a:r>
              <a:rPr lang="ru-RU" dirty="0" err="1"/>
              <a:t>спосіб</a:t>
            </a:r>
            <a:r>
              <a:rPr lang="ru-RU" dirty="0"/>
              <a:t> </a:t>
            </a:r>
            <a:r>
              <a:rPr lang="ru-RU" dirty="0" err="1"/>
              <a:t>життя</a:t>
            </a:r>
            <a:r>
              <a:rPr lang="ru-RU" dirty="0"/>
              <a:t> </a:t>
            </a:r>
            <a:r>
              <a:rPr lang="ru-RU" dirty="0" err="1"/>
              <a:t>загалом</a:t>
            </a:r>
            <a:r>
              <a:rPr lang="ru-RU" dirty="0"/>
              <a:t>, </a:t>
            </a:r>
            <a:r>
              <a:rPr lang="ru-RU" dirty="0" err="1"/>
              <a:t>притаманні</a:t>
            </a:r>
            <a:r>
              <a:rPr lang="ru-RU" dirty="0"/>
              <a:t> </a:t>
            </a:r>
            <a:r>
              <a:rPr lang="ru-RU" dirty="0" err="1"/>
              <a:t>різним</a:t>
            </a:r>
            <a:r>
              <a:rPr lang="ru-RU" dirty="0"/>
              <a:t> </a:t>
            </a:r>
            <a:r>
              <a:rPr lang="ru-RU" dirty="0" err="1"/>
              <a:t>групам</a:t>
            </a:r>
            <a:r>
              <a:rPr lang="ru-RU" dirty="0"/>
              <a:t> і </a:t>
            </a:r>
            <a:r>
              <a:rPr lang="ru-RU" dirty="0" err="1"/>
              <a:t>верствам</a:t>
            </a:r>
            <a:r>
              <a:rPr lang="ru-RU" dirty="0"/>
              <a:t> </a:t>
            </a:r>
            <a:r>
              <a:rPr lang="ru-RU" dirty="0" err="1"/>
              <a:t>суспільства</a:t>
            </a:r>
            <a:r>
              <a:rPr lang="ru-RU" dirty="0"/>
              <a:t>, до </a:t>
            </a:r>
            <a:r>
              <a:rPr lang="ru-RU" dirty="0" err="1"/>
              <a:t>яких</a:t>
            </a:r>
            <a:r>
              <a:rPr lang="ru-RU" dirty="0"/>
              <a:t> </a:t>
            </a:r>
            <a:r>
              <a:rPr lang="ru-RU" dirty="0" err="1"/>
              <a:t>одночасно</a:t>
            </a:r>
            <a:r>
              <a:rPr lang="ru-RU" dirty="0"/>
              <a:t> входить </a:t>
            </a:r>
            <a:r>
              <a:rPr lang="ru-RU" dirty="0" err="1"/>
              <a:t>людина</a:t>
            </a:r>
            <a:r>
              <a:rPr lang="ru-RU" dirty="0"/>
              <a:t>.</a:t>
            </a:r>
            <a:endParaRPr lang="uk-UA" dirty="0"/>
          </a:p>
        </p:txBody>
      </p:sp>
      <p:sp>
        <p:nvSpPr>
          <p:cNvPr id="4" name="Місце для дати 3">
            <a:extLst>
              <a:ext uri="{FF2B5EF4-FFF2-40B4-BE49-F238E27FC236}">
                <a16:creationId xmlns:a16="http://schemas.microsoft.com/office/drawing/2014/main" id="{3377E14A-FB37-4019-82E4-E604A7CAF30A}"/>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3088414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EF0048-14F7-43DB-8460-CA2067BF978F}"/>
              </a:ext>
            </a:extLst>
          </p:cNvPr>
          <p:cNvSpPr>
            <a:spLocks noGrp="1"/>
          </p:cNvSpPr>
          <p:nvPr>
            <p:ph type="title"/>
          </p:nvPr>
        </p:nvSpPr>
        <p:spPr/>
        <p:txBody>
          <a:bodyPr/>
          <a:lstStyle/>
          <a:p>
            <a:r>
              <a:rPr lang="uk-UA" dirty="0"/>
              <a:t>структура особистості </a:t>
            </a:r>
          </a:p>
        </p:txBody>
      </p:sp>
      <p:sp>
        <p:nvSpPr>
          <p:cNvPr id="3" name="Місце для вмісту 2">
            <a:extLst>
              <a:ext uri="{FF2B5EF4-FFF2-40B4-BE49-F238E27FC236}">
                <a16:creationId xmlns:a16="http://schemas.microsoft.com/office/drawing/2014/main" id="{CA387B90-2A8C-4901-9716-9CEAC4EDB5B2}"/>
              </a:ext>
            </a:extLst>
          </p:cNvPr>
          <p:cNvSpPr>
            <a:spLocks noGrp="1"/>
          </p:cNvSpPr>
          <p:nvPr>
            <p:ph idx="1"/>
          </p:nvPr>
        </p:nvSpPr>
        <p:spPr/>
        <p:txBody>
          <a:bodyPr>
            <a:normAutofit lnSpcReduction="10000"/>
          </a:bodyPr>
          <a:lstStyle/>
          <a:p>
            <a:pPr marL="36900" indent="0" algn="just">
              <a:buNone/>
            </a:pPr>
            <a:r>
              <a:rPr lang="uk-UA" dirty="0"/>
              <a:t>включає в себе ряд підструктур, кожна з яких характеризується співвідношенням біологічного та соціального:</a:t>
            </a:r>
          </a:p>
          <a:p>
            <a:pPr algn="just"/>
            <a:r>
              <a:rPr lang="uk-UA" dirty="0"/>
              <a:t>1. Спрямованість особистості. Дана підструктура складається з переконань, світогляду, ідеалів, </a:t>
            </a:r>
            <a:r>
              <a:rPr lang="uk-UA" dirty="0" err="1"/>
              <a:t>схильностей</a:t>
            </a:r>
            <a:r>
              <a:rPr lang="uk-UA" dirty="0"/>
              <a:t>, бажань, прагнень. Біологічне тут витіснене соціальним, тому дана структура формується вихованням. </a:t>
            </a:r>
          </a:p>
          <a:p>
            <a:pPr algn="just"/>
            <a:r>
              <a:rPr lang="uk-UA" dirty="0"/>
              <a:t>2. Досвід особистості. Сюди входять знання, вміння, навички. Як і в першій підструктурі вирішальну роль тут відіграє соціальний аспект, адже перелічені елементи формуються внаслідок навчання. </a:t>
            </a:r>
          </a:p>
          <a:p>
            <a:endParaRPr lang="uk-UA" dirty="0"/>
          </a:p>
        </p:txBody>
      </p:sp>
      <p:sp>
        <p:nvSpPr>
          <p:cNvPr id="4" name="Місце для дати 3">
            <a:extLst>
              <a:ext uri="{FF2B5EF4-FFF2-40B4-BE49-F238E27FC236}">
                <a16:creationId xmlns:a16="http://schemas.microsoft.com/office/drawing/2014/main" id="{953846E0-0C25-493F-821A-6AABDF7BBACA}"/>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40806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F1CBD5-ABF8-42D4-B9D8-35F6F17A9441}"/>
              </a:ext>
            </a:extLst>
          </p:cNvPr>
          <p:cNvSpPr>
            <a:spLocks noGrp="1"/>
          </p:cNvSpPr>
          <p:nvPr>
            <p:ph type="title"/>
          </p:nvPr>
        </p:nvSpPr>
        <p:spPr/>
        <p:txBody>
          <a:bodyPr/>
          <a:lstStyle/>
          <a:p>
            <a:r>
              <a:rPr lang="uk-UA"/>
              <a:t>Філософська </a:t>
            </a:r>
            <a:r>
              <a:rPr lang="uk-UA" dirty="0"/>
              <a:t>антропологія</a:t>
            </a:r>
          </a:p>
        </p:txBody>
      </p:sp>
      <p:sp>
        <p:nvSpPr>
          <p:cNvPr id="3" name="Місце для вмісту 2">
            <a:extLst>
              <a:ext uri="{FF2B5EF4-FFF2-40B4-BE49-F238E27FC236}">
                <a16:creationId xmlns:a16="http://schemas.microsoft.com/office/drawing/2014/main" id="{552C16C8-5666-4EE4-AF68-DCEDB7BAFE83}"/>
              </a:ext>
            </a:extLst>
          </p:cNvPr>
          <p:cNvSpPr>
            <a:spLocks noGrp="1"/>
          </p:cNvSpPr>
          <p:nvPr>
            <p:ph idx="1"/>
          </p:nvPr>
        </p:nvSpPr>
        <p:spPr>
          <a:xfrm>
            <a:off x="913795" y="2076450"/>
            <a:ext cx="10618298" cy="3924299"/>
          </a:xfrm>
        </p:spPr>
        <p:txBody>
          <a:bodyPr/>
          <a:lstStyle/>
          <a:p>
            <a:pPr algn="just"/>
            <a:r>
              <a:rPr lang="uk-UA" sz="1800" dirty="0">
                <a:effectLst/>
                <a:latin typeface="Times New Roman" panose="02020603050405020304" pitchFamily="18" charset="0"/>
                <a:ea typeface="Times New Roman" panose="02020603050405020304" pitchFamily="18" charset="0"/>
              </a:rPr>
              <a:t>В умовах розвитку людства як світового співтовариства та суперечливості сучасного цивілізаційного процесу зростання інтересу до людини є універсальною тенденцією багатьох наук: медицини і біології, психології і генетики, фізіології і соціології, економіки і антропології. Але оскільки не існує окремої науки про людину, а в комплексному її дослідженні беруть участь різні дисципліни, все відчутнішою стає необхідність </a:t>
            </a:r>
            <a:r>
              <a:rPr lang="uk-UA" sz="1800" b="1" dirty="0">
                <a:effectLst/>
                <a:latin typeface="Times New Roman" panose="02020603050405020304" pitchFamily="18" charset="0"/>
                <a:ea typeface="Times New Roman" panose="02020603050405020304" pitchFamily="18" charset="0"/>
              </a:rPr>
              <a:t>інтеграції наук про людину в єдину, практично орієнтовану систему</a:t>
            </a:r>
            <a:r>
              <a:rPr lang="uk-UA" sz="1800" dirty="0">
                <a:effectLst/>
                <a:latin typeface="Times New Roman" panose="02020603050405020304" pitchFamily="18" charset="0"/>
                <a:ea typeface="Times New Roman" panose="02020603050405020304" pitchFamily="18" charset="0"/>
              </a:rPr>
              <a:t>. Це завдання не може бути розв’язаним без виявлення категоріального каркасу людської цілісності, а це (останнє) є власне справою філософії. Лише такі інтегровані комплексні знання про людину дають можливість віднайти відповіді на питання стосовно її сутності і походження, граничних засад буття, уяснити сенс життя, призначення, межі її свободи, осягнути її можливості і перспективи.</a:t>
            </a:r>
          </a:p>
          <a:p>
            <a:endParaRPr lang="uk-UA" dirty="0"/>
          </a:p>
        </p:txBody>
      </p:sp>
      <p:sp>
        <p:nvSpPr>
          <p:cNvPr id="4" name="Місце для дати 3">
            <a:extLst>
              <a:ext uri="{FF2B5EF4-FFF2-40B4-BE49-F238E27FC236}">
                <a16:creationId xmlns:a16="http://schemas.microsoft.com/office/drawing/2014/main" id="{1F785281-B76E-441F-AD74-CFED8EE1C02C}"/>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2563155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DBD393-B427-48A6-B28A-99AA0FAF974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B80A5F9-91D1-4445-AC70-28FF55B49990}"/>
              </a:ext>
            </a:extLst>
          </p:cNvPr>
          <p:cNvSpPr>
            <a:spLocks noGrp="1"/>
          </p:cNvSpPr>
          <p:nvPr>
            <p:ph idx="1"/>
          </p:nvPr>
        </p:nvSpPr>
        <p:spPr/>
        <p:txBody>
          <a:bodyPr>
            <a:normAutofit lnSpcReduction="10000"/>
          </a:bodyPr>
          <a:lstStyle/>
          <a:p>
            <a:pPr algn="just"/>
            <a:r>
              <a:rPr lang="uk-UA" dirty="0"/>
              <a:t>3. Особливості психічних процесів. До даної підструктури включаються: воля, почуття, сприйняття, мислення, емоції, пам'ять. Тут домінування соціального не так сильно виражене, більше того, вирішальну роль відіграє біологічна складова – генетично обумовлені властивості особистості. </a:t>
            </a:r>
          </a:p>
          <a:p>
            <a:pPr algn="just"/>
            <a:r>
              <a:rPr lang="uk-UA" dirty="0"/>
              <a:t>4. Біопсихічні властивості. Це вихідна підструктура, на яку накладаються наступні: темперамент, статеві, вікові, патологічні властивості (схильність до певних </a:t>
            </a:r>
            <a:r>
              <a:rPr lang="uk-UA" dirty="0" err="1"/>
              <a:t>хвороб</a:t>
            </a:r>
            <a:r>
              <a:rPr lang="uk-UA" dirty="0"/>
              <a:t>). Переважає і є визначальним біологічний елемент в людині. </a:t>
            </a:r>
          </a:p>
          <a:p>
            <a:endParaRPr lang="uk-UA" dirty="0"/>
          </a:p>
        </p:txBody>
      </p:sp>
      <p:sp>
        <p:nvSpPr>
          <p:cNvPr id="4" name="Місце для дати 3">
            <a:extLst>
              <a:ext uri="{FF2B5EF4-FFF2-40B4-BE49-F238E27FC236}">
                <a16:creationId xmlns:a16="http://schemas.microsoft.com/office/drawing/2014/main" id="{4E27892D-4262-4487-AB6F-AAE859C005C4}"/>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634079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D64155-019C-413C-A5F1-54C0BB10EAF2}"/>
              </a:ext>
            </a:extLst>
          </p:cNvPr>
          <p:cNvSpPr>
            <a:spLocks noGrp="1"/>
          </p:cNvSpPr>
          <p:nvPr>
            <p:ph type="title"/>
          </p:nvPr>
        </p:nvSpPr>
        <p:spPr/>
        <p:txBody>
          <a:bodyPr/>
          <a:lstStyle/>
          <a:p>
            <a:r>
              <a:rPr lang="uk-UA" dirty="0"/>
              <a:t>«піраміда Маслоу»</a:t>
            </a:r>
          </a:p>
        </p:txBody>
      </p:sp>
      <p:sp>
        <p:nvSpPr>
          <p:cNvPr id="3" name="Місце для вмісту 2">
            <a:extLst>
              <a:ext uri="{FF2B5EF4-FFF2-40B4-BE49-F238E27FC236}">
                <a16:creationId xmlns:a16="http://schemas.microsoft.com/office/drawing/2014/main" id="{C2A09933-26BF-4D05-828A-0BEF9D4835E5}"/>
              </a:ext>
            </a:extLst>
          </p:cNvPr>
          <p:cNvSpPr>
            <a:spLocks noGrp="1"/>
          </p:cNvSpPr>
          <p:nvPr>
            <p:ph idx="1"/>
          </p:nvPr>
        </p:nvSpPr>
        <p:spPr/>
        <p:txBody>
          <a:bodyPr>
            <a:normAutofit fontScale="85000" lnSpcReduction="20000"/>
          </a:bodyPr>
          <a:lstStyle/>
          <a:p>
            <a:pPr marL="36900" indent="0">
              <a:buNone/>
            </a:pPr>
            <a:r>
              <a:rPr lang="uk-UA" dirty="0"/>
              <a:t>Будучи складним </a:t>
            </a:r>
            <a:r>
              <a:rPr lang="uk-UA" dirty="0" err="1"/>
              <a:t>біосоціальним</a:t>
            </a:r>
            <a:r>
              <a:rPr lang="uk-UA" dirty="0"/>
              <a:t> механізмом, що формується в соціумі, людина характеризується багатоманітністю та градацією потреб. Поширеною є класифікація людських потреб американського психолога </a:t>
            </a:r>
            <a:r>
              <a:rPr lang="uk-UA" dirty="0" err="1"/>
              <a:t>Абрахама</a:t>
            </a:r>
            <a:r>
              <a:rPr lang="uk-UA" dirty="0"/>
              <a:t> Маслоу (т. зв. «піраміда Маслоу»). </a:t>
            </a:r>
          </a:p>
          <a:p>
            <a:r>
              <a:rPr lang="uk-UA" dirty="0"/>
              <a:t>1.	Фізіологічні потреби. Найпотужніші, без задоволення яких особистість не здатна розвиватись (голод, спрага, статевий потяг). </a:t>
            </a:r>
          </a:p>
          <a:p>
            <a:r>
              <a:rPr lang="uk-UA" dirty="0"/>
              <a:t>2.	Потреба в безпеці (стабільність, безпека, потреба звільнитись від страху, потреба в законі, порядку тощо). Виражається в прагненні особистості оточити себе звичними речами, людьми, звичним, буденним розпорядком життя, що виключає будь-яку невизначеність та хаос. </a:t>
            </a:r>
            <a:r>
              <a:rPr lang="uk-UA" dirty="0" err="1"/>
              <a:t>Рідко</a:t>
            </a:r>
            <a:r>
              <a:rPr lang="uk-UA" dirty="0"/>
              <a:t> проявляється в нормальних умовах, характерна для умов екстремальних – війни, революції, голод, економічні кризи тощо. </a:t>
            </a:r>
          </a:p>
        </p:txBody>
      </p:sp>
      <p:sp>
        <p:nvSpPr>
          <p:cNvPr id="4" name="Місце для дати 3">
            <a:extLst>
              <a:ext uri="{FF2B5EF4-FFF2-40B4-BE49-F238E27FC236}">
                <a16:creationId xmlns:a16="http://schemas.microsoft.com/office/drawing/2014/main" id="{48B29CEB-CA74-4FA0-A867-B7B202D48690}"/>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3689445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628880-22ED-4437-8EBA-F9BFB2B05D5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33749EB-BCCC-442C-92FC-2758247A1A64}"/>
              </a:ext>
            </a:extLst>
          </p:cNvPr>
          <p:cNvSpPr>
            <a:spLocks noGrp="1"/>
          </p:cNvSpPr>
          <p:nvPr>
            <p:ph idx="1"/>
          </p:nvPr>
        </p:nvSpPr>
        <p:spPr>
          <a:xfrm>
            <a:off x="913794" y="2076450"/>
            <a:ext cx="10644931" cy="4093531"/>
          </a:xfrm>
        </p:spPr>
        <p:txBody>
          <a:bodyPr>
            <a:normAutofit fontScale="70000" lnSpcReduction="20000"/>
          </a:bodyPr>
          <a:lstStyle/>
          <a:p>
            <a:pPr algn="just"/>
            <a:r>
              <a:rPr lang="uk-UA" dirty="0"/>
              <a:t>3.	</a:t>
            </a:r>
            <a:r>
              <a:rPr lang="uk-UA" sz="2600" dirty="0"/>
              <a:t>Потреба в належності та любові. Задоволення перших двох рівнів ставить людину на більш високий рівень задоволення – потреби бути важливим, значущим для інших, людина відчуває дискомфорт, тягар самотності. Звідси – прагнення до пошуку друзів, створення сім’ї тощо. </a:t>
            </a:r>
          </a:p>
          <a:p>
            <a:pPr algn="just"/>
            <a:r>
              <a:rPr lang="uk-UA" sz="2600" dirty="0"/>
              <a:t>4.	Потреба у визнанні. Людина потребує почуття могутності, поваги з боку інших; починає цінуватись престиж, репутація, що досягається в суспільстві. Відсутність задоволення такої потреби веде до розладу особистості (дисоціації), що породжує пригніченість, відчуття безпомічності, безпорадності, що викликає, наприклад, </a:t>
            </a:r>
            <a:r>
              <a:rPr lang="uk-UA" sz="2600" dirty="0" err="1"/>
              <a:t>суїцидальні</a:t>
            </a:r>
            <a:r>
              <a:rPr lang="uk-UA" sz="2600" dirty="0"/>
              <a:t> мотиви. </a:t>
            </a:r>
          </a:p>
          <a:p>
            <a:pPr algn="just"/>
            <a:r>
              <a:rPr lang="uk-UA" sz="2600" dirty="0"/>
              <a:t>5.	Потреба в самоактуалізації. Найвищий рівень. Навіть задовольнивши усі потреби, людина відчуває дискомфорт, який показує: людина ще не є тим, ким вона може бути. Самоактуалізація – це процес повної реалізації своїх потенцій, духовних, інтелектуальних сил та здібностей. Це прагнення до самобутності, </a:t>
            </a:r>
            <a:r>
              <a:rPr lang="uk-UA" sz="2600" dirty="0" err="1"/>
              <a:t>самототожності</a:t>
            </a:r>
            <a:r>
              <a:rPr lang="uk-UA" sz="2600" dirty="0"/>
              <a:t> (стати тим, ким ти є). Цього рівня досягає абсолютна меншість (порядку 1%).</a:t>
            </a:r>
          </a:p>
        </p:txBody>
      </p:sp>
      <p:sp>
        <p:nvSpPr>
          <p:cNvPr id="4" name="Місце для дати 3">
            <a:extLst>
              <a:ext uri="{FF2B5EF4-FFF2-40B4-BE49-F238E27FC236}">
                <a16:creationId xmlns:a16="http://schemas.microsoft.com/office/drawing/2014/main" id="{F5C10C57-EFF7-43E7-894C-31B9447FC874}"/>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1246849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FDEDD-6EBF-48D7-9B12-6E5D142F33D0}"/>
              </a:ext>
            </a:extLst>
          </p:cNvPr>
          <p:cNvSpPr>
            <a:spLocks noGrp="1"/>
          </p:cNvSpPr>
          <p:nvPr>
            <p:ph type="title"/>
          </p:nvPr>
        </p:nvSpPr>
        <p:spPr/>
        <p:txBody>
          <a:bodyPr/>
          <a:lstStyle/>
          <a:p>
            <a:r>
              <a:rPr lang="uk-UA" dirty="0"/>
              <a:t>Проблемність людського буття</a:t>
            </a:r>
          </a:p>
        </p:txBody>
      </p:sp>
      <p:sp>
        <p:nvSpPr>
          <p:cNvPr id="3" name="Місце для вмісту 2">
            <a:extLst>
              <a:ext uri="{FF2B5EF4-FFF2-40B4-BE49-F238E27FC236}">
                <a16:creationId xmlns:a16="http://schemas.microsoft.com/office/drawing/2014/main" id="{C6DCED4A-96E2-47A3-B59D-5CC7E508A3C3}"/>
              </a:ext>
            </a:extLst>
          </p:cNvPr>
          <p:cNvSpPr>
            <a:spLocks noGrp="1"/>
          </p:cNvSpPr>
          <p:nvPr>
            <p:ph idx="1"/>
          </p:nvPr>
        </p:nvSpPr>
        <p:spPr/>
        <p:txBody>
          <a:bodyPr>
            <a:normAutofit fontScale="70000" lnSpcReduction="20000"/>
          </a:bodyPr>
          <a:lstStyle/>
          <a:p>
            <a:pPr marL="36900" indent="0" algn="just">
              <a:buNone/>
            </a:pPr>
            <a:r>
              <a:rPr lang="uk-UA" dirty="0"/>
              <a:t>Унікальність людського буття. Звертаючись до розуміння людини, філософія акцентує увагу на ряді фундаментальних характеристик, що вказують на унікальність людини та її становища у світі. В найзагальнішому можемо виділити такі характеристики:</a:t>
            </a:r>
          </a:p>
          <a:p>
            <a:pPr algn="just"/>
            <a:r>
              <a:rPr lang="uk-UA" dirty="0"/>
              <a:t>•	а</a:t>
            </a:r>
            <a:r>
              <a:rPr lang="de-DE" dirty="0" err="1"/>
              <a:t>nimal</a:t>
            </a:r>
            <a:r>
              <a:rPr lang="de-DE" dirty="0"/>
              <a:t> rationale – </a:t>
            </a:r>
            <a:r>
              <a:rPr lang="uk-UA" dirty="0"/>
              <a:t>людина як розумна тварина; людина – єдина жива істота, що не володіє вродженими механізмами пристосування до навколишнього середовища, компенсуючи це наявністю розуму;</a:t>
            </a:r>
          </a:p>
          <a:p>
            <a:pPr algn="just"/>
            <a:r>
              <a:rPr lang="uk-UA" dirty="0"/>
              <a:t>•	</a:t>
            </a:r>
            <a:r>
              <a:rPr lang="de-DE" dirty="0" err="1"/>
              <a:t>animal</a:t>
            </a:r>
            <a:r>
              <a:rPr lang="de-DE" dirty="0"/>
              <a:t> </a:t>
            </a:r>
            <a:r>
              <a:rPr lang="de-DE" dirty="0" err="1"/>
              <a:t>politicus</a:t>
            </a:r>
            <a:r>
              <a:rPr lang="de-DE" dirty="0"/>
              <a:t> – </a:t>
            </a:r>
            <a:r>
              <a:rPr lang="uk-UA" dirty="0"/>
              <a:t>людина публічна істота, що включена в систему співіснування з іншими та обмежена неможливістю ізольованого існування поза колективом (родом, племенем, кланом, суспільством тощо);</a:t>
            </a:r>
          </a:p>
          <a:p>
            <a:pPr algn="just"/>
            <a:r>
              <a:rPr lang="uk-UA" dirty="0"/>
              <a:t>•	</a:t>
            </a:r>
            <a:r>
              <a:rPr lang="de-DE" dirty="0"/>
              <a:t>homo </a:t>
            </a:r>
            <a:r>
              <a:rPr lang="de-DE" dirty="0" err="1"/>
              <a:t>lingualis</a:t>
            </a:r>
            <a:r>
              <a:rPr lang="de-DE" dirty="0"/>
              <a:t> – </a:t>
            </a:r>
            <a:r>
              <a:rPr lang="uk-UA" dirty="0"/>
              <a:t>вирішальна характеристика людини – здатність виробляти систему передачі інформації та вираження емоцій – мову. Мова відрізняє людину від інших живих істот та дозволяє здійснитись їй у світі. Філософія наголошує на тому, що людина нездійсненна без мови, поза нею, мова – «домівка буття» (М. Гайдеггер);</a:t>
            </a:r>
          </a:p>
          <a:p>
            <a:endParaRPr lang="uk-UA" dirty="0"/>
          </a:p>
        </p:txBody>
      </p:sp>
      <p:sp>
        <p:nvSpPr>
          <p:cNvPr id="4" name="Місце для дати 3">
            <a:extLst>
              <a:ext uri="{FF2B5EF4-FFF2-40B4-BE49-F238E27FC236}">
                <a16:creationId xmlns:a16="http://schemas.microsoft.com/office/drawing/2014/main" id="{6EB28AFF-0720-4EE4-BE86-AFC435DCCB9A}"/>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1907602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8D35C9-B167-4384-AF99-D50EE19C526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2A18F92D-CDAB-446D-880E-5FEDCDD3A1BB}"/>
              </a:ext>
            </a:extLst>
          </p:cNvPr>
          <p:cNvSpPr>
            <a:spLocks noGrp="1"/>
          </p:cNvSpPr>
          <p:nvPr>
            <p:ph idx="1"/>
          </p:nvPr>
        </p:nvSpPr>
        <p:spPr/>
        <p:txBody>
          <a:bodyPr>
            <a:normAutofit fontScale="92500" lnSpcReduction="20000"/>
          </a:bodyPr>
          <a:lstStyle/>
          <a:p>
            <a:pPr algn="just"/>
            <a:r>
              <a:rPr lang="uk-UA" dirty="0"/>
              <a:t>•	</a:t>
            </a:r>
            <a:r>
              <a:rPr lang="de-DE" dirty="0"/>
              <a:t>homo </a:t>
            </a:r>
            <a:r>
              <a:rPr lang="de-DE" dirty="0" err="1"/>
              <a:t>symbolicus</a:t>
            </a:r>
            <a:r>
              <a:rPr lang="de-DE" dirty="0"/>
              <a:t> – </a:t>
            </a:r>
            <a:r>
              <a:rPr lang="uk-UA" dirty="0"/>
              <a:t>людина – істота, здатна до вироблення символів та існування в світі символічного, який для неї виступає реальним – міф, мистецтво, мова, логіка (Е. </a:t>
            </a:r>
            <a:r>
              <a:rPr lang="uk-UA" dirty="0" err="1"/>
              <a:t>Кассірер</a:t>
            </a:r>
            <a:r>
              <a:rPr lang="uk-UA" dirty="0"/>
              <a:t>);</a:t>
            </a:r>
          </a:p>
          <a:p>
            <a:pPr algn="just"/>
            <a:r>
              <a:rPr lang="uk-UA" dirty="0"/>
              <a:t>•	</a:t>
            </a:r>
            <a:r>
              <a:rPr lang="de-DE" dirty="0"/>
              <a:t>homo ludens – </a:t>
            </a:r>
            <a:r>
              <a:rPr lang="uk-UA" dirty="0"/>
              <a:t>людина, що грається. Будучи виділеною з біологічного середовища, людина створює штучне середовище свого існування, розмічуючи його правилами та нормами. В цьому контексті усе людське постає як гра; усі сфери людського життя просякнуті грою та є ігровими за своєю суттю (Й. </a:t>
            </a:r>
            <a:r>
              <a:rPr lang="uk-UA" dirty="0" err="1"/>
              <a:t>Хейзінга</a:t>
            </a:r>
            <a:r>
              <a:rPr lang="uk-UA" dirty="0"/>
              <a:t>);</a:t>
            </a:r>
          </a:p>
          <a:p>
            <a:pPr algn="just"/>
            <a:r>
              <a:rPr lang="uk-UA" dirty="0"/>
              <a:t>•	</a:t>
            </a:r>
            <a:r>
              <a:rPr lang="de-DE" dirty="0"/>
              <a:t>homo </a:t>
            </a:r>
            <a:r>
              <a:rPr lang="de-DE" dirty="0" err="1"/>
              <a:t>faber</a:t>
            </a:r>
            <a:r>
              <a:rPr lang="de-DE" dirty="0"/>
              <a:t> – </a:t>
            </a:r>
            <a:r>
              <a:rPr lang="uk-UA" dirty="0"/>
              <a:t>людина є істота, що здатна до вироблення знарядь праці на основі цілеспрямованої діяльності; людина істота що передусім виробляє та перетворює;</a:t>
            </a:r>
          </a:p>
          <a:p>
            <a:endParaRPr lang="uk-UA" dirty="0"/>
          </a:p>
        </p:txBody>
      </p:sp>
      <p:sp>
        <p:nvSpPr>
          <p:cNvPr id="4" name="Місце для дати 3">
            <a:extLst>
              <a:ext uri="{FF2B5EF4-FFF2-40B4-BE49-F238E27FC236}">
                <a16:creationId xmlns:a16="http://schemas.microsoft.com/office/drawing/2014/main" id="{B9B84B8A-176F-44B9-93A4-B0DD2954631F}"/>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2772963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67EC4F-30CA-4B92-AFD4-52949B84AE9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6B65380-2D72-48A8-B388-461EC30BADC0}"/>
              </a:ext>
            </a:extLst>
          </p:cNvPr>
          <p:cNvSpPr>
            <a:spLocks noGrp="1"/>
          </p:cNvSpPr>
          <p:nvPr>
            <p:ph idx="1"/>
          </p:nvPr>
        </p:nvSpPr>
        <p:spPr/>
        <p:txBody>
          <a:bodyPr>
            <a:normAutofit fontScale="92500"/>
          </a:bodyPr>
          <a:lstStyle/>
          <a:p>
            <a:pPr algn="just"/>
            <a:r>
              <a:rPr lang="uk-UA" dirty="0"/>
              <a:t>Людина – єдина істота, яка усвідомлює, що помре. Чим же виступає смерть в контексті філософствування про людину?</a:t>
            </a:r>
          </a:p>
          <a:p>
            <a:pPr algn="just"/>
            <a:r>
              <a:rPr lang="uk-UA" dirty="0"/>
              <a:t>Передусім, смерть співвідноситься з життям. З біологічної точки зору, смерть – безпосереднє, неминуче закінчення процесу життя, з філософської, життя – розтягування смерті у просторі і часі. Однак життя і смерть не </a:t>
            </a:r>
            <a:r>
              <a:rPr lang="uk-UA" dirty="0" err="1"/>
              <a:t>однопорядкові</a:t>
            </a:r>
            <a:r>
              <a:rPr lang="uk-UA" dirty="0"/>
              <a:t> феномени. Життя співвідноситься з наявністю буття, з певним предметним змістом, смерть же є межею, за якою життя втрачає свою визначеність і починається невідоме. Звідси і страх смерті, який, до речі, не зводиться ні до страху болю, ні до жаху перед смертю. </a:t>
            </a:r>
          </a:p>
          <a:p>
            <a:endParaRPr lang="uk-UA" dirty="0"/>
          </a:p>
        </p:txBody>
      </p:sp>
      <p:sp>
        <p:nvSpPr>
          <p:cNvPr id="4" name="Місце для дати 3">
            <a:extLst>
              <a:ext uri="{FF2B5EF4-FFF2-40B4-BE49-F238E27FC236}">
                <a16:creationId xmlns:a16="http://schemas.microsoft.com/office/drawing/2014/main" id="{C0601AAE-4A7D-4594-AC37-FA8CA879BB0E}"/>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1440192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EFFCDF-2B6D-49DD-B241-6D9CC9B9169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BFE9E86-B5E4-41A4-BF5D-44B9737EF5C6}"/>
              </a:ext>
            </a:extLst>
          </p:cNvPr>
          <p:cNvSpPr>
            <a:spLocks noGrp="1"/>
          </p:cNvSpPr>
          <p:nvPr>
            <p:ph idx="1"/>
          </p:nvPr>
        </p:nvSpPr>
        <p:spPr/>
        <p:txBody>
          <a:bodyPr/>
          <a:lstStyle/>
          <a:p>
            <a:pPr algn="just"/>
            <a:r>
              <a:rPr lang="uk-UA" dirty="0"/>
              <a:t>Утопічність людини, її не-</a:t>
            </a:r>
            <a:r>
              <a:rPr lang="uk-UA" dirty="0" err="1"/>
              <a:t>сутнісність</a:t>
            </a:r>
            <a:r>
              <a:rPr lang="uk-UA" dirty="0"/>
              <a:t> означає, що її буття розімкнене до останньої, не-обхідної можливості – смерті, людське буття – це буття-до-смерті (Гайдеггер). Саме наявність межі спонукає людину на запитування про життя, реальність його закінчення постійно турбує людину, через що і виникає феномен радикального запитування, тобто, філософія. </a:t>
            </a:r>
          </a:p>
        </p:txBody>
      </p:sp>
      <p:sp>
        <p:nvSpPr>
          <p:cNvPr id="4" name="Місце для дати 3">
            <a:extLst>
              <a:ext uri="{FF2B5EF4-FFF2-40B4-BE49-F238E27FC236}">
                <a16:creationId xmlns:a16="http://schemas.microsoft.com/office/drawing/2014/main" id="{37354E63-094D-4425-8F05-D4035FB1CB29}"/>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3485389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58CE12-E134-4200-8728-F2D4B03D721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2F3E16F-4990-4E08-BFD6-ECDDC85078FD}"/>
              </a:ext>
            </a:extLst>
          </p:cNvPr>
          <p:cNvSpPr>
            <a:spLocks noGrp="1"/>
          </p:cNvSpPr>
          <p:nvPr>
            <p:ph idx="1"/>
          </p:nvPr>
        </p:nvSpPr>
        <p:spPr/>
        <p:txBody>
          <a:bodyPr>
            <a:normAutofit lnSpcReduction="10000"/>
          </a:bodyPr>
          <a:lstStyle/>
          <a:p>
            <a:pPr algn="just"/>
            <a:r>
              <a:rPr lang="uk-UA" dirty="0"/>
              <a:t>Конечність надає людському існуванню сенсу, оскільки робить людське життя визначеним, завершеним.</a:t>
            </a:r>
          </a:p>
          <a:p>
            <a:pPr algn="just"/>
            <a:r>
              <a:rPr lang="uk-UA" dirty="0"/>
              <a:t>Питання про сенс – це питання про існування у людині таких життєвих цінностей, орієнтирів, ідеалів, принципів, під які вона може підводити більшість ситуацій або вирішень, з якими стикається у житті. Питання про сенс передбачає не лише наше вміння оцінювати реальні події та явища власного життя, а і вміння оперувати стратегічними життєвими цінностями, принципами та орієнтирами, знаннями про життя, дійсність, людину, суспільство, людство в цілому.</a:t>
            </a:r>
          </a:p>
          <a:p>
            <a:endParaRPr lang="uk-UA" dirty="0"/>
          </a:p>
        </p:txBody>
      </p:sp>
      <p:sp>
        <p:nvSpPr>
          <p:cNvPr id="4" name="Місце для дати 3">
            <a:extLst>
              <a:ext uri="{FF2B5EF4-FFF2-40B4-BE49-F238E27FC236}">
                <a16:creationId xmlns:a16="http://schemas.microsoft.com/office/drawing/2014/main" id="{7734A95D-F505-487D-9B49-88D90F4E6F6E}"/>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2783915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93D436-4A0C-4E17-876C-85EE6762023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DA538EE-10CE-4EAA-ABD1-D6A48E5C0427}"/>
              </a:ext>
            </a:extLst>
          </p:cNvPr>
          <p:cNvSpPr>
            <a:spLocks noGrp="1"/>
          </p:cNvSpPr>
          <p:nvPr>
            <p:ph idx="1"/>
          </p:nvPr>
        </p:nvSpPr>
        <p:spPr/>
        <p:txBody>
          <a:bodyPr>
            <a:normAutofit lnSpcReduction="10000"/>
          </a:bodyPr>
          <a:lstStyle/>
          <a:p>
            <a:pPr algn="just"/>
            <a:r>
              <a:rPr lang="ru-RU" dirty="0" err="1"/>
              <a:t>Філософська</a:t>
            </a:r>
            <a:r>
              <a:rPr lang="ru-RU" dirty="0"/>
              <a:t> </a:t>
            </a:r>
            <a:r>
              <a:rPr lang="ru-RU" dirty="0" err="1"/>
              <a:t>дилема</a:t>
            </a:r>
            <a:r>
              <a:rPr lang="ru-RU" dirty="0"/>
              <a:t> </a:t>
            </a:r>
            <a:r>
              <a:rPr lang="ru-RU" dirty="0" err="1"/>
              <a:t>питання</a:t>
            </a:r>
            <a:r>
              <a:rPr lang="ru-RU" dirty="0"/>
              <a:t> про </a:t>
            </a:r>
            <a:r>
              <a:rPr lang="ru-RU" dirty="0" err="1"/>
              <a:t>смисл</a:t>
            </a:r>
            <a:r>
              <a:rPr lang="ru-RU" dirty="0"/>
              <a:t> </a:t>
            </a:r>
            <a:r>
              <a:rPr lang="ru-RU" dirty="0" err="1"/>
              <a:t>життя</a:t>
            </a:r>
            <a:r>
              <a:rPr lang="ru-RU" dirty="0"/>
              <a:t> </a:t>
            </a:r>
            <a:r>
              <a:rPr lang="ru-RU" dirty="0" err="1"/>
              <a:t>може</a:t>
            </a:r>
            <a:r>
              <a:rPr lang="ru-RU" dirty="0"/>
              <a:t> бути </a:t>
            </a:r>
            <a:r>
              <a:rPr lang="ru-RU" dirty="0" err="1"/>
              <a:t>конкретизована</a:t>
            </a:r>
            <a:r>
              <a:rPr lang="ru-RU" dirty="0"/>
              <a:t> в </a:t>
            </a:r>
            <a:r>
              <a:rPr lang="ru-RU" dirty="0" err="1"/>
              <a:t>наступній</a:t>
            </a:r>
            <a:r>
              <a:rPr lang="ru-RU" dirty="0"/>
              <a:t> </a:t>
            </a:r>
            <a:r>
              <a:rPr lang="ru-RU" dirty="0" err="1"/>
              <a:t>суперечності</a:t>
            </a:r>
            <a:r>
              <a:rPr lang="ru-RU" dirty="0"/>
              <a:t>: </a:t>
            </a:r>
            <a:r>
              <a:rPr lang="ru-RU" dirty="0" err="1"/>
              <a:t>смисл</a:t>
            </a:r>
            <a:r>
              <a:rPr lang="ru-RU" dirty="0"/>
              <a:t> </a:t>
            </a:r>
            <a:r>
              <a:rPr lang="ru-RU" dirty="0" err="1"/>
              <a:t>життя</a:t>
            </a:r>
            <a:r>
              <a:rPr lang="ru-RU" dirty="0"/>
              <a:t> </a:t>
            </a:r>
            <a:r>
              <a:rPr lang="ru-RU" dirty="0" err="1"/>
              <a:t>усвідомлюється</a:t>
            </a:r>
            <a:r>
              <a:rPr lang="ru-RU" dirty="0"/>
              <a:t> та </a:t>
            </a:r>
            <a:r>
              <a:rPr lang="ru-RU" dirty="0" err="1"/>
              <a:t>створюється</a:t>
            </a:r>
            <a:r>
              <a:rPr lang="ru-RU" dirty="0"/>
              <a:t> в </a:t>
            </a:r>
            <a:r>
              <a:rPr lang="ru-RU" dirty="0" err="1"/>
              <a:t>процесі</a:t>
            </a:r>
            <a:r>
              <a:rPr lang="ru-RU" dirty="0"/>
              <a:t> </a:t>
            </a:r>
            <a:r>
              <a:rPr lang="ru-RU" dirty="0" err="1"/>
              <a:t>життя</a:t>
            </a:r>
            <a:r>
              <a:rPr lang="ru-RU" dirty="0"/>
              <a:t>, </a:t>
            </a:r>
            <a:r>
              <a:rPr lang="ru-RU" dirty="0" err="1"/>
              <a:t>однак</a:t>
            </a:r>
            <a:r>
              <a:rPr lang="ru-RU" dirty="0"/>
              <a:t> </a:t>
            </a:r>
            <a:r>
              <a:rPr lang="ru-RU" dirty="0" err="1"/>
              <a:t>він</a:t>
            </a:r>
            <a:r>
              <a:rPr lang="ru-RU" dirty="0"/>
              <a:t> </a:t>
            </a:r>
            <a:r>
              <a:rPr lang="ru-RU" dirty="0" err="1"/>
              <a:t>потрібен</a:t>
            </a:r>
            <a:r>
              <a:rPr lang="ru-RU" dirty="0"/>
              <a:t> нам </a:t>
            </a:r>
            <a:r>
              <a:rPr lang="ru-RU" dirty="0" err="1"/>
              <a:t>із</a:t>
            </a:r>
            <a:r>
              <a:rPr lang="ru-RU" dirty="0"/>
              <a:t> самого початку </a:t>
            </a:r>
            <a:r>
              <a:rPr lang="ru-RU" dirty="0" err="1"/>
              <a:t>життя</a:t>
            </a:r>
            <a:r>
              <a:rPr lang="ru-RU" dirty="0"/>
              <a:t>. Дана </a:t>
            </a:r>
            <a:r>
              <a:rPr lang="ru-RU" dirty="0" err="1"/>
              <a:t>дилема</a:t>
            </a:r>
            <a:r>
              <a:rPr lang="ru-RU" dirty="0"/>
              <a:t> </a:t>
            </a:r>
            <a:r>
              <a:rPr lang="ru-RU" dirty="0" err="1"/>
              <a:t>більш</a:t>
            </a:r>
            <a:r>
              <a:rPr lang="ru-RU" dirty="0"/>
              <a:t> продуктивна, </a:t>
            </a:r>
            <a:r>
              <a:rPr lang="ru-RU" dirty="0" err="1"/>
              <a:t>оскільки</a:t>
            </a:r>
            <a:r>
              <a:rPr lang="ru-RU" dirty="0"/>
              <a:t> </a:t>
            </a:r>
            <a:r>
              <a:rPr lang="ru-RU" dirty="0" err="1"/>
              <a:t>наголошує</a:t>
            </a:r>
            <a:r>
              <a:rPr lang="ru-RU" dirty="0"/>
              <a:t> на </a:t>
            </a:r>
            <a:r>
              <a:rPr lang="ru-RU" dirty="0" err="1"/>
              <a:t>процесуальності</a:t>
            </a:r>
            <a:r>
              <a:rPr lang="ru-RU" dirty="0"/>
              <a:t> та </a:t>
            </a:r>
            <a:r>
              <a:rPr lang="ru-RU" dirty="0" err="1"/>
              <a:t>цінності</a:t>
            </a:r>
            <a:r>
              <a:rPr lang="ru-RU" dirty="0"/>
              <a:t> </a:t>
            </a:r>
            <a:r>
              <a:rPr lang="ru-RU" dirty="0" err="1"/>
              <a:t>самої</a:t>
            </a:r>
            <a:r>
              <a:rPr lang="ru-RU" dirty="0"/>
              <a:t> постановки такого </a:t>
            </a:r>
            <a:r>
              <a:rPr lang="ru-RU" dirty="0" err="1"/>
              <a:t>питання</a:t>
            </a:r>
            <a:r>
              <a:rPr lang="ru-RU" dirty="0"/>
              <a:t>, в </a:t>
            </a:r>
            <a:r>
              <a:rPr lang="ru-RU" dirty="0" err="1"/>
              <a:t>якому</a:t>
            </a:r>
            <a:r>
              <a:rPr lang="ru-RU" dirty="0"/>
              <a:t> </a:t>
            </a:r>
            <a:r>
              <a:rPr lang="ru-RU" dirty="0" err="1"/>
              <a:t>криється</a:t>
            </a:r>
            <a:r>
              <a:rPr lang="ru-RU" dirty="0"/>
              <a:t> не </a:t>
            </a:r>
            <a:r>
              <a:rPr lang="ru-RU" dirty="0" err="1"/>
              <a:t>стільки</a:t>
            </a:r>
            <a:r>
              <a:rPr lang="ru-RU" dirty="0"/>
              <a:t> </a:t>
            </a:r>
            <a:r>
              <a:rPr lang="ru-RU" dirty="0" err="1"/>
              <a:t>можливість</a:t>
            </a:r>
            <a:r>
              <a:rPr lang="ru-RU" dirty="0"/>
              <a:t> </a:t>
            </a:r>
            <a:r>
              <a:rPr lang="ru-RU" dirty="0" err="1"/>
              <a:t>відповіді</a:t>
            </a:r>
            <a:r>
              <a:rPr lang="ru-RU" dirty="0"/>
              <a:t> на </a:t>
            </a:r>
            <a:r>
              <a:rPr lang="ru-RU" dirty="0" err="1"/>
              <a:t>нього</a:t>
            </a:r>
            <a:r>
              <a:rPr lang="ru-RU" dirty="0"/>
              <a:t>, а й </a:t>
            </a:r>
            <a:r>
              <a:rPr lang="ru-RU" dirty="0" err="1"/>
              <a:t>неминучість</a:t>
            </a:r>
            <a:r>
              <a:rPr lang="ru-RU" dirty="0"/>
              <a:t> </a:t>
            </a:r>
            <a:r>
              <a:rPr lang="ru-RU" dirty="0" err="1"/>
              <a:t>відсутності</a:t>
            </a:r>
            <a:r>
              <a:rPr lang="ru-RU" dirty="0"/>
              <a:t> </a:t>
            </a:r>
            <a:r>
              <a:rPr lang="ru-RU" dirty="0" err="1"/>
              <a:t>такої</a:t>
            </a:r>
            <a:r>
              <a:rPr lang="ru-RU" dirty="0"/>
              <a:t> </a:t>
            </a:r>
            <a:r>
              <a:rPr lang="ru-RU" dirty="0" err="1"/>
              <a:t>відповіді</a:t>
            </a:r>
            <a:r>
              <a:rPr lang="ru-RU" dirty="0"/>
              <a:t>. </a:t>
            </a:r>
            <a:r>
              <a:rPr lang="ru-RU" dirty="0" err="1"/>
              <a:t>Простіше</a:t>
            </a:r>
            <a:r>
              <a:rPr lang="ru-RU" dirty="0"/>
              <a:t> </a:t>
            </a:r>
            <a:r>
              <a:rPr lang="ru-RU" dirty="0" err="1"/>
              <a:t>кажучи</a:t>
            </a:r>
            <a:r>
              <a:rPr lang="ru-RU" dirty="0"/>
              <a:t>, </a:t>
            </a:r>
            <a:r>
              <a:rPr lang="ru-RU" dirty="0" err="1"/>
              <a:t>запитування</a:t>
            </a:r>
            <a:r>
              <a:rPr lang="ru-RU" dirty="0"/>
              <a:t> про </a:t>
            </a:r>
            <a:r>
              <a:rPr lang="ru-RU" dirty="0" err="1"/>
              <a:t>сенс</a:t>
            </a:r>
            <a:r>
              <a:rPr lang="ru-RU" dirty="0"/>
              <a:t> </a:t>
            </a:r>
            <a:r>
              <a:rPr lang="ru-RU" dirty="0" err="1"/>
              <a:t>життя</a:t>
            </a:r>
            <a:r>
              <a:rPr lang="ru-RU" dirty="0"/>
              <a:t> </a:t>
            </a:r>
            <a:r>
              <a:rPr lang="ru-RU" dirty="0" err="1"/>
              <a:t>необхідне</a:t>
            </a:r>
            <a:r>
              <a:rPr lang="ru-RU" dirty="0"/>
              <a:t>, </a:t>
            </a:r>
            <a:r>
              <a:rPr lang="ru-RU" dirty="0" err="1"/>
              <a:t>однак</a:t>
            </a:r>
            <a:r>
              <a:rPr lang="ru-RU" dirty="0"/>
              <a:t> треба бути готовим до того, </a:t>
            </a:r>
            <a:r>
              <a:rPr lang="ru-RU" dirty="0" err="1"/>
              <a:t>що</a:t>
            </a:r>
            <a:r>
              <a:rPr lang="ru-RU" dirty="0"/>
              <a:t> </a:t>
            </a:r>
            <a:r>
              <a:rPr lang="ru-RU" dirty="0" err="1"/>
              <a:t>відповіді</a:t>
            </a:r>
            <a:r>
              <a:rPr lang="ru-RU" dirty="0"/>
              <a:t> на </a:t>
            </a:r>
            <a:r>
              <a:rPr lang="ru-RU" dirty="0" err="1"/>
              <a:t>це</a:t>
            </a:r>
            <a:r>
              <a:rPr lang="ru-RU" dirty="0"/>
              <a:t> </a:t>
            </a:r>
            <a:r>
              <a:rPr lang="ru-RU" dirty="0" err="1"/>
              <a:t>питання</a:t>
            </a:r>
            <a:r>
              <a:rPr lang="ru-RU" dirty="0"/>
              <a:t> не буде. Тому і </a:t>
            </a:r>
            <a:r>
              <a:rPr lang="ru-RU" dirty="0" err="1"/>
              <a:t>відповіді</a:t>
            </a:r>
            <a:r>
              <a:rPr lang="ru-RU" dirty="0"/>
              <a:t> </a:t>
            </a:r>
            <a:r>
              <a:rPr lang="ru-RU" dirty="0" err="1"/>
              <a:t>буденного</a:t>
            </a:r>
            <a:r>
              <a:rPr lang="ru-RU" dirty="0"/>
              <a:t> </a:t>
            </a:r>
            <a:r>
              <a:rPr lang="ru-RU" dirty="0" err="1"/>
              <a:t>запитування</a:t>
            </a:r>
            <a:r>
              <a:rPr lang="ru-RU" dirty="0"/>
              <a:t> </a:t>
            </a:r>
            <a:r>
              <a:rPr lang="ru-RU" dirty="0" err="1"/>
              <a:t>ніколи</a:t>
            </a:r>
            <a:r>
              <a:rPr lang="ru-RU" dirty="0"/>
              <a:t> не </a:t>
            </a:r>
            <a:r>
              <a:rPr lang="ru-RU" dirty="0" err="1"/>
              <a:t>вдовольняють</a:t>
            </a:r>
            <a:r>
              <a:rPr lang="ru-RU" dirty="0"/>
              <a:t> </a:t>
            </a:r>
            <a:r>
              <a:rPr lang="ru-RU" dirty="0" err="1"/>
              <a:t>людину</a:t>
            </a:r>
            <a:r>
              <a:rPr lang="ru-RU" dirty="0"/>
              <a:t> </a:t>
            </a:r>
            <a:r>
              <a:rPr lang="ru-RU" dirty="0" err="1"/>
              <a:t>повністю</a:t>
            </a:r>
            <a:r>
              <a:rPr lang="ru-RU" dirty="0"/>
              <a:t>. </a:t>
            </a:r>
            <a:endParaRPr lang="uk-UA" dirty="0"/>
          </a:p>
        </p:txBody>
      </p:sp>
      <p:sp>
        <p:nvSpPr>
          <p:cNvPr id="4" name="Місце для дати 3">
            <a:extLst>
              <a:ext uri="{FF2B5EF4-FFF2-40B4-BE49-F238E27FC236}">
                <a16:creationId xmlns:a16="http://schemas.microsoft.com/office/drawing/2014/main" id="{0132E769-3A71-46B6-9DC2-41C3908767EB}"/>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135087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F37142-EB11-4CB4-90A4-17B0B2ABC93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2C58399-1734-49EE-8813-6FA60F02788A}"/>
              </a:ext>
            </a:extLst>
          </p:cNvPr>
          <p:cNvSpPr>
            <a:spLocks noGrp="1"/>
          </p:cNvSpPr>
          <p:nvPr>
            <p:ph idx="1"/>
          </p:nvPr>
        </p:nvSpPr>
        <p:spPr/>
        <p:txBody>
          <a:bodyPr/>
          <a:lstStyle/>
          <a:p>
            <a:r>
              <a:rPr lang="ru-RU" dirty="0" err="1"/>
              <a:t>Наступними</a:t>
            </a:r>
            <a:r>
              <a:rPr lang="ru-RU" dirty="0"/>
              <a:t> проблемами, з </a:t>
            </a:r>
            <a:r>
              <a:rPr lang="ru-RU" dirty="0" err="1"/>
              <a:t>якими</a:t>
            </a:r>
            <a:r>
              <a:rPr lang="ru-RU" dirty="0"/>
              <a:t> </a:t>
            </a:r>
            <a:r>
              <a:rPr lang="ru-RU" dirty="0" err="1"/>
              <a:t>зіштовхується</a:t>
            </a:r>
            <a:r>
              <a:rPr lang="ru-RU" dirty="0"/>
              <a:t> </a:t>
            </a:r>
            <a:r>
              <a:rPr lang="ru-RU" dirty="0" err="1"/>
              <a:t>людина</a:t>
            </a:r>
            <a:r>
              <a:rPr lang="ru-RU" dirty="0"/>
              <a:t> в рамках </a:t>
            </a:r>
            <a:r>
              <a:rPr lang="ru-RU" dirty="0" err="1"/>
              <a:t>свого</a:t>
            </a:r>
            <a:r>
              <a:rPr lang="ru-RU" dirty="0"/>
              <a:t> </a:t>
            </a:r>
            <a:r>
              <a:rPr lang="ru-RU" dirty="0" err="1"/>
              <a:t>буття</a:t>
            </a:r>
            <a:r>
              <a:rPr lang="ru-RU" dirty="0"/>
              <a:t> є проблема </a:t>
            </a:r>
            <a:r>
              <a:rPr lang="ru-RU" dirty="0" err="1"/>
              <a:t>творчості</a:t>
            </a:r>
            <a:r>
              <a:rPr lang="ru-RU" dirty="0"/>
              <a:t>, </a:t>
            </a:r>
            <a:r>
              <a:rPr lang="ru-RU" dirty="0" err="1"/>
              <a:t>свободи</a:t>
            </a:r>
            <a:r>
              <a:rPr lang="ru-RU" dirty="0"/>
              <a:t> </a:t>
            </a:r>
            <a:r>
              <a:rPr lang="ru-RU" dirty="0" err="1"/>
              <a:t>реалізації</a:t>
            </a:r>
            <a:r>
              <a:rPr lang="ru-RU" dirty="0"/>
              <a:t>, проблема </a:t>
            </a:r>
            <a:r>
              <a:rPr lang="ru-RU" dirty="0" err="1"/>
              <a:t>вибору</a:t>
            </a:r>
            <a:r>
              <a:rPr lang="ru-RU" dirty="0"/>
              <a:t> в рамках </a:t>
            </a:r>
            <a:r>
              <a:rPr lang="ru-RU" dirty="0" err="1"/>
              <a:t>самовизначення</a:t>
            </a:r>
            <a:r>
              <a:rPr lang="ru-RU" dirty="0"/>
              <a:t> в </a:t>
            </a:r>
            <a:r>
              <a:rPr lang="ru-RU" dirty="0" err="1"/>
              <a:t>своєму</a:t>
            </a:r>
            <a:r>
              <a:rPr lang="ru-RU" dirty="0"/>
              <a:t> </a:t>
            </a:r>
            <a:r>
              <a:rPr lang="ru-RU" dirty="0" err="1"/>
              <a:t>житті</a:t>
            </a:r>
            <a:r>
              <a:rPr lang="ru-RU" dirty="0"/>
              <a:t> та </a:t>
            </a:r>
            <a:r>
              <a:rPr lang="ru-RU" dirty="0" err="1"/>
              <a:t>відповідальності</a:t>
            </a:r>
            <a:r>
              <a:rPr lang="ru-RU" dirty="0"/>
              <a:t> за </a:t>
            </a:r>
            <a:r>
              <a:rPr lang="ru-RU" dirty="0" err="1"/>
              <a:t>свої</a:t>
            </a:r>
            <a:r>
              <a:rPr lang="ru-RU" dirty="0"/>
              <a:t> </a:t>
            </a:r>
            <a:r>
              <a:rPr lang="ru-RU" dirty="0" err="1"/>
              <a:t>вчинки</a:t>
            </a:r>
            <a:r>
              <a:rPr lang="ru-RU" dirty="0"/>
              <a:t> і </a:t>
            </a:r>
            <a:r>
              <a:rPr lang="ru-RU" dirty="0" err="1"/>
              <a:t>дії</a:t>
            </a:r>
            <a:r>
              <a:rPr lang="ru-RU" dirty="0"/>
              <a:t>.</a:t>
            </a:r>
            <a:endParaRPr lang="uk-UA" dirty="0"/>
          </a:p>
        </p:txBody>
      </p:sp>
      <p:sp>
        <p:nvSpPr>
          <p:cNvPr id="4" name="Місце для дати 3">
            <a:extLst>
              <a:ext uri="{FF2B5EF4-FFF2-40B4-BE49-F238E27FC236}">
                <a16:creationId xmlns:a16="http://schemas.microsoft.com/office/drawing/2014/main" id="{E645C1DD-040D-4ACA-9860-D8577D34ADE6}"/>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359125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6A5CF9-7C78-443E-A678-2548DCB08D6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7DC4AEE-1CA2-4484-8727-1F25EBC6803F}"/>
              </a:ext>
            </a:extLst>
          </p:cNvPr>
          <p:cNvSpPr>
            <a:spLocks noGrp="1"/>
          </p:cNvSpPr>
          <p:nvPr>
            <p:ph idx="1"/>
          </p:nvPr>
        </p:nvSpPr>
        <p:spPr/>
        <p:txBody>
          <a:bodyPr>
            <a:normAutofit lnSpcReduction="10000"/>
          </a:bodyPr>
          <a:lstStyle/>
          <a:p>
            <a:pPr algn="just"/>
            <a:r>
              <a:rPr lang="uk-UA" dirty="0"/>
              <a:t>Щодо сутності й походження людини існувало багато концепцій – міфологічних, релігійних, наукових. Найбільші досягнення науки про людину зроблені за останні два століття. За сучасними науковими поглядами, людина – це високоорганізована істота, яка має природну основу, але набуває і реалізує свою сутність лише в суспільстві. Людина здійснює активну, цілеспрямовану, осмислену трудову, предметно-практичну діяльність, застосовуючи при цьому створювані нею ж знаряддя праці, техніку. Вона має свідомість і самосвідомість, мову, розум, волю, певною (історично зростаючою) мірою свободу, яка проявляється в здатності вибору й самовизначення.</a:t>
            </a:r>
          </a:p>
        </p:txBody>
      </p:sp>
      <p:sp>
        <p:nvSpPr>
          <p:cNvPr id="4" name="Місце для дати 3">
            <a:extLst>
              <a:ext uri="{FF2B5EF4-FFF2-40B4-BE49-F238E27FC236}">
                <a16:creationId xmlns:a16="http://schemas.microsoft.com/office/drawing/2014/main" id="{862EFC39-7C97-41DC-94F4-9BCF38D0F976}"/>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3943463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4BC5AF-8711-4B48-B29D-897DBDD96587}"/>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1F6D2D0-C3B4-440E-AE5E-4CFF71D187A5}"/>
              </a:ext>
            </a:extLst>
          </p:cNvPr>
          <p:cNvSpPr>
            <a:spLocks noGrp="1"/>
          </p:cNvSpPr>
          <p:nvPr>
            <p:ph idx="1"/>
          </p:nvPr>
        </p:nvSpPr>
        <p:spPr/>
        <p:txBody>
          <a:bodyPr>
            <a:normAutofit fontScale="85000" lnSpcReduction="20000"/>
          </a:bodyPr>
          <a:lstStyle/>
          <a:p>
            <a:pPr algn="just"/>
            <a:r>
              <a:rPr lang="uk-UA" dirty="0"/>
              <a:t>Жодна філософська проблема не приковувала й не приковує до себе таку увагу, як проблема свободи. Для особи мати свободу – це історичний, соціальний і моральний імператив, критерії її індивідуальності й рівня розвитку суспільства. Довільне обмеження свободи особи, жорстка регламентація її свідомості й поведінки, зведення ролі людини до простого "гвинтика" в соціальних і технологічних системах призводить до шкоди як особі, так і суспільству. Лише завдяки свободі особи суспільство набуває здатність не просто пристосовуватися до наявних природних і суспільних обставин навколишньої дійсності, але й перетворювати їх відповідно до своїх цілей. Звичайно, немає й не може бути якоїсь абстрактної, тим більш абсолютної свободи людини ні від природи, ні від суспільства, але разом з тим конкретним матеріальним носієм свободи, її суб’єктом завжди є особа, а відповідно й ті спільності, у які вона включена – нації, класи, держава.</a:t>
            </a:r>
          </a:p>
        </p:txBody>
      </p:sp>
      <p:sp>
        <p:nvSpPr>
          <p:cNvPr id="4" name="Місце для дати 3">
            <a:extLst>
              <a:ext uri="{FF2B5EF4-FFF2-40B4-BE49-F238E27FC236}">
                <a16:creationId xmlns:a16="http://schemas.microsoft.com/office/drawing/2014/main" id="{7BE25E54-F9FC-48C7-908A-623ACBE98BDB}"/>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2366536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BE2B50-1209-4E4B-ACD6-3B3C999C8D9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F31F9D0-11F3-486E-BF80-33871FC111BF}"/>
              </a:ext>
            </a:extLst>
          </p:cNvPr>
          <p:cNvSpPr>
            <a:spLocks noGrp="1"/>
          </p:cNvSpPr>
          <p:nvPr>
            <p:ph idx="1"/>
          </p:nvPr>
        </p:nvSpPr>
        <p:spPr/>
        <p:txBody>
          <a:bodyPr>
            <a:normAutofit lnSpcReduction="10000"/>
          </a:bodyPr>
          <a:lstStyle/>
          <a:p>
            <a:pPr algn="just"/>
            <a:r>
              <a:rPr lang="uk-UA" dirty="0"/>
              <a:t>В історії суспільної думки свобода традиційно розглядалась в її співвідношенні з необхідністю. Сама ж необхідність сприймалась, як правило, у вигляді долі, фатуму, </a:t>
            </a:r>
            <a:r>
              <a:rPr lang="uk-UA" dirty="0" err="1"/>
              <a:t>передвизначення</a:t>
            </a:r>
            <a:r>
              <a:rPr lang="uk-UA" dirty="0"/>
              <a:t>, що керують вчинками людини й заперечують свободу її волі. Протиставлення понять "свобода" і "необхідність", заперечення чи підміна одного з них іншим більше двох тисяч років було </a:t>
            </a:r>
            <a:r>
              <a:rPr lang="uk-UA" dirty="0" err="1"/>
              <a:t>каменем</a:t>
            </a:r>
            <a:r>
              <a:rPr lang="uk-UA" dirty="0"/>
              <a:t> спотикання для мислителів, які так і не знаходили задовільного розв’язання проблем. Це тим більш прикро, що проблема свободи й необхідності, їх співвідношення в діяльності й поведінці особи має величезне практичне значення для оцінки всіх вчинків людей.</a:t>
            </a:r>
          </a:p>
        </p:txBody>
      </p:sp>
      <p:sp>
        <p:nvSpPr>
          <p:cNvPr id="4" name="Місце для дати 3">
            <a:extLst>
              <a:ext uri="{FF2B5EF4-FFF2-40B4-BE49-F238E27FC236}">
                <a16:creationId xmlns:a16="http://schemas.microsoft.com/office/drawing/2014/main" id="{76D9EC4F-70DA-481B-9478-0B0F3079912D}"/>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1073622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1E9DC9-3255-4A8F-8EC0-A533993D207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491F126-5D4B-4B33-B86E-F0EE34F5C1C6}"/>
              </a:ext>
            </a:extLst>
          </p:cNvPr>
          <p:cNvSpPr>
            <a:spLocks noGrp="1"/>
          </p:cNvSpPr>
          <p:nvPr>
            <p:ph idx="1"/>
          </p:nvPr>
        </p:nvSpPr>
        <p:spPr/>
        <p:txBody>
          <a:bodyPr/>
          <a:lstStyle/>
          <a:p>
            <a:pPr algn="just"/>
            <a:r>
              <a:rPr lang="uk-UA" dirty="0"/>
              <a:t>Поряд із правами і свободами, які сприяють забезпеченню повноти реалізації можливостей людини змінити своє буття і буття суспільства на краще, велику роль відіграє творчість, як форма цілеспрямованої, </a:t>
            </a:r>
            <a:r>
              <a:rPr lang="uk-UA" dirty="0" err="1"/>
              <a:t>цілепокладаючої</a:t>
            </a:r>
            <a:r>
              <a:rPr lang="uk-UA" dirty="0"/>
              <a:t> діяльності людей направленої на формування системи новітніх цінностей, як матеріальних так і духовних. На це повинна бути спрямована діяльність як самих індивідів так і суспільства в цілому. </a:t>
            </a:r>
          </a:p>
        </p:txBody>
      </p:sp>
      <p:sp>
        <p:nvSpPr>
          <p:cNvPr id="4" name="Місце для дати 3">
            <a:extLst>
              <a:ext uri="{FF2B5EF4-FFF2-40B4-BE49-F238E27FC236}">
                <a16:creationId xmlns:a16="http://schemas.microsoft.com/office/drawing/2014/main" id="{49FB3EAB-B656-41F4-9C22-A09895B0AF99}"/>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237056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937449-C103-4C4C-8E58-7628580A778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2DD12EB-A58F-41A5-8772-FE22858B3E0F}"/>
              </a:ext>
            </a:extLst>
          </p:cNvPr>
          <p:cNvSpPr>
            <a:spLocks noGrp="1"/>
          </p:cNvSpPr>
          <p:nvPr>
            <p:ph idx="1"/>
          </p:nvPr>
        </p:nvSpPr>
        <p:spPr/>
        <p:txBody>
          <a:bodyPr/>
          <a:lstStyle/>
          <a:p>
            <a:pPr algn="just"/>
            <a:r>
              <a:rPr lang="uk-UA" i="1" dirty="0"/>
              <a:t>Людина</a:t>
            </a:r>
            <a:r>
              <a:rPr lang="uk-UA" dirty="0"/>
              <a:t> – це суб’єкт діяльності й спілкування, пізнання, естетичного сприйняття та освоєння дійсності, істота творча, моральна, яка відповідає за свої вчинки. Формування й розвиток людини – є водночас формуванням й </a:t>
            </a:r>
            <a:r>
              <a:rPr lang="uk-UA" dirty="0" err="1"/>
              <a:t>розвитоком</a:t>
            </a:r>
            <a:r>
              <a:rPr lang="uk-UA" dirty="0"/>
              <a:t> суспільства, матеріальної і духовної культури, поза якою людина як така не може існувати.</a:t>
            </a:r>
          </a:p>
        </p:txBody>
      </p:sp>
      <p:sp>
        <p:nvSpPr>
          <p:cNvPr id="4" name="Місце для дати 3">
            <a:extLst>
              <a:ext uri="{FF2B5EF4-FFF2-40B4-BE49-F238E27FC236}">
                <a16:creationId xmlns:a16="http://schemas.microsoft.com/office/drawing/2014/main" id="{148167E5-7F77-420D-8541-137C0DE5E3F9}"/>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155623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3AB55C-1314-4083-A675-DA20BD7313E0}"/>
              </a:ext>
            </a:extLst>
          </p:cNvPr>
          <p:cNvSpPr>
            <a:spLocks noGrp="1"/>
          </p:cNvSpPr>
          <p:nvPr>
            <p:ph type="title"/>
          </p:nvPr>
        </p:nvSpPr>
        <p:spPr/>
        <p:txBody>
          <a:bodyPr>
            <a:normAutofit fontScale="90000"/>
          </a:bodyPr>
          <a:lstStyle/>
          <a:p>
            <a:r>
              <a:rPr lang="uk-UA" dirty="0"/>
              <a:t>На відміну від інших природних, біологічних істот людина:</a:t>
            </a:r>
          </a:p>
        </p:txBody>
      </p:sp>
      <p:sp>
        <p:nvSpPr>
          <p:cNvPr id="3" name="Місце для вмісту 2">
            <a:extLst>
              <a:ext uri="{FF2B5EF4-FFF2-40B4-BE49-F238E27FC236}">
                <a16:creationId xmlns:a16="http://schemas.microsoft.com/office/drawing/2014/main" id="{BD9F4592-9143-4032-9736-AF94AD55B25C}"/>
              </a:ext>
            </a:extLst>
          </p:cNvPr>
          <p:cNvSpPr>
            <a:spLocks noGrp="1"/>
          </p:cNvSpPr>
          <p:nvPr>
            <p:ph idx="1"/>
          </p:nvPr>
        </p:nvSpPr>
        <p:spPr/>
        <p:txBody>
          <a:bodyPr>
            <a:normAutofit/>
          </a:bodyPr>
          <a:lstStyle/>
          <a:p>
            <a:pPr algn="just"/>
            <a:r>
              <a:rPr lang="uk-UA" dirty="0"/>
              <a:t>вміє виготовляти знаряддя за допомогою знарядь і використовувати їх як засіб виробництва матеріальних благ;</a:t>
            </a:r>
          </a:p>
          <a:p>
            <a:pPr algn="just"/>
            <a:r>
              <a:rPr lang="uk-UA" dirty="0"/>
              <a:t>їй відомі найпростіші моральні заборони й розуміння безумовної протилежності добра і зла;</a:t>
            </a:r>
          </a:p>
          <a:p>
            <a:pPr algn="just"/>
            <a:r>
              <a:rPr lang="uk-UA" dirty="0"/>
              <a:t>вона має чуттєві сприйняття, розумові навички й матеріальні та духовні потреби, що розвинулися історично;</a:t>
            </a:r>
          </a:p>
          <a:p>
            <a:pPr algn="just"/>
            <a:r>
              <a:rPr lang="uk-UA" dirty="0"/>
              <a:t>вона не може ні </a:t>
            </a:r>
            <a:r>
              <a:rPr lang="uk-UA" dirty="0" err="1"/>
              <a:t>формуватись</a:t>
            </a:r>
            <a:r>
              <a:rPr lang="uk-UA" dirty="0"/>
              <a:t>, ні існувати поза суспільством;</a:t>
            </a:r>
          </a:p>
          <a:p>
            <a:endParaRPr lang="uk-UA" dirty="0"/>
          </a:p>
        </p:txBody>
      </p:sp>
      <p:sp>
        <p:nvSpPr>
          <p:cNvPr id="4" name="Місце для дати 3">
            <a:extLst>
              <a:ext uri="{FF2B5EF4-FFF2-40B4-BE49-F238E27FC236}">
                <a16:creationId xmlns:a16="http://schemas.microsoft.com/office/drawing/2014/main" id="{5B469430-E520-4101-B8F1-D4BCBAD14889}"/>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172530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CA61FD-BBD5-46A0-A49C-D502F4E00E4D}"/>
              </a:ext>
            </a:extLst>
          </p:cNvPr>
          <p:cNvSpPr>
            <a:spLocks noGrp="1"/>
          </p:cNvSpPr>
          <p:nvPr>
            <p:ph type="title"/>
          </p:nvPr>
        </p:nvSpPr>
        <p:spPr/>
        <p:txBody>
          <a:bodyPr>
            <a:normAutofit fontScale="90000"/>
          </a:bodyPr>
          <a:lstStyle/>
          <a:p>
            <a:r>
              <a:rPr lang="uk-UA" dirty="0"/>
              <a:t>На відміну від інших природних, біологічних істот людина:</a:t>
            </a:r>
          </a:p>
        </p:txBody>
      </p:sp>
      <p:sp>
        <p:nvSpPr>
          <p:cNvPr id="3" name="Місце для вмісту 2">
            <a:extLst>
              <a:ext uri="{FF2B5EF4-FFF2-40B4-BE49-F238E27FC236}">
                <a16:creationId xmlns:a16="http://schemas.microsoft.com/office/drawing/2014/main" id="{CE08B1B4-93F5-4AD4-846E-E5B6CBBD28C9}"/>
              </a:ext>
            </a:extLst>
          </p:cNvPr>
          <p:cNvSpPr>
            <a:spLocks noGrp="1"/>
          </p:cNvSpPr>
          <p:nvPr>
            <p:ph idx="1"/>
          </p:nvPr>
        </p:nvSpPr>
        <p:spPr/>
        <p:txBody>
          <a:bodyPr>
            <a:normAutofit fontScale="92500" lnSpcReduction="10000"/>
          </a:bodyPr>
          <a:lstStyle/>
          <a:p>
            <a:pPr algn="just"/>
            <a:r>
              <a:rPr lang="uk-UA" dirty="0"/>
              <a:t>	притаманні їй індивідуальні властивості й достоїнства є суспільно визначеними, що відповідають тому чи іншому типові суспільних відносин;</a:t>
            </a:r>
          </a:p>
          <a:p>
            <a:pPr algn="just"/>
            <a:r>
              <a:rPr lang="uk-UA" dirty="0"/>
              <a:t>	її життєдіяльність має не первісно запрограмований, а свідомо вольовий характер, внаслідок чого вона є </a:t>
            </a:r>
            <a:r>
              <a:rPr lang="uk-UA" dirty="0" err="1"/>
              <a:t>істотою</a:t>
            </a:r>
            <a:r>
              <a:rPr lang="uk-UA" dirty="0"/>
              <a:t> в якої є здатність до самопримусу, совість і свідомість, відповідальність;</a:t>
            </a:r>
          </a:p>
          <a:p>
            <a:pPr algn="just"/>
            <a:r>
              <a:rPr lang="uk-UA" dirty="0"/>
              <a:t>	вона відформувала унікальне суспільне середовище в якому існує складний комплекс суспільних відносин, що регламентує її поведінку;</a:t>
            </a:r>
          </a:p>
          <a:p>
            <a:pPr algn="just"/>
            <a:r>
              <a:rPr lang="uk-UA" dirty="0"/>
              <a:t>	вона формує унікальні засади своєї культури як сукупності матеріальних і духовних цінностей.</a:t>
            </a:r>
          </a:p>
          <a:p>
            <a:endParaRPr lang="uk-UA" dirty="0"/>
          </a:p>
        </p:txBody>
      </p:sp>
      <p:sp>
        <p:nvSpPr>
          <p:cNvPr id="4" name="Місце для дати 3">
            <a:extLst>
              <a:ext uri="{FF2B5EF4-FFF2-40B4-BE49-F238E27FC236}">
                <a16:creationId xmlns:a16="http://schemas.microsoft.com/office/drawing/2014/main" id="{1AFAA4BC-70C1-4D11-88B1-E5E18FF901C6}"/>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1884944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EFEF18-2430-494B-8D8D-F5F4F97DFCFF}"/>
              </a:ext>
            </a:extLst>
          </p:cNvPr>
          <p:cNvSpPr>
            <a:spLocks noGrp="1"/>
          </p:cNvSpPr>
          <p:nvPr>
            <p:ph type="title"/>
          </p:nvPr>
        </p:nvSpPr>
        <p:spPr/>
        <p:txBody>
          <a:bodyPr/>
          <a:lstStyle/>
          <a:p>
            <a:r>
              <a:rPr lang="uk-UA" sz="4800" dirty="0">
                <a:effectLst/>
                <a:latin typeface="Times New Roman" panose="02020603050405020304" pitchFamily="18" charset="0"/>
                <a:ea typeface="Times New Roman" panose="02020603050405020304" pitchFamily="18" charset="0"/>
              </a:rPr>
              <a:t>Походження людини</a:t>
            </a:r>
            <a:endParaRPr lang="uk-UA" dirty="0"/>
          </a:p>
        </p:txBody>
      </p:sp>
      <p:sp>
        <p:nvSpPr>
          <p:cNvPr id="3" name="Місце для вмісту 2">
            <a:extLst>
              <a:ext uri="{FF2B5EF4-FFF2-40B4-BE49-F238E27FC236}">
                <a16:creationId xmlns:a16="http://schemas.microsoft.com/office/drawing/2014/main" id="{4FC09B33-75C3-493A-AEC1-0BCE91DAFE00}"/>
              </a:ext>
            </a:extLst>
          </p:cNvPr>
          <p:cNvSpPr>
            <a:spLocks noGrp="1"/>
          </p:cNvSpPr>
          <p:nvPr>
            <p:ph idx="1"/>
          </p:nvPr>
        </p:nvSpPr>
        <p:spPr/>
        <p:txBody>
          <a:bodyPr>
            <a:normAutofit/>
          </a:bodyPr>
          <a:lstStyle/>
          <a:p>
            <a:pPr indent="180340" algn="just">
              <a:lnSpc>
                <a:spcPct val="97000"/>
              </a:lnSpc>
            </a:pPr>
            <a:r>
              <a:rPr lang="uk-UA" sz="2000" dirty="0">
                <a:effectLst/>
                <a:latin typeface="Times New Roman" panose="02020603050405020304" pitchFamily="18" charset="0"/>
                <a:ea typeface="Times New Roman" panose="02020603050405020304" pitchFamily="18" charset="0"/>
              </a:rPr>
              <a:t>Походження людини по-різному трактується релігією і наукою. Релігія виходить з  ідеї </a:t>
            </a:r>
            <a:r>
              <a:rPr lang="uk-UA" sz="2000" b="1" i="1" dirty="0">
                <a:effectLst/>
                <a:latin typeface="Times New Roman" panose="02020603050405020304" pitchFamily="18" charset="0"/>
                <a:ea typeface="Times New Roman" panose="02020603050405020304" pitchFamily="18" charset="0"/>
              </a:rPr>
              <a:t>креаціонізму</a:t>
            </a:r>
            <a:r>
              <a:rPr lang="uk-UA" sz="2000" dirty="0">
                <a:effectLst/>
                <a:latin typeface="Times New Roman" panose="02020603050405020304" pitchFamily="18" charset="0"/>
                <a:ea typeface="Times New Roman" panose="02020603050405020304" pitchFamily="18" charset="0"/>
              </a:rPr>
              <a:t> (від лат. </a:t>
            </a:r>
            <a:r>
              <a:rPr lang="uk-UA" sz="2000" i="1" dirty="0" err="1">
                <a:effectLst/>
                <a:latin typeface="Times New Roman" panose="02020603050405020304" pitchFamily="18" charset="0"/>
                <a:ea typeface="Times New Roman" panose="02020603050405020304" pitchFamily="18" charset="0"/>
              </a:rPr>
              <a:t>create</a:t>
            </a:r>
            <a:r>
              <a:rPr lang="uk-UA" sz="2000" dirty="0">
                <a:effectLst/>
                <a:latin typeface="Times New Roman" panose="02020603050405020304" pitchFamily="18" charset="0"/>
                <a:ea typeface="Times New Roman" panose="02020603050405020304" pitchFamily="18" charset="0"/>
              </a:rPr>
              <a:t> – творити), тобто творення світу, всіх речей та істот Богом. </a:t>
            </a:r>
          </a:p>
          <a:p>
            <a:pPr indent="180340" algn="just">
              <a:lnSpc>
                <a:spcPct val="97000"/>
              </a:lnSpc>
            </a:pPr>
            <a:r>
              <a:rPr lang="uk-UA" sz="2000" dirty="0">
                <a:effectLst/>
                <a:latin typeface="Times New Roman" panose="02020603050405020304" pitchFamily="18" charset="0"/>
                <a:ea typeface="Times New Roman" panose="02020603050405020304" pitchFamily="18" charset="0"/>
              </a:rPr>
              <a:t>Не відкидається і ідея </a:t>
            </a:r>
            <a:r>
              <a:rPr lang="uk-UA" sz="2000" b="1" i="1" dirty="0">
                <a:effectLst/>
                <a:latin typeface="Times New Roman" panose="02020603050405020304" pitchFamily="18" charset="0"/>
                <a:ea typeface="Times New Roman" panose="02020603050405020304" pitchFamily="18" charset="0"/>
              </a:rPr>
              <a:t>космічного</a:t>
            </a:r>
            <a:r>
              <a:rPr lang="uk-UA" sz="2000" dirty="0">
                <a:effectLst/>
                <a:latin typeface="Times New Roman" panose="02020603050405020304" pitchFamily="18" charset="0"/>
                <a:ea typeface="Times New Roman" panose="02020603050405020304" pitchFamily="18" charset="0"/>
              </a:rPr>
              <a:t> походження людини.</a:t>
            </a:r>
          </a:p>
          <a:p>
            <a:pPr indent="180340" algn="just">
              <a:lnSpc>
                <a:spcPct val="97000"/>
              </a:lnSpc>
            </a:pPr>
            <a:r>
              <a:rPr lang="uk-UA" sz="2000" dirty="0">
                <a:effectLst/>
                <a:latin typeface="Times New Roman" panose="02020603050405020304" pitchFamily="18" charset="0"/>
                <a:ea typeface="Times New Roman" panose="02020603050405020304" pitchFamily="18" charset="0"/>
              </a:rPr>
              <a:t>Наука доводить, що передумови виникнення людини складалися природним шляхом, оскільки наш світ має такі фізичні властивості, що в ньому можливе утворення складних систем і, – за певних умов, – живих організмів. Вважається, що поза природним добором, ймовірно, істотну роль відіграв такий біологічний фактор, як мутації, генетичні зміни, які вплинули на атомічні й фізіологічні характеристики, значно розширили можливості мозку. Питання про біологічні передумови виникнення людини, безперечно, ще потребує дослідження. </a:t>
            </a:r>
          </a:p>
          <a:p>
            <a:endParaRPr lang="uk-UA" dirty="0"/>
          </a:p>
        </p:txBody>
      </p:sp>
      <p:sp>
        <p:nvSpPr>
          <p:cNvPr id="4" name="Місце для дати 3">
            <a:extLst>
              <a:ext uri="{FF2B5EF4-FFF2-40B4-BE49-F238E27FC236}">
                <a16:creationId xmlns:a16="http://schemas.microsoft.com/office/drawing/2014/main" id="{7726F3B1-0210-43AC-8D54-AAD7CDFF6295}"/>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194010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3A7F8B-D0BE-468C-91AE-6FFCD453AB1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0EAEC7B-8FD1-4886-AE1B-1FF14EF3B236}"/>
              </a:ext>
            </a:extLst>
          </p:cNvPr>
          <p:cNvSpPr>
            <a:spLocks noGrp="1"/>
          </p:cNvSpPr>
          <p:nvPr>
            <p:ph idx="1"/>
          </p:nvPr>
        </p:nvSpPr>
        <p:spPr/>
        <p:txBody>
          <a:bodyPr>
            <a:normAutofit lnSpcReduction="10000"/>
          </a:bodyPr>
          <a:lstStyle/>
          <a:p>
            <a:pPr algn="just"/>
            <a:r>
              <a:rPr lang="uk-UA" sz="2400" dirty="0">
                <a:effectLst/>
                <a:latin typeface="Times New Roman" panose="02020603050405020304" pitchFamily="18" charset="0"/>
                <a:ea typeface="Times New Roman" panose="02020603050405020304" pitchFamily="18" charset="0"/>
              </a:rPr>
              <a:t>На завершальній стадії формування людини вирішальне значення мали вже не біологічні, а соціальні чинники: виникнення й розвиток трудової, предметно-практичної діяльності, розбірливої мови, перетворення стада </a:t>
            </a:r>
            <a:r>
              <a:rPr lang="uk-UA" sz="2400" dirty="0" err="1">
                <a:effectLst/>
                <a:latin typeface="Times New Roman" panose="02020603050405020304" pitchFamily="18" charset="0"/>
                <a:ea typeface="Times New Roman" panose="02020603050405020304" pitchFamily="18" charset="0"/>
              </a:rPr>
              <a:t>передлюдей</a:t>
            </a:r>
            <a:r>
              <a:rPr lang="uk-UA" sz="2400" dirty="0">
                <a:effectLst/>
                <a:latin typeface="Times New Roman" panose="02020603050405020304" pitchFamily="18" charset="0"/>
                <a:ea typeface="Times New Roman" panose="02020603050405020304" pitchFamily="18" charset="0"/>
              </a:rPr>
              <a:t> на первісний родовий колектив, заснований на екзогамії (така форма кровноспоріднених </a:t>
            </a:r>
            <a:r>
              <a:rPr lang="uk-UA" sz="2400" dirty="0" err="1">
                <a:effectLst/>
                <a:latin typeface="Times New Roman" panose="02020603050405020304" pitchFamily="18" charset="0"/>
                <a:ea typeface="Times New Roman" panose="02020603050405020304" pitchFamily="18" charset="0"/>
              </a:rPr>
              <a:t>зв’язків</a:t>
            </a:r>
            <a:r>
              <a:rPr lang="uk-UA" sz="2400" dirty="0">
                <a:effectLst/>
                <a:latin typeface="Times New Roman" panose="02020603050405020304" pitchFamily="18" charset="0"/>
                <a:ea typeface="Times New Roman" panose="02020603050405020304" pitchFamily="18" charset="0"/>
              </a:rPr>
              <a:t>, коли шлюби між близькими родичами неможливі) і на перших, спочатку ще </a:t>
            </a:r>
            <a:r>
              <a:rPr lang="uk-UA" sz="2400" dirty="0" err="1">
                <a:effectLst/>
                <a:latin typeface="Times New Roman" panose="02020603050405020304" pitchFamily="18" charset="0"/>
                <a:ea typeface="Times New Roman" panose="02020603050405020304" pitchFamily="18" charset="0"/>
              </a:rPr>
              <a:t>напівінстинктивних</a:t>
            </a:r>
            <a:r>
              <a:rPr lang="uk-UA" sz="2400" dirty="0">
                <a:effectLst/>
                <a:latin typeface="Times New Roman" panose="02020603050405020304" pitchFamily="18" charset="0"/>
                <a:ea typeface="Times New Roman" panose="02020603050405020304" pitchFamily="18" charset="0"/>
              </a:rPr>
              <a:t>, соціально-моральних нормах.</a:t>
            </a:r>
          </a:p>
          <a:p>
            <a:pPr algn="just"/>
            <a:r>
              <a:rPr lang="ru-RU" dirty="0" err="1"/>
              <a:t>Відтак</a:t>
            </a:r>
            <a:r>
              <a:rPr lang="ru-RU" dirty="0"/>
              <a:t> </a:t>
            </a:r>
            <a:r>
              <a:rPr lang="ru-RU" dirty="0" err="1"/>
              <a:t>порівняно</a:t>
            </a:r>
            <a:r>
              <a:rPr lang="ru-RU" dirty="0"/>
              <a:t> недавно, 50-30 </a:t>
            </a:r>
            <a:r>
              <a:rPr lang="ru-RU" dirty="0" err="1"/>
              <a:t>тисяч</a:t>
            </a:r>
            <a:r>
              <a:rPr lang="ru-RU" dirty="0"/>
              <a:t> </a:t>
            </a:r>
            <a:r>
              <a:rPr lang="ru-RU" dirty="0" err="1"/>
              <a:t>років</a:t>
            </a:r>
            <a:r>
              <a:rPr lang="ru-RU" dirty="0"/>
              <a:t> тому, </a:t>
            </a:r>
            <a:r>
              <a:rPr lang="ru-RU" dirty="0" err="1"/>
              <a:t>виникає</a:t>
            </a:r>
            <a:r>
              <a:rPr lang="ru-RU" dirty="0"/>
              <a:t> </a:t>
            </a:r>
            <a:r>
              <a:rPr lang="ru-RU" dirty="0" err="1"/>
              <a:t>людина</a:t>
            </a:r>
            <a:r>
              <a:rPr lang="ru-RU" dirty="0"/>
              <a:t> </a:t>
            </a:r>
            <a:r>
              <a:rPr lang="ru-RU" dirty="0" err="1"/>
              <a:t>сучасного</a:t>
            </a:r>
            <a:r>
              <a:rPr lang="ru-RU" dirty="0"/>
              <a:t> </a:t>
            </a:r>
            <a:r>
              <a:rPr lang="ru-RU" dirty="0" err="1"/>
              <a:t>біологічного</a:t>
            </a:r>
            <a:r>
              <a:rPr lang="ru-RU" dirty="0"/>
              <a:t> типу – </a:t>
            </a:r>
            <a:r>
              <a:rPr lang="ru-RU" dirty="0" err="1"/>
              <a:t>homo</a:t>
            </a:r>
            <a:r>
              <a:rPr lang="ru-RU" dirty="0"/>
              <a:t> </a:t>
            </a:r>
            <a:r>
              <a:rPr lang="ru-RU" dirty="0" err="1"/>
              <a:t>sapiens</a:t>
            </a:r>
            <a:r>
              <a:rPr lang="ru-RU" dirty="0"/>
              <a:t> ("</a:t>
            </a:r>
            <a:r>
              <a:rPr lang="ru-RU" dirty="0" err="1"/>
              <a:t>людина</a:t>
            </a:r>
            <a:r>
              <a:rPr lang="ru-RU" dirty="0"/>
              <a:t> </a:t>
            </a:r>
            <a:r>
              <a:rPr lang="ru-RU" dirty="0" err="1"/>
              <a:t>розумна</a:t>
            </a:r>
            <a:r>
              <a:rPr lang="ru-RU" dirty="0"/>
              <a:t>").</a:t>
            </a:r>
            <a:endParaRPr lang="uk-UA" dirty="0"/>
          </a:p>
        </p:txBody>
      </p:sp>
      <p:sp>
        <p:nvSpPr>
          <p:cNvPr id="4" name="Місце для дати 3">
            <a:extLst>
              <a:ext uri="{FF2B5EF4-FFF2-40B4-BE49-F238E27FC236}">
                <a16:creationId xmlns:a16="http://schemas.microsoft.com/office/drawing/2014/main" id="{C7547AB7-9A89-44B2-8C26-35E78BA881CF}"/>
              </a:ext>
            </a:extLst>
          </p:cNvPr>
          <p:cNvSpPr>
            <a:spLocks noGrp="1"/>
          </p:cNvSpPr>
          <p:nvPr>
            <p:ph type="dt" sz="half" idx="10"/>
          </p:nvPr>
        </p:nvSpPr>
        <p:spPr/>
        <p:txBody>
          <a:bodyPr/>
          <a:lstStyle/>
          <a:p>
            <a:pPr rtl="0"/>
            <a:fld id="{B3563F38-76EE-4A8E-B057-A06D6E18A614}" type="datetime1">
              <a:rPr lang="uk-UA" smtClean="0"/>
              <a:t>30.03.2023</a:t>
            </a:fld>
            <a:endParaRPr lang="en-US" dirty="0"/>
          </a:p>
        </p:txBody>
      </p:sp>
    </p:spTree>
    <p:extLst>
      <p:ext uri="{BB962C8B-B14F-4D97-AF65-F5344CB8AC3E}">
        <p14:creationId xmlns:p14="http://schemas.microsoft.com/office/powerpoint/2010/main" val="33711766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1799121_TF12214701" id="{673CD221-9A38-49F1-9997-4D0233189972}" vid="{CA04BF71-B006-43E1-AF7E-FCE80CD5C403}"/>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{F975A529-48BA-4449-809D-5889315D5BA9}tf12214701_win32</Template>
  <TotalTime>1440</TotalTime>
  <Words>3875</Words>
  <Application>Microsoft Office PowerPoint</Application>
  <PresentationFormat>Широкий екран</PresentationFormat>
  <Paragraphs>143</Paragraphs>
  <Slides>42</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42</vt:i4>
      </vt:variant>
    </vt:vector>
  </HeadingPairs>
  <TitlesOfParts>
    <vt:vector size="47" baseType="lpstr">
      <vt:lpstr>Calibri</vt:lpstr>
      <vt:lpstr>Goudy Old Style</vt:lpstr>
      <vt:lpstr>Times New Roman</vt:lpstr>
      <vt:lpstr>Wingdings 2</vt:lpstr>
      <vt:lpstr>SlateVTI</vt:lpstr>
      <vt:lpstr>Філософське осмислення людини</vt:lpstr>
      <vt:lpstr>Презентація PowerPoint</vt:lpstr>
      <vt:lpstr>Філософська антропологія</vt:lpstr>
      <vt:lpstr>Презентація PowerPoint</vt:lpstr>
      <vt:lpstr>Презентація PowerPoint</vt:lpstr>
      <vt:lpstr>На відміну від інших природних, біологічних істот людина:</vt:lpstr>
      <vt:lpstr>На відміну від інших природних, біологічних істот людина:</vt:lpstr>
      <vt:lpstr>Походження людини</vt:lpstr>
      <vt:lpstr>Презентація PowerPoint</vt:lpstr>
      <vt:lpstr>Природа людини</vt:lpstr>
      <vt:lpstr>біологізаторські концепції</vt:lpstr>
      <vt:lpstr>Соціологізаторські концепції</vt:lpstr>
      <vt:lpstr>Презентація PowerPoint</vt:lpstr>
      <vt:lpstr>Образи людини в історії думки</vt:lpstr>
      <vt:lpstr>Презентація PowerPoint</vt:lpstr>
      <vt:lpstr>середньовічне розуміння людини</vt:lpstr>
      <vt:lpstr>Людина доби Ренесансу</vt:lpstr>
      <vt:lpstr>Людина Нового Часу</vt:lpstr>
      <vt:lpstr>Людина епохи постмодерну</vt:lpstr>
      <vt:lpstr>Індивід, індивідуальність, особа та особистість</vt:lpstr>
      <vt:lpstr>Презентація PowerPoint</vt:lpstr>
      <vt:lpstr>Презентація PowerPoint</vt:lpstr>
      <vt:lpstr>Індивід</vt:lpstr>
      <vt:lpstr>Індивідуальність</vt:lpstr>
      <vt:lpstr>Індивідуальність</vt:lpstr>
      <vt:lpstr>Індивідуальне</vt:lpstr>
      <vt:lpstr>Особа</vt:lpstr>
      <vt:lpstr>Особа</vt:lpstr>
      <vt:lpstr>структура особистості </vt:lpstr>
      <vt:lpstr>Презентація PowerPoint</vt:lpstr>
      <vt:lpstr>«піраміда Маслоу»</vt:lpstr>
      <vt:lpstr>Презентація PowerPoint</vt:lpstr>
      <vt:lpstr>Проблемність людського буття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Філософське осмислення людини</dc:title>
  <dc:creator>Admin</dc:creator>
  <cp:lastModifiedBy>Admin</cp:lastModifiedBy>
  <cp:revision>4</cp:revision>
  <dcterms:created xsi:type="dcterms:W3CDTF">2022-10-21T06:10:30Z</dcterms:created>
  <dcterms:modified xsi:type="dcterms:W3CDTF">2023-03-30T11:03:55Z</dcterms:modified>
</cp:coreProperties>
</file>