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3" r:id="rId3"/>
    <p:sldId id="281" r:id="rId4"/>
    <p:sldId id="282" r:id="rId5"/>
    <p:sldId id="283" r:id="rId6"/>
    <p:sldId id="258" r:id="rId7"/>
    <p:sldId id="259" r:id="rId8"/>
    <p:sldId id="260" r:id="rId9"/>
    <p:sldId id="261" r:id="rId10"/>
    <p:sldId id="274" r:id="rId11"/>
    <p:sldId id="284" r:id="rId12"/>
    <p:sldId id="286" r:id="rId13"/>
    <p:sldId id="287" r:id="rId14"/>
    <p:sldId id="285" r:id="rId15"/>
    <p:sldId id="275" r:id="rId16"/>
    <p:sldId id="262" r:id="rId17"/>
    <p:sldId id="263" r:id="rId18"/>
    <p:sldId id="264" r:id="rId19"/>
    <p:sldId id="265" r:id="rId20"/>
    <p:sldId id="277" r:id="rId21"/>
    <p:sldId id="278" r:id="rId22"/>
    <p:sldId id="276" r:id="rId23"/>
    <p:sldId id="27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000108"/>
            <a:ext cx="7772400" cy="3148972"/>
          </a:xfrm>
        </p:spPr>
        <p:txBody>
          <a:bodyPr>
            <a:normAutofit fontScale="90000"/>
          </a:bodyPr>
          <a:lstStyle/>
          <a:p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700" b="1" dirty="0" smtClean="0"/>
              <a:t>Тема 1. Теоретичні й практичні проблеми розвитку державних та місцевих фінансів</a:t>
            </a:r>
            <a:br>
              <a:rPr lang="uk-UA" sz="27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>1.1. Структуризація фінансової системи України за внутрішньою побудовою. Характеристика сфер та ланок фінансової системи.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78896" y="5013176"/>
            <a:ext cx="4365104" cy="1655762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ЛЕКТОР: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д.е.н</a:t>
            </a:r>
            <a:r>
              <a:rPr lang="uk-UA" sz="1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., професор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Завідувач кафедри фінансів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</a:t>
            </a:r>
            <a:r>
              <a:rPr lang="uk-UA" sz="1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цифрової економіки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Виговська</a:t>
            </a:r>
            <a:r>
              <a:rPr lang="uk-UA" sz="1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Н.Г.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e-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mail:vygng@ukr.net</a:t>
            </a:r>
            <a:endParaRPr lang="uk-UA" sz="18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14423"/>
            <a:ext cx="7886700" cy="371477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1" u="sng" dirty="0" smtClean="0"/>
              <a:t>Фінансова система </a:t>
            </a:r>
            <a:r>
              <a:rPr lang="uk-UA" dirty="0" smtClean="0"/>
              <a:t>— сукупність урегульованих фінансово-правовими нормами окремих ланок фінансових відносин і фінансових установ (інституцій) за допомогою яких формуються, розподіляються і використовуються централізовані і децентралізовані фонди фінансових ресурсів і грошових засобів.</a:t>
            </a:r>
          </a:p>
          <a:p>
            <a:pPr algn="just"/>
            <a:r>
              <a:rPr lang="uk-UA" u="sng" dirty="0" smtClean="0"/>
              <a:t>Фінансова система (за її внутрішньою будовою) є </a:t>
            </a:r>
            <a:r>
              <a:rPr lang="uk-UA" dirty="0" smtClean="0"/>
              <a:t>сукупністю фінансових відносин, що формують і використовують доходи і фонди фінансових ресурсів, за рахунок розподілу (перерозподілу) ВВП та національного багатства.</a:t>
            </a:r>
          </a:p>
          <a:p>
            <a:pPr algn="just"/>
            <a:r>
              <a:rPr lang="uk-UA" dirty="0" smtClean="0"/>
              <a:t>Внутрішня структура фінансової системи складається зі </a:t>
            </a:r>
            <a:r>
              <a:rPr lang="uk-UA" b="1" u="sng" dirty="0" smtClean="0"/>
              <a:t>сфер</a:t>
            </a:r>
            <a:r>
              <a:rPr lang="uk-UA" dirty="0" smtClean="0"/>
              <a:t> і </a:t>
            </a:r>
            <a:r>
              <a:rPr lang="uk-UA" b="1" u="sng" dirty="0" smtClean="0"/>
              <a:t>ланок</a:t>
            </a:r>
            <a:r>
              <a:rPr lang="uk-UA" dirty="0" smtClean="0"/>
              <a:t>.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42984"/>
            <a:ext cx="7429552" cy="432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71480"/>
            <a:ext cx="7143800" cy="5083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85912" y="928670"/>
            <a:ext cx="6486550" cy="4593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142984"/>
            <a:ext cx="7886700" cy="5033979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Інституціональна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парадигма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аналізує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агентів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просторі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котрий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наповнений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різноманітними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інститу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правилами,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традиціями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рутинами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Спонукаль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ними мотивами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агентів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так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спроби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максимальний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прагнення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досягти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нансового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агента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інституційним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нормам та правилам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поліпшення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становища в рамках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інститутів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Головним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об’єктом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такого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підходу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виступає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агент,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інститут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предметом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адекватність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агента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чинним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совим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інститутам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1" y="368491"/>
            <a:ext cx="6447501" cy="5909479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357290" y="955343"/>
            <a:ext cx="7000924" cy="45583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50033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76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5057" name="Групувати 90"/>
          <p:cNvGrpSpPr>
            <a:grpSpLocks/>
          </p:cNvGrpSpPr>
          <p:nvPr/>
        </p:nvGrpSpPr>
        <p:grpSpPr bwMode="auto">
          <a:xfrm>
            <a:off x="1259632" y="188640"/>
            <a:ext cx="7692554" cy="5688632"/>
            <a:chOff x="1911" y="9143"/>
            <a:chExt cx="9053" cy="6005"/>
          </a:xfrm>
        </p:grpSpPr>
        <p:sp>
          <p:nvSpPr>
            <p:cNvPr id="45075" name="AutoShape 92"/>
            <p:cNvSpPr>
              <a:spLocks noChangeArrowheads="1"/>
            </p:cNvSpPr>
            <p:nvPr/>
          </p:nvSpPr>
          <p:spPr bwMode="auto">
            <a:xfrm>
              <a:off x="4709" y="11385"/>
              <a:ext cx="3505" cy="1005"/>
            </a:xfrm>
            <a:prstGeom prst="flowChartAlternateProcess">
              <a:avLst/>
            </a:prstGeom>
            <a:solidFill>
              <a:schemeClr val="bg2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180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Моделі фінансових відносин</a:t>
              </a:r>
              <a:endPara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2" name="Group 93"/>
            <p:cNvGrpSpPr>
              <a:grpSpLocks/>
            </p:cNvGrpSpPr>
            <p:nvPr/>
          </p:nvGrpSpPr>
          <p:grpSpPr bwMode="auto">
            <a:xfrm>
              <a:off x="3324" y="9945"/>
              <a:ext cx="6032" cy="1440"/>
              <a:chOff x="3324" y="9945"/>
              <a:chExt cx="6032" cy="1440"/>
            </a:xfrm>
          </p:grpSpPr>
          <p:sp>
            <p:nvSpPr>
              <p:cNvPr id="93" name="AutoShape 94"/>
              <p:cNvSpPr>
                <a:spLocks noChangeShapeType="1"/>
              </p:cNvSpPr>
              <p:nvPr/>
            </p:nvSpPr>
            <p:spPr bwMode="auto">
              <a:xfrm>
                <a:off x="6340" y="10339"/>
                <a:ext cx="1" cy="104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AutoShape 95"/>
              <p:cNvSpPr>
                <a:spLocks/>
              </p:cNvSpPr>
              <p:nvPr/>
            </p:nvSpPr>
            <p:spPr bwMode="auto">
              <a:xfrm rot="16200000" flipV="1">
                <a:off x="6143" y="7126"/>
                <a:ext cx="394" cy="6032"/>
              </a:xfrm>
              <a:prstGeom prst="leftBrace">
                <a:avLst>
                  <a:gd name="adj1" fmla="val 127580"/>
                  <a:gd name="adj2" fmla="val 50000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0" tIns="108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071" name="AutoShape 96"/>
            <p:cNvSpPr>
              <a:spLocks noChangeArrowheads="1"/>
            </p:cNvSpPr>
            <p:nvPr/>
          </p:nvSpPr>
          <p:spPr bwMode="auto">
            <a:xfrm>
              <a:off x="1911" y="9143"/>
              <a:ext cx="3152" cy="80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108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Ринкова</a:t>
              </a:r>
              <a:endPara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070" name="AutoShape 97"/>
            <p:cNvSpPr>
              <a:spLocks noChangeArrowheads="1"/>
            </p:cNvSpPr>
            <p:nvPr/>
          </p:nvSpPr>
          <p:spPr bwMode="auto">
            <a:xfrm>
              <a:off x="7812" y="9143"/>
              <a:ext cx="3152" cy="80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108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Адміністративна</a:t>
              </a:r>
              <a:endPara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069" name="Rectangle 98"/>
            <p:cNvSpPr>
              <a:spLocks noChangeArrowheads="1"/>
            </p:cNvSpPr>
            <p:nvPr/>
          </p:nvSpPr>
          <p:spPr bwMode="auto">
            <a:xfrm>
              <a:off x="5298" y="13727"/>
              <a:ext cx="2160" cy="6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108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Західноєвропейська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068" name="Rectangle 99"/>
            <p:cNvSpPr>
              <a:spLocks noChangeArrowheads="1"/>
            </p:cNvSpPr>
            <p:nvPr/>
          </p:nvSpPr>
          <p:spPr bwMode="auto">
            <a:xfrm>
              <a:off x="3324" y="13727"/>
              <a:ext cx="1821" cy="6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108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Американська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067" name="Rectangle 100"/>
            <p:cNvSpPr>
              <a:spLocks noChangeArrowheads="1"/>
            </p:cNvSpPr>
            <p:nvPr/>
          </p:nvSpPr>
          <p:spPr bwMode="auto">
            <a:xfrm>
              <a:off x="7594" y="13727"/>
              <a:ext cx="1762" cy="6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108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Скандинавська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066" name="Rectangle 101"/>
            <p:cNvSpPr>
              <a:spLocks noChangeArrowheads="1"/>
            </p:cNvSpPr>
            <p:nvPr/>
          </p:nvSpPr>
          <p:spPr bwMode="auto">
            <a:xfrm>
              <a:off x="3410" y="14730"/>
              <a:ext cx="5933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0" tIns="36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державна централізація ВВП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065" name="Rectangle 102"/>
            <p:cNvSpPr>
              <a:spLocks noChangeArrowheads="1"/>
            </p:cNvSpPr>
            <p:nvPr/>
          </p:nvSpPr>
          <p:spPr bwMode="auto">
            <a:xfrm>
              <a:off x="4900" y="10455"/>
              <a:ext cx="2912" cy="7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36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за послідовністю </a:t>
              </a:r>
              <a:b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</a:b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розподілу ВВП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2" name="Group 103"/>
            <p:cNvGrpSpPr>
              <a:grpSpLocks/>
            </p:cNvGrpSpPr>
            <p:nvPr/>
          </p:nvGrpSpPr>
          <p:grpSpPr bwMode="auto">
            <a:xfrm>
              <a:off x="4269" y="12390"/>
              <a:ext cx="4213" cy="1337"/>
              <a:chOff x="4269" y="12390"/>
              <a:chExt cx="4213" cy="1157"/>
            </a:xfrm>
          </p:grpSpPr>
          <p:sp>
            <p:nvSpPr>
              <p:cNvPr id="103" name="AutoShape 104"/>
              <p:cNvSpPr>
                <a:spLocks noChangeShapeType="1"/>
              </p:cNvSpPr>
              <p:nvPr/>
            </p:nvSpPr>
            <p:spPr bwMode="auto">
              <a:xfrm>
                <a:off x="4269" y="13235"/>
                <a:ext cx="4213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AutoShape 105"/>
              <p:cNvSpPr>
                <a:spLocks noChangeShapeType="1"/>
              </p:cNvSpPr>
              <p:nvPr/>
            </p:nvSpPr>
            <p:spPr bwMode="auto">
              <a:xfrm>
                <a:off x="4269" y="13235"/>
                <a:ext cx="1" cy="312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AutoShape 106"/>
              <p:cNvSpPr>
                <a:spLocks noChangeShapeType="1"/>
              </p:cNvSpPr>
              <p:nvPr/>
            </p:nvSpPr>
            <p:spPr bwMode="auto">
              <a:xfrm>
                <a:off x="8482" y="13235"/>
                <a:ext cx="0" cy="312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" name="AutoShape 107"/>
              <p:cNvSpPr>
                <a:spLocks noChangeShapeType="1"/>
              </p:cNvSpPr>
              <p:nvPr/>
            </p:nvSpPr>
            <p:spPr bwMode="auto">
              <a:xfrm>
                <a:off x="6340" y="12390"/>
                <a:ext cx="0" cy="1157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059" name="Rectangle 108"/>
            <p:cNvSpPr>
              <a:spLocks noChangeArrowheads="1"/>
            </p:cNvSpPr>
            <p:nvPr/>
          </p:nvSpPr>
          <p:spPr bwMode="auto">
            <a:xfrm>
              <a:off x="4900" y="12572"/>
              <a:ext cx="291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за рівнем державної централізації  ВВП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AutoShape 109"/>
            <p:cNvSpPr>
              <a:spLocks noChangeArrowheads="1"/>
            </p:cNvSpPr>
            <p:nvPr/>
          </p:nvSpPr>
          <p:spPr bwMode="auto">
            <a:xfrm>
              <a:off x="3238" y="14542"/>
              <a:ext cx="6118" cy="184"/>
            </a:xfrm>
            <a:prstGeom prst="rightArrow">
              <a:avLst>
                <a:gd name="adj1" fmla="val 59407"/>
                <a:gd name="adj2" fmla="val 17163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10800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3347864" y="5949280"/>
            <a:ext cx="5796136" cy="615601"/>
          </a:xfrm>
        </p:spPr>
        <p:txBody>
          <a:bodyPr>
            <a:noAutofit/>
          </a:bodyPr>
          <a:lstStyle/>
          <a:p>
            <a:r>
              <a:rPr lang="uk-UA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Рис.6 . Моделі фінансових відносин в суспільстві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6081" name="Групувати 84"/>
          <p:cNvGrpSpPr>
            <a:grpSpLocks/>
          </p:cNvGrpSpPr>
          <p:nvPr/>
        </p:nvGrpSpPr>
        <p:grpSpPr bwMode="auto">
          <a:xfrm>
            <a:off x="971600" y="836712"/>
            <a:ext cx="7848872" cy="3456384"/>
            <a:chOff x="2114" y="7965"/>
            <a:chExt cx="7771" cy="4005"/>
          </a:xfrm>
        </p:grpSpPr>
        <p:sp>
          <p:nvSpPr>
            <p:cNvPr id="46086" name="Rectangle 86"/>
            <p:cNvSpPr>
              <a:spLocks noChangeArrowheads="1"/>
            </p:cNvSpPr>
            <p:nvPr/>
          </p:nvSpPr>
          <p:spPr bwMode="auto">
            <a:xfrm>
              <a:off x="2114" y="9435"/>
              <a:ext cx="2580" cy="975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Характерні ознаки</a:t>
              </a:r>
              <a:b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</a:br>
              <a: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фінансових ресурсів</a:t>
              </a: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AutoShape 87"/>
            <p:cNvSpPr>
              <a:spLocks/>
            </p:cNvSpPr>
            <p:nvPr/>
          </p:nvSpPr>
          <p:spPr bwMode="auto">
            <a:xfrm>
              <a:off x="4694" y="8580"/>
              <a:ext cx="225" cy="2670"/>
            </a:xfrm>
            <a:prstGeom prst="leftBrace">
              <a:avLst>
                <a:gd name="adj1" fmla="val 98889"/>
                <a:gd name="adj2" fmla="val 50000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084" name="AutoShape 88"/>
            <p:cNvSpPr>
              <a:spLocks noChangeArrowheads="1"/>
            </p:cNvSpPr>
            <p:nvPr/>
          </p:nvSpPr>
          <p:spPr bwMode="auto">
            <a:xfrm>
              <a:off x="4922" y="7965"/>
              <a:ext cx="4963" cy="135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завжди виражають відношення власності, тобто вони належать державі, чи підприємствам, чи населенню</a:t>
              </a: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083" name="AutoShape 89"/>
            <p:cNvSpPr>
              <a:spLocks noChangeArrowheads="1"/>
            </p:cNvSpPr>
            <p:nvPr/>
          </p:nvSpPr>
          <p:spPr bwMode="auto">
            <a:xfrm>
              <a:off x="4919" y="10515"/>
              <a:ext cx="4966" cy="145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формування й використання фінансових ресурсів завжди має свою правову сторону і регламентується законодавчими та нормативними актами</a:t>
              </a: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082" name="AutoShape 90"/>
            <p:cNvSpPr>
              <a:spLocks noChangeArrowheads="1"/>
            </p:cNvSpPr>
            <p:nvPr/>
          </p:nvSpPr>
          <p:spPr bwMode="auto">
            <a:xfrm>
              <a:off x="4919" y="9525"/>
              <a:ext cx="4966" cy="79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36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завжди мають певне джерело створення </a:t>
              </a:r>
              <a:b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</a:br>
              <a: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і певне цільове призначення</a:t>
              </a: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923928" y="4725144"/>
            <a:ext cx="4680520" cy="615601"/>
          </a:xfrm>
        </p:spPr>
        <p:txBody>
          <a:bodyPr>
            <a:noAutofit/>
          </a:bodyPr>
          <a:lstStyle/>
          <a:p>
            <a:r>
              <a:rPr lang="uk-UA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Рис.7 . Характерні ознаки фінансів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34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7105" name="Групувати 109"/>
          <p:cNvGrpSpPr>
            <a:grpSpLocks/>
          </p:cNvGrpSpPr>
          <p:nvPr/>
        </p:nvGrpSpPr>
        <p:grpSpPr bwMode="auto">
          <a:xfrm>
            <a:off x="1043608" y="260648"/>
            <a:ext cx="7920880" cy="5328592"/>
            <a:chOff x="1193" y="748"/>
            <a:chExt cx="10080" cy="4824"/>
          </a:xfrm>
        </p:grpSpPr>
        <p:grpSp>
          <p:nvGrpSpPr>
            <p:cNvPr id="110" name="Group 111"/>
            <p:cNvGrpSpPr>
              <a:grpSpLocks/>
            </p:cNvGrpSpPr>
            <p:nvPr/>
          </p:nvGrpSpPr>
          <p:grpSpPr bwMode="auto">
            <a:xfrm>
              <a:off x="1193" y="1942"/>
              <a:ext cx="2580" cy="2130"/>
              <a:chOff x="1140" y="2760"/>
              <a:chExt cx="2580" cy="2130"/>
            </a:xfrm>
          </p:grpSpPr>
          <p:sp>
            <p:nvSpPr>
              <p:cNvPr id="47133" name="Rectangle 112"/>
              <p:cNvSpPr>
                <a:spLocks noChangeArrowheads="1"/>
              </p:cNvSpPr>
              <p:nvPr/>
            </p:nvSpPr>
            <p:spPr bwMode="auto">
              <a:xfrm>
                <a:off x="1140" y="2760"/>
                <a:ext cx="2580" cy="55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vert="horz" wrap="square" lIns="0" tIns="72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Власні</a:t>
                </a:r>
                <a:endPara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132" name="Rectangle 113"/>
              <p:cNvSpPr>
                <a:spLocks noChangeArrowheads="1"/>
              </p:cNvSpPr>
              <p:nvPr/>
            </p:nvSpPr>
            <p:spPr bwMode="auto">
              <a:xfrm>
                <a:off x="1140" y="3551"/>
                <a:ext cx="2580" cy="55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vert="horz" wrap="square" lIns="0" tIns="72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Запозичені</a:t>
                </a:r>
                <a:endPara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131" name="Rectangle 114"/>
              <p:cNvSpPr>
                <a:spLocks noChangeArrowheads="1"/>
              </p:cNvSpPr>
              <p:nvPr/>
            </p:nvSpPr>
            <p:spPr bwMode="auto">
              <a:xfrm>
                <a:off x="1140" y="4335"/>
                <a:ext cx="2580" cy="55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vert="horz" wrap="square" lIns="0" tIns="72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Залучені</a:t>
                </a:r>
                <a:endPara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4" name="Group 115"/>
            <p:cNvGrpSpPr>
              <a:grpSpLocks/>
            </p:cNvGrpSpPr>
            <p:nvPr/>
          </p:nvGrpSpPr>
          <p:grpSpPr bwMode="auto">
            <a:xfrm>
              <a:off x="3773" y="2291"/>
              <a:ext cx="795" cy="1552"/>
              <a:chOff x="3720" y="3109"/>
              <a:chExt cx="795" cy="1552"/>
            </a:xfrm>
          </p:grpSpPr>
          <p:sp>
            <p:nvSpPr>
              <p:cNvPr id="115" name="AutoShape 116"/>
              <p:cNvSpPr>
                <a:spLocks noChangeShapeType="1"/>
              </p:cNvSpPr>
              <p:nvPr/>
            </p:nvSpPr>
            <p:spPr bwMode="auto">
              <a:xfrm flipH="1">
                <a:off x="3720" y="3840"/>
                <a:ext cx="795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AutoShape 117"/>
              <p:cNvSpPr>
                <a:spLocks noChangeShapeType="1"/>
              </p:cNvSpPr>
              <p:nvPr/>
            </p:nvSpPr>
            <p:spPr bwMode="auto">
              <a:xfrm flipH="1">
                <a:off x="3720" y="3861"/>
                <a:ext cx="795" cy="80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AutoShape 118"/>
              <p:cNvSpPr>
                <a:spLocks noChangeShapeType="1"/>
              </p:cNvSpPr>
              <p:nvPr/>
            </p:nvSpPr>
            <p:spPr bwMode="auto">
              <a:xfrm flipH="1" flipV="1">
                <a:off x="3720" y="3109"/>
                <a:ext cx="795" cy="73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8" name="Group 119"/>
            <p:cNvGrpSpPr>
              <a:grpSpLocks/>
            </p:cNvGrpSpPr>
            <p:nvPr/>
          </p:nvGrpSpPr>
          <p:grpSpPr bwMode="auto">
            <a:xfrm>
              <a:off x="7898" y="1132"/>
              <a:ext cx="795" cy="1551"/>
              <a:chOff x="7845" y="1950"/>
              <a:chExt cx="795" cy="1551"/>
            </a:xfrm>
          </p:grpSpPr>
          <p:sp>
            <p:nvSpPr>
              <p:cNvPr id="119" name="AutoShape 120"/>
              <p:cNvSpPr>
                <a:spLocks noChangeShapeType="1"/>
              </p:cNvSpPr>
              <p:nvPr/>
            </p:nvSpPr>
            <p:spPr bwMode="auto">
              <a:xfrm>
                <a:off x="7845" y="2760"/>
                <a:ext cx="795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AutoShape 121"/>
              <p:cNvSpPr>
                <a:spLocks noChangeShapeType="1"/>
              </p:cNvSpPr>
              <p:nvPr/>
            </p:nvSpPr>
            <p:spPr bwMode="auto">
              <a:xfrm>
                <a:off x="7845" y="2760"/>
                <a:ext cx="795" cy="74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" name="AutoShape 122"/>
              <p:cNvSpPr>
                <a:spLocks noChangeShapeType="1"/>
              </p:cNvSpPr>
              <p:nvPr/>
            </p:nvSpPr>
            <p:spPr bwMode="auto">
              <a:xfrm flipV="1">
                <a:off x="7845" y="1950"/>
                <a:ext cx="795" cy="81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2" name="Group 123"/>
            <p:cNvGrpSpPr>
              <a:grpSpLocks/>
            </p:cNvGrpSpPr>
            <p:nvPr/>
          </p:nvGrpSpPr>
          <p:grpSpPr bwMode="auto">
            <a:xfrm>
              <a:off x="3083" y="5017"/>
              <a:ext cx="6210" cy="555"/>
              <a:chOff x="3030" y="5835"/>
              <a:chExt cx="6210" cy="555"/>
            </a:xfrm>
          </p:grpSpPr>
          <p:sp>
            <p:nvSpPr>
              <p:cNvPr id="47121" name="Rectangle 124"/>
              <p:cNvSpPr>
                <a:spLocks noChangeArrowheads="1"/>
              </p:cNvSpPr>
              <p:nvPr/>
            </p:nvSpPr>
            <p:spPr bwMode="auto">
              <a:xfrm>
                <a:off x="3030" y="5835"/>
                <a:ext cx="2580" cy="55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vert="horz" wrap="square" lIns="0" tIns="72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Власні</a:t>
                </a:r>
                <a:endPara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120" name="Rectangle 125"/>
              <p:cNvSpPr>
                <a:spLocks noChangeArrowheads="1"/>
              </p:cNvSpPr>
              <p:nvPr/>
            </p:nvSpPr>
            <p:spPr bwMode="auto">
              <a:xfrm>
                <a:off x="6660" y="5835"/>
                <a:ext cx="2580" cy="55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vert="horz" wrap="square" lIns="0" tIns="72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Позичені</a:t>
                </a:r>
                <a:endPara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5" name="Group 126"/>
            <p:cNvGrpSpPr>
              <a:grpSpLocks/>
            </p:cNvGrpSpPr>
            <p:nvPr/>
          </p:nvGrpSpPr>
          <p:grpSpPr bwMode="auto">
            <a:xfrm>
              <a:off x="4283" y="4597"/>
              <a:ext cx="3900" cy="420"/>
              <a:chOff x="4230" y="5415"/>
              <a:chExt cx="3900" cy="420"/>
            </a:xfrm>
          </p:grpSpPr>
          <p:sp>
            <p:nvSpPr>
              <p:cNvPr id="126" name="AutoShape 127"/>
              <p:cNvSpPr>
                <a:spLocks noChangeShapeType="1"/>
              </p:cNvSpPr>
              <p:nvPr/>
            </p:nvSpPr>
            <p:spPr bwMode="auto">
              <a:xfrm flipH="1">
                <a:off x="4230" y="5415"/>
                <a:ext cx="1950" cy="42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7" name="AutoShape 128"/>
              <p:cNvSpPr>
                <a:spLocks noChangeShapeType="1"/>
              </p:cNvSpPr>
              <p:nvPr/>
            </p:nvSpPr>
            <p:spPr bwMode="auto">
              <a:xfrm>
                <a:off x="6180" y="5415"/>
                <a:ext cx="1950" cy="42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8" name="Group 129"/>
            <p:cNvGrpSpPr>
              <a:grpSpLocks/>
            </p:cNvGrpSpPr>
            <p:nvPr/>
          </p:nvGrpSpPr>
          <p:grpSpPr bwMode="auto">
            <a:xfrm>
              <a:off x="4568" y="1537"/>
              <a:ext cx="3330" cy="3060"/>
              <a:chOff x="4515" y="2355"/>
              <a:chExt cx="3330" cy="3060"/>
            </a:xfrm>
          </p:grpSpPr>
          <p:sp>
            <p:nvSpPr>
              <p:cNvPr id="129" name="AutoShape 130"/>
              <p:cNvSpPr>
                <a:spLocks noChangeShapeType="1"/>
              </p:cNvSpPr>
              <p:nvPr/>
            </p:nvSpPr>
            <p:spPr bwMode="auto">
              <a:xfrm>
                <a:off x="6180" y="3109"/>
                <a:ext cx="0" cy="1552"/>
              </a:xfrm>
              <a:prstGeom prst="straightConnector1">
                <a:avLst/>
              </a:prstGeom>
              <a:noFill/>
              <a:ln w="12700">
                <a:solidFill>
                  <a:srgbClr val="666666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0" name="Group 131"/>
              <p:cNvGrpSpPr>
                <a:grpSpLocks/>
              </p:cNvGrpSpPr>
              <p:nvPr/>
            </p:nvGrpSpPr>
            <p:grpSpPr bwMode="auto">
              <a:xfrm>
                <a:off x="4515" y="2355"/>
                <a:ext cx="3330" cy="3060"/>
                <a:chOff x="4695" y="1065"/>
                <a:chExt cx="3555" cy="3165"/>
              </a:xfrm>
            </p:grpSpPr>
            <p:sp>
              <p:nvSpPr>
                <p:cNvPr id="47114" name="AutoShape 132"/>
                <p:cNvSpPr>
                  <a:spLocks noChangeArrowheads="1"/>
                </p:cNvSpPr>
                <p:nvPr/>
              </p:nvSpPr>
              <p:spPr bwMode="auto">
                <a:xfrm>
                  <a:off x="4695" y="1065"/>
                  <a:ext cx="3555" cy="780"/>
                </a:xfrm>
                <a:prstGeom prst="roundRect">
                  <a:avLst>
                    <a:gd name="adj" fmla="val 16667"/>
                  </a:avLst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999999"/>
                    </a:gs>
                  </a:gsLst>
                  <a:lin ang="5400000" scaled="1"/>
                </a:gradFill>
                <a:ln w="12700">
                  <a:solidFill>
                    <a:srgbClr val="666666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0" tIns="7200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Державний рівень</a:t>
                  </a:r>
                  <a:endParaRPr kumimoji="0" lang="uk-UA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7113" name="AutoShape 133"/>
                <p:cNvSpPr>
                  <a:spLocks noChangeArrowheads="1"/>
                </p:cNvSpPr>
                <p:nvPr/>
              </p:nvSpPr>
              <p:spPr bwMode="auto">
                <a:xfrm>
                  <a:off x="4695" y="2250"/>
                  <a:ext cx="3555" cy="780"/>
                </a:xfrm>
                <a:prstGeom prst="roundRect">
                  <a:avLst>
                    <a:gd name="adj" fmla="val 16667"/>
                  </a:avLst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999999"/>
                    </a:gs>
                  </a:gsLst>
                  <a:lin ang="5400000" scaled="1"/>
                </a:gradFill>
                <a:ln w="12700">
                  <a:solidFill>
                    <a:srgbClr val="666666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0" tIns="7200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Корпоративний рівень</a:t>
                  </a:r>
                  <a:endParaRPr kumimoji="0" lang="uk-UA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7112" name="AutoShape 134"/>
                <p:cNvSpPr>
                  <a:spLocks noChangeArrowheads="1"/>
                </p:cNvSpPr>
                <p:nvPr/>
              </p:nvSpPr>
              <p:spPr bwMode="auto">
                <a:xfrm>
                  <a:off x="4695" y="3450"/>
                  <a:ext cx="3555" cy="780"/>
                </a:xfrm>
                <a:prstGeom prst="roundRect">
                  <a:avLst>
                    <a:gd name="adj" fmla="val 16667"/>
                  </a:avLst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999999"/>
                    </a:gs>
                  </a:gsLst>
                  <a:lin ang="5400000" scaled="1"/>
                </a:gradFill>
                <a:ln w="12700">
                  <a:solidFill>
                    <a:srgbClr val="666666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0" tIns="7200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Приватний рівень</a:t>
                  </a:r>
                  <a:endParaRPr kumimoji="0" lang="uk-UA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34" name="Group 135"/>
            <p:cNvGrpSpPr>
              <a:grpSpLocks/>
            </p:cNvGrpSpPr>
            <p:nvPr/>
          </p:nvGrpSpPr>
          <p:grpSpPr bwMode="auto">
            <a:xfrm>
              <a:off x="8693" y="748"/>
              <a:ext cx="2580" cy="2540"/>
              <a:chOff x="8693" y="748"/>
              <a:chExt cx="2580" cy="2540"/>
            </a:xfrm>
          </p:grpSpPr>
          <p:sp>
            <p:nvSpPr>
              <p:cNvPr id="47109" name="Rectangle 136"/>
              <p:cNvSpPr>
                <a:spLocks noChangeArrowheads="1"/>
              </p:cNvSpPr>
              <p:nvPr/>
            </p:nvSpPr>
            <p:spPr bwMode="auto">
              <a:xfrm>
                <a:off x="8693" y="748"/>
                <a:ext cx="2580" cy="78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vert="horz" wrap="square" lIns="0" tIns="36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Державний та місцеві бюджети</a:t>
                </a:r>
                <a:endPara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108" name="Rectangle 137"/>
              <p:cNvSpPr>
                <a:spLocks noChangeArrowheads="1"/>
              </p:cNvSpPr>
              <p:nvPr/>
            </p:nvSpPr>
            <p:spPr bwMode="auto">
              <a:xfrm>
                <a:off x="8693" y="2291"/>
                <a:ext cx="2580" cy="99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vert="horz" wrap="square" lIns="0" tIns="36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Фінансові ресурси державних установ та організацій</a:t>
                </a:r>
                <a:endPara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107" name="Rectangle 138"/>
              <p:cNvSpPr>
                <a:spLocks noChangeArrowheads="1"/>
              </p:cNvSpPr>
              <p:nvPr/>
            </p:nvSpPr>
            <p:spPr bwMode="auto">
              <a:xfrm>
                <a:off x="8693" y="1662"/>
                <a:ext cx="2580" cy="55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vert="horz" wrap="square" lIns="0" tIns="72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Позабюджетні фонди</a:t>
                </a:r>
                <a:endPara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2843808" y="5877272"/>
            <a:ext cx="6120680" cy="615601"/>
          </a:xfrm>
        </p:spPr>
        <p:txBody>
          <a:bodyPr>
            <a:noAutofit/>
          </a:bodyPr>
          <a:lstStyle/>
          <a:p>
            <a:pPr algn="ctr"/>
            <a:r>
              <a:rPr lang="uk-UA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Рис. 8. Структура фінансових ресурсів в залежності від суб’єктів фінансових відносин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43808" y="5589240"/>
            <a:ext cx="6120680" cy="615601"/>
          </a:xfrm>
        </p:spPr>
        <p:txBody>
          <a:bodyPr>
            <a:noAutofit/>
          </a:bodyPr>
          <a:lstStyle/>
          <a:p>
            <a:pPr algn="ctr"/>
            <a:r>
              <a:rPr lang="uk-UA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Рис. 9. Внутрішня будова фінансової системи України</a:t>
            </a:r>
            <a:endParaRPr lang="ru-RU" sz="2000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3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6321" name="Групувати 65"/>
          <p:cNvGrpSpPr>
            <a:grpSpLocks/>
          </p:cNvGrpSpPr>
          <p:nvPr/>
        </p:nvGrpSpPr>
        <p:grpSpPr bwMode="auto">
          <a:xfrm>
            <a:off x="1187624" y="404664"/>
            <a:ext cx="7776864" cy="4968552"/>
            <a:chOff x="1417" y="8508"/>
            <a:chExt cx="9776" cy="5807"/>
          </a:xfrm>
        </p:grpSpPr>
        <p:sp>
          <p:nvSpPr>
            <p:cNvPr id="66" name="AutoShape 3"/>
            <p:cNvSpPr>
              <a:spLocks noChangeShapeType="1"/>
            </p:cNvSpPr>
            <p:nvPr/>
          </p:nvSpPr>
          <p:spPr bwMode="auto">
            <a:xfrm flipH="1">
              <a:off x="6884" y="8508"/>
              <a:ext cx="10" cy="53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337" name="Rectangle 4"/>
            <p:cNvSpPr>
              <a:spLocks noChangeArrowheads="1"/>
            </p:cNvSpPr>
            <p:nvPr/>
          </p:nvSpPr>
          <p:spPr bwMode="auto">
            <a:xfrm>
              <a:off x="4602" y="13813"/>
              <a:ext cx="4651" cy="50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ФІНАНСОВА СИСТЕМА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8" name="Group 5"/>
            <p:cNvGrpSpPr>
              <a:grpSpLocks/>
            </p:cNvGrpSpPr>
            <p:nvPr/>
          </p:nvGrpSpPr>
          <p:grpSpPr bwMode="auto">
            <a:xfrm>
              <a:off x="1417" y="8508"/>
              <a:ext cx="9776" cy="4864"/>
              <a:chOff x="1417" y="8508"/>
              <a:chExt cx="9776" cy="4864"/>
            </a:xfrm>
          </p:grpSpPr>
          <p:sp>
            <p:nvSpPr>
              <p:cNvPr id="69" name="Oval 6"/>
              <p:cNvSpPr>
                <a:spLocks noChangeArrowheads="1"/>
              </p:cNvSpPr>
              <p:nvPr/>
            </p:nvSpPr>
            <p:spPr bwMode="auto">
              <a:xfrm>
                <a:off x="2476" y="9299"/>
                <a:ext cx="8717" cy="248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0" tIns="4572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335" name="AutoShape 7"/>
              <p:cNvSpPr>
                <a:spLocks noChangeArrowheads="1"/>
              </p:cNvSpPr>
              <p:nvPr/>
            </p:nvSpPr>
            <p:spPr bwMode="auto">
              <a:xfrm>
                <a:off x="1417" y="8614"/>
                <a:ext cx="1397" cy="986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 vert="horz" wrap="square" lIns="0" tIns="36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1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сфера публічних фінансів</a:t>
                </a:r>
                <a:endPara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334" name="AutoShape 8"/>
              <p:cNvSpPr>
                <a:spLocks noChangeArrowheads="1"/>
              </p:cNvSpPr>
              <p:nvPr/>
            </p:nvSpPr>
            <p:spPr bwMode="auto">
              <a:xfrm>
                <a:off x="5545" y="8508"/>
                <a:ext cx="2718" cy="511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vert="horz" wrap="square" lIns="0" tIns="36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Міжнародні фінанси</a:t>
                </a:r>
                <a:endPara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2" name="Group 9"/>
              <p:cNvGrpSpPr>
                <a:grpSpLocks/>
              </p:cNvGrpSpPr>
              <p:nvPr/>
            </p:nvGrpSpPr>
            <p:grpSpPr bwMode="auto">
              <a:xfrm>
                <a:off x="3878" y="12059"/>
                <a:ext cx="6032" cy="1313"/>
                <a:chOff x="3247" y="5966"/>
                <a:chExt cx="6032" cy="1313"/>
              </a:xfrm>
            </p:grpSpPr>
            <p:sp>
              <p:nvSpPr>
                <p:cNvPr id="56333" name="AutoShape 10"/>
                <p:cNvSpPr>
                  <a:spLocks noChangeArrowheads="1"/>
                </p:cNvSpPr>
                <p:nvPr/>
              </p:nvSpPr>
              <p:spPr bwMode="auto">
                <a:xfrm>
                  <a:off x="3267" y="6823"/>
                  <a:ext cx="2976" cy="45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189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square" lIns="0" tIns="3600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sz="1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Страхування</a:t>
                  </a: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6332" name="AutoShape 11"/>
                <p:cNvSpPr>
                  <a:spLocks noChangeArrowheads="1"/>
                </p:cNvSpPr>
                <p:nvPr/>
              </p:nvSpPr>
              <p:spPr bwMode="auto">
                <a:xfrm>
                  <a:off x="3247" y="5966"/>
                  <a:ext cx="2996" cy="787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189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sz="1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Фінанси суб’єктів господарювання</a:t>
                  </a: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6331" name="AutoShape 12"/>
                <p:cNvSpPr>
                  <a:spLocks noChangeArrowheads="1"/>
                </p:cNvSpPr>
                <p:nvPr/>
              </p:nvSpPr>
              <p:spPr bwMode="auto">
                <a:xfrm>
                  <a:off x="6273" y="6817"/>
                  <a:ext cx="2996" cy="46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189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square" lIns="0" tIns="3600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sz="1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Фінансовий ринок</a:t>
                  </a: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6330" name="AutoShape 13"/>
                <p:cNvSpPr>
                  <a:spLocks noChangeArrowheads="1"/>
                </p:cNvSpPr>
                <p:nvPr/>
              </p:nvSpPr>
              <p:spPr bwMode="auto">
                <a:xfrm>
                  <a:off x="6273" y="5966"/>
                  <a:ext cx="3006" cy="787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189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sz="1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Фінанси домо-</a:t>
                  </a:r>
                  <a:br>
                    <a:rPr kumimoji="0" lang="uk-UA" sz="1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</a:br>
                  <a:r>
                    <a:rPr kumimoji="0" lang="uk-UA" sz="1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господарств</a:t>
                  </a: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7" name="AutoShape 14"/>
              <p:cNvSpPr>
                <a:spLocks noChangeShapeType="1"/>
              </p:cNvSpPr>
              <p:nvPr/>
            </p:nvSpPr>
            <p:spPr bwMode="auto">
              <a:xfrm>
                <a:off x="2705" y="9513"/>
                <a:ext cx="393" cy="37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8" name="Group 15"/>
              <p:cNvGrpSpPr>
                <a:grpSpLocks/>
              </p:cNvGrpSpPr>
              <p:nvPr/>
            </p:nvGrpSpPr>
            <p:grpSpPr bwMode="auto">
              <a:xfrm>
                <a:off x="4126" y="9417"/>
                <a:ext cx="5526" cy="2270"/>
                <a:chOff x="4126" y="9417"/>
                <a:chExt cx="5526" cy="2270"/>
              </a:xfrm>
            </p:grpSpPr>
            <p:sp>
              <p:nvSpPr>
                <p:cNvPr id="56327" name="AutoShape 16"/>
                <p:cNvSpPr>
                  <a:spLocks noChangeArrowheads="1"/>
                </p:cNvSpPr>
                <p:nvPr/>
              </p:nvSpPr>
              <p:spPr bwMode="auto">
                <a:xfrm>
                  <a:off x="5465" y="10900"/>
                  <a:ext cx="2748" cy="787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189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square" lIns="0" tIns="3600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sz="1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Резервні</a:t>
                  </a: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sz="1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державні фонди</a:t>
                  </a: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6326" name="AutoShape 17"/>
                <p:cNvSpPr>
                  <a:spLocks noChangeArrowheads="1"/>
                </p:cNvSpPr>
                <p:nvPr/>
              </p:nvSpPr>
              <p:spPr bwMode="auto">
                <a:xfrm>
                  <a:off x="4126" y="10048"/>
                  <a:ext cx="2748" cy="787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189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square" lIns="0" tIns="3600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sz="1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Позабюджетні державні фонди</a:t>
                  </a: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6325" name="AutoShape 18"/>
                <p:cNvSpPr>
                  <a:spLocks noChangeArrowheads="1"/>
                </p:cNvSpPr>
                <p:nvPr/>
              </p:nvSpPr>
              <p:spPr bwMode="auto">
                <a:xfrm>
                  <a:off x="6904" y="10048"/>
                  <a:ext cx="2748" cy="787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189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square" lIns="0" tIns="3600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sz="1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Державний (місцевий) кредит</a:t>
                  </a: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6324" name="AutoShape 19"/>
                <p:cNvSpPr>
                  <a:spLocks noChangeArrowheads="1"/>
                </p:cNvSpPr>
                <p:nvPr/>
              </p:nvSpPr>
              <p:spPr bwMode="auto">
                <a:xfrm>
                  <a:off x="5495" y="9417"/>
                  <a:ext cx="2718" cy="527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189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square" lIns="0" tIns="3600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sz="1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Бюджет держави</a:t>
                  </a: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548680"/>
            <a:ext cx="3384376" cy="1325563"/>
          </a:xfrm>
        </p:spPr>
        <p:txBody>
          <a:bodyPr/>
          <a:lstStyle/>
          <a:p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лекції: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700808"/>
            <a:ext cx="756084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/>
              <a:t> </a:t>
            </a:r>
            <a:endParaRPr lang="ru-RU" sz="2400" dirty="0" smtClean="0"/>
          </a:p>
          <a:p>
            <a:r>
              <a:rPr lang="uk-UA" sz="2400" b="1" dirty="0" smtClean="0"/>
              <a:t>1.1.1. Основні етапи розвитку фінансової думки</a:t>
            </a:r>
          </a:p>
          <a:p>
            <a:r>
              <a:rPr lang="uk-UA" sz="2400" b="1" dirty="0" smtClean="0"/>
              <a:t>1.1.2. Фінансова система України за організаційною побудовою</a:t>
            </a:r>
            <a:endParaRPr lang="ru-RU" sz="2400" dirty="0" smtClean="0"/>
          </a:p>
          <a:p>
            <a:r>
              <a:rPr lang="uk-UA" sz="2400" b="1" dirty="0" smtClean="0"/>
              <a:t>1.1.3. Підходи до формування фінансового механізму як складової частини господарського механізму</a:t>
            </a:r>
            <a:endParaRPr lang="ru-RU" sz="2400" dirty="0" smtClean="0"/>
          </a:p>
          <a:p>
            <a:r>
              <a:rPr lang="uk-UA" sz="2400" b="1" dirty="0" smtClean="0"/>
              <a:t>1.1.4. Ідентифікація ролі фінансів у розвитку </a:t>
            </a:r>
            <a:r>
              <a:rPr lang="ru-RU" sz="2400" b="1" dirty="0" err="1" smtClean="0"/>
              <a:t>економ</a:t>
            </a:r>
            <a:r>
              <a:rPr lang="uk-UA" sz="2400" b="1" dirty="0" smtClean="0"/>
              <a:t>і</a:t>
            </a:r>
            <a:r>
              <a:rPr lang="ru-RU" sz="2400" b="1" dirty="0" err="1" smtClean="0"/>
              <a:t>ки</a:t>
            </a:r>
            <a:endParaRPr lang="ru-RU" sz="2400" dirty="0" smtClean="0"/>
          </a:p>
          <a:p>
            <a:pPr indent="360363"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714356"/>
            <a:ext cx="7886700" cy="5462607"/>
          </a:xfrm>
        </p:spPr>
        <p:txBody>
          <a:bodyPr>
            <a:normAutofit fontScale="47500" lnSpcReduction="20000"/>
          </a:bodyPr>
          <a:lstStyle/>
          <a:p>
            <a:pPr lvl="1" algn="just">
              <a:lnSpc>
                <a:spcPct val="170000"/>
              </a:lnSpc>
              <a:spcBef>
                <a:spcPts val="0"/>
              </a:spcBef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Перший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підхід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фінансовим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механізмом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розуміють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самих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[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Матеріальним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відображенням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грошові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потоки.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потоків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порядок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певними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правилами,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певними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напрямками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характеризує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фінансову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техніку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". З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подібного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підходу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виходить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механізму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організаційного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підхід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механізму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відображає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внутрішню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організацію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Однак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цілком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точно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відображається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понятті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ототожнювати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дане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фінансовим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механізмом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представляється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доцільним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Другій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підхід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механізм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розуміють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сукупність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форм,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інструментів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прийомів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важелів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соціально-економічний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Даний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підхід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відображає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зовнішню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дію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характеризує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вирішальний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фактор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економіку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країни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Завдяки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такому аспекту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суті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механізму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чітко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складові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структуру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2087" y="1428737"/>
            <a:ext cx="6610375" cy="353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571480"/>
            <a:ext cx="8086754" cy="5605483"/>
          </a:xfrm>
        </p:spPr>
        <p:txBody>
          <a:bodyPr>
            <a:normAutofit fontScale="92500"/>
          </a:bodyPr>
          <a:lstStyle/>
          <a:p>
            <a:pPr lvl="1"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Виходячи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інструментів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протиріч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підкреслити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наступному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ВВП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потреби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юридичних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фізичних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кругообіг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самим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безперервніть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відтворення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перерозподіл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первинних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вторинних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галузями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регіонами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верствами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окремими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юридичними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фізичними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особами;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інтереси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розподільчих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регулюють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напрями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соціально-економічного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відіграють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провідну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роль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економікою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країни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утворюють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відіграють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індикаторів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сфер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забезпечуюють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всеохоплюючий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суб'єктами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обмінно-розподільчих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формуванням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340768"/>
            <a:ext cx="6768752" cy="3384376"/>
          </a:xfrm>
        </p:spPr>
        <p:txBody>
          <a:bodyPr>
            <a:noAutofit/>
          </a:bodyPr>
          <a:lstStyle/>
          <a:p>
            <a:pPr algn="ctr"/>
            <a:r>
              <a:rPr lang="uk-UA" sz="66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Дякую за увагу !!!</a:t>
            </a:r>
            <a:endParaRPr lang="ru-RU" sz="66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714356"/>
            <a:ext cx="7886700" cy="5462607"/>
          </a:xfrm>
        </p:spPr>
        <p:txBody>
          <a:bodyPr>
            <a:normAutofit/>
          </a:bodyPr>
          <a:lstStyle/>
          <a:p>
            <a:pPr lvl="1" algn="just"/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фінансовою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думкою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розуміємо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сукупність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поглядів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суджень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висловлювань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ідей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обажань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існують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суспільній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свідомості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конкретних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історичних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/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Фінансова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концепція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позитивне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нормативне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трактування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виходячи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нормативного принципу 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лібералізму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консерватизму,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соціалізму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Фінансові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концепції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являють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собою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визначальну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рису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наукових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етапів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періодів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думки.</a:t>
            </a:r>
          </a:p>
          <a:p>
            <a:pPr lvl="1" algn="just"/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шляхом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особливого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аналітичного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апарату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науки,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котрий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розвивається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удосконалюється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набуває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нової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порівняно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попереднім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142984"/>
            <a:ext cx="7886700" cy="5033979"/>
          </a:xfrm>
        </p:spPr>
        <p:txBody>
          <a:bodyPr>
            <a:normAutofit/>
          </a:bodyPr>
          <a:lstStyle/>
          <a:p>
            <a:pPr lvl="1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думку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вченого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своєму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наука проходить три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ненауковий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перехід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наукової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науковий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раціональний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Застосовуючи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періодизації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науки, ряд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дослідників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виокремлюють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великі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класичної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неокласичної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Цей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покладено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основу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підручників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посібників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підготовлених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засновниками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прибічниками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7" y="500042"/>
            <a:ext cx="7572428" cy="567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8673" name="Групувати 1"/>
          <p:cNvGrpSpPr>
            <a:grpSpLocks/>
          </p:cNvGrpSpPr>
          <p:nvPr/>
        </p:nvGrpSpPr>
        <p:grpSpPr bwMode="auto">
          <a:xfrm>
            <a:off x="1403648" y="332656"/>
            <a:ext cx="7344816" cy="4320480"/>
            <a:chOff x="2917" y="4472"/>
            <a:chExt cx="6750" cy="3975"/>
          </a:xfrm>
        </p:grpSpPr>
        <p:sp>
          <p:nvSpPr>
            <p:cNvPr id="4" name="AutoShape 3"/>
            <p:cNvSpPr>
              <a:spLocks noChangeShapeType="1"/>
            </p:cNvSpPr>
            <p:nvPr/>
          </p:nvSpPr>
          <p:spPr bwMode="auto">
            <a:xfrm>
              <a:off x="6107" y="5147"/>
              <a:ext cx="15" cy="2655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85" name="AutoShape 4"/>
            <p:cNvSpPr>
              <a:spLocks noChangeArrowheads="1"/>
            </p:cNvSpPr>
            <p:nvPr/>
          </p:nvSpPr>
          <p:spPr bwMode="auto">
            <a:xfrm>
              <a:off x="5212" y="5387"/>
              <a:ext cx="1830" cy="64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Виробництво</a:t>
              </a:r>
              <a:endParaRPr kumimoji="0" 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84" name="AutoShape 5"/>
            <p:cNvSpPr>
              <a:spLocks noChangeArrowheads="1"/>
            </p:cNvSpPr>
            <p:nvPr/>
          </p:nvSpPr>
          <p:spPr bwMode="auto">
            <a:xfrm>
              <a:off x="5212" y="6197"/>
              <a:ext cx="1830" cy="64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Розподіл</a:t>
              </a:r>
              <a:endParaRPr kumimoji="0" 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83" name="AutoShape 6"/>
            <p:cNvSpPr>
              <a:spLocks noChangeArrowheads="1"/>
            </p:cNvSpPr>
            <p:nvPr/>
          </p:nvSpPr>
          <p:spPr bwMode="auto">
            <a:xfrm>
              <a:off x="5212" y="6992"/>
              <a:ext cx="1830" cy="64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Обмін</a:t>
              </a:r>
              <a:endParaRPr kumimoji="0" 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82" name="AutoShape 7"/>
            <p:cNvSpPr>
              <a:spLocks noChangeArrowheads="1"/>
            </p:cNvSpPr>
            <p:nvPr/>
          </p:nvSpPr>
          <p:spPr bwMode="auto">
            <a:xfrm>
              <a:off x="5212" y="7802"/>
              <a:ext cx="1830" cy="64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Споживання</a:t>
              </a:r>
              <a:endParaRPr kumimoji="0" 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81" name="Rectangle 8"/>
            <p:cNvSpPr>
              <a:spLocks noChangeArrowheads="1"/>
            </p:cNvSpPr>
            <p:nvPr/>
          </p:nvSpPr>
          <p:spPr bwMode="auto">
            <a:xfrm>
              <a:off x="4417" y="4472"/>
              <a:ext cx="3495" cy="6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90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Фази суспільного відтворення</a:t>
              </a:r>
              <a:endParaRPr kumimoji="0" 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7042" y="5552"/>
              <a:ext cx="195" cy="1170"/>
            </a:xfrm>
            <a:prstGeom prst="curvedLeftArrow">
              <a:avLst>
                <a:gd name="adj1" fmla="val 120000"/>
                <a:gd name="adj2" fmla="val 240000"/>
                <a:gd name="adj3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AutoShape 10"/>
            <p:cNvSpPr>
              <a:spLocks noChangeArrowheads="1"/>
            </p:cNvSpPr>
            <p:nvPr/>
          </p:nvSpPr>
          <p:spPr bwMode="auto">
            <a:xfrm>
              <a:off x="4987" y="6392"/>
              <a:ext cx="225" cy="1110"/>
            </a:xfrm>
            <a:prstGeom prst="curvedRightArrow">
              <a:avLst>
                <a:gd name="adj1" fmla="val 98667"/>
                <a:gd name="adj2" fmla="val 197333"/>
                <a:gd name="adj3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AutoShape 11"/>
            <p:cNvSpPr>
              <a:spLocks noChangeArrowheads="1"/>
            </p:cNvSpPr>
            <p:nvPr/>
          </p:nvSpPr>
          <p:spPr bwMode="auto">
            <a:xfrm>
              <a:off x="7042" y="7232"/>
              <a:ext cx="195" cy="1035"/>
            </a:xfrm>
            <a:prstGeom prst="curvedLeftArrow">
              <a:avLst>
                <a:gd name="adj1" fmla="val 106154"/>
                <a:gd name="adj2" fmla="val 212308"/>
                <a:gd name="adj3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AutoShape 12"/>
            <p:cNvSpPr>
              <a:spLocks/>
            </p:cNvSpPr>
            <p:nvPr/>
          </p:nvSpPr>
          <p:spPr bwMode="auto">
            <a:xfrm>
              <a:off x="7342" y="5552"/>
              <a:ext cx="255" cy="2550"/>
            </a:xfrm>
            <a:prstGeom prst="rightBrace">
              <a:avLst>
                <a:gd name="adj1" fmla="val 83333"/>
                <a:gd name="adj2" fmla="val 50000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AutoShape 13"/>
            <p:cNvSpPr>
              <a:spLocks/>
            </p:cNvSpPr>
            <p:nvPr/>
          </p:nvSpPr>
          <p:spPr bwMode="auto">
            <a:xfrm>
              <a:off x="4680" y="6272"/>
              <a:ext cx="143" cy="1365"/>
            </a:xfrm>
            <a:prstGeom prst="leftBrace">
              <a:avLst>
                <a:gd name="adj1" fmla="val 79545"/>
                <a:gd name="adj2" fmla="val 50000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75" name="Rectangle 14"/>
            <p:cNvSpPr>
              <a:spLocks noChangeArrowheads="1"/>
            </p:cNvSpPr>
            <p:nvPr/>
          </p:nvSpPr>
          <p:spPr bwMode="auto">
            <a:xfrm>
              <a:off x="2917" y="6605"/>
              <a:ext cx="165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Розподільча концепція</a:t>
              </a:r>
              <a:endPara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74" name="Rectangle 15"/>
            <p:cNvSpPr>
              <a:spLocks noChangeArrowheads="1"/>
            </p:cNvSpPr>
            <p:nvPr/>
          </p:nvSpPr>
          <p:spPr bwMode="auto">
            <a:xfrm>
              <a:off x="7597" y="6512"/>
              <a:ext cx="207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Відтворювальна концепція</a:t>
              </a:r>
              <a:endPara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3311352" y="5013176"/>
            <a:ext cx="5832648" cy="615601"/>
          </a:xfrm>
        </p:spPr>
        <p:txBody>
          <a:bodyPr>
            <a:noAutofit/>
          </a:bodyPr>
          <a:lstStyle/>
          <a:p>
            <a:r>
              <a:rPr lang="uk-UA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Рис. 2. Концепції фінансів як економічної категорії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1985" name="Групувати 15"/>
          <p:cNvGrpSpPr>
            <a:grpSpLocks/>
          </p:cNvGrpSpPr>
          <p:nvPr/>
        </p:nvGrpSpPr>
        <p:grpSpPr bwMode="auto">
          <a:xfrm>
            <a:off x="1043608" y="188640"/>
            <a:ext cx="7848872" cy="4896544"/>
            <a:chOff x="1951" y="10903"/>
            <a:chExt cx="9214" cy="4038"/>
          </a:xfrm>
        </p:grpSpPr>
        <p:sp>
          <p:nvSpPr>
            <p:cNvPr id="41995" name="Oval 17"/>
            <p:cNvSpPr>
              <a:spLocks noChangeArrowheads="1"/>
            </p:cNvSpPr>
            <p:nvPr/>
          </p:nvSpPr>
          <p:spPr bwMode="auto">
            <a:xfrm>
              <a:off x="4599" y="10903"/>
              <a:ext cx="3708" cy="163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створюють і використовують доходи і фонди грошових засобів різноманітного призначення у процесі руху вартості ВВП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4" name="Oval 18"/>
            <p:cNvSpPr>
              <a:spLocks noChangeArrowheads="1"/>
            </p:cNvSpPr>
            <p:nvPr/>
          </p:nvSpPr>
          <p:spPr bwMode="auto">
            <a:xfrm>
              <a:off x="1951" y="13297"/>
              <a:ext cx="2908" cy="136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обслуговують сферу товарно-грошового обігу у процесі руху вартості ВВП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3" name="Oval 19"/>
            <p:cNvSpPr>
              <a:spLocks noChangeArrowheads="1"/>
            </p:cNvSpPr>
            <p:nvPr/>
          </p:nvSpPr>
          <p:spPr bwMode="auto">
            <a:xfrm>
              <a:off x="8060" y="13297"/>
              <a:ext cx="3105" cy="136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не завжди передбачають зустрічний еквівалентний рух грошових потоків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2" name="Oval 20"/>
            <p:cNvSpPr>
              <a:spLocks noChangeArrowheads="1"/>
            </p:cNvSpPr>
            <p:nvPr/>
          </p:nvSpPr>
          <p:spPr bwMode="auto">
            <a:xfrm>
              <a:off x="5093" y="13909"/>
              <a:ext cx="2707" cy="10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мають свого матеріального носія –фінансові ресурси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1" name="Oval 21"/>
            <p:cNvSpPr>
              <a:spLocks noChangeArrowheads="1"/>
            </p:cNvSpPr>
            <p:nvPr/>
          </p:nvSpPr>
          <p:spPr bwMode="auto">
            <a:xfrm>
              <a:off x="2764" y="12218"/>
              <a:ext cx="2095" cy="10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завжди мають розподільчий характер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AutoShape 22"/>
            <p:cNvSpPr>
              <a:spLocks noChangeShapeType="1"/>
            </p:cNvSpPr>
            <p:nvPr/>
          </p:nvSpPr>
          <p:spPr bwMode="auto">
            <a:xfrm>
              <a:off x="6448" y="12537"/>
              <a:ext cx="11" cy="137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89" name="Oval 23"/>
            <p:cNvSpPr>
              <a:spLocks noChangeArrowheads="1"/>
            </p:cNvSpPr>
            <p:nvPr/>
          </p:nvSpPr>
          <p:spPr bwMode="auto">
            <a:xfrm>
              <a:off x="8114" y="12218"/>
              <a:ext cx="2036" cy="10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мають вартісну форму вираження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AutoShape 24"/>
            <p:cNvSpPr>
              <a:spLocks noChangeShapeType="1"/>
            </p:cNvSpPr>
            <p:nvPr/>
          </p:nvSpPr>
          <p:spPr bwMode="auto">
            <a:xfrm flipV="1">
              <a:off x="4859" y="12759"/>
              <a:ext cx="3255" cy="11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AutoShape 25"/>
            <p:cNvSpPr>
              <a:spLocks noChangeShapeType="1"/>
            </p:cNvSpPr>
            <p:nvPr/>
          </p:nvSpPr>
          <p:spPr bwMode="auto">
            <a:xfrm flipH="1" flipV="1">
              <a:off x="4859" y="12759"/>
              <a:ext cx="3201" cy="108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86" name="Rectangle 26"/>
            <p:cNvSpPr>
              <a:spLocks noChangeArrowheads="1"/>
            </p:cNvSpPr>
            <p:nvPr/>
          </p:nvSpPr>
          <p:spPr bwMode="auto">
            <a:xfrm>
              <a:off x="5382" y="12896"/>
              <a:ext cx="2187" cy="66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36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Характерні ознаки фінансів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4355976" y="5301208"/>
            <a:ext cx="4788024" cy="615601"/>
          </a:xfrm>
        </p:spPr>
        <p:txBody>
          <a:bodyPr>
            <a:noAutofit/>
          </a:bodyPr>
          <a:lstStyle/>
          <a:p>
            <a:r>
              <a:rPr lang="uk-UA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Рис.3 . Характерні ознаки фінансів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54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3028" name="Групувати 26"/>
          <p:cNvGrpSpPr>
            <a:grpSpLocks/>
          </p:cNvGrpSpPr>
          <p:nvPr/>
        </p:nvGrpSpPr>
        <p:grpSpPr bwMode="auto">
          <a:xfrm>
            <a:off x="1835696" y="188640"/>
            <a:ext cx="6984776" cy="5616624"/>
            <a:chOff x="2790" y="6358"/>
            <a:chExt cx="8056" cy="8353"/>
          </a:xfrm>
        </p:grpSpPr>
        <p:grpSp>
          <p:nvGrpSpPr>
            <p:cNvPr id="27" name="Group 28"/>
            <p:cNvGrpSpPr>
              <a:grpSpLocks/>
            </p:cNvGrpSpPr>
            <p:nvPr/>
          </p:nvGrpSpPr>
          <p:grpSpPr bwMode="auto">
            <a:xfrm>
              <a:off x="4335" y="11616"/>
              <a:ext cx="4965" cy="429"/>
              <a:chOff x="4335" y="11616"/>
              <a:chExt cx="4965" cy="429"/>
            </a:xfrm>
          </p:grpSpPr>
          <p:sp>
            <p:nvSpPr>
              <p:cNvPr id="28" name="AutoShape 29"/>
              <p:cNvSpPr>
                <a:spLocks noChangeShapeType="1"/>
              </p:cNvSpPr>
              <p:nvPr/>
            </p:nvSpPr>
            <p:spPr bwMode="auto">
              <a:xfrm flipH="1">
                <a:off x="4335" y="11616"/>
                <a:ext cx="2445" cy="42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AutoShape 30"/>
              <p:cNvSpPr>
                <a:spLocks noChangeShapeType="1"/>
              </p:cNvSpPr>
              <p:nvPr/>
            </p:nvSpPr>
            <p:spPr bwMode="auto">
              <a:xfrm>
                <a:off x="6794" y="11616"/>
                <a:ext cx="2506" cy="42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3050" name="Rectangle 31"/>
            <p:cNvSpPr>
              <a:spLocks noChangeArrowheads="1"/>
            </p:cNvSpPr>
            <p:nvPr/>
          </p:nvSpPr>
          <p:spPr bwMode="auto">
            <a:xfrm>
              <a:off x="2790" y="13080"/>
              <a:ext cx="2685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36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перерозподільча</a:t>
              </a:r>
              <a:b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</a:b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функція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49" name="Rectangle 32"/>
            <p:cNvSpPr>
              <a:spLocks noChangeArrowheads="1"/>
            </p:cNvSpPr>
            <p:nvPr/>
          </p:nvSpPr>
          <p:spPr bwMode="auto">
            <a:xfrm>
              <a:off x="2790" y="13950"/>
              <a:ext cx="2685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регулююча функція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48" name="Rectangle 33"/>
            <p:cNvSpPr>
              <a:spLocks noChangeArrowheads="1"/>
            </p:cNvSpPr>
            <p:nvPr/>
          </p:nvSpPr>
          <p:spPr bwMode="auto">
            <a:xfrm>
              <a:off x="8095" y="13950"/>
              <a:ext cx="2685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акумулююча функція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47" name="Rectangle 34"/>
            <p:cNvSpPr>
              <a:spLocks noChangeArrowheads="1"/>
            </p:cNvSpPr>
            <p:nvPr/>
          </p:nvSpPr>
          <p:spPr bwMode="auto">
            <a:xfrm>
              <a:off x="8095" y="13080"/>
              <a:ext cx="2685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стимулююча функція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4" name="Group 35"/>
            <p:cNvGrpSpPr>
              <a:grpSpLocks/>
            </p:cNvGrpSpPr>
            <p:nvPr/>
          </p:nvGrpSpPr>
          <p:grpSpPr bwMode="auto">
            <a:xfrm>
              <a:off x="4870" y="7730"/>
              <a:ext cx="3857" cy="3886"/>
              <a:chOff x="4430" y="8259"/>
              <a:chExt cx="3857" cy="3886"/>
            </a:xfrm>
          </p:grpSpPr>
          <p:sp>
            <p:nvSpPr>
              <p:cNvPr id="35" name="AutoShape 36"/>
              <p:cNvSpPr>
                <a:spLocks/>
              </p:cNvSpPr>
              <p:nvPr/>
            </p:nvSpPr>
            <p:spPr bwMode="auto">
              <a:xfrm>
                <a:off x="4430" y="8748"/>
                <a:ext cx="265" cy="2948"/>
              </a:xfrm>
              <a:prstGeom prst="leftBracket">
                <a:avLst>
                  <a:gd name="adj" fmla="val 92704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Wireframe">
                <a:bevelT w="13500" h="13500" prst="angle"/>
                <a:bevelB w="13500" h="13500" prst="angle"/>
                <a:extrusionClr>
                  <a:srgbClr val="000000"/>
                </a:extrusionClr>
              </a:sp3d>
            </p:spPr>
            <p:txBody>
              <a:bodyPr vert="horz" wrap="square" lIns="91440" tIns="72000" rIns="91440" bIns="45720" numCol="1" anchor="t" anchorCtr="0" compatLnSpc="1">
                <a:prstTxWarp prst="textNoShape">
                  <a:avLst/>
                </a:prstTxWarp>
                <a:flatTx/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045" name="Oval 37"/>
              <p:cNvSpPr>
                <a:spLocks noChangeArrowheads="1"/>
              </p:cNvSpPr>
              <p:nvPr/>
            </p:nvSpPr>
            <p:spPr bwMode="auto">
              <a:xfrm>
                <a:off x="4665" y="11194"/>
                <a:ext cx="3356" cy="951"/>
              </a:xfrm>
              <a:prstGeom prst="ellipse">
                <a:avLst/>
              </a:prstGeom>
              <a:solidFill>
                <a:srgbClr val="FFFFFF"/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FF"/>
                </a:extrusionClr>
              </a:sp3d>
            </p:spPr>
            <p:txBody>
              <a:bodyPr vert="horz" wrap="squar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Розподільча</a:t>
                </a:r>
                <a:br>
                  <a:rPr kumimoji="0" lang="uk-UA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</a:br>
                <a:r>
                  <a:rPr kumimoji="0" lang="uk-UA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концепція</a:t>
                </a:r>
                <a:endPara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AutoShape 38"/>
              <p:cNvSpPr>
                <a:spLocks noChangeShapeType="1"/>
              </p:cNvSpPr>
              <p:nvPr/>
            </p:nvSpPr>
            <p:spPr bwMode="auto">
              <a:xfrm>
                <a:off x="6340" y="9170"/>
                <a:ext cx="14" cy="1901"/>
              </a:xfrm>
              <a:prstGeom prst="straightConnector1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arrow" w="lg" len="lg"/>
                <a:tailEnd type="arrow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043" name="AutoShape 39"/>
              <p:cNvSpPr>
                <a:spLocks noChangeArrowheads="1"/>
              </p:cNvSpPr>
              <p:nvPr/>
            </p:nvSpPr>
            <p:spPr bwMode="auto">
              <a:xfrm>
                <a:off x="4925" y="9495"/>
                <a:ext cx="2861" cy="13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0" tIns="180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ФУНКЦІЇ </a:t>
                </a:r>
                <a:endPara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ФІНАНСІВ</a:t>
                </a:r>
                <a:endPara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042" name="Oval 40"/>
              <p:cNvSpPr>
                <a:spLocks noChangeArrowheads="1"/>
              </p:cNvSpPr>
              <p:nvPr/>
            </p:nvSpPr>
            <p:spPr bwMode="auto">
              <a:xfrm>
                <a:off x="4665" y="8259"/>
                <a:ext cx="3356" cy="911"/>
              </a:xfrm>
              <a:prstGeom prst="ellipse">
                <a:avLst/>
              </a:prstGeom>
              <a:solidFill>
                <a:srgbClr val="FFFFFF"/>
              </a:solidFill>
              <a:ln w="9525">
                <a:round/>
                <a:headEnd/>
                <a:tailEnd/>
              </a:ln>
              <a:scene3d>
                <a:camera prst="legacyObliqueTopRight">
                  <a:rot lat="300000" lon="0" rev="0"/>
                </a:camera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FF"/>
                </a:extrusionClr>
              </a:sp3d>
            </p:spPr>
            <p:txBody>
              <a:bodyPr vert="horz" wrap="squar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Відтворювальна концепція</a:t>
                </a:r>
                <a:endPara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AutoShape 41"/>
              <p:cNvSpPr>
                <a:spLocks/>
              </p:cNvSpPr>
              <p:nvPr/>
            </p:nvSpPr>
            <p:spPr bwMode="auto">
              <a:xfrm flipH="1">
                <a:off x="8022" y="8748"/>
                <a:ext cx="265" cy="2948"/>
              </a:xfrm>
              <a:prstGeom prst="leftBracket">
                <a:avLst>
                  <a:gd name="adj" fmla="val 92704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Wireframe">
                <a:bevelT w="13500" h="13500" prst="angle"/>
                <a:bevelB w="13500" h="13500" prst="angle"/>
                <a:extrusionClr>
                  <a:srgbClr val="000000"/>
                </a:extrusionClr>
              </a:sp3d>
            </p:spPr>
            <p:txBody>
              <a:bodyPr vert="horz" wrap="square" lIns="91440" tIns="72000" rIns="91440" bIns="45720" numCol="1" anchor="t" anchorCtr="0" compatLnSpc="1">
                <a:prstTxWarp prst="textNoShape">
                  <a:avLst/>
                </a:prstTxWarp>
                <a:flatTx/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3039" name="Rectangle 42"/>
            <p:cNvSpPr>
              <a:spLocks noChangeArrowheads="1"/>
            </p:cNvSpPr>
            <p:nvPr/>
          </p:nvSpPr>
          <p:spPr bwMode="auto">
            <a:xfrm>
              <a:off x="2790" y="6358"/>
              <a:ext cx="3337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36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створення доходів і фондів фінансових ресурсів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38" name="Rectangle 43"/>
            <p:cNvSpPr>
              <a:spLocks noChangeArrowheads="1"/>
            </p:cNvSpPr>
            <p:nvPr/>
          </p:nvSpPr>
          <p:spPr bwMode="auto">
            <a:xfrm>
              <a:off x="7414" y="6358"/>
              <a:ext cx="3432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36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використання доходів і фондів фінансових ресурсів</a:t>
              </a:r>
              <a:endPara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44"/>
            <p:cNvGrpSpPr>
              <a:grpSpLocks/>
            </p:cNvGrpSpPr>
            <p:nvPr/>
          </p:nvGrpSpPr>
          <p:grpSpPr bwMode="auto">
            <a:xfrm>
              <a:off x="4335" y="7119"/>
              <a:ext cx="4890" cy="516"/>
              <a:chOff x="3614" y="7526"/>
              <a:chExt cx="4890" cy="516"/>
            </a:xfrm>
          </p:grpSpPr>
          <p:sp>
            <p:nvSpPr>
              <p:cNvPr id="44" name="AutoShape 45"/>
              <p:cNvSpPr>
                <a:spLocks noChangeShapeType="1"/>
              </p:cNvSpPr>
              <p:nvPr/>
            </p:nvSpPr>
            <p:spPr bwMode="auto">
              <a:xfrm flipH="1" flipV="1">
                <a:off x="3614" y="7526"/>
                <a:ext cx="2445" cy="51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" name="AutoShape 46"/>
              <p:cNvSpPr>
                <a:spLocks noChangeShapeType="1"/>
              </p:cNvSpPr>
              <p:nvPr/>
            </p:nvSpPr>
            <p:spPr bwMode="auto">
              <a:xfrm flipV="1">
                <a:off x="6073" y="7526"/>
                <a:ext cx="2431" cy="51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3034" name="Rectangle 47"/>
            <p:cNvSpPr>
              <a:spLocks noChangeArrowheads="1"/>
            </p:cNvSpPr>
            <p:nvPr/>
          </p:nvSpPr>
          <p:spPr bwMode="auto">
            <a:xfrm>
              <a:off x="7604" y="12132"/>
              <a:ext cx="3242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контрольна функція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33" name="Rectangle 48"/>
            <p:cNvSpPr>
              <a:spLocks noChangeArrowheads="1"/>
            </p:cNvSpPr>
            <p:nvPr/>
          </p:nvSpPr>
          <p:spPr bwMode="auto">
            <a:xfrm>
              <a:off x="2790" y="12132"/>
              <a:ext cx="3242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розподільча функція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8" name="Group 49"/>
            <p:cNvGrpSpPr>
              <a:grpSpLocks/>
            </p:cNvGrpSpPr>
            <p:nvPr/>
          </p:nvGrpSpPr>
          <p:grpSpPr bwMode="auto">
            <a:xfrm>
              <a:off x="5475" y="11616"/>
              <a:ext cx="2620" cy="2769"/>
              <a:chOff x="4965" y="11616"/>
              <a:chExt cx="2620" cy="2769"/>
            </a:xfrm>
          </p:grpSpPr>
          <p:sp>
            <p:nvSpPr>
              <p:cNvPr id="49" name="AutoShape 50"/>
              <p:cNvSpPr>
                <a:spLocks noChangeShapeType="1"/>
              </p:cNvSpPr>
              <p:nvPr/>
            </p:nvSpPr>
            <p:spPr bwMode="auto">
              <a:xfrm>
                <a:off x="6270" y="11616"/>
                <a:ext cx="0" cy="276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AutoShape 51"/>
              <p:cNvSpPr>
                <a:spLocks noChangeShapeType="1"/>
              </p:cNvSpPr>
              <p:nvPr/>
            </p:nvSpPr>
            <p:spPr bwMode="auto">
              <a:xfrm>
                <a:off x="4965" y="14385"/>
                <a:ext cx="262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AutoShape 52"/>
              <p:cNvSpPr>
                <a:spLocks noChangeShapeType="1"/>
              </p:cNvSpPr>
              <p:nvPr/>
            </p:nvSpPr>
            <p:spPr bwMode="auto">
              <a:xfrm>
                <a:off x="4965" y="13500"/>
                <a:ext cx="262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6" name="Заголовок 1"/>
          <p:cNvSpPr>
            <a:spLocks noGrp="1"/>
          </p:cNvSpPr>
          <p:nvPr>
            <p:ph type="title"/>
          </p:nvPr>
        </p:nvSpPr>
        <p:spPr>
          <a:xfrm>
            <a:off x="3851920" y="6093296"/>
            <a:ext cx="5292080" cy="615601"/>
          </a:xfrm>
        </p:spPr>
        <p:txBody>
          <a:bodyPr>
            <a:noAutofit/>
          </a:bodyPr>
          <a:lstStyle/>
          <a:p>
            <a:r>
              <a:rPr lang="uk-UA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Рис.4 . Найбільш поширені функції фінансів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4033" name="Групувати 52"/>
          <p:cNvGrpSpPr>
            <a:grpSpLocks/>
          </p:cNvGrpSpPr>
          <p:nvPr/>
        </p:nvGrpSpPr>
        <p:grpSpPr bwMode="auto">
          <a:xfrm>
            <a:off x="1187624" y="260648"/>
            <a:ext cx="7695034" cy="5112568"/>
            <a:chOff x="1589" y="1345"/>
            <a:chExt cx="9510" cy="5686"/>
          </a:xfrm>
        </p:grpSpPr>
        <p:grpSp>
          <p:nvGrpSpPr>
            <p:cNvPr id="53" name="Group 54"/>
            <p:cNvGrpSpPr>
              <a:grpSpLocks/>
            </p:cNvGrpSpPr>
            <p:nvPr/>
          </p:nvGrpSpPr>
          <p:grpSpPr bwMode="auto">
            <a:xfrm>
              <a:off x="4387" y="2785"/>
              <a:ext cx="3710" cy="3315"/>
              <a:chOff x="4387" y="2785"/>
              <a:chExt cx="3710" cy="3315"/>
            </a:xfrm>
          </p:grpSpPr>
          <p:sp>
            <p:nvSpPr>
              <p:cNvPr id="44045" name="AutoShape 55"/>
              <p:cNvSpPr>
                <a:spLocks noChangeArrowheads="1"/>
              </p:cNvSpPr>
              <p:nvPr/>
            </p:nvSpPr>
            <p:spPr bwMode="auto">
              <a:xfrm>
                <a:off x="4387" y="2785"/>
                <a:ext cx="3710" cy="3315"/>
              </a:xfrm>
              <a:prstGeom prst="flowChartConnector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044" name="AutoShape 56"/>
              <p:cNvSpPr>
                <a:spLocks noChangeArrowheads="1"/>
              </p:cNvSpPr>
              <p:nvPr/>
            </p:nvSpPr>
            <p:spPr bwMode="auto">
              <a:xfrm>
                <a:off x="4818" y="3355"/>
                <a:ext cx="2812" cy="462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0" tIns="36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Національне багатство</a:t>
                </a:r>
                <a:endPara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043" name="AutoShape 57"/>
              <p:cNvSpPr>
                <a:spLocks noChangeArrowheads="1"/>
              </p:cNvSpPr>
              <p:nvPr/>
            </p:nvSpPr>
            <p:spPr bwMode="auto">
              <a:xfrm>
                <a:off x="4818" y="4945"/>
                <a:ext cx="2812" cy="615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Валовий внутрішній продукт</a:t>
                </a:r>
                <a:endPara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AutoShape 58"/>
              <p:cNvSpPr>
                <a:spLocks noChangeShapeType="1"/>
              </p:cNvSpPr>
              <p:nvPr/>
            </p:nvSpPr>
            <p:spPr bwMode="auto">
              <a:xfrm>
                <a:off x="6303" y="3817"/>
                <a:ext cx="0" cy="1128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041" name="Rectangle 59"/>
              <p:cNvSpPr>
                <a:spLocks noChangeArrowheads="1"/>
              </p:cNvSpPr>
              <p:nvPr/>
            </p:nvSpPr>
            <p:spPr bwMode="auto">
              <a:xfrm>
                <a:off x="5121" y="4062"/>
                <a:ext cx="2255" cy="61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Об’єкти фінансових відносин</a:t>
                </a:r>
                <a:endPara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4039" name="Oval 60"/>
            <p:cNvSpPr>
              <a:spLocks noChangeArrowheads="1"/>
            </p:cNvSpPr>
            <p:nvPr/>
          </p:nvSpPr>
          <p:spPr bwMode="auto">
            <a:xfrm>
              <a:off x="4592" y="1345"/>
              <a:ext cx="3369" cy="11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Держава (державні та муніципальні органи)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038" name="Oval 61"/>
            <p:cNvSpPr>
              <a:spLocks noChangeArrowheads="1"/>
            </p:cNvSpPr>
            <p:nvPr/>
          </p:nvSpPr>
          <p:spPr bwMode="auto">
            <a:xfrm>
              <a:off x="1589" y="5863"/>
              <a:ext cx="3369" cy="11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144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Населення</a:t>
              </a:r>
              <a:endPara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037" name="Oval 62"/>
            <p:cNvSpPr>
              <a:spLocks noChangeArrowheads="1"/>
            </p:cNvSpPr>
            <p:nvPr/>
          </p:nvSpPr>
          <p:spPr bwMode="auto">
            <a:xfrm>
              <a:off x="7730" y="5863"/>
              <a:ext cx="3369" cy="11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144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Підприємства</a:t>
              </a:r>
              <a:endPara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AutoShape 63"/>
            <p:cNvSpPr>
              <a:spLocks noChangeShapeType="1"/>
            </p:cNvSpPr>
            <p:nvPr/>
          </p:nvSpPr>
          <p:spPr bwMode="auto">
            <a:xfrm flipH="1">
              <a:off x="3328" y="2405"/>
              <a:ext cx="1793" cy="345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AutoShape 64"/>
            <p:cNvSpPr>
              <a:spLocks noChangeShapeType="1"/>
            </p:cNvSpPr>
            <p:nvPr/>
          </p:nvSpPr>
          <p:spPr bwMode="auto">
            <a:xfrm>
              <a:off x="7376" y="2405"/>
              <a:ext cx="1984" cy="345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AutoShape 65"/>
            <p:cNvSpPr>
              <a:spLocks noChangeShapeType="1"/>
            </p:cNvSpPr>
            <p:nvPr/>
          </p:nvSpPr>
          <p:spPr bwMode="auto">
            <a:xfrm>
              <a:off x="4958" y="6466"/>
              <a:ext cx="2772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3347864" y="5661248"/>
            <a:ext cx="5796136" cy="615601"/>
          </a:xfrm>
        </p:spPr>
        <p:txBody>
          <a:bodyPr>
            <a:noAutofit/>
          </a:bodyPr>
          <a:lstStyle/>
          <a:p>
            <a:r>
              <a:rPr lang="uk-UA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Рис.5 . Суб’єкти та об’єкти фінансових відносин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powerpointbase.com-853</Template>
  <TotalTime>225</TotalTime>
  <Words>861</Words>
  <Application>Microsoft Office PowerPoint</Application>
  <PresentationFormat>Экран (4:3)</PresentationFormat>
  <Paragraphs>110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     Тема 1. Теоретичні й практичні проблеми розвитку державних та місцевих фінансів  1.1. Структуризація фінансової системи України за внутрішньою побудовою. Характеристика сфер та ланок фінансової системи.  </vt:lpstr>
      <vt:lpstr>План лекції:</vt:lpstr>
      <vt:lpstr>Слайд 3</vt:lpstr>
      <vt:lpstr>Слайд 4</vt:lpstr>
      <vt:lpstr>Слайд 5</vt:lpstr>
      <vt:lpstr>Рис. 2. Концепції фінансів як економічної категорії</vt:lpstr>
      <vt:lpstr>Рис.3 . Характерні ознаки фінансів</vt:lpstr>
      <vt:lpstr>Рис.4 . Найбільш поширені функції фінансів</vt:lpstr>
      <vt:lpstr>Рис.5 . Суб’єкти та об’єкти фінансових відносин</vt:lpstr>
      <vt:lpstr>Слайд 10</vt:lpstr>
      <vt:lpstr>Слайд 11</vt:lpstr>
      <vt:lpstr>Слайд 12</vt:lpstr>
      <vt:lpstr>Слайд 13</vt:lpstr>
      <vt:lpstr>Слайд 14</vt:lpstr>
      <vt:lpstr>Слайд 15</vt:lpstr>
      <vt:lpstr>Рис.6 . Моделі фінансових відносин в суспільстві</vt:lpstr>
      <vt:lpstr>Рис.7 . Характерні ознаки фінансів</vt:lpstr>
      <vt:lpstr>Рис. 8. Структура фінансових ресурсів в залежності від суб’єктів фінансових відносин</vt:lpstr>
      <vt:lpstr>Рис. 9. Внутрішня будова фінансової системи України</vt:lpstr>
      <vt:lpstr>Слайд 20</vt:lpstr>
      <vt:lpstr>Слайд 21</vt:lpstr>
      <vt:lpstr>Слайд 22</vt:lpstr>
      <vt:lpstr>Дякую за увагу 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User</cp:lastModifiedBy>
  <cp:revision>28</cp:revision>
  <dcterms:created xsi:type="dcterms:W3CDTF">2019-11-04T10:55:19Z</dcterms:created>
  <dcterms:modified xsi:type="dcterms:W3CDTF">2023-10-06T15:16:20Z</dcterms:modified>
</cp:coreProperties>
</file>