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8F53FD4-5871-4932-810C-63898D1A3016}" type="datetimeFigureOut">
              <a:rPr lang="uk-UA" smtClean="0"/>
              <a:t>30.03.2021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425592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8F53FD4-5871-4932-810C-63898D1A3016}" type="datetimeFigureOut">
              <a:rPr lang="uk-UA" smtClean="0"/>
              <a:t>30.03.2021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19704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8F53FD4-5871-4932-810C-63898D1A3016}" type="datetimeFigureOut">
              <a:rPr lang="uk-UA" smtClean="0"/>
              <a:t>30.03.2021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13642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8F53FD4-5871-4932-810C-63898D1A3016}" type="datetimeFigureOut">
              <a:rPr lang="uk-UA" smtClean="0"/>
              <a:t>30.03.2021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76894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8F53FD4-5871-4932-810C-63898D1A3016}" type="datetimeFigureOut">
              <a:rPr lang="uk-UA" smtClean="0"/>
              <a:t>30.03.2021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309595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8F53FD4-5871-4932-810C-63898D1A3016}" type="datetimeFigureOut">
              <a:rPr lang="uk-UA" smtClean="0"/>
              <a:t>30.03.2021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371334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8F53FD4-5871-4932-810C-63898D1A3016}" type="datetimeFigureOut">
              <a:rPr lang="uk-UA" smtClean="0"/>
              <a:t>30.03.2021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242674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8F53FD4-5871-4932-810C-63898D1A3016}" type="datetimeFigureOut">
              <a:rPr lang="uk-UA" smtClean="0"/>
              <a:t>30.03.2021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36929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F53FD4-5871-4932-810C-63898D1A3016}" type="datetimeFigureOut">
              <a:rPr lang="uk-UA" smtClean="0"/>
              <a:t>30.03.2021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115755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F53FD4-5871-4932-810C-63898D1A3016}" type="datetimeFigureOut">
              <a:rPr lang="uk-UA" smtClean="0"/>
              <a:t>30.03.2021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136116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F53FD4-5871-4932-810C-63898D1A3016}" type="datetimeFigureOut">
              <a:rPr lang="uk-UA" smtClean="0"/>
              <a:t>30.03.2021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D3C5DA-976A-454D-87B2-A7E855525675}" type="slidenum">
              <a:rPr lang="uk-UA" smtClean="0"/>
              <a:t>‹#›</a:t>
            </a:fld>
            <a:endParaRPr lang="uk-UA"/>
          </a:p>
        </p:txBody>
      </p:sp>
    </p:spTree>
    <p:extLst>
      <p:ext uri="{BB962C8B-B14F-4D97-AF65-F5344CB8AC3E}">
        <p14:creationId xmlns:p14="http://schemas.microsoft.com/office/powerpoint/2010/main" val="35412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53FD4-5871-4932-810C-63898D1A3016}" type="datetimeFigureOut">
              <a:rPr lang="uk-UA" smtClean="0"/>
              <a:t>30.03.2021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C5DA-976A-454D-87B2-A7E855525675}" type="slidenum">
              <a:rPr lang="uk-UA" smtClean="0"/>
              <a:t>‹#›</a:t>
            </a:fld>
            <a:endParaRPr lang="uk-UA"/>
          </a:p>
        </p:txBody>
      </p:sp>
    </p:spTree>
    <p:extLst>
      <p:ext uri="{BB962C8B-B14F-4D97-AF65-F5344CB8AC3E}">
        <p14:creationId xmlns:p14="http://schemas.microsoft.com/office/powerpoint/2010/main" val="732670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a:latin typeface="Times New Roman" pitchFamily="18" charset="0"/>
                <a:cs typeface="Times New Roman" pitchFamily="18" charset="0"/>
              </a:rPr>
              <a:t>АНАЛІЗ ФІНАНСОВОГО СТАНУ ПІДПРИЄМСТВА</a:t>
            </a:r>
            <a:endParaRPr lang="uk-UA"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uk-UA" dirty="0" smtClean="0"/>
              <a:t>Лекція 4</a:t>
            </a:r>
            <a:endParaRPr lang="uk-UA" dirty="0"/>
          </a:p>
        </p:txBody>
      </p:sp>
    </p:spTree>
    <p:extLst>
      <p:ext uri="{BB962C8B-B14F-4D97-AF65-F5344CB8AC3E}">
        <p14:creationId xmlns:p14="http://schemas.microsoft.com/office/powerpoint/2010/main" val="300290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algn="just"/>
            <a:r>
              <a:rPr lang="uk-UA" sz="2600" dirty="0">
                <a:latin typeface="Times New Roman" pitchFamily="18" charset="0"/>
                <a:cs typeface="Times New Roman" pitchFamily="18" charset="0"/>
              </a:rPr>
              <a:t>Принцип підтримки </a:t>
            </a:r>
            <a:r>
              <a:rPr lang="uk-UA" sz="2600" dirty="0" err="1" smtClean="0">
                <a:latin typeface="Times New Roman" pitchFamily="18" charset="0"/>
                <a:cs typeface="Times New Roman" pitchFamily="18" charset="0"/>
              </a:rPr>
              <a:t>ліквідност</a:t>
            </a:r>
            <a:r>
              <a:rPr lang="uk-UA" sz="2600" dirty="0" smtClean="0">
                <a:latin typeface="Times New Roman" pitchFamily="18" charset="0"/>
                <a:cs typeface="Times New Roman" pitchFamily="18" charset="0"/>
              </a:rPr>
              <a:t> функціонуючого </a:t>
            </a:r>
            <a:r>
              <a:rPr lang="uk-UA" sz="2600" dirty="0">
                <a:latin typeface="Times New Roman" pitchFamily="18" charset="0"/>
                <a:cs typeface="Times New Roman" pitchFamily="18" charset="0"/>
              </a:rPr>
              <a:t>капіталу на</a:t>
            </a:r>
            <a:r>
              <a:rPr lang="uk-UA" sz="2600" i="1" dirty="0">
                <a:latin typeface="Times New Roman" pitchFamily="18" charset="0"/>
                <a:cs typeface="Times New Roman" pitchFamily="18" charset="0"/>
              </a:rPr>
              <a:t> </a:t>
            </a:r>
            <a:r>
              <a:rPr lang="uk-UA" sz="2600" dirty="0">
                <a:latin typeface="Times New Roman" pitchFamily="18" charset="0"/>
                <a:cs typeface="Times New Roman" pitchFamily="18" charset="0"/>
              </a:rPr>
              <a:t>оптимально необхідному </a:t>
            </a:r>
            <a:r>
              <a:rPr lang="uk-UA" sz="2600" dirty="0" smtClean="0">
                <a:latin typeface="Times New Roman" pitchFamily="18" charset="0"/>
                <a:cs typeface="Times New Roman" pitchFamily="18" charset="0"/>
              </a:rPr>
              <a:t>рівні (ліквідності</a:t>
            </a:r>
            <a:r>
              <a:rPr lang="uk-UA" sz="2600" dirty="0">
                <a:latin typeface="Times New Roman" pitchFamily="18" charset="0"/>
                <a:cs typeface="Times New Roman" pitchFamily="18" charset="0"/>
              </a:rPr>
              <a:t>) передбачає дотримання певного співвідношення між групами запозичених та власних коштів і їх розміщенням.</a:t>
            </a:r>
          </a:p>
          <a:p>
            <a:pPr algn="just"/>
            <a:r>
              <a:rPr lang="uk-UA" sz="2600" dirty="0">
                <a:latin typeface="Times New Roman" pitchFamily="18" charset="0"/>
                <a:cs typeface="Times New Roman" pitchFamily="18" charset="0"/>
              </a:rPr>
              <a:t>Принцип необхідною рівня динамізму функціонування капіталу </a:t>
            </a:r>
            <a:r>
              <a:rPr lang="uk-UA" sz="2600" i="1" dirty="0">
                <a:latin typeface="Times New Roman" pitchFamily="18" charset="0"/>
                <a:cs typeface="Times New Roman" pitchFamily="18" charset="0"/>
              </a:rPr>
              <a:t> </a:t>
            </a:r>
            <a:r>
              <a:rPr lang="uk-UA" sz="2600" dirty="0">
                <a:latin typeface="Times New Roman" pitchFamily="18" charset="0"/>
                <a:cs typeface="Times New Roman" pitchFamily="18" charset="0"/>
              </a:rPr>
              <a:t>передбачає достатність швидкості оборотності функціонування капіталу по всіх його фазах. У протилежному випадку підприємство починає втрачати ліквідність, а відтак — незалежність і стійкість.</a:t>
            </a:r>
          </a:p>
          <a:p>
            <a:endParaRPr lang="uk-UA" dirty="0"/>
          </a:p>
        </p:txBody>
      </p:sp>
    </p:spTree>
    <p:extLst>
      <p:ext uri="{BB962C8B-B14F-4D97-AF65-F5344CB8AC3E}">
        <p14:creationId xmlns:p14="http://schemas.microsoft.com/office/powerpoint/2010/main" val="936712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algn="just"/>
            <a:r>
              <a:rPr lang="uk-UA" sz="2000" dirty="0">
                <a:latin typeface="Times New Roman" pitchFamily="18" charset="0"/>
                <a:cs typeface="Times New Roman" pitchFamily="18" charset="0"/>
              </a:rPr>
              <a:t>Оцінювання фінансової </a:t>
            </a:r>
            <a:r>
              <a:rPr lang="uk-UA" sz="2000" dirty="0" smtClean="0">
                <a:latin typeface="Times New Roman" pitchFamily="18" charset="0"/>
                <a:cs typeface="Times New Roman" pitchFamily="18" charset="0"/>
              </a:rPr>
              <a:t>стійкості підприємства </a:t>
            </a:r>
            <a:r>
              <a:rPr lang="uk-UA" sz="2000" dirty="0">
                <a:latin typeface="Times New Roman" pitchFamily="18" charset="0"/>
                <a:cs typeface="Times New Roman" pitchFamily="18" charset="0"/>
              </a:rPr>
              <a:t>передбачає:</a:t>
            </a:r>
          </a:p>
          <a:p>
            <a:pPr lvl="0" algn="just"/>
            <a:r>
              <a:rPr lang="uk-UA" sz="2000" dirty="0">
                <a:latin typeface="Times New Roman" pitchFamily="18" charset="0"/>
                <a:cs typeface="Times New Roman" pitchFamily="18" charset="0"/>
              </a:rPr>
              <a:t>визначення типу фінансової стійкості;</a:t>
            </a:r>
          </a:p>
          <a:p>
            <a:pPr lvl="0" algn="just"/>
            <a:r>
              <a:rPr lang="uk-UA" sz="2000" dirty="0">
                <a:latin typeface="Times New Roman" pitchFamily="18" charset="0"/>
                <a:cs typeface="Times New Roman" pitchFamily="18" charset="0"/>
              </a:rPr>
              <a:t>розрахунок показників фінансової стійкості;</a:t>
            </a:r>
          </a:p>
          <a:p>
            <a:pPr lvl="0" algn="just"/>
            <a:r>
              <a:rPr lang="uk-UA" sz="2000" dirty="0">
                <a:latin typeface="Times New Roman" pitchFamily="18" charset="0"/>
                <a:cs typeface="Times New Roman" pitchFamily="18" charset="0"/>
              </a:rPr>
              <a:t>визначення ефекту фінансового важеля;</a:t>
            </a:r>
          </a:p>
          <a:p>
            <a:pPr lvl="0" algn="just"/>
            <a:r>
              <a:rPr lang="uk-UA" sz="2000" dirty="0">
                <a:latin typeface="Times New Roman" pitchFamily="18" charset="0"/>
                <a:cs typeface="Times New Roman" pitchFamily="18" charset="0"/>
              </a:rPr>
              <a:t>визначення точки беззбитковості.</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324994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92500" lnSpcReduction="10000"/>
          </a:bodyPr>
          <a:lstStyle/>
          <a:p>
            <a:pPr algn="just"/>
            <a:r>
              <a:rPr lang="uk-UA" sz="2600" dirty="0">
                <a:latin typeface="Times New Roman" pitchFamily="18" charset="0"/>
                <a:cs typeface="Times New Roman" pitchFamily="18" charset="0"/>
              </a:rPr>
              <a:t>Відповідно до показника забезпечення запасів і витрат власними та позиченими коштами можна назвати такі типи фінансової стійкості підприємства: </a:t>
            </a:r>
          </a:p>
          <a:p>
            <a:pPr algn="just"/>
            <a:r>
              <a:rPr lang="uk-UA" sz="2600" dirty="0">
                <a:latin typeface="Times New Roman" pitchFamily="18" charset="0"/>
                <a:cs typeface="Times New Roman" pitchFamily="18" charset="0"/>
              </a:rPr>
              <a:t>1) абсолютна фінансова стійкість (трапляється на практиці дуже рідко) - коли власні оборотні кошти (ВОК) забезпечують запаси (З), а тому підприємство не залежить від банківських кредитів, має абсолютну ліквідність і забезпечує поточну та перспективну платоспроможність. </a:t>
            </a:r>
          </a:p>
          <a:p>
            <a:pPr algn="just"/>
            <a:r>
              <a:rPr lang="uk-UA" sz="2600" dirty="0">
                <a:latin typeface="Times New Roman" pitchFamily="18" charset="0"/>
                <a:cs typeface="Times New Roman" pitchFamily="18" charset="0"/>
              </a:rPr>
              <a:t>2) стійкий фінансовий стан - коли запаси забезпечуються сумою власних оборотних коштів та довгостроковими позиковими джерелами (сума власних оборотних коштів і довгострокових зобов’язань складає функціонуючий капітал – ФК). При цьому, підприємство має нормальну ліквідність і платоспроможність, а також достатньо рентабельною є його операційна діяльність. </a:t>
            </a:r>
          </a:p>
          <a:p>
            <a:endParaRPr lang="uk-UA" dirty="0"/>
          </a:p>
        </p:txBody>
      </p:sp>
    </p:spTree>
    <p:extLst>
      <p:ext uri="{BB962C8B-B14F-4D97-AF65-F5344CB8AC3E}">
        <p14:creationId xmlns:p14="http://schemas.microsoft.com/office/powerpoint/2010/main" val="3602698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0000" lnSpcReduction="20000"/>
          </a:bodyPr>
          <a:lstStyle/>
          <a:p>
            <a:pPr algn="just"/>
            <a:r>
              <a:rPr lang="uk-UA" dirty="0">
                <a:latin typeface="Times New Roman" pitchFamily="18" charset="0"/>
                <a:cs typeface="Times New Roman" pitchFamily="18" charset="0"/>
              </a:rPr>
              <a:t>3) нестійкий фінансовий стан - коли запаси забезпечуються за рахунок власних оборотних коштів, довгострокових позикових джерел та короткострокових кредитів і позик, тобто за рахунок усіх основних джерел формування запасів і витрат; є недостатньою ліквідність, виникає періодична неплатоспроможність, сповільнюється оборотність оборотних активів, а тому є потреба у залученні додаткових джерел фінансування. Однак, при цьому є можливість відновлення платоспроможності. Сума функціонуючого капіталу і короткострокових кредитів та позик складає загальну величину основних джерел формування запасів – ЗВ. </a:t>
            </a:r>
          </a:p>
          <a:p>
            <a:pPr algn="just"/>
            <a:r>
              <a:rPr lang="uk-UA" dirty="0">
                <a:latin typeface="Times New Roman" pitchFamily="18" charset="0"/>
                <a:cs typeface="Times New Roman" pitchFamily="18" charset="0"/>
              </a:rPr>
              <a:t>4) кризовий фінансовий стан - коли запаси й витрати не забезпечуються джерелами їх формування і підприємство перебуває на межі банкрутства. Підприємство має хронічну прострочену заборгованість перед кредиторами, а відновлення платоспроможності без санації є майже неможливим</a:t>
            </a:r>
          </a:p>
        </p:txBody>
      </p:sp>
    </p:spTree>
    <p:extLst>
      <p:ext uri="{BB962C8B-B14F-4D97-AF65-F5344CB8AC3E}">
        <p14:creationId xmlns:p14="http://schemas.microsoft.com/office/powerpoint/2010/main" val="95952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r>
              <a:rPr lang="uk-UA" dirty="0"/>
              <a:t>Для визначення типу фінансової стійкості розраховується система показників:</a:t>
            </a:r>
          </a:p>
          <a:p>
            <a:r>
              <a:rPr lang="uk-UA" dirty="0"/>
              <a:t>1. Наявність власних коштів (В) — визначається як різниця між власним капіталом та необоротними активами підприємства:</a:t>
            </a:r>
          </a:p>
          <a:p>
            <a:r>
              <a:rPr lang="uk-UA" dirty="0"/>
              <a:t>                     В = ВК – НА = Ф.1 р.1495  – р. 1095,                           (1)</a:t>
            </a:r>
          </a:p>
          <a:p>
            <a:r>
              <a:rPr lang="uk-UA" dirty="0"/>
              <a:t>2. Наявність власних та довгострокових позикових коштів (ВД) — визначається збільшенням попереднього показника на суму довгострокових зобов’язань (ДЗ):</a:t>
            </a:r>
          </a:p>
          <a:p>
            <a:r>
              <a:rPr lang="uk-UA" dirty="0"/>
              <a:t>             ВД = В + ДЗ = Ф.1 р.1495 + р.1595 – р. 1095,        (2)</a:t>
            </a:r>
          </a:p>
          <a:p>
            <a:r>
              <a:rPr lang="uk-UA" dirty="0"/>
              <a:t>3. Наявність загальних коштів (ЗК) — визначається збільшенням попереднього показника на суму короткострокових кредитів банків (КК):</a:t>
            </a:r>
          </a:p>
          <a:p>
            <a:r>
              <a:rPr lang="uk-UA" dirty="0"/>
              <a:t>               ЗК = ВД + КК = Ф.1 р.1495 + р.1595 + р.1600 – р. 1095,  (3)</a:t>
            </a:r>
          </a:p>
          <a:p>
            <a:r>
              <a:rPr lang="uk-UA" dirty="0"/>
              <a:t>Трьом показникам наявності джерел фінансування запасів відповідають три показники забезпеченості запасів джерелами їх фінансування:</a:t>
            </a:r>
          </a:p>
          <a:p>
            <a:r>
              <a:rPr lang="uk-UA" dirty="0"/>
              <a:t>1. Надлишок (+) або дефіцит (–) власних коштів (ФВ):</a:t>
            </a:r>
          </a:p>
          <a:p>
            <a:r>
              <a:rPr lang="uk-UA" dirty="0"/>
              <a:t>                                                Ф</a:t>
            </a:r>
            <a:r>
              <a:rPr lang="uk-UA" baseline="30000" dirty="0"/>
              <a:t>В</a:t>
            </a:r>
            <a:r>
              <a:rPr lang="uk-UA" dirty="0"/>
              <a:t> = В – </a:t>
            </a:r>
            <a:r>
              <a:rPr lang="uk-UA" dirty="0" err="1"/>
              <a:t>Зп</a:t>
            </a:r>
            <a:r>
              <a:rPr lang="uk-UA" dirty="0"/>
              <a:t>,                                                 (4)</a:t>
            </a:r>
          </a:p>
          <a:p>
            <a:r>
              <a:rPr lang="uk-UA" dirty="0"/>
              <a:t>де </a:t>
            </a:r>
            <a:r>
              <a:rPr lang="uk-UA" dirty="0" err="1"/>
              <a:t>Зп</a:t>
            </a:r>
            <a:r>
              <a:rPr lang="uk-UA" dirty="0"/>
              <a:t> − запаси (Ф. 1 р. 1100) .</a:t>
            </a:r>
          </a:p>
          <a:p>
            <a:r>
              <a:rPr lang="uk-UA" dirty="0"/>
              <a:t>2. Надлишок (+) чи дефіцит (–) власних та довгострокових позикових коштів (ФВД):</a:t>
            </a:r>
          </a:p>
          <a:p>
            <a:r>
              <a:rPr lang="uk-UA" dirty="0"/>
              <a:t>                                              Ф</a:t>
            </a:r>
            <a:r>
              <a:rPr lang="uk-UA" baseline="30000" dirty="0"/>
              <a:t>ВД</a:t>
            </a:r>
            <a:r>
              <a:rPr lang="uk-UA" dirty="0"/>
              <a:t> = ВД – </a:t>
            </a:r>
            <a:r>
              <a:rPr lang="uk-UA" dirty="0" err="1"/>
              <a:t>Зп</a:t>
            </a:r>
            <a:r>
              <a:rPr lang="uk-UA" dirty="0"/>
              <a:t>,                                              (5)</a:t>
            </a:r>
          </a:p>
          <a:p>
            <a:endParaRPr lang="uk-UA" dirty="0"/>
          </a:p>
        </p:txBody>
      </p:sp>
    </p:spTree>
    <p:extLst>
      <p:ext uri="{BB962C8B-B14F-4D97-AF65-F5344CB8AC3E}">
        <p14:creationId xmlns:p14="http://schemas.microsoft.com/office/powerpoint/2010/main" val="4162783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62500" lnSpcReduction="20000"/>
          </a:bodyPr>
          <a:lstStyle/>
          <a:p>
            <a:pPr algn="just"/>
            <a:r>
              <a:rPr lang="uk-UA" sz="3600" dirty="0">
                <a:latin typeface="Times New Roman" pitchFamily="18" charset="0"/>
                <a:cs typeface="Times New Roman" pitchFamily="18" charset="0"/>
              </a:rPr>
              <a:t>Наступним етапом є визначення показників фінансової стійкості.</a:t>
            </a:r>
          </a:p>
          <a:p>
            <a:pPr algn="just"/>
            <a:r>
              <a:rPr lang="uk-UA" sz="3600" dirty="0">
                <a:latin typeface="Times New Roman" pitchFamily="18" charset="0"/>
                <a:cs typeface="Times New Roman" pitchFamily="18" charset="0"/>
              </a:rPr>
              <a:t>До основних показників фінансової стійкості включають:</a:t>
            </a:r>
          </a:p>
          <a:p>
            <a:pPr algn="just"/>
            <a:r>
              <a:rPr lang="uk-UA" sz="3600" b="1" dirty="0">
                <a:latin typeface="Times New Roman" pitchFamily="18" charset="0"/>
                <a:cs typeface="Times New Roman" pitchFamily="18" charset="0"/>
              </a:rPr>
              <a:t>1. Коефіцієнт автономії </a:t>
            </a:r>
            <a:r>
              <a:rPr lang="uk-UA" sz="3600" dirty="0">
                <a:latin typeface="Times New Roman" pitchFamily="18" charset="0"/>
                <a:cs typeface="Times New Roman" pitchFamily="18" charset="0"/>
              </a:rPr>
              <a:t>– відображає співвідношення між власним капіталом підприємства та загальною вартістю його фінансових ресурсів. Визначає частку власних фінансових ресурсів у загальній структурі фінансування підприємства. Нормативне значення – більше, ніж 0,5.</a:t>
            </a:r>
          </a:p>
          <a:p>
            <a:pPr algn="just"/>
            <a:r>
              <a:rPr lang="ru-RU" sz="3600" b="1" dirty="0">
                <a:latin typeface="Times New Roman" pitchFamily="18" charset="0"/>
                <a:cs typeface="Times New Roman" pitchFamily="18" charset="0"/>
              </a:rPr>
              <a:t>2. </a:t>
            </a:r>
            <a:r>
              <a:rPr lang="ru-RU" sz="3600" b="1" dirty="0" err="1">
                <a:latin typeface="Times New Roman" pitchFamily="18" charset="0"/>
                <a:cs typeface="Times New Roman" pitchFamily="18" charset="0"/>
              </a:rPr>
              <a:t>Коефіцієнт</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фінансової</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залежності</a:t>
            </a:r>
            <a:r>
              <a:rPr lang="ru-RU" sz="3600" dirty="0">
                <a:latin typeface="Times New Roman" pitchFamily="18" charset="0"/>
                <a:cs typeface="Times New Roman" pitchFamily="18" charset="0"/>
              </a:rPr>
              <a:t> є </a:t>
            </a:r>
            <a:r>
              <a:rPr lang="ru-RU" sz="3600" dirty="0" err="1">
                <a:latin typeface="Times New Roman" pitchFamily="18" charset="0"/>
                <a:cs typeface="Times New Roman" pitchFamily="18" charset="0"/>
              </a:rPr>
              <a:t>оберненим</a:t>
            </a:r>
            <a:r>
              <a:rPr lang="ru-RU" sz="3600" dirty="0">
                <a:latin typeface="Times New Roman" pitchFamily="18" charset="0"/>
                <a:cs typeface="Times New Roman" pitchFamily="18" charset="0"/>
              </a:rPr>
              <a:t> до </a:t>
            </a:r>
            <a:r>
              <a:rPr lang="ru-RU" sz="3600" dirty="0" err="1">
                <a:latin typeface="Times New Roman" pitchFamily="18" charset="0"/>
                <a:cs typeface="Times New Roman" pitchFamily="18" charset="0"/>
              </a:rPr>
              <a:t>попереднього</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показника</a:t>
            </a:r>
            <a:r>
              <a:rPr lang="ru-RU" sz="3600" dirty="0">
                <a:latin typeface="Times New Roman" pitchFamily="18" charset="0"/>
                <a:cs typeface="Times New Roman" pitchFamily="18" charset="0"/>
              </a:rPr>
              <a:t>. Коли </a:t>
            </a:r>
            <a:r>
              <a:rPr lang="ru-RU" sz="3600" dirty="0" err="1">
                <a:latin typeface="Times New Roman" pitchFamily="18" charset="0"/>
                <a:cs typeface="Times New Roman" pitchFamily="18" charset="0"/>
              </a:rPr>
              <a:t>його</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значення</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наближається</a:t>
            </a:r>
            <a:r>
              <a:rPr lang="ru-RU" sz="3600" dirty="0">
                <a:latin typeface="Times New Roman" pitchFamily="18" charset="0"/>
                <a:cs typeface="Times New Roman" pitchFamily="18" charset="0"/>
              </a:rPr>
              <a:t> до 1 (</a:t>
            </a:r>
            <a:r>
              <a:rPr lang="ru-RU" sz="3600" dirty="0" err="1">
                <a:latin typeface="Times New Roman" pitchFamily="18" charset="0"/>
                <a:cs typeface="Times New Roman" pitchFamily="18" charset="0"/>
              </a:rPr>
              <a:t>чи</a:t>
            </a:r>
            <a:r>
              <a:rPr lang="ru-RU" sz="3600" dirty="0">
                <a:latin typeface="Times New Roman" pitchFamily="18" charset="0"/>
                <a:cs typeface="Times New Roman" pitchFamily="18" charset="0"/>
              </a:rPr>
              <a:t> 100%), </a:t>
            </a:r>
            <a:r>
              <a:rPr lang="ru-RU" sz="3600" dirty="0" err="1">
                <a:latin typeface="Times New Roman" pitchFamily="18" charset="0"/>
                <a:cs typeface="Times New Roman" pitchFamily="18" charset="0"/>
              </a:rPr>
              <a:t>це</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означає</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що</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власники</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повністю</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фінансують</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своє</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підприємство</a:t>
            </a:r>
            <a:r>
              <a:rPr lang="ru-RU" sz="3600" dirty="0">
                <a:latin typeface="Times New Roman" pitchFamily="18" charset="0"/>
                <a:cs typeface="Times New Roman" pitchFamily="18" charset="0"/>
              </a:rPr>
              <a:t>.</a:t>
            </a:r>
            <a:endParaRPr lang="uk-UA" sz="3600" dirty="0">
              <a:latin typeface="Times New Roman" pitchFamily="18" charset="0"/>
              <a:cs typeface="Times New Roman" pitchFamily="18" charset="0"/>
            </a:endParaRPr>
          </a:p>
          <a:p>
            <a:pPr algn="just"/>
            <a:r>
              <a:rPr lang="ru-RU" sz="3600" b="1" dirty="0">
                <a:latin typeface="Times New Roman" pitchFamily="18" charset="0"/>
                <a:cs typeface="Times New Roman" pitchFamily="18" charset="0"/>
              </a:rPr>
              <a:t>3. </a:t>
            </a:r>
            <a:r>
              <a:rPr lang="ru-RU" sz="3600" b="1" dirty="0" err="1">
                <a:latin typeface="Times New Roman" pitchFamily="18" charset="0"/>
                <a:cs typeface="Times New Roman" pitchFamily="18" charset="0"/>
              </a:rPr>
              <a:t>Коефіцієнт</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маневреності</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власного</a:t>
            </a:r>
            <a:r>
              <a:rPr lang="ru-RU" sz="3600" b="1" dirty="0">
                <a:latin typeface="Times New Roman" pitchFamily="18" charset="0"/>
                <a:cs typeface="Times New Roman" pitchFamily="18" charset="0"/>
              </a:rPr>
              <a:t> </a:t>
            </a:r>
            <a:r>
              <a:rPr lang="ru-RU" sz="3600" b="1" dirty="0" err="1">
                <a:latin typeface="Times New Roman" pitchFamily="18" charset="0"/>
                <a:cs typeface="Times New Roman" pitchFamily="18" charset="0"/>
              </a:rPr>
              <a:t>капіталу</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показує</a:t>
            </a:r>
            <a:r>
              <a:rPr lang="ru-RU" sz="3600" dirty="0">
                <a:latin typeface="Times New Roman" pitchFamily="18" charset="0"/>
                <a:cs typeface="Times New Roman" pitchFamily="18" charset="0"/>
              </a:rPr>
              <a:t>, яка </a:t>
            </a:r>
            <a:r>
              <a:rPr lang="ru-RU" sz="3600" dirty="0" err="1">
                <a:latin typeface="Times New Roman" pitchFamily="18" charset="0"/>
                <a:cs typeface="Times New Roman" pitchFamily="18" charset="0"/>
              </a:rPr>
              <a:t>частина</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власного</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капіталу</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використовується</a:t>
            </a:r>
            <a:r>
              <a:rPr lang="ru-RU" sz="3600" dirty="0">
                <a:latin typeface="Times New Roman" pitchFamily="18" charset="0"/>
                <a:cs typeface="Times New Roman" pitchFamily="18" charset="0"/>
              </a:rPr>
              <a:t> для </a:t>
            </a:r>
            <a:r>
              <a:rPr lang="ru-RU" sz="3600" dirty="0" err="1">
                <a:latin typeface="Times New Roman" pitchFamily="18" charset="0"/>
                <a:cs typeface="Times New Roman" pitchFamily="18" charset="0"/>
              </a:rPr>
              <a:t>фінансування</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поточної</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діяльності</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тобто</a:t>
            </a:r>
            <a:r>
              <a:rPr lang="ru-RU" sz="3600" dirty="0">
                <a:latin typeface="Times New Roman" pitchFamily="18" charset="0"/>
                <a:cs typeface="Times New Roman" pitchFamily="18" charset="0"/>
              </a:rPr>
              <a:t> яку </a:t>
            </a:r>
            <a:r>
              <a:rPr lang="ru-RU" sz="3600" dirty="0" err="1">
                <a:latin typeface="Times New Roman" pitchFamily="18" charset="0"/>
                <a:cs typeface="Times New Roman" pitchFamily="18" charset="0"/>
              </a:rPr>
              <a:t>вкладено</a:t>
            </a:r>
            <a:r>
              <a:rPr lang="ru-RU" sz="3600" dirty="0">
                <a:latin typeface="Times New Roman" pitchFamily="18" charset="0"/>
                <a:cs typeface="Times New Roman" pitchFamily="18" charset="0"/>
              </a:rPr>
              <a:t> в </a:t>
            </a:r>
            <a:r>
              <a:rPr lang="ru-RU" sz="3600" dirty="0" err="1">
                <a:latin typeface="Times New Roman" pitchFamily="18" charset="0"/>
                <a:cs typeface="Times New Roman" pitchFamily="18" charset="0"/>
              </a:rPr>
              <a:t>оборотні</a:t>
            </a:r>
            <a:r>
              <a:rPr lang="ru-RU" sz="3600" dirty="0">
                <a:latin typeface="Times New Roman" pitchFamily="18" charset="0"/>
                <a:cs typeface="Times New Roman" pitchFamily="18" charset="0"/>
              </a:rPr>
              <a:t> </a:t>
            </a:r>
            <a:r>
              <a:rPr lang="ru-RU" sz="3600" dirty="0" err="1">
                <a:latin typeface="Times New Roman" pitchFamily="18" charset="0"/>
                <a:cs typeface="Times New Roman" pitchFamily="18" charset="0"/>
              </a:rPr>
              <a:t>кошти</a:t>
            </a:r>
            <a:r>
              <a:rPr lang="ru-RU" sz="3600" dirty="0">
                <a:latin typeface="Times New Roman" pitchFamily="18" charset="0"/>
                <a:cs typeface="Times New Roman" pitchFamily="18" charset="0"/>
              </a:rPr>
              <a:t>, а яку </a:t>
            </a:r>
            <a:r>
              <a:rPr lang="ru-RU" sz="3600" dirty="0" err="1">
                <a:latin typeface="Times New Roman" pitchFamily="18" charset="0"/>
                <a:cs typeface="Times New Roman" pitchFamily="18" charset="0"/>
              </a:rPr>
              <a:t>капіталізовано</a:t>
            </a:r>
            <a:r>
              <a:rPr lang="ru-RU" sz="3600" dirty="0">
                <a:latin typeface="Times New Roman" pitchFamily="18" charset="0"/>
                <a:cs typeface="Times New Roman" pitchFamily="18" charset="0"/>
              </a:rPr>
              <a:t>.</a:t>
            </a:r>
            <a:endParaRPr lang="uk-UA" sz="36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33535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fontScale="77500" lnSpcReduction="20000"/>
          </a:bodyPr>
          <a:lstStyle/>
          <a:p>
            <a:pPr algn="just"/>
            <a:r>
              <a:rPr lang="ru-RU" b="1" dirty="0" smtClean="0">
                <a:latin typeface="Times New Roman" pitchFamily="18" charset="0"/>
                <a:cs typeface="Times New Roman" pitchFamily="18" charset="0"/>
              </a:rPr>
              <a:t>4. </a:t>
            </a:r>
            <a:r>
              <a:rPr lang="ru-RU" b="1" dirty="0" err="1" smtClean="0">
                <a:latin typeface="Times New Roman" pitchFamily="18" charset="0"/>
                <a:cs typeface="Times New Roman" pitchFamily="18" charset="0"/>
              </a:rPr>
              <a:t>Коефіцієнт</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довгострокових</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вкладень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показує</a:t>
            </a:r>
            <a:r>
              <a:rPr lang="ru-RU" dirty="0" smtClean="0">
                <a:latin typeface="Times New Roman" pitchFamily="18" charset="0"/>
                <a:cs typeface="Times New Roman" pitchFamily="18" charset="0"/>
              </a:rPr>
              <a:t>, яку </a:t>
            </a:r>
            <a:r>
              <a:rPr lang="ru-RU" dirty="0" err="1" smtClean="0">
                <a:latin typeface="Times New Roman" pitchFamily="18" charset="0"/>
                <a:cs typeface="Times New Roman" pitchFamily="18" charset="0"/>
              </a:rPr>
              <a:t>частину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основних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коштів</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позаоборотних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активів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профінансовано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зовнішніми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інвесторами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тобто</a:t>
            </a:r>
            <a:r>
              <a:rPr lang="ru-RU" dirty="0" smtClean="0">
                <a:latin typeface="Times New Roman" pitchFamily="18" charset="0"/>
                <a:cs typeface="Times New Roman" pitchFamily="18" charset="0"/>
              </a:rPr>
              <a:t> яка </a:t>
            </a:r>
            <a:r>
              <a:rPr lang="ru-RU" dirty="0" err="1" smtClean="0">
                <a:latin typeface="Times New Roman" pitchFamily="18" charset="0"/>
                <a:cs typeface="Times New Roman" pitchFamily="18" charset="0"/>
              </a:rPr>
              <a:t>частина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належить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їм</a:t>
            </a:r>
            <a:r>
              <a:rPr lang="ru-RU" dirty="0" smtClean="0">
                <a:latin typeface="Times New Roman" pitchFamily="18" charset="0"/>
                <a:cs typeface="Times New Roman" pitchFamily="18" charset="0"/>
              </a:rPr>
              <a:t>, а не </a:t>
            </a:r>
            <a:r>
              <a:rPr lang="ru-RU" dirty="0" err="1" smtClean="0">
                <a:latin typeface="Times New Roman" pitchFamily="18" charset="0"/>
                <a:cs typeface="Times New Roman" pitchFamily="18" charset="0"/>
              </a:rPr>
              <a:t>власникам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a:t>
            </a:r>
            <a:r>
              <a:rPr lang="ru-RU"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5. Коефіцієнт довгострокового залучення позикових коштів</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характеризує структуру капіталу. Зростання цього показника — негативна тенденція, яка означає, що підприємство починає все сильніше залежати від зовнішніх інвесторів.</a:t>
            </a:r>
          </a:p>
          <a:p>
            <a:pPr algn="just"/>
            <a:r>
              <a:rPr lang="ru-RU" b="1" dirty="0" smtClean="0">
                <a:latin typeface="Times New Roman" pitchFamily="18" charset="0"/>
                <a:cs typeface="Times New Roman" pitchFamily="18" charset="0"/>
              </a:rPr>
              <a:t>6. </a:t>
            </a:r>
            <a:r>
              <a:rPr lang="ru-RU" b="1" dirty="0" err="1" smtClean="0">
                <a:latin typeface="Times New Roman" pitchFamily="18" charset="0"/>
                <a:cs typeface="Times New Roman" pitchFamily="18" charset="0"/>
              </a:rPr>
              <a:t>Коефіцієнт</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співвідношення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позикових</a:t>
            </a:r>
            <a:r>
              <a:rPr lang="ru-RU" b="1" dirty="0" smtClean="0">
                <a:latin typeface="Times New Roman" pitchFamily="18" charset="0"/>
                <a:cs typeface="Times New Roman" pitchFamily="18" charset="0"/>
              </a:rPr>
              <a:t> та </a:t>
            </a:r>
            <a:r>
              <a:rPr lang="ru-RU" b="1" dirty="0" err="1" smtClean="0">
                <a:latin typeface="Times New Roman" pitchFamily="18" charset="0"/>
                <a:cs typeface="Times New Roman" pitchFamily="18" charset="0"/>
              </a:rPr>
              <a:t>власних</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коштів</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Зростання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цього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показника</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динаміці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свідчить</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посилення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залежності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підприємства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кредиторів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тобто</a:t>
            </a:r>
            <a:r>
              <a:rPr lang="ru-RU" dirty="0" smtClean="0">
                <a:latin typeface="Times New Roman" pitchFamily="18" charset="0"/>
                <a:cs typeface="Times New Roman" pitchFamily="18" charset="0"/>
              </a:rPr>
              <a:t> про </a:t>
            </a:r>
            <a:r>
              <a:rPr lang="ru-RU" dirty="0" err="1" smtClean="0">
                <a:latin typeface="Times New Roman" pitchFamily="18" charset="0"/>
                <a:cs typeface="Times New Roman" pitchFamily="18" charset="0"/>
              </a:rPr>
              <a:t>зниження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фінансової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стійкості</a:t>
            </a:r>
            <a:r>
              <a:rPr lang="ru-RU"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94859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5462067"/>
          </a:xfrm>
        </p:spPr>
        <p:txBody>
          <a:bodyPr>
            <a:normAutofit fontScale="92500" lnSpcReduction="20000"/>
          </a:bodyPr>
          <a:lstStyle/>
          <a:p>
            <a:pPr algn="just"/>
            <a:r>
              <a:rPr lang="uk-UA" dirty="0">
                <a:latin typeface="Times New Roman" pitchFamily="18" charset="0"/>
                <a:cs typeface="Times New Roman" pitchFamily="18" charset="0"/>
              </a:rPr>
              <a:t>Ефект фінансового важеля </a:t>
            </a:r>
          </a:p>
          <a:p>
            <a:pPr algn="just"/>
            <a:r>
              <a:rPr lang="uk-UA" dirty="0">
                <a:latin typeface="Times New Roman" pitchFamily="18" charset="0"/>
                <a:cs typeface="Times New Roman" pitchFamily="18" charset="0"/>
              </a:rPr>
              <a:t>Показник, який відображає рівень отримання додаткового прибутку на власний капітал за рахунок різної частини використання позикових засобів, називається ефектом фінансового левериджу. Ефект фінансового левериджу, на думку Бланка, визначається за допомогою прирощення чистої рентабельності коштів, отриманих за рахунок використання кредиту. Цей показник визначається за формулою [2, с.264]:</a:t>
            </a:r>
          </a:p>
          <a:p>
            <a:r>
              <a:rPr lang="uk-UA" dirty="0">
                <a:latin typeface="Times New Roman" pitchFamily="18" charset="0"/>
                <a:cs typeface="Times New Roman" pitchFamily="18" charset="0"/>
              </a:rPr>
              <a:t> </a:t>
            </a:r>
          </a:p>
          <a:p>
            <a:r>
              <a:rPr lang="uk-UA" dirty="0">
                <a:latin typeface="Times New Roman" pitchFamily="18" charset="0"/>
                <a:cs typeface="Times New Roman" pitchFamily="18" charset="0"/>
              </a:rPr>
              <a:t> </a:t>
            </a:r>
            <a:endParaRPr lang="uk-UA" dirty="0"/>
          </a:p>
        </p:txBody>
      </p:sp>
    </p:spTree>
    <p:extLst>
      <p:ext uri="{BB962C8B-B14F-4D97-AF65-F5344CB8AC3E}">
        <p14:creationId xmlns:p14="http://schemas.microsoft.com/office/powerpoint/2010/main" val="3320946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339" y="1124744"/>
            <a:ext cx="8842718" cy="3787980"/>
          </a:xfrm>
        </p:spPr>
      </p:pic>
    </p:spTree>
    <p:extLst>
      <p:ext uri="{BB962C8B-B14F-4D97-AF65-F5344CB8AC3E}">
        <p14:creationId xmlns:p14="http://schemas.microsoft.com/office/powerpoint/2010/main" val="2818195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2200" dirty="0">
                <a:latin typeface="Times New Roman" pitchFamily="18" charset="0"/>
                <a:cs typeface="Times New Roman" pitchFamily="18" charset="0"/>
              </a:rPr>
              <a:t>Методика </a:t>
            </a:r>
            <a:r>
              <a:rPr lang="ru-RU" sz="2200" dirty="0" err="1">
                <a:latin typeface="Times New Roman" pitchFamily="18" charset="0"/>
                <a:cs typeface="Times New Roman" pitchFamily="18" charset="0"/>
              </a:rPr>
              <a:t>розрахунку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економічної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стійкості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підприємства</a:t>
            </a:r>
            <a:r>
              <a:rPr lang="uk-UA" dirty="0"/>
              <a:t/>
            </a:r>
            <a:br>
              <a:rPr lang="uk-UA" dirty="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17614237"/>
              </p:ext>
            </p:extLst>
          </p:nvPr>
        </p:nvGraphicFramePr>
        <p:xfrm>
          <a:off x="827584" y="692698"/>
          <a:ext cx="7304593" cy="5006310"/>
        </p:xfrm>
        <a:graphic>
          <a:graphicData uri="http://schemas.openxmlformats.org/drawingml/2006/table">
            <a:tbl>
              <a:tblPr firstRow="1" firstCol="1" lastRow="1" lastCol="1" bandRow="1" bandCol="1"/>
              <a:tblGrid>
                <a:gridCol w="7304593"/>
              </a:tblGrid>
              <a:tr h="304034">
                <a:tc>
                  <a:txBody>
                    <a:bodyPr/>
                    <a:lstStyle/>
                    <a:p>
                      <a:pPr indent="215900" algn="ctr">
                        <a:lnSpc>
                          <a:spcPct val="115000"/>
                        </a:lnSpc>
                        <a:spcAft>
                          <a:spcPts val="0"/>
                        </a:spcAft>
                      </a:pPr>
                      <a:r>
                        <a:rPr lang="ru-RU" sz="1600" b="1" dirty="0" err="1">
                          <a:solidFill>
                            <a:srgbClr val="000000"/>
                          </a:solidFill>
                          <a:effectLst/>
                          <a:latin typeface="Times New Roman"/>
                          <a:ea typeface="Calibri"/>
                          <a:cs typeface="Times New Roman"/>
                        </a:rPr>
                        <a:t>Показник</a:t>
                      </a:r>
                      <a:endParaRPr lang="uk-UA"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028">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1. </a:t>
                      </a:r>
                      <a:r>
                        <a:rPr lang="ru-RU" sz="1600" dirty="0" err="1">
                          <a:solidFill>
                            <a:srgbClr val="000000"/>
                          </a:solidFill>
                          <a:effectLst/>
                          <a:latin typeface="Times New Roman" pitchFamily="18" charset="0"/>
                          <a:ea typeface="Calibri"/>
                          <a:cs typeface="Times New Roman" pitchFamily="18" charset="0"/>
                        </a:rPr>
                        <a:t>Чистий</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дохід</a:t>
                      </a:r>
                      <a:r>
                        <a:rPr lang="ru-RU" sz="1600" dirty="0">
                          <a:solidFill>
                            <a:srgbClr val="000000"/>
                          </a:solidFill>
                          <a:effectLst/>
                          <a:latin typeface="Times New Roman" pitchFamily="18" charset="0"/>
                          <a:ea typeface="Calibri"/>
                          <a:cs typeface="Times New Roman" pitchFamily="18" charset="0"/>
                        </a:rPr>
                        <a:t>, тис. грн.</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2. </a:t>
                      </a:r>
                      <a:r>
                        <a:rPr lang="ru-RU" sz="1600" dirty="0" err="1">
                          <a:solidFill>
                            <a:srgbClr val="000000"/>
                          </a:solidFill>
                          <a:effectLst/>
                          <a:latin typeface="Times New Roman" pitchFamily="18" charset="0"/>
                          <a:ea typeface="Calibri"/>
                          <a:cs typeface="Times New Roman" pitchFamily="18" charset="0"/>
                        </a:rPr>
                        <a:t>Операційні</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витрати</a:t>
                      </a:r>
                      <a:r>
                        <a:rPr lang="ru-RU" sz="1600" dirty="0">
                          <a:solidFill>
                            <a:srgbClr val="000000"/>
                          </a:solidFill>
                          <a:effectLst/>
                          <a:latin typeface="Times New Roman" pitchFamily="18" charset="0"/>
                          <a:ea typeface="Calibri"/>
                          <a:cs typeface="Times New Roman" pitchFamily="18" charset="0"/>
                        </a:rPr>
                        <a:t>, тис. грн.</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3. </a:t>
                      </a:r>
                      <a:r>
                        <a:rPr lang="ru-RU" sz="1600" dirty="0" err="1">
                          <a:solidFill>
                            <a:srgbClr val="000000"/>
                          </a:solidFill>
                          <a:effectLst/>
                          <a:latin typeface="Times New Roman" pitchFamily="18" charset="0"/>
                          <a:ea typeface="Calibri"/>
                          <a:cs typeface="Times New Roman" pitchFamily="18" charset="0"/>
                        </a:rPr>
                        <a:t>Постійні</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витрати</a:t>
                      </a:r>
                      <a:r>
                        <a:rPr lang="ru-RU" sz="1600" dirty="0">
                          <a:solidFill>
                            <a:srgbClr val="000000"/>
                          </a:solidFill>
                          <a:effectLst/>
                          <a:latin typeface="Times New Roman" pitchFamily="18" charset="0"/>
                          <a:ea typeface="Calibri"/>
                          <a:cs typeface="Times New Roman" pitchFamily="18" charset="0"/>
                        </a:rPr>
                        <a:t>, тис. грн.</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4. </a:t>
                      </a:r>
                      <a:r>
                        <a:rPr lang="ru-RU" sz="1600" dirty="0" err="1">
                          <a:solidFill>
                            <a:srgbClr val="000000"/>
                          </a:solidFill>
                          <a:effectLst/>
                          <a:latin typeface="Times New Roman" pitchFamily="18" charset="0"/>
                          <a:ea typeface="Calibri"/>
                          <a:cs typeface="Times New Roman" pitchFamily="18" charset="0"/>
                        </a:rPr>
                        <a:t>Змінні</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витрати</a:t>
                      </a:r>
                      <a:r>
                        <a:rPr lang="ru-RU" sz="1600" dirty="0">
                          <a:solidFill>
                            <a:srgbClr val="000000"/>
                          </a:solidFill>
                          <a:effectLst/>
                          <a:latin typeface="Times New Roman" pitchFamily="18" charset="0"/>
                          <a:ea typeface="Calibri"/>
                          <a:cs typeface="Times New Roman" pitchFamily="18" charset="0"/>
                        </a:rPr>
                        <a:t>, тис. грн.</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8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5. </a:t>
                      </a:r>
                      <a:r>
                        <a:rPr lang="ru-RU" sz="1600" dirty="0" err="1">
                          <a:solidFill>
                            <a:srgbClr val="000000"/>
                          </a:solidFill>
                          <a:effectLst/>
                          <a:latin typeface="Times New Roman" pitchFamily="18" charset="0"/>
                          <a:ea typeface="Calibri"/>
                          <a:cs typeface="Times New Roman" pitchFamily="18" charset="0"/>
                        </a:rPr>
                        <a:t>Витрати</a:t>
                      </a:r>
                      <a:r>
                        <a:rPr lang="ru-RU" sz="1600" dirty="0">
                          <a:solidFill>
                            <a:srgbClr val="000000"/>
                          </a:solidFill>
                          <a:effectLst/>
                          <a:latin typeface="Times New Roman" pitchFamily="18" charset="0"/>
                          <a:ea typeface="Calibri"/>
                          <a:cs typeface="Times New Roman" pitchFamily="18" charset="0"/>
                        </a:rPr>
                        <a:t> на 1 грн. чистого доходу, коп.</a:t>
                      </a:r>
                      <a:endParaRPr lang="uk-UA" sz="1600" dirty="0">
                        <a:effectLst/>
                        <a:latin typeface="Times New Roman" pitchFamily="18" charset="0"/>
                        <a:ea typeface="Calibri"/>
                        <a:cs typeface="Times New Roman" pitchFamily="18" charset="0"/>
                      </a:endParaRPr>
                    </a:p>
                    <a:p>
                      <a:pPr marL="0" lvl="0" indent="0">
                        <a:lnSpc>
                          <a:spcPct val="100000"/>
                        </a:lnSpc>
                        <a:spcAft>
                          <a:spcPts val="0"/>
                        </a:spcAft>
                        <a:buFont typeface="Symbol"/>
                        <a:buChar char=""/>
                        <a:tabLst>
                          <a:tab pos="457200" algn="l"/>
                        </a:tabLst>
                      </a:pPr>
                      <a:r>
                        <a:rPr lang="ru-RU" sz="1600" dirty="0" err="1">
                          <a:solidFill>
                            <a:srgbClr val="000000"/>
                          </a:solidFill>
                          <a:effectLst/>
                          <a:latin typeface="Times New Roman" pitchFamily="18" charset="0"/>
                          <a:ea typeface="Calibri"/>
                          <a:cs typeface="Times New Roman" pitchFamily="18" charset="0"/>
                        </a:rPr>
                        <a:t>Операційні</a:t>
                      </a:r>
                      <a:endParaRPr lang="uk-UA" sz="1600" dirty="0">
                        <a:effectLst/>
                        <a:latin typeface="Times New Roman" pitchFamily="18" charset="0"/>
                        <a:ea typeface="Calibri"/>
                        <a:cs typeface="Times New Roman" pitchFamily="18" charset="0"/>
                      </a:endParaRPr>
                    </a:p>
                    <a:p>
                      <a:pPr marL="0" lvl="0" indent="0">
                        <a:lnSpc>
                          <a:spcPct val="100000"/>
                        </a:lnSpc>
                        <a:spcAft>
                          <a:spcPts val="0"/>
                        </a:spcAft>
                        <a:buFont typeface="Symbol"/>
                        <a:buChar char=""/>
                        <a:tabLst>
                          <a:tab pos="457200" algn="l"/>
                        </a:tabLst>
                      </a:pPr>
                      <a:r>
                        <a:rPr lang="ru-RU" sz="1600" dirty="0" err="1">
                          <a:solidFill>
                            <a:srgbClr val="000000"/>
                          </a:solidFill>
                          <a:effectLst/>
                          <a:latin typeface="Times New Roman" pitchFamily="18" charset="0"/>
                          <a:ea typeface="Calibri"/>
                          <a:cs typeface="Times New Roman" pitchFamily="18" charset="0"/>
                        </a:rPr>
                        <a:t>Постійні</a:t>
                      </a:r>
                      <a:endParaRPr lang="uk-UA" sz="1600" dirty="0">
                        <a:effectLst/>
                        <a:latin typeface="Times New Roman" pitchFamily="18" charset="0"/>
                        <a:ea typeface="Calibri"/>
                        <a:cs typeface="Times New Roman" pitchFamily="18" charset="0"/>
                      </a:endParaRPr>
                    </a:p>
                    <a:p>
                      <a:pPr marL="0" lvl="0" indent="0">
                        <a:lnSpc>
                          <a:spcPct val="100000"/>
                        </a:lnSpc>
                        <a:spcAft>
                          <a:spcPts val="0"/>
                        </a:spcAft>
                        <a:buFont typeface="Symbol"/>
                        <a:buChar char=""/>
                        <a:tabLst>
                          <a:tab pos="457200" algn="l"/>
                        </a:tabLst>
                      </a:pPr>
                      <a:r>
                        <a:rPr lang="ru-RU" sz="1600" dirty="0" err="1">
                          <a:solidFill>
                            <a:srgbClr val="000000"/>
                          </a:solidFill>
                          <a:effectLst/>
                          <a:latin typeface="Times New Roman" pitchFamily="18" charset="0"/>
                          <a:ea typeface="Calibri"/>
                          <a:cs typeface="Times New Roman" pitchFamily="18" charset="0"/>
                        </a:rPr>
                        <a:t>Змінні</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3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6. </a:t>
                      </a:r>
                      <a:r>
                        <a:rPr lang="ru-RU" sz="1600" dirty="0" err="1">
                          <a:solidFill>
                            <a:srgbClr val="000000"/>
                          </a:solidFill>
                          <a:effectLst/>
                          <a:latin typeface="Times New Roman" pitchFamily="18" charset="0"/>
                          <a:ea typeface="Calibri"/>
                          <a:cs typeface="Times New Roman" pitchFamily="18" charset="0"/>
                        </a:rPr>
                        <a:t>Валова</a:t>
                      </a:r>
                      <a:r>
                        <a:rPr lang="ru-RU" sz="1600" dirty="0">
                          <a:solidFill>
                            <a:srgbClr val="000000"/>
                          </a:solidFill>
                          <a:effectLst/>
                          <a:latin typeface="Times New Roman" pitchFamily="18" charset="0"/>
                          <a:ea typeface="Calibri"/>
                          <a:cs typeface="Times New Roman" pitchFamily="18" charset="0"/>
                        </a:rPr>
                        <a:t> маржа (п.1- п. 4), тис. грн.</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3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7. </a:t>
                      </a:r>
                      <a:r>
                        <a:rPr lang="ru-RU" sz="1600" dirty="0" err="1">
                          <a:solidFill>
                            <a:srgbClr val="000000"/>
                          </a:solidFill>
                          <a:effectLst/>
                          <a:latin typeface="Times New Roman" pitchFamily="18" charset="0"/>
                          <a:ea typeface="Calibri"/>
                          <a:cs typeface="Times New Roman" pitchFamily="18" charset="0"/>
                        </a:rPr>
                        <a:t>Коефіцієнт</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валової</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маржі</a:t>
                      </a:r>
                      <a:r>
                        <a:rPr lang="ru-RU" sz="1600" dirty="0">
                          <a:solidFill>
                            <a:srgbClr val="000000"/>
                          </a:solidFill>
                          <a:effectLst/>
                          <a:latin typeface="Times New Roman" pitchFamily="18" charset="0"/>
                          <a:ea typeface="Calibri"/>
                          <a:cs typeface="Times New Roman" pitchFamily="18" charset="0"/>
                        </a:rPr>
                        <a:t> </a:t>
                      </a:r>
                      <a:r>
                        <a:rPr lang="ru-RU" sz="1600" dirty="0" smtClean="0">
                          <a:solidFill>
                            <a:srgbClr val="000000"/>
                          </a:solidFill>
                          <a:effectLst/>
                          <a:latin typeface="Times New Roman" pitchFamily="18" charset="0"/>
                          <a:ea typeface="Calibri"/>
                          <a:cs typeface="Times New Roman" pitchFamily="18" charset="0"/>
                        </a:rPr>
                        <a:t> (п.6/</a:t>
                      </a:r>
                      <a:r>
                        <a:rPr lang="ru-RU" sz="1600" baseline="0" dirty="0" smtClean="0">
                          <a:solidFill>
                            <a:srgbClr val="000000"/>
                          </a:solidFill>
                          <a:effectLst/>
                          <a:latin typeface="Times New Roman" pitchFamily="18" charset="0"/>
                          <a:ea typeface="Calibri"/>
                          <a:cs typeface="Times New Roman" pitchFamily="18" charset="0"/>
                        </a:rPr>
                        <a:t> п.1)</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3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8. </a:t>
                      </a:r>
                      <a:r>
                        <a:rPr lang="ru-RU" sz="1600" dirty="0" err="1">
                          <a:solidFill>
                            <a:srgbClr val="000000"/>
                          </a:solidFill>
                          <a:effectLst/>
                          <a:latin typeface="Times New Roman" pitchFamily="18" charset="0"/>
                          <a:ea typeface="Calibri"/>
                          <a:cs typeface="Times New Roman" pitchFamily="18" charset="0"/>
                        </a:rPr>
                        <a:t>Поріг</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беззбитковості</a:t>
                      </a:r>
                      <a:r>
                        <a:rPr lang="ru-RU" sz="1600" dirty="0">
                          <a:solidFill>
                            <a:srgbClr val="000000"/>
                          </a:solidFill>
                          <a:effectLst/>
                          <a:latin typeface="Times New Roman" pitchFamily="18" charset="0"/>
                          <a:ea typeface="Calibri"/>
                          <a:cs typeface="Times New Roman" pitchFamily="18" charset="0"/>
                        </a:rPr>
                        <a:t>, тис. грн. </a:t>
                      </a:r>
                      <a:r>
                        <a:rPr lang="ru-RU" sz="1600" dirty="0" smtClean="0">
                          <a:solidFill>
                            <a:srgbClr val="000000"/>
                          </a:solidFill>
                          <a:effectLst/>
                          <a:latin typeface="Times New Roman" pitchFamily="18" charset="0"/>
                          <a:ea typeface="Calibri"/>
                          <a:cs typeface="Times New Roman" pitchFamily="18" charset="0"/>
                        </a:rPr>
                        <a:t> (п.3/п.7); (п.3/ (1-п.4/п.1))</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88">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9. </a:t>
                      </a:r>
                      <a:r>
                        <a:rPr lang="ru-RU" sz="1600" dirty="0" err="1">
                          <a:solidFill>
                            <a:srgbClr val="000000"/>
                          </a:solidFill>
                          <a:effectLst/>
                          <a:latin typeface="Times New Roman" pitchFamily="18" charset="0"/>
                          <a:ea typeface="Calibri"/>
                          <a:cs typeface="Times New Roman" pitchFamily="18" charset="0"/>
                        </a:rPr>
                        <a:t>Економічна</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стійкість</a:t>
                      </a:r>
                      <a:r>
                        <a:rPr lang="ru-RU" sz="1600" dirty="0">
                          <a:solidFill>
                            <a:srgbClr val="000000"/>
                          </a:solidFill>
                          <a:effectLst/>
                          <a:latin typeface="Times New Roman" pitchFamily="18" charset="0"/>
                          <a:ea typeface="Calibri"/>
                          <a:cs typeface="Times New Roman" pitchFamily="18" charset="0"/>
                        </a:rPr>
                        <a:t>:</a:t>
                      </a:r>
                      <a:endParaRPr lang="uk-UA" sz="1600" dirty="0">
                        <a:effectLst/>
                        <a:latin typeface="Times New Roman" pitchFamily="18" charset="0"/>
                        <a:ea typeface="Calibri"/>
                        <a:cs typeface="Times New Roman" pitchFamily="18" charset="0"/>
                      </a:endParaRPr>
                    </a:p>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 в грн. (п. 1 – п. 8)</a:t>
                      </a:r>
                      <a:endParaRPr lang="uk-UA" sz="1600" dirty="0">
                        <a:effectLst/>
                        <a:latin typeface="Times New Roman" pitchFamily="18" charset="0"/>
                        <a:ea typeface="Calibri"/>
                        <a:cs typeface="Times New Roman" pitchFamily="18" charset="0"/>
                      </a:endParaRPr>
                    </a:p>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 в долях </a:t>
                      </a:r>
                      <a:r>
                        <a:rPr lang="ru-RU" sz="1600" dirty="0" err="1">
                          <a:solidFill>
                            <a:srgbClr val="000000"/>
                          </a:solidFill>
                          <a:effectLst/>
                          <a:latin typeface="Times New Roman" pitchFamily="18" charset="0"/>
                          <a:ea typeface="Calibri"/>
                          <a:cs typeface="Times New Roman" pitchFamily="18" charset="0"/>
                        </a:rPr>
                        <a:t>одиниці</a:t>
                      </a:r>
                      <a:r>
                        <a:rPr lang="ru-RU" sz="1600" dirty="0">
                          <a:solidFill>
                            <a:srgbClr val="000000"/>
                          </a:solidFill>
                          <a:effectLst/>
                          <a:latin typeface="Times New Roman" pitchFamily="18" charset="0"/>
                          <a:ea typeface="Calibri"/>
                          <a:cs typeface="Times New Roman" pitchFamily="18" charset="0"/>
                        </a:rPr>
                        <a:t> </a:t>
                      </a:r>
                      <a:r>
                        <a:rPr lang="ru-RU" sz="1600" dirty="0" smtClean="0">
                          <a:solidFill>
                            <a:srgbClr val="000000"/>
                          </a:solidFill>
                          <a:effectLst/>
                          <a:latin typeface="Times New Roman" pitchFamily="18" charset="0"/>
                          <a:ea typeface="Calibri"/>
                          <a:cs typeface="Times New Roman" pitchFamily="18" charset="0"/>
                        </a:rPr>
                        <a:t>(п.1-п.8)/п.1</a:t>
                      </a:r>
                      <a:endParaRPr lang="uk-UA" sz="1600" dirty="0">
                        <a:effectLst/>
                        <a:latin typeface="Times New Roman" pitchFamily="18" charset="0"/>
                        <a:ea typeface="Calibri"/>
                        <a:cs typeface="Times New Roman" pitchFamily="18" charset="0"/>
                      </a:endParaRPr>
                    </a:p>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 в процентах </a:t>
                      </a:r>
                      <a:r>
                        <a:rPr lang="ru-RU" sz="1600" dirty="0" smtClean="0">
                          <a:solidFill>
                            <a:srgbClr val="000000"/>
                          </a:solidFill>
                          <a:effectLst/>
                          <a:latin typeface="Times New Roman" pitchFamily="18" charset="0"/>
                          <a:ea typeface="Calibri"/>
                          <a:cs typeface="Times New Roman" pitchFamily="18" charset="0"/>
                        </a:rPr>
                        <a:t>((п.1-п.8)/п.1)*100</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3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10. </a:t>
                      </a:r>
                      <a:r>
                        <a:rPr lang="ru-RU" sz="1600" dirty="0" err="1">
                          <a:solidFill>
                            <a:srgbClr val="000000"/>
                          </a:solidFill>
                          <a:effectLst/>
                          <a:latin typeface="Times New Roman" pitchFamily="18" charset="0"/>
                          <a:ea typeface="Calibri"/>
                          <a:cs typeface="Times New Roman" pitchFamily="18" charset="0"/>
                        </a:rPr>
                        <a:t>Рентабельність</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операційної</a:t>
                      </a:r>
                      <a:r>
                        <a:rPr lang="ru-RU" sz="1600" dirty="0">
                          <a:solidFill>
                            <a:srgbClr val="000000"/>
                          </a:solidFill>
                          <a:effectLst/>
                          <a:latin typeface="Times New Roman" pitchFamily="18" charset="0"/>
                          <a:ea typeface="Calibri"/>
                          <a:cs typeface="Times New Roman" pitchFamily="18" charset="0"/>
                        </a:rPr>
                        <a:t> </a:t>
                      </a:r>
                      <a:r>
                        <a:rPr lang="ru-RU" sz="1600" dirty="0" err="1">
                          <a:solidFill>
                            <a:srgbClr val="000000"/>
                          </a:solidFill>
                          <a:effectLst/>
                          <a:latin typeface="Times New Roman" pitchFamily="18" charset="0"/>
                          <a:ea typeface="Calibri"/>
                          <a:cs typeface="Times New Roman" pitchFamily="18" charset="0"/>
                        </a:rPr>
                        <a:t>діяльності</a:t>
                      </a:r>
                      <a:r>
                        <a:rPr lang="ru-RU" sz="1600" dirty="0">
                          <a:solidFill>
                            <a:srgbClr val="000000"/>
                          </a:solidFill>
                          <a:effectLst/>
                          <a:latin typeface="Times New Roman" pitchFamily="18" charset="0"/>
                          <a:ea typeface="Calibri"/>
                          <a:cs typeface="Times New Roman" pitchFamily="18" charset="0"/>
                        </a:rPr>
                        <a:t> </a:t>
                      </a:r>
                      <a:r>
                        <a:rPr lang="ru-RU" sz="1600" dirty="0" smtClean="0">
                          <a:solidFill>
                            <a:srgbClr val="000000"/>
                          </a:solidFill>
                          <a:effectLst/>
                          <a:latin typeface="Times New Roman" pitchFamily="18" charset="0"/>
                          <a:ea typeface="Calibri"/>
                          <a:cs typeface="Times New Roman" pitchFamily="18" charset="0"/>
                        </a:rPr>
                        <a:t> (</a:t>
                      </a:r>
                      <a:r>
                        <a:rPr lang="ru-RU" sz="1600" dirty="0" err="1" smtClean="0">
                          <a:solidFill>
                            <a:srgbClr val="000000"/>
                          </a:solidFill>
                          <a:effectLst/>
                          <a:latin typeface="Times New Roman" pitchFamily="18" charset="0"/>
                          <a:ea typeface="Calibri"/>
                          <a:cs typeface="Times New Roman" pitchFamily="18" charset="0"/>
                        </a:rPr>
                        <a:t>операційний</a:t>
                      </a:r>
                      <a:r>
                        <a:rPr lang="ru-RU" sz="1600" baseline="0" dirty="0" smtClean="0">
                          <a:solidFill>
                            <a:srgbClr val="000000"/>
                          </a:solidFill>
                          <a:effectLst/>
                          <a:latin typeface="Times New Roman" pitchFamily="18" charset="0"/>
                          <a:ea typeface="Calibri"/>
                          <a:cs typeface="Times New Roman" pitchFamily="18" charset="0"/>
                        </a:rPr>
                        <a:t> </a:t>
                      </a:r>
                      <a:r>
                        <a:rPr lang="ru-RU" sz="1600" baseline="0" dirty="0" err="1" smtClean="0">
                          <a:solidFill>
                            <a:srgbClr val="000000"/>
                          </a:solidFill>
                          <a:effectLst/>
                          <a:latin typeface="Times New Roman" pitchFamily="18" charset="0"/>
                          <a:ea typeface="Calibri"/>
                          <a:cs typeface="Times New Roman" pitchFamily="18" charset="0"/>
                        </a:rPr>
                        <a:t>прибуток</a:t>
                      </a:r>
                      <a:r>
                        <a:rPr lang="ru-RU" sz="1600" baseline="0" dirty="0" smtClean="0">
                          <a:solidFill>
                            <a:srgbClr val="000000"/>
                          </a:solidFill>
                          <a:effectLst/>
                          <a:latin typeface="Times New Roman" pitchFamily="18" charset="0"/>
                          <a:ea typeface="Calibri"/>
                          <a:cs typeface="Times New Roman" pitchFamily="18" charset="0"/>
                        </a:rPr>
                        <a:t>/</a:t>
                      </a:r>
                      <a:r>
                        <a:rPr lang="ru-RU" sz="1600" baseline="0" dirty="0" err="1" smtClean="0">
                          <a:solidFill>
                            <a:srgbClr val="000000"/>
                          </a:solidFill>
                          <a:effectLst/>
                          <a:latin typeface="Times New Roman" pitchFamily="18" charset="0"/>
                          <a:ea typeface="Calibri"/>
                          <a:cs typeface="Times New Roman" pitchFamily="18" charset="0"/>
                        </a:rPr>
                        <a:t>витрати</a:t>
                      </a:r>
                      <a:r>
                        <a:rPr lang="ru-RU" sz="1600" baseline="0" dirty="0" smtClean="0">
                          <a:solidFill>
                            <a:srgbClr val="000000"/>
                          </a:solidFill>
                          <a:effectLst/>
                          <a:latin typeface="Times New Roman" pitchFamily="18" charset="0"/>
                          <a:ea typeface="Calibri"/>
                          <a:cs typeface="Times New Roman" pitchFamily="18" charset="0"/>
                        </a:rPr>
                        <a:t> </a:t>
                      </a:r>
                      <a:r>
                        <a:rPr lang="ru-RU" sz="1600" baseline="0" dirty="0" err="1" smtClean="0">
                          <a:solidFill>
                            <a:srgbClr val="000000"/>
                          </a:solidFill>
                          <a:effectLst/>
                          <a:latin typeface="Times New Roman" pitchFamily="18" charset="0"/>
                          <a:ea typeface="Calibri"/>
                          <a:cs typeface="Times New Roman" pitchFamily="18" charset="0"/>
                        </a:rPr>
                        <a:t>операціної</a:t>
                      </a:r>
                      <a:r>
                        <a:rPr lang="ru-RU" sz="1600" baseline="0" dirty="0" smtClean="0">
                          <a:solidFill>
                            <a:srgbClr val="000000"/>
                          </a:solidFill>
                          <a:effectLst/>
                          <a:latin typeface="Times New Roman" pitchFamily="18" charset="0"/>
                          <a:ea typeface="Calibri"/>
                          <a:cs typeface="Times New Roman" pitchFamily="18" charset="0"/>
                        </a:rPr>
                        <a:t> </a:t>
                      </a:r>
                      <a:r>
                        <a:rPr lang="ru-RU" sz="1600" baseline="0" dirty="0" err="1" smtClean="0">
                          <a:solidFill>
                            <a:srgbClr val="000000"/>
                          </a:solidFill>
                          <a:effectLst/>
                          <a:latin typeface="Times New Roman" pitchFamily="18" charset="0"/>
                          <a:ea typeface="Calibri"/>
                          <a:cs typeface="Times New Roman" pitchFamily="18" charset="0"/>
                        </a:rPr>
                        <a:t>діяльності</a:t>
                      </a:r>
                      <a:r>
                        <a:rPr lang="ru-RU" sz="1600" baseline="0" dirty="0" smtClean="0">
                          <a:solidFill>
                            <a:srgbClr val="000000"/>
                          </a:solidFill>
                          <a:effectLst/>
                          <a:latin typeface="Times New Roman" pitchFamily="18" charset="0"/>
                          <a:ea typeface="Calibri"/>
                          <a:cs typeface="Times New Roman" pitchFamily="18" charset="0"/>
                        </a:rPr>
                        <a:t>)*100</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034">
                <a:tc>
                  <a:txBody>
                    <a:bodyPr/>
                    <a:lstStyle/>
                    <a:p>
                      <a:pPr marL="0" indent="0">
                        <a:lnSpc>
                          <a:spcPct val="100000"/>
                        </a:lnSpc>
                        <a:spcAft>
                          <a:spcPts val="0"/>
                        </a:spcAft>
                      </a:pPr>
                      <a:r>
                        <a:rPr lang="ru-RU" sz="1600" dirty="0">
                          <a:solidFill>
                            <a:srgbClr val="000000"/>
                          </a:solidFill>
                          <a:effectLst/>
                          <a:latin typeface="Times New Roman" pitchFamily="18" charset="0"/>
                          <a:ea typeface="Calibri"/>
                          <a:cs typeface="Times New Roman" pitchFamily="18" charset="0"/>
                        </a:rPr>
                        <a:t>11. </a:t>
                      </a:r>
                      <a:r>
                        <a:rPr lang="ru-RU" sz="1600" dirty="0" err="1">
                          <a:solidFill>
                            <a:srgbClr val="000000"/>
                          </a:solidFill>
                          <a:effectLst/>
                          <a:latin typeface="Times New Roman" pitchFamily="18" charset="0"/>
                          <a:ea typeface="Calibri"/>
                          <a:cs typeface="Times New Roman" pitchFamily="18" charset="0"/>
                        </a:rPr>
                        <a:t>Загальна</a:t>
                      </a:r>
                      <a:r>
                        <a:rPr lang="ru-RU" sz="1600" dirty="0">
                          <a:solidFill>
                            <a:srgbClr val="000000"/>
                          </a:solidFill>
                          <a:effectLst/>
                          <a:latin typeface="Times New Roman" pitchFamily="18" charset="0"/>
                          <a:ea typeface="Calibri"/>
                          <a:cs typeface="Times New Roman" pitchFamily="18" charset="0"/>
                        </a:rPr>
                        <a:t> </a:t>
                      </a:r>
                      <a:r>
                        <a:rPr lang="ru-RU" sz="1600" dirty="0" err="1" smtClean="0">
                          <a:solidFill>
                            <a:srgbClr val="000000"/>
                          </a:solidFill>
                          <a:effectLst/>
                          <a:latin typeface="Times New Roman" pitchFamily="18" charset="0"/>
                          <a:ea typeface="Calibri"/>
                          <a:cs typeface="Times New Roman" pitchFamily="18" charset="0"/>
                        </a:rPr>
                        <a:t>рентабельність</a:t>
                      </a:r>
                      <a:r>
                        <a:rPr lang="ru-RU" sz="1600" dirty="0" smtClean="0">
                          <a:solidFill>
                            <a:srgbClr val="000000"/>
                          </a:solidFill>
                          <a:effectLst/>
                          <a:latin typeface="Times New Roman" pitchFamily="18" charset="0"/>
                          <a:ea typeface="Calibri"/>
                          <a:cs typeface="Times New Roman" pitchFamily="18" charset="0"/>
                        </a:rPr>
                        <a:t> (</a:t>
                      </a:r>
                      <a:r>
                        <a:rPr lang="ru-RU" sz="1600" dirty="0" err="1" smtClean="0">
                          <a:solidFill>
                            <a:srgbClr val="000000"/>
                          </a:solidFill>
                          <a:effectLst/>
                          <a:latin typeface="Times New Roman" pitchFamily="18" charset="0"/>
                          <a:ea typeface="Calibri"/>
                          <a:cs typeface="Times New Roman" pitchFamily="18" charset="0"/>
                        </a:rPr>
                        <a:t>валовий</a:t>
                      </a:r>
                      <a:r>
                        <a:rPr lang="ru-RU" sz="1600" dirty="0" smtClean="0">
                          <a:solidFill>
                            <a:srgbClr val="000000"/>
                          </a:solidFill>
                          <a:effectLst/>
                          <a:latin typeface="Times New Roman" pitchFamily="18" charset="0"/>
                          <a:ea typeface="Calibri"/>
                          <a:cs typeface="Times New Roman" pitchFamily="18" charset="0"/>
                        </a:rPr>
                        <a:t> </a:t>
                      </a:r>
                      <a:r>
                        <a:rPr lang="ru-RU" sz="1600" dirty="0" err="1" smtClean="0">
                          <a:solidFill>
                            <a:srgbClr val="000000"/>
                          </a:solidFill>
                          <a:effectLst/>
                          <a:latin typeface="Times New Roman" pitchFamily="18" charset="0"/>
                          <a:ea typeface="Calibri"/>
                          <a:cs typeface="Times New Roman" pitchFamily="18" charset="0"/>
                        </a:rPr>
                        <a:t>прибуток</a:t>
                      </a:r>
                      <a:r>
                        <a:rPr lang="ru-RU" sz="1600" dirty="0" smtClean="0">
                          <a:solidFill>
                            <a:srgbClr val="000000"/>
                          </a:solidFill>
                          <a:effectLst/>
                          <a:latin typeface="Times New Roman" pitchFamily="18" charset="0"/>
                          <a:ea typeface="Calibri"/>
                          <a:cs typeface="Times New Roman" pitchFamily="18" charset="0"/>
                        </a:rPr>
                        <a:t> /</a:t>
                      </a:r>
                      <a:r>
                        <a:rPr lang="ru-RU" sz="1600" dirty="0" err="1" smtClean="0">
                          <a:solidFill>
                            <a:srgbClr val="000000"/>
                          </a:solidFill>
                          <a:effectLst/>
                          <a:latin typeface="Times New Roman" pitchFamily="18" charset="0"/>
                          <a:ea typeface="Calibri"/>
                          <a:cs typeface="Times New Roman" pitchFamily="18" charset="0"/>
                        </a:rPr>
                        <a:t>чистий</a:t>
                      </a:r>
                      <a:r>
                        <a:rPr lang="ru-RU" sz="1600" baseline="0" dirty="0" smtClean="0">
                          <a:solidFill>
                            <a:srgbClr val="000000"/>
                          </a:solidFill>
                          <a:effectLst/>
                          <a:latin typeface="Times New Roman" pitchFamily="18" charset="0"/>
                          <a:ea typeface="Calibri"/>
                          <a:cs typeface="Times New Roman" pitchFamily="18" charset="0"/>
                        </a:rPr>
                        <a:t> </a:t>
                      </a:r>
                      <a:r>
                        <a:rPr lang="ru-RU" sz="1600" baseline="0" dirty="0" err="1" smtClean="0">
                          <a:solidFill>
                            <a:srgbClr val="000000"/>
                          </a:solidFill>
                          <a:effectLst/>
                          <a:latin typeface="Times New Roman" pitchFamily="18" charset="0"/>
                          <a:ea typeface="Calibri"/>
                          <a:cs typeface="Times New Roman" pitchFamily="18" charset="0"/>
                        </a:rPr>
                        <a:t>дохід</a:t>
                      </a:r>
                      <a:r>
                        <a:rPr lang="ru-RU" sz="1600" baseline="0" dirty="0" smtClean="0">
                          <a:solidFill>
                            <a:srgbClr val="000000"/>
                          </a:solidFill>
                          <a:effectLst/>
                          <a:latin typeface="Times New Roman" pitchFamily="18" charset="0"/>
                          <a:ea typeface="Calibri"/>
                          <a:cs typeface="Times New Roman" pitchFamily="18" charset="0"/>
                        </a:rPr>
                        <a:t>)*100</a:t>
                      </a:r>
                      <a:endParaRPr lang="uk-UA" sz="16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608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sz="2000" b="1" dirty="0">
                <a:latin typeface="Times New Roman" pitchFamily="18" charset="0"/>
                <a:cs typeface="Times New Roman" pitchFamily="18" charset="0"/>
              </a:rPr>
              <a:t>Фінансовий стан підприємства </a:t>
            </a:r>
            <a:r>
              <a:rPr lang="uk-UA" sz="2000" dirty="0" smtClean="0">
                <a:latin typeface="Times New Roman" pitchFamily="18" charset="0"/>
                <a:cs typeface="Times New Roman" pitchFamily="18" charset="0"/>
              </a:rPr>
              <a:t>характеризується </a:t>
            </a:r>
            <a:r>
              <a:rPr lang="ru-RU" sz="2000" dirty="0" err="1" smtClean="0">
                <a:latin typeface="Times New Roman" pitchFamily="18" charset="0"/>
                <a:cs typeface="Times New Roman" pitchFamily="18" charset="0"/>
              </a:rPr>
              <a:t>сукупністю</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показників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відображають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наявність</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розміщення</a:t>
            </a:r>
            <a:r>
              <a:rPr lang="ru-RU" sz="2000" dirty="0" smtClean="0">
                <a:latin typeface="Times New Roman" pitchFamily="18" charset="0"/>
                <a:cs typeface="Times New Roman" pitchFamily="18" charset="0"/>
              </a:rPr>
              <a:t> та </a:t>
            </a:r>
            <a:r>
              <a:rPr lang="ru-RU" sz="2000" dirty="0" err="1">
                <a:latin typeface="Times New Roman" pitchFamily="18" charset="0"/>
                <a:cs typeface="Times New Roman" pitchFamily="18" charset="0"/>
              </a:rPr>
              <a:t>ефективність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використання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ресурсів</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підприємства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його</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наявні</a:t>
            </a:r>
            <a:r>
              <a:rPr lang="ru-RU" sz="2000" dirty="0">
                <a:latin typeface="Times New Roman" pitchFamily="18" charset="0"/>
                <a:cs typeface="Times New Roman" pitchFamily="18" charset="0"/>
              </a:rPr>
              <a:t> й </a:t>
            </a:r>
            <a:r>
              <a:rPr lang="ru-RU" sz="2000" dirty="0" err="1">
                <a:latin typeface="Times New Roman" pitchFamily="18" charset="0"/>
                <a:cs typeface="Times New Roman" pitchFamily="18" charset="0"/>
              </a:rPr>
              <a:t>потенційні</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фінансові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можливості</a:t>
            </a:r>
            <a:endParaRPr lang="ru-RU" sz="2000" dirty="0" smtClean="0">
              <a:latin typeface="Times New Roman" pitchFamily="18" charset="0"/>
              <a:cs typeface="Times New Roman" pitchFamily="18" charset="0"/>
            </a:endParaRPr>
          </a:p>
          <a:p>
            <a:r>
              <a:rPr lang="ru-RU" sz="2000" i="1" dirty="0" err="1"/>
              <a:t>Суб'єкти</a:t>
            </a:r>
            <a:r>
              <a:rPr lang="ru-RU" sz="2000" i="1" dirty="0"/>
              <a:t> </a:t>
            </a:r>
            <a:r>
              <a:rPr lang="ru-RU" sz="2000" i="1" dirty="0" err="1"/>
              <a:t>аналізу</a:t>
            </a:r>
            <a:r>
              <a:rPr lang="ru-RU" sz="2000" i="1" dirty="0"/>
              <a:t> </a:t>
            </a:r>
            <a:r>
              <a:rPr lang="ru-RU" sz="2000" i="1" dirty="0" err="1"/>
              <a:t>фінансового</a:t>
            </a:r>
            <a:r>
              <a:rPr lang="ru-RU" sz="2000" i="1" dirty="0"/>
              <a:t> стану </a:t>
            </a:r>
            <a:r>
              <a:rPr lang="ru-RU" sz="2000" i="1" dirty="0" err="1"/>
              <a:t>безпосередньо</a:t>
            </a:r>
            <a:r>
              <a:rPr lang="ru-RU" sz="2000" i="1" dirty="0"/>
              <a:t> </a:t>
            </a:r>
            <a:r>
              <a:rPr lang="ru-RU" sz="2000" i="1" dirty="0" err="1"/>
              <a:t>зацікавлені</a:t>
            </a:r>
            <a:r>
              <a:rPr lang="ru-RU" sz="2000" i="1" dirty="0"/>
              <a:t> в</a:t>
            </a:r>
          </a:p>
          <a:p>
            <a:r>
              <a:rPr lang="uk-UA" sz="2000" i="1" dirty="0"/>
              <a:t>діяльності </a:t>
            </a:r>
            <a:r>
              <a:rPr lang="uk-UA" sz="2000" i="1" dirty="0" smtClean="0"/>
              <a:t>підприємства</a:t>
            </a:r>
          </a:p>
          <a:p>
            <a:pPr algn="just"/>
            <a:r>
              <a:rPr lang="ru-RU" sz="2000" dirty="0" err="1">
                <a:latin typeface="Times New Roman" pitchFamily="18" charset="0"/>
                <a:cs typeface="Times New Roman" pitchFamily="18" charset="0"/>
              </a:rPr>
              <a:t>Власники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акціонери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інвестори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аналітики</a:t>
            </a:r>
            <a:r>
              <a:rPr lang="ru-RU" sz="2000" dirty="0">
                <a:latin typeface="Times New Roman" pitchFamily="18" charset="0"/>
                <a:cs typeface="Times New Roman" pitchFamily="18" charset="0"/>
              </a:rPr>
              <a:t> на </a:t>
            </a:r>
            <a:r>
              <a:rPr lang="ru-RU" sz="2000" dirty="0" smtClean="0">
                <a:latin typeface="Times New Roman" pitchFamily="18" charset="0"/>
                <a:cs typeface="Times New Roman" pitchFamily="18" charset="0"/>
              </a:rPr>
              <a:t>ринку </a:t>
            </a:r>
            <a:r>
              <a:rPr lang="ru-RU" sz="2000" dirty="0" err="1" smtClean="0">
                <a:latin typeface="Times New Roman" pitchFamily="18" charset="0"/>
                <a:cs typeface="Times New Roman" pitchFamily="18" charset="0"/>
              </a:rPr>
              <a:t>капіталів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кредитори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постачальники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інші</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контрагенти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конкуренти</a:t>
            </a:r>
            <a:r>
              <a:rPr lang="ru-RU" sz="2000" dirty="0">
                <a:latin typeface="Times New Roman" pitchFamily="18" charset="0"/>
                <a:cs typeface="Times New Roman" pitchFamily="18" charset="0"/>
              </a:rPr>
              <a:t>, держава в </a:t>
            </a:r>
            <a:r>
              <a:rPr lang="ru-RU" sz="2000" dirty="0" err="1">
                <a:latin typeface="Times New Roman" pitchFamily="18" charset="0"/>
                <a:cs typeface="Times New Roman" pitchFamily="18" charset="0"/>
              </a:rPr>
              <a:t>особі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контролюючих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органів</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менеджери</a:t>
            </a:r>
            <a:r>
              <a:rPr lang="ru-RU"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підприємств</a:t>
            </a:r>
            <a:r>
              <a:rPr lang="uk-UA" sz="2000" dirty="0">
                <a:latin typeface="Times New Roman" pitchFamily="18" charset="0"/>
                <a:cs typeface="Times New Roman" pitchFamily="18" charset="0"/>
              </a:rPr>
              <a:t>, </a:t>
            </a:r>
            <a:r>
              <a:rPr lang="uk-UA" sz="2000" dirty="0" smtClean="0">
                <a:latin typeface="Times New Roman" pitchFamily="18" charset="0"/>
                <a:cs typeface="Times New Roman" pitchFamily="18" charset="0"/>
              </a:rPr>
              <a:t>персонал</a:t>
            </a:r>
          </a:p>
          <a:p>
            <a:r>
              <a:rPr lang="ru-RU" sz="2000" i="1" dirty="0" err="1"/>
              <a:t>Суб'єкти</a:t>
            </a:r>
            <a:r>
              <a:rPr lang="ru-RU" sz="2000" i="1" dirty="0"/>
              <a:t> </a:t>
            </a:r>
            <a:r>
              <a:rPr lang="ru-RU" sz="2000" i="1" dirty="0" err="1"/>
              <a:t>аналізу</a:t>
            </a:r>
            <a:r>
              <a:rPr lang="ru-RU" sz="2000" i="1" dirty="0"/>
              <a:t> </a:t>
            </a:r>
            <a:r>
              <a:rPr lang="ru-RU" sz="2000" i="1" dirty="0" err="1"/>
              <a:t>фінансового</a:t>
            </a:r>
            <a:r>
              <a:rPr lang="ru-RU" sz="2000" i="1" dirty="0"/>
              <a:t> стану </a:t>
            </a:r>
            <a:r>
              <a:rPr lang="ru-RU" sz="2000" i="1" dirty="0" err="1"/>
              <a:t>опосередковано</a:t>
            </a:r>
            <a:r>
              <a:rPr lang="ru-RU" sz="2000" i="1" dirty="0"/>
              <a:t> </a:t>
            </a:r>
            <a:r>
              <a:rPr lang="ru-RU" sz="2000" i="1" dirty="0" err="1"/>
              <a:t>зацікавлені</a:t>
            </a:r>
            <a:r>
              <a:rPr lang="ru-RU" sz="2000" i="1" dirty="0"/>
              <a:t> в</a:t>
            </a:r>
          </a:p>
          <a:p>
            <a:r>
              <a:rPr lang="uk-UA" sz="2000" i="1" dirty="0"/>
              <a:t>діяльності </a:t>
            </a:r>
            <a:r>
              <a:rPr lang="uk-UA" sz="2000" i="1" dirty="0" smtClean="0"/>
              <a:t>підприємства</a:t>
            </a:r>
            <a:endParaRPr lang="uk-UA" sz="2000" i="1" dirty="0"/>
          </a:p>
          <a:p>
            <a:r>
              <a:rPr lang="uk-UA" sz="2000" dirty="0"/>
              <a:t>Аудитори, консультанти, консалтингові </a:t>
            </a:r>
            <a:r>
              <a:rPr lang="uk-UA" sz="2000" dirty="0" smtClean="0"/>
              <a:t>фірми, фондові </a:t>
            </a:r>
            <a:r>
              <a:rPr lang="uk-UA" sz="2000" dirty="0"/>
              <a:t>біржі, засоби масової </a:t>
            </a:r>
            <a:r>
              <a:rPr lang="uk-UA" sz="2000" dirty="0" smtClean="0"/>
              <a:t>інформації, асоціації</a:t>
            </a:r>
            <a:r>
              <a:rPr lang="uk-UA" sz="2000" dirty="0"/>
              <a:t>, профспілки</a:t>
            </a:r>
            <a:endParaRPr lang="uk-UA" sz="2000" i="1" dirty="0"/>
          </a:p>
        </p:txBody>
      </p:sp>
    </p:spTree>
    <p:extLst>
      <p:ext uri="{BB962C8B-B14F-4D97-AF65-F5344CB8AC3E}">
        <p14:creationId xmlns:p14="http://schemas.microsoft.com/office/powerpoint/2010/main" val="229826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361" y="620688"/>
            <a:ext cx="5803951" cy="5333361"/>
          </a:xfrm>
        </p:spPr>
      </p:pic>
    </p:spTree>
    <p:extLst>
      <p:ext uri="{BB962C8B-B14F-4D97-AF65-F5344CB8AC3E}">
        <p14:creationId xmlns:p14="http://schemas.microsoft.com/office/powerpoint/2010/main" val="4176947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598" y="1340768"/>
            <a:ext cx="6538674" cy="4032181"/>
          </a:xfrm>
        </p:spPr>
      </p:pic>
    </p:spTree>
    <p:extLst>
      <p:ext uri="{BB962C8B-B14F-4D97-AF65-F5344CB8AC3E}">
        <p14:creationId xmlns:p14="http://schemas.microsoft.com/office/powerpoint/2010/main" val="748956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5379" y="764704"/>
            <a:ext cx="6184973" cy="4712360"/>
          </a:xfrm>
        </p:spPr>
      </p:pic>
    </p:spTree>
    <p:extLst>
      <p:ext uri="{BB962C8B-B14F-4D97-AF65-F5344CB8AC3E}">
        <p14:creationId xmlns:p14="http://schemas.microsoft.com/office/powerpoint/2010/main" val="4044114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836712"/>
            <a:ext cx="6308741" cy="3654243"/>
          </a:xfrm>
        </p:spPr>
      </p:pic>
    </p:spTree>
    <p:extLst>
      <p:ext uri="{BB962C8B-B14F-4D97-AF65-F5344CB8AC3E}">
        <p14:creationId xmlns:p14="http://schemas.microsoft.com/office/powerpoint/2010/main" val="4116960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spTree>
    <p:extLst>
      <p:ext uri="{BB962C8B-B14F-4D97-AF65-F5344CB8AC3E}">
        <p14:creationId xmlns:p14="http://schemas.microsoft.com/office/powerpoint/2010/main" val="369258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9756" y="908720"/>
            <a:ext cx="5476087" cy="4781935"/>
          </a:xfrm>
        </p:spPr>
      </p:pic>
    </p:spTree>
    <p:extLst>
      <p:ext uri="{BB962C8B-B14F-4D97-AF65-F5344CB8AC3E}">
        <p14:creationId xmlns:p14="http://schemas.microsoft.com/office/powerpoint/2010/main" val="75396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844824"/>
            <a:ext cx="6784250" cy="1796393"/>
          </a:xfrm>
        </p:spPr>
      </p:pic>
    </p:spTree>
    <p:extLst>
      <p:ext uri="{BB962C8B-B14F-4D97-AF65-F5344CB8AC3E}">
        <p14:creationId xmlns:p14="http://schemas.microsoft.com/office/powerpoint/2010/main" val="131234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92500" lnSpcReduction="10000"/>
          </a:bodyPr>
          <a:lstStyle/>
          <a:p>
            <a:r>
              <a:rPr lang="ru-RU" sz="2000" b="1" dirty="0" err="1">
                <a:latin typeface="Times New Roman" pitchFamily="18" charset="0"/>
                <a:cs typeface="Times New Roman" pitchFamily="18" charset="0"/>
              </a:rPr>
              <a:t>Методи</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проведення</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оцінки</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фінансового</a:t>
            </a:r>
            <a:r>
              <a:rPr lang="ru-RU" sz="2000" b="1"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стану</a:t>
            </a:r>
          </a:p>
          <a:p>
            <a:endParaRPr lang="ru-RU" sz="2000" b="1" dirty="0" smtClean="0">
              <a:latin typeface="Times New Roman" pitchFamily="18" charset="0"/>
              <a:cs typeface="Times New Roman" pitchFamily="18" charset="0"/>
            </a:endParaRPr>
          </a:p>
          <a:p>
            <a:pPr algn="just"/>
            <a:r>
              <a:rPr lang="uk-UA" sz="2000" b="1" dirty="0" smtClean="0">
                <a:latin typeface="Times New Roman" pitchFamily="18" charset="0"/>
                <a:cs typeface="Times New Roman" pitchFamily="18" charset="0"/>
              </a:rPr>
              <a:t>Горизонтальний аналіз</a:t>
            </a:r>
            <a:endParaRPr lang="uk-UA" sz="2000" b="1"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Порівняння кожної позиції звітності </a:t>
            </a:r>
            <a:r>
              <a:rPr lang="uk-UA" sz="2000" dirty="0" smtClean="0">
                <a:latin typeface="Times New Roman" pitchFamily="18" charset="0"/>
                <a:cs typeface="Times New Roman" pitchFamily="18" charset="0"/>
              </a:rPr>
              <a:t>з попереднім </a:t>
            </a:r>
            <a:r>
              <a:rPr lang="uk-UA" sz="2000" dirty="0">
                <a:latin typeface="Times New Roman" pitchFamily="18" charset="0"/>
                <a:cs typeface="Times New Roman" pitchFamily="18" charset="0"/>
              </a:rPr>
              <a:t>періодом</a:t>
            </a:r>
          </a:p>
          <a:p>
            <a:pPr algn="just"/>
            <a:r>
              <a:rPr lang="uk-UA" sz="2000" b="1" dirty="0" smtClean="0">
                <a:latin typeface="Times New Roman" pitchFamily="18" charset="0"/>
                <a:cs typeface="Times New Roman" pitchFamily="18" charset="0"/>
              </a:rPr>
              <a:t>Вертикальний аналіз</a:t>
            </a:r>
            <a:endParaRPr lang="uk-UA" sz="2000" b="1"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Визначення структури підсумкових </a:t>
            </a:r>
            <a:r>
              <a:rPr lang="uk-UA" sz="2000" dirty="0" smtClean="0">
                <a:latin typeface="Times New Roman" pitchFamily="18" charset="0"/>
                <a:cs typeface="Times New Roman" pitchFamily="18" charset="0"/>
              </a:rPr>
              <a:t>фінансових </a:t>
            </a:r>
            <a:r>
              <a:rPr lang="ru-RU" sz="2000" dirty="0" err="1" smtClean="0">
                <a:latin typeface="Times New Roman" pitchFamily="18" charset="0"/>
                <a:cs typeface="Times New Roman" pitchFamily="18" charset="0"/>
              </a:rPr>
              <a:t>показників</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з </a:t>
            </a:r>
            <a:r>
              <a:rPr lang="ru-RU" sz="2000" dirty="0" err="1">
                <a:latin typeface="Times New Roman" pitchFamily="18" charset="0"/>
                <a:cs typeface="Times New Roman" pitchFamily="18" charset="0"/>
              </a:rPr>
              <a:t>виявленням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впливу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кожної</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позиції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звітності</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на результат в </a:t>
            </a:r>
            <a:r>
              <a:rPr lang="ru-RU" sz="2000" dirty="0" err="1" smtClean="0">
                <a:latin typeface="Times New Roman" pitchFamily="18" charset="0"/>
                <a:cs typeface="Times New Roman" pitchFamily="18" charset="0"/>
              </a:rPr>
              <a:t>цілому</a:t>
            </a:r>
            <a:endParaRPr lang="uk-UA" sz="2000" dirty="0">
              <a:latin typeface="Times New Roman" pitchFamily="18" charset="0"/>
              <a:cs typeface="Times New Roman" pitchFamily="18" charset="0"/>
            </a:endParaRPr>
          </a:p>
          <a:p>
            <a:pPr algn="just"/>
            <a:r>
              <a:rPr lang="uk-UA" sz="2000" b="1" dirty="0" smtClean="0">
                <a:latin typeface="Times New Roman" pitchFamily="18" charset="0"/>
                <a:cs typeface="Times New Roman" pitchFamily="18" charset="0"/>
              </a:rPr>
              <a:t>Аналіз відносних показників</a:t>
            </a:r>
            <a:endParaRPr lang="uk-UA" sz="2000" b="1" dirty="0">
              <a:latin typeface="Times New Roman" pitchFamily="18" charset="0"/>
              <a:cs typeface="Times New Roman" pitchFamily="18" charset="0"/>
            </a:endParaRPr>
          </a:p>
          <a:p>
            <a:pPr algn="just"/>
            <a:r>
              <a:rPr lang="ru-RU" sz="2000" dirty="0" err="1">
                <a:latin typeface="Times New Roman" pitchFamily="18" charset="0"/>
                <a:cs typeface="Times New Roman" pitchFamily="18" charset="0"/>
              </a:rPr>
              <a:t>Розрахунок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відношень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між</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окремими</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позиціями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звіту</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позиціями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різних</a:t>
            </a:r>
            <a:r>
              <a:rPr lang="ru-RU" sz="2000" dirty="0">
                <a:latin typeface="Times New Roman" pitchFamily="18" charset="0"/>
                <a:cs typeface="Times New Roman" pitchFamily="18" charset="0"/>
              </a:rPr>
              <a:t> форм </a:t>
            </a:r>
            <a:r>
              <a:rPr lang="ru-RU" sz="2000" dirty="0" err="1" smtClean="0">
                <a:latin typeface="Times New Roman" pitchFamily="18" charset="0"/>
                <a:cs typeface="Times New Roman" pitchFamily="18" charset="0"/>
              </a:rPr>
              <a:t>звітності</a:t>
            </a:r>
            <a:r>
              <a:rPr lang="ru-RU"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визначення </a:t>
            </a:r>
            <a:r>
              <a:rPr lang="uk-UA" sz="2000" dirty="0">
                <a:latin typeface="Times New Roman" pitchFamily="18" charset="0"/>
                <a:cs typeface="Times New Roman" pitchFamily="18" charset="0"/>
              </a:rPr>
              <a:t>взаємозв'язаних показників</a:t>
            </a:r>
          </a:p>
          <a:p>
            <a:pPr algn="just"/>
            <a:r>
              <a:rPr lang="uk-UA" sz="2000" b="1" dirty="0" smtClean="0">
                <a:latin typeface="Times New Roman" pitchFamily="18" charset="0"/>
                <a:cs typeface="Times New Roman" pitchFamily="18" charset="0"/>
              </a:rPr>
              <a:t>Порівняльний аналіз</a:t>
            </a:r>
            <a:endParaRPr lang="uk-UA" sz="2000" b="1"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Як внутрішньогосподарський аналіз </a:t>
            </a:r>
            <a:r>
              <a:rPr lang="uk-UA" sz="2000" dirty="0" smtClean="0">
                <a:latin typeface="Times New Roman" pitchFamily="18" charset="0"/>
                <a:cs typeface="Times New Roman" pitchFamily="18" charset="0"/>
              </a:rPr>
              <a:t>зведених </a:t>
            </a:r>
            <a:r>
              <a:rPr lang="ru-RU" sz="2000" dirty="0" err="1" smtClean="0">
                <a:latin typeface="Times New Roman" pitchFamily="18" charset="0"/>
                <a:cs typeface="Times New Roman" pitchFamily="18" charset="0"/>
              </a:rPr>
              <a:t>показників</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звітності</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окремими</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показниками</a:t>
            </a:r>
            <a:r>
              <a:rPr lang="ru-RU"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підприємства</a:t>
            </a:r>
            <a:r>
              <a:rPr lang="uk-UA" sz="2000" dirty="0">
                <a:latin typeface="Times New Roman" pitchFamily="18" charset="0"/>
                <a:cs typeface="Times New Roman" pitchFamily="18" charset="0"/>
              </a:rPr>
              <a:t>, підрозділів, так </a:t>
            </a:r>
            <a:r>
              <a:rPr lang="uk-UA" sz="2000" dirty="0" smtClean="0">
                <a:latin typeface="Times New Roman" pitchFamily="18" charset="0"/>
                <a:cs typeface="Times New Roman" pitchFamily="18" charset="0"/>
              </a:rPr>
              <a:t>і міжгосподарський </a:t>
            </a:r>
            <a:r>
              <a:rPr lang="uk-UA" sz="2000" dirty="0">
                <a:latin typeface="Times New Roman" pitchFamily="18" charset="0"/>
                <a:cs typeface="Times New Roman" pitchFamily="18" charset="0"/>
              </a:rPr>
              <a:t>аналіз показників </a:t>
            </a:r>
            <a:r>
              <a:rPr lang="uk-UA" sz="2000" dirty="0" smtClean="0">
                <a:latin typeface="Times New Roman" pitchFamily="18" charset="0"/>
                <a:cs typeface="Times New Roman" pitchFamily="18" charset="0"/>
              </a:rPr>
              <a:t>даного </a:t>
            </a:r>
            <a:r>
              <a:rPr lang="ru-RU" sz="2000" dirty="0" err="1" smtClean="0">
                <a:latin typeface="Times New Roman" pitchFamily="18" charset="0"/>
                <a:cs typeface="Times New Roman" pitchFamily="18" charset="0"/>
              </a:rPr>
              <a:t>підприємства</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з </a:t>
            </a:r>
            <a:r>
              <a:rPr lang="ru-RU" sz="2000" dirty="0" err="1">
                <a:latin typeface="Times New Roman" pitchFamily="18" charset="0"/>
                <a:cs typeface="Times New Roman" pitchFamily="18" charset="0"/>
              </a:rPr>
              <a:t>показниками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конкурентів</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і </a:t>
            </a:r>
            <a:r>
              <a:rPr lang="uk-UA" sz="2000" dirty="0" smtClean="0">
                <a:latin typeface="Times New Roman" pitchFamily="18" charset="0"/>
                <a:cs typeface="Times New Roman" pitchFamily="18" charset="0"/>
              </a:rPr>
              <a:t>середніми </a:t>
            </a:r>
            <a:r>
              <a:rPr lang="uk-UA" sz="2000" dirty="0">
                <a:latin typeface="Times New Roman" pitchFamily="18" charset="0"/>
                <a:cs typeface="Times New Roman" pitchFamily="18" charset="0"/>
              </a:rPr>
              <a:t>галузевими даними</a:t>
            </a:r>
          </a:p>
          <a:p>
            <a:pPr algn="just"/>
            <a:r>
              <a:rPr lang="uk-UA" sz="2000" b="1" dirty="0" smtClean="0">
                <a:latin typeface="Times New Roman" pitchFamily="18" charset="0"/>
                <a:cs typeface="Times New Roman" pitchFamily="18" charset="0"/>
              </a:rPr>
              <a:t>Факторний аналіз</a:t>
            </a:r>
            <a:endParaRPr lang="uk-UA" sz="2000" b="1" dirty="0">
              <a:latin typeface="Times New Roman" pitchFamily="18" charset="0"/>
              <a:cs typeface="Times New Roman" pitchFamily="18" charset="0"/>
            </a:endParaRPr>
          </a:p>
          <a:p>
            <a:pPr algn="just"/>
            <a:r>
              <a:rPr lang="ru-RU" sz="2000" dirty="0" err="1">
                <a:latin typeface="Times New Roman" pitchFamily="18" charset="0"/>
                <a:cs typeface="Times New Roman" pitchFamily="18" charset="0"/>
              </a:rPr>
              <a:t>Аналіз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впливу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окремих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чинників</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на </a:t>
            </a:r>
            <a:r>
              <a:rPr lang="uk-UA" sz="2000" dirty="0" smtClean="0">
                <a:latin typeface="Times New Roman" pitchFamily="18" charset="0"/>
                <a:cs typeface="Times New Roman" pitchFamily="18" charset="0"/>
              </a:rPr>
              <a:t>результативний </a:t>
            </a:r>
            <a:r>
              <a:rPr lang="uk-UA" sz="2000" dirty="0">
                <a:latin typeface="Times New Roman" pitchFamily="18" charset="0"/>
                <a:cs typeface="Times New Roman" pitchFamily="18" charset="0"/>
              </a:rPr>
              <a:t>показник за </a:t>
            </a:r>
            <a:r>
              <a:rPr lang="uk-UA" sz="2000" dirty="0" smtClean="0">
                <a:latin typeface="Times New Roman" pitchFamily="18" charset="0"/>
                <a:cs typeface="Times New Roman" pitchFamily="18" charset="0"/>
              </a:rPr>
              <a:t>допомогою детермінованих </a:t>
            </a:r>
            <a:r>
              <a:rPr lang="uk-UA" sz="2000" dirty="0">
                <a:latin typeface="Times New Roman" pitchFamily="18" charset="0"/>
                <a:cs typeface="Times New Roman" pitchFamily="18" charset="0"/>
              </a:rPr>
              <a:t>або стохастичних </a:t>
            </a:r>
            <a:r>
              <a:rPr lang="uk-UA" sz="2000" dirty="0" smtClean="0">
                <a:latin typeface="Times New Roman" pitchFamily="18" charset="0"/>
                <a:cs typeface="Times New Roman" pitchFamily="18" charset="0"/>
              </a:rPr>
              <a:t>прийомів дослідження</a:t>
            </a:r>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277127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20000"/>
          </a:bodyPr>
          <a:lstStyle/>
          <a:p>
            <a:pPr algn="ctr"/>
            <a:r>
              <a:rPr lang="ru-RU" sz="2000" b="1" dirty="0" err="1">
                <a:latin typeface="Times New Roman" pitchFamily="18" charset="0"/>
                <a:cs typeface="Times New Roman" pitchFamily="18" charset="0"/>
              </a:rPr>
              <a:t>Перелік</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основних</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індикаторів</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оцінки</a:t>
            </a:r>
            <a:r>
              <a:rPr lang="ru-RU" sz="2000" b="1" dirty="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фінансового</a:t>
            </a:r>
            <a:r>
              <a:rPr lang="ru-RU" sz="2000" b="1"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стану підприємства</a:t>
            </a:r>
          </a:p>
          <a:p>
            <a:pPr algn="just"/>
            <a:endParaRPr lang="uk-UA" sz="2000" b="1" dirty="0" smtClean="0">
              <a:latin typeface="Times New Roman" pitchFamily="18" charset="0"/>
              <a:cs typeface="Times New Roman" pitchFamily="18" charset="0"/>
            </a:endParaRPr>
          </a:p>
          <a:p>
            <a:pPr algn="just"/>
            <a:r>
              <a:rPr lang="uk-UA" sz="2200" b="1" dirty="0" smtClean="0">
                <a:latin typeface="Times New Roman" pitchFamily="18" charset="0"/>
                <a:cs typeface="Times New Roman" pitchFamily="18" charset="0"/>
              </a:rPr>
              <a:t>Показники рентабельності (</a:t>
            </a:r>
            <a:r>
              <a:rPr lang="uk-UA" sz="2200" dirty="0" smtClean="0">
                <a:latin typeface="Times New Roman" pitchFamily="18" charset="0"/>
                <a:cs typeface="Times New Roman" pitchFamily="18" charset="0"/>
              </a:rPr>
              <a:t>рентабельність активів, рентабельність капіталу, рентабельність виробництва</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продукції, рентабельність власного капіталу, рентабельність реалізованої</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продукції) </a:t>
            </a:r>
          </a:p>
          <a:p>
            <a:pPr algn="just"/>
            <a:endParaRPr lang="uk-UA" sz="2200" dirty="0" smtClean="0">
              <a:latin typeface="Times New Roman" pitchFamily="18" charset="0"/>
              <a:cs typeface="Times New Roman" pitchFamily="18" charset="0"/>
            </a:endParaRPr>
          </a:p>
          <a:p>
            <a:pPr algn="just"/>
            <a:r>
              <a:rPr lang="uk-UA" sz="2200" b="1" dirty="0" smtClean="0">
                <a:latin typeface="Times New Roman" pitchFamily="18" charset="0"/>
                <a:cs typeface="Times New Roman" pitchFamily="18" charset="0"/>
              </a:rPr>
              <a:t>Показники ліквідності (</a:t>
            </a:r>
            <a:r>
              <a:rPr lang="uk-UA" sz="2200" dirty="0" smtClean="0">
                <a:latin typeface="Times New Roman" pitchFamily="18" charset="0"/>
                <a:cs typeface="Times New Roman" pitchFamily="18" charset="0"/>
              </a:rPr>
              <a:t>коефіцієнт покриття, коефіцієнт швидкої ліквідності, коефіцієнт маневреності</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власного</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капіталу, коефіцієнт абсолютної</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ліквідності, </a:t>
            </a:r>
            <a:r>
              <a:rPr lang="uk-UA" sz="2200" dirty="0" smtClean="0">
                <a:latin typeface="Times New Roman" pitchFamily="18" charset="0"/>
                <a:cs typeface="Times New Roman" pitchFamily="18" charset="0"/>
              </a:rPr>
              <a:t>співвідношення короткострокової дебіторської та кредиторської заборгованості)</a:t>
            </a:r>
            <a:endParaRPr lang="uk-UA" sz="2200" dirty="0" smtClean="0">
              <a:latin typeface="Times New Roman" pitchFamily="18" charset="0"/>
              <a:cs typeface="Times New Roman" pitchFamily="18" charset="0"/>
            </a:endParaRPr>
          </a:p>
          <a:p>
            <a:pPr algn="just"/>
            <a:endParaRPr lang="uk-UA" sz="2200" b="1" dirty="0">
              <a:latin typeface="Times New Roman" pitchFamily="18" charset="0"/>
              <a:cs typeface="Times New Roman" pitchFamily="18" charset="0"/>
            </a:endParaRPr>
          </a:p>
          <a:p>
            <a:pPr algn="just"/>
            <a:r>
              <a:rPr lang="uk-UA" sz="2200" b="1" dirty="0" smtClean="0">
                <a:latin typeface="Times New Roman" pitchFamily="18" charset="0"/>
                <a:cs typeface="Times New Roman" pitchFamily="18" charset="0"/>
              </a:rPr>
              <a:t>Показники фінансової незалежності (</a:t>
            </a:r>
            <a:r>
              <a:rPr lang="uk-UA" sz="2200" dirty="0" smtClean="0">
                <a:latin typeface="Times New Roman" pitchFamily="18" charset="0"/>
                <a:cs typeface="Times New Roman" pitchFamily="18" charset="0"/>
              </a:rPr>
              <a:t>коефіцієнт автономії, коефіцієнт оборотності</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кредиторської</a:t>
            </a:r>
            <a:r>
              <a:rPr lang="uk-UA" sz="2200" dirty="0">
                <a:latin typeface="Times New Roman" pitchFamily="18" charset="0"/>
                <a:cs typeface="Times New Roman" pitchFamily="18" charset="0"/>
              </a:rPr>
              <a:t> заборгованості, коефіцієнт фінансового левериджу, коефіцієнт фінансової стійкості, </a:t>
            </a:r>
            <a:r>
              <a:rPr lang="uk-UA" sz="2200" dirty="0" smtClean="0">
                <a:latin typeface="Times New Roman" pitchFamily="18" charset="0"/>
                <a:cs typeface="Times New Roman" pitchFamily="18" charset="0"/>
              </a:rPr>
              <a:t>коефіцієнт фінансової стабільності)</a:t>
            </a:r>
            <a:endParaRPr lang="uk-UA" sz="2200" dirty="0">
              <a:latin typeface="Times New Roman" pitchFamily="18" charset="0"/>
              <a:cs typeface="Times New Roman" pitchFamily="18" charset="0"/>
            </a:endParaRPr>
          </a:p>
          <a:p>
            <a:pPr algn="just"/>
            <a:endParaRPr lang="uk-UA" sz="2200" b="1" dirty="0">
              <a:latin typeface="Times New Roman" pitchFamily="18" charset="0"/>
              <a:cs typeface="Times New Roman" pitchFamily="18" charset="0"/>
            </a:endParaRPr>
          </a:p>
          <a:p>
            <a:pPr algn="just"/>
            <a:endParaRPr lang="uk-UA" sz="2200" b="1" dirty="0" smtClean="0">
              <a:latin typeface="Times New Roman" pitchFamily="18" charset="0"/>
              <a:cs typeface="Times New Roman" pitchFamily="18" charset="0"/>
            </a:endParaRPr>
          </a:p>
          <a:p>
            <a:pPr algn="just"/>
            <a:r>
              <a:rPr lang="uk-UA" sz="2200" b="1" dirty="0" smtClean="0">
                <a:latin typeface="Times New Roman" pitchFamily="18" charset="0"/>
                <a:cs typeface="Times New Roman" pitchFamily="18" charset="0"/>
              </a:rPr>
              <a:t>Показники ділової активності (</a:t>
            </a:r>
            <a:r>
              <a:rPr lang="uk-UA" sz="2200" dirty="0" smtClean="0">
                <a:latin typeface="Times New Roman" pitchFamily="18" charset="0"/>
                <a:cs typeface="Times New Roman" pitchFamily="18" charset="0"/>
              </a:rPr>
              <a:t>коефіцієнт оборотності активів, </a:t>
            </a:r>
            <a:r>
              <a:rPr lang="uk-UA" sz="2200" dirty="0" smtClean="0">
                <a:latin typeface="Times New Roman" pitchFamily="18" charset="0"/>
                <a:cs typeface="Times New Roman" pitchFamily="18" charset="0"/>
              </a:rPr>
              <a:t>коефіцієнт оборотності </a:t>
            </a:r>
            <a:r>
              <a:rPr lang="uk-UA" sz="2200" dirty="0" smtClean="0">
                <a:latin typeface="Times New Roman" pitchFamily="18" charset="0"/>
                <a:cs typeface="Times New Roman" pitchFamily="18" charset="0"/>
              </a:rPr>
              <a:t>д</a:t>
            </a:r>
            <a:r>
              <a:rPr lang="uk-UA" sz="2200" dirty="0" smtClean="0">
                <a:latin typeface="Times New Roman" pitchFamily="18" charset="0"/>
                <a:cs typeface="Times New Roman" pitchFamily="18" charset="0"/>
              </a:rPr>
              <a:t>ебіторської заборгованості, коефіцієнт оборотності</a:t>
            </a:r>
            <a:r>
              <a:rPr lang="uk-UA" sz="2200" dirty="0">
                <a:latin typeface="Times New Roman" pitchFamily="18" charset="0"/>
                <a:cs typeface="Times New Roman" pitchFamily="18" charset="0"/>
              </a:rPr>
              <a:t> </a:t>
            </a:r>
            <a:r>
              <a:rPr lang="uk-UA" sz="2200" dirty="0" smtClean="0">
                <a:latin typeface="Times New Roman" pitchFamily="18" charset="0"/>
                <a:cs typeface="Times New Roman" pitchFamily="18" charset="0"/>
              </a:rPr>
              <a:t>виробничих</a:t>
            </a:r>
            <a:r>
              <a:rPr lang="uk-UA" sz="2200" dirty="0">
                <a:latin typeface="Times New Roman" pitchFamily="18" charset="0"/>
                <a:cs typeface="Times New Roman" pitchFamily="18" charset="0"/>
              </a:rPr>
              <a:t> запасів, коефіцієнт оборотності власного капіталу, </a:t>
            </a:r>
            <a:r>
              <a:rPr lang="uk-UA" sz="2200" dirty="0" smtClean="0">
                <a:latin typeface="Times New Roman" pitchFamily="18" charset="0"/>
                <a:cs typeface="Times New Roman" pitchFamily="18" charset="0"/>
              </a:rPr>
              <a:t>коефіцієнт оборотності основних засобів)</a:t>
            </a:r>
            <a:endParaRPr lang="uk-UA" sz="2200" dirty="0">
              <a:latin typeface="Times New Roman" pitchFamily="18" charset="0"/>
              <a:cs typeface="Times New Roman" pitchFamily="18" charset="0"/>
            </a:endParaRPr>
          </a:p>
          <a:p>
            <a:endParaRPr lang="uk-UA" sz="2200" dirty="0" smtClean="0">
              <a:latin typeface="Times New Roman" pitchFamily="18" charset="0"/>
              <a:cs typeface="Times New Roman" pitchFamily="18" charset="0"/>
            </a:endParaRPr>
          </a:p>
          <a:p>
            <a:endParaRPr lang="uk-UA" sz="2200" dirty="0" smtClean="0">
              <a:latin typeface="Times New Roman" pitchFamily="18" charset="0"/>
              <a:cs typeface="Times New Roman" pitchFamily="18" charset="0"/>
            </a:endParaRPr>
          </a:p>
          <a:p>
            <a:endParaRPr lang="uk-UA" sz="2000" dirty="0" smtClean="0"/>
          </a:p>
          <a:p>
            <a:endParaRPr lang="uk-UA" sz="2000" dirty="0" smtClean="0"/>
          </a:p>
          <a:p>
            <a:endParaRPr lang="uk-UA" sz="2000" dirty="0"/>
          </a:p>
        </p:txBody>
      </p:sp>
    </p:spTree>
    <p:extLst>
      <p:ext uri="{BB962C8B-B14F-4D97-AF65-F5344CB8AC3E}">
        <p14:creationId xmlns:p14="http://schemas.microsoft.com/office/powerpoint/2010/main" val="342138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000" b="1" dirty="0">
                <a:latin typeface="Times New Roman" pitchFamily="18" charset="0"/>
                <a:cs typeface="Times New Roman" pitchFamily="18" charset="0"/>
              </a:rPr>
              <a:t>Оцінювання фінансової стійкості підприємства</a:t>
            </a:r>
            <a:endParaRPr lang="uk-UA" sz="2000"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073427"/>
          </a:xfrm>
        </p:spPr>
        <p:txBody>
          <a:bodyPr/>
          <a:lstStyle/>
          <a:p>
            <a:pPr algn="just"/>
            <a:r>
              <a:rPr lang="uk-UA" sz="2000" dirty="0">
                <a:latin typeface="Times New Roman" pitchFamily="18" charset="0"/>
                <a:cs typeface="Times New Roman" pitchFamily="18" charset="0"/>
              </a:rPr>
              <a:t>Фінансова стійкість − це надійно гарантована платоспроможність, рівновага між власними та залученими засобами, незалежність від випадковостей ринкової кон'юнктури і партнерів, довіра кредиторів і інвесторів та рівень залежності від них, наявність такої величини прибутку, який би забезпечив самофінансування</a:t>
            </a:r>
            <a:r>
              <a:rPr lang="uk-UA" sz="2000" dirty="0" smtClean="0">
                <a:latin typeface="Times New Roman" pitchFamily="18" charset="0"/>
                <a:cs typeface="Times New Roman" pitchFamily="18" charset="0"/>
              </a:rPr>
              <a:t>.</a:t>
            </a:r>
          </a:p>
          <a:p>
            <a:pPr algn="just"/>
            <a:r>
              <a:rPr lang="uk-UA" sz="2000" dirty="0">
                <a:latin typeface="Times New Roman" pitchFamily="18" charset="0"/>
                <a:cs typeface="Times New Roman" pitchFamily="18" charset="0"/>
              </a:rPr>
              <a:t>Підприємство як відкрита система, що характеризується відповідними складом, структурою і взаємозв’язками елементів у господарській діяльності, з однієї сторони виступає як боржник, залучаючи активи кредиторів, з іншої – як кредитор, надаючи свої активи для господарської діяльності покупців своєї продукції – дебіторів.</a:t>
            </a:r>
          </a:p>
          <a:p>
            <a:pPr algn="just"/>
            <a:r>
              <a:rPr lang="uk-UA" sz="2000" dirty="0">
                <a:latin typeface="Times New Roman" pitchFamily="18" charset="0"/>
                <a:cs typeface="Times New Roman" pitchFamily="18" charset="0"/>
              </a:rPr>
              <a:t>Виходячи з цього, існує тісна залежність фінансової стійкості підприємства від рівня  кредиторської і дебіторської заборгованості, що робить вразливим фінансову стійкість господарюючих систем від зовнішніх факторів, на які не завжди можуть впливати внутрішні органи управління. </a:t>
            </a:r>
          </a:p>
          <a:p>
            <a:pPr algn="just"/>
            <a:endParaRPr lang="uk-UA" sz="20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03340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10000"/>
          </a:bodyPr>
          <a:lstStyle/>
          <a:p>
            <a:pPr algn="just"/>
            <a:r>
              <a:rPr lang="uk-UA" dirty="0" smtClean="0">
                <a:latin typeface="Times New Roman" pitchFamily="18" charset="0"/>
                <a:cs typeface="Times New Roman" pitchFamily="18" charset="0"/>
              </a:rPr>
              <a:t>Фінансова стійкість забезпечується рівновагою між можливим обсягом формування власного капіталу (ФВК)  та необхідним обсягом його споживання (СВК), тобто ФВК=СВК. Така фінансова рівновага досягається оптимізацією співвідношення між частками створеного власного капіталу, що капіталізується, забезпечує резервні ресурси для стійкої діяльності і спрямовується на споживання власникам</a:t>
            </a:r>
            <a:r>
              <a:rPr lang="uk-UA" dirty="0">
                <a:latin typeface="Times New Roman" pitchFamily="18" charset="0"/>
                <a:cs typeface="Times New Roman" pitchFamily="18" charset="0"/>
              </a:rPr>
              <a:t>. Приріст активів за рахунок власного капіталу призводить до зростання ринкової вартості підприємства, що означає підвищення фінансової стійкості. Постійне одержання прибутку дає </a:t>
            </a:r>
            <a:r>
              <a:rPr lang="uk-UA" dirty="0" smtClean="0">
                <a:latin typeface="Times New Roman" pitchFamily="18" charset="0"/>
                <a:cs typeface="Times New Roman" pitchFamily="18" charset="0"/>
              </a:rPr>
              <a:t>змогу </a:t>
            </a:r>
            <a:r>
              <a:rPr lang="uk-UA" dirty="0">
                <a:latin typeface="Times New Roman" pitchFamily="18" charset="0"/>
                <a:cs typeface="Times New Roman" pitchFamily="18" charset="0"/>
              </a:rPr>
              <a:t>забезпечити підприємству в необхідній мірі формування власного капіталу підприємства.</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65057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62500" lnSpcReduction="20000"/>
          </a:bodyPr>
          <a:lstStyle/>
          <a:p>
            <a:pPr algn="just"/>
            <a:r>
              <a:rPr lang="uk-UA" dirty="0">
                <a:latin typeface="Times New Roman" pitchFamily="18" charset="0"/>
                <a:cs typeface="Times New Roman" pitchFamily="18" charset="0"/>
              </a:rPr>
              <a:t>Фінансова стійкість, яка визначається загальною  фінансовою структурою капіталу підприємства, ґрунтується на дотриманні таких принципів:</a:t>
            </a:r>
          </a:p>
          <a:p>
            <a:pPr algn="just"/>
            <a:r>
              <a:rPr lang="uk-UA" dirty="0">
                <a:latin typeface="Times New Roman" pitchFamily="18" charset="0"/>
                <a:cs typeface="Times New Roman" pitchFamily="18" charset="0"/>
              </a:rPr>
              <a:t>Принцип раціональної політики залучення позиченого капіталу</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(незалежності) ґрунтується на ефекті фінансового важеля, і необхідності забезпечення незалежності суб'єкта господарювання від зовнішніх кредиторів з  метою запобігання його банкрутству.</a:t>
            </a:r>
          </a:p>
          <a:p>
            <a:pPr algn="just"/>
            <a:r>
              <a:rPr lang="uk-UA" dirty="0">
                <a:latin typeface="Times New Roman" pitchFamily="18" charset="0"/>
                <a:cs typeface="Times New Roman" pitchFamily="18" charset="0"/>
              </a:rPr>
              <a:t>Принцип</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необхідної достатності прибутковості функціонування капіталу (прибутковості)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передбачає, що рівень економічної рентабельності повинен забезпечувати нарощування власного капіталу підприємства у розмірі, необхідному для його стійкого функціонування, яке містить у собі: 1)</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відновлення основних засобів і довгострокові фінансові вкладення; 2)</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поповнення власних оборотних засобів, достатніх для підтримки поточної ліквідності і забезпечення незалежності підприємства; 3)</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виплати дивідендів на рівні, що задовольняє інтереси акціонерів (власників); 4)</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матеріальне стимулювання найманих робітників підприємства.</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1982138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1271</Words>
  <Application>Microsoft Office PowerPoint</Application>
  <PresentationFormat>Экран (4:3)</PresentationFormat>
  <Paragraphs>98</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АНАЛІЗ ФІНАНСОВОГО СТАНУ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Оцінювання фінансової стійкості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Методика розрахунку економічної стійкості підприємства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ФІНАНСОВОГО СТАНУ ПІДПРИЄМСТВА</dc:title>
  <dc:creator>Anonim from Hacapetovka</dc:creator>
  <cp:lastModifiedBy>Anonim from Hacapetovka</cp:lastModifiedBy>
  <cp:revision>14</cp:revision>
  <dcterms:created xsi:type="dcterms:W3CDTF">2021-03-30T15:19:02Z</dcterms:created>
  <dcterms:modified xsi:type="dcterms:W3CDTF">2021-03-30T19:16:41Z</dcterms:modified>
</cp:coreProperties>
</file>