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0" r:id="rId3"/>
    <p:sldId id="258" r:id="rId4"/>
    <p:sldId id="305" r:id="rId5"/>
    <p:sldId id="301" r:id="rId6"/>
    <p:sldId id="298" r:id="rId7"/>
    <p:sldId id="300" r:id="rId8"/>
    <p:sldId id="262" r:id="rId9"/>
    <p:sldId id="328" r:id="rId10"/>
    <p:sldId id="264" r:id="rId11"/>
    <p:sldId id="267" r:id="rId12"/>
    <p:sldId id="261" r:id="rId13"/>
    <p:sldId id="306" r:id="rId14"/>
    <p:sldId id="265" r:id="rId15"/>
    <p:sldId id="276" r:id="rId16"/>
    <p:sldId id="307" r:id="rId17"/>
    <p:sldId id="308" r:id="rId18"/>
    <p:sldId id="312" r:id="rId19"/>
    <p:sldId id="317" r:id="rId20"/>
    <p:sldId id="326" r:id="rId21"/>
    <p:sldId id="272" r:id="rId22"/>
    <p:sldId id="273" r:id="rId23"/>
    <p:sldId id="266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slana Kolodnytska" initials="RK" lastIdx="2" clrIdx="0">
    <p:extLst>
      <p:ext uri="{19B8F6BF-5375-455C-9EA6-DF929625EA0E}">
        <p15:presenceInfo xmlns:p15="http://schemas.microsoft.com/office/powerpoint/2012/main" userId="254992272a748a1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9-06T15:03:58.433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54282-8576-4E9B-8DE8-9DA851C922FA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D8AE2-3444-4383-B047-EBD85E7A6C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7077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54282-8576-4E9B-8DE8-9DA851C922FA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D8AE2-3444-4383-B047-EBD85E7A6C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136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54282-8576-4E9B-8DE8-9DA851C922FA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D8AE2-3444-4383-B047-EBD85E7A6C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284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54282-8576-4E9B-8DE8-9DA851C922FA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D8AE2-3444-4383-B047-EBD85E7A6C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6909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54282-8576-4E9B-8DE8-9DA851C922FA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D8AE2-3444-4383-B047-EBD85E7A6C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910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54282-8576-4E9B-8DE8-9DA851C922FA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D8AE2-3444-4383-B047-EBD85E7A6C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693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54282-8576-4E9B-8DE8-9DA851C922FA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D8AE2-3444-4383-B047-EBD85E7A6C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316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54282-8576-4E9B-8DE8-9DA851C922FA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D8AE2-3444-4383-B047-EBD85E7A6C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0581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54282-8576-4E9B-8DE8-9DA851C922FA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D8AE2-3444-4383-B047-EBD85E7A6C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59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54282-8576-4E9B-8DE8-9DA851C922FA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E86D8AE2-3444-4383-B047-EBD85E7A6C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550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54282-8576-4E9B-8DE8-9DA851C922FA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D8AE2-3444-4383-B047-EBD85E7A6C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81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54282-8576-4E9B-8DE8-9DA851C922FA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D8AE2-3444-4383-B047-EBD85E7A6C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945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54282-8576-4E9B-8DE8-9DA851C922FA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D8AE2-3444-4383-B047-EBD85E7A6C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431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54282-8576-4E9B-8DE8-9DA851C922FA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D8AE2-3444-4383-B047-EBD85E7A6C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363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54282-8576-4E9B-8DE8-9DA851C922FA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D8AE2-3444-4383-B047-EBD85E7A6C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29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54282-8576-4E9B-8DE8-9DA851C922FA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D8AE2-3444-4383-B047-EBD85E7A6C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140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54282-8576-4E9B-8DE8-9DA851C922FA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D8AE2-3444-4383-B047-EBD85E7A6C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118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8454282-8576-4E9B-8DE8-9DA851C922FA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86D8AE2-3444-4383-B047-EBD85E7A6C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913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mailto:ruslanakolod2017@gmail.co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12" Type="http://schemas.openxmlformats.org/officeDocument/2006/relationships/image" Target="../media/image21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11" Type="http://schemas.openxmlformats.org/officeDocument/2006/relationships/image" Target="../media/image20.emf"/><Relationship Id="rId5" Type="http://schemas.openxmlformats.org/officeDocument/2006/relationships/image" Target="../media/image14.emf"/><Relationship Id="rId10" Type="http://schemas.openxmlformats.org/officeDocument/2006/relationships/image" Target="../media/image19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23.emf"/><Relationship Id="rId7" Type="http://schemas.openxmlformats.org/officeDocument/2006/relationships/image" Target="../media/image26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13.emf"/><Relationship Id="rId4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oyota-europe.com/news/2020/new-mirai-concept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onda.ua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B66CD-D21D-2DC3-073D-0D324D75CF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1150" y="749754"/>
            <a:ext cx="9525256" cy="1921195"/>
          </a:xfrm>
        </p:spPr>
        <p:txBody>
          <a:bodyPr anchor="t">
            <a:normAutofit fontScale="90000"/>
          </a:bodyPr>
          <a:lstStyle/>
          <a:p>
            <a:pPr algn="ctr"/>
            <a:r>
              <a:rPr lang="uk-UA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Автомобілі на паливних елементах </a:t>
            </a:r>
            <a:br>
              <a:rPr lang="uk-UA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 перспектива для України </a:t>
            </a:r>
            <a:br>
              <a:rPr lang="en-GB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збереженні ресурсів</a:t>
            </a:r>
            <a:r>
              <a:rPr lang="en-GB" sz="4400" dirty="0"/>
              <a:t>. </a:t>
            </a:r>
            <a:r>
              <a:rPr lang="uk-UA" sz="4000" dirty="0">
                <a:latin typeface="Times New Roman" panose="02020603050405020304" pitchFamily="18" charset="0"/>
              </a:rPr>
              <a:t>Лекція 6.</a:t>
            </a:r>
            <a:r>
              <a:rPr lang="en-GB" sz="6000" dirty="0"/>
              <a:t> </a:t>
            </a:r>
            <a:br>
              <a:rPr lang="uk-UA" dirty="0"/>
            </a:br>
            <a:r>
              <a:rPr lang="uk-UA" dirty="0"/>
              <a:t> 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E586EC-C20C-C913-19AD-96304402EB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8761" y="2866289"/>
            <a:ext cx="6987645" cy="1921195"/>
          </a:xfrm>
        </p:spPr>
        <p:txBody>
          <a:bodyPr>
            <a:normAutofit fontScale="92500" lnSpcReduction="20000"/>
          </a:bodyPr>
          <a:lstStyle/>
          <a:p>
            <a:r>
              <a:rPr lang="uk-UA" dirty="0"/>
              <a:t>Руслана </a:t>
            </a:r>
            <a:r>
              <a:rPr lang="uk-UA" dirty="0" err="1"/>
              <a:t>Колодницька</a:t>
            </a:r>
            <a:r>
              <a:rPr lang="uk-UA" dirty="0"/>
              <a:t>, доцент, </a:t>
            </a:r>
            <a:r>
              <a:rPr lang="uk-UA" dirty="0" err="1"/>
              <a:t>к.т.н</a:t>
            </a:r>
            <a:r>
              <a:rPr lang="uk-UA" dirty="0"/>
              <a:t>.,</a:t>
            </a:r>
            <a:endParaRPr lang="en-GB" dirty="0"/>
          </a:p>
          <a:p>
            <a:r>
              <a:rPr lang="en-GB" dirty="0">
                <a:hlinkClick r:id="rId2"/>
              </a:rPr>
              <a:t>ruslanakolod2017@gmail.com</a:t>
            </a:r>
            <a:r>
              <a:rPr lang="en-GB" dirty="0"/>
              <a:t> </a:t>
            </a:r>
            <a:endParaRPr lang="uk-UA" dirty="0"/>
          </a:p>
          <a:p>
            <a:r>
              <a:rPr lang="uk-UA" dirty="0"/>
              <a:t>Кафедра « Автомобілі і транспортні технології»,</a:t>
            </a:r>
          </a:p>
          <a:p>
            <a:r>
              <a:rPr lang="uk-UA" dirty="0"/>
              <a:t>Факультет КІТ МР</a:t>
            </a:r>
          </a:p>
          <a:p>
            <a:r>
              <a:rPr lang="uk-UA" dirty="0"/>
              <a:t>«Житомирська політехніка» 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8A5D2F-62F7-8E1A-52A4-6C9B766DFF9E}"/>
              </a:ext>
            </a:extLst>
          </p:cNvPr>
          <p:cNvSpPr txBox="1"/>
          <p:nvPr/>
        </p:nvSpPr>
        <p:spPr>
          <a:xfrm>
            <a:off x="5848966" y="218468"/>
            <a:ext cx="6187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Ресурсозберігаючі технології на автомобільному транспорті </a:t>
            </a:r>
            <a:endParaRPr lang="en-GB" dirty="0"/>
          </a:p>
        </p:txBody>
      </p:sp>
      <p:pic>
        <p:nvPicPr>
          <p:cNvPr id="7" name="Picture 2" descr="4,943 Toyota Mirai Images, Stock Photos &amp; Vectors | Shutterstock">
            <a:extLst>
              <a:ext uri="{FF2B5EF4-FFF2-40B4-BE49-F238E27FC236}">
                <a16:creationId xmlns:a16="http://schemas.microsoft.com/office/drawing/2014/main" id="{B0F78B63-127A-D9D2-264A-AF572B999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327" y="2977271"/>
            <a:ext cx="2728868" cy="200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A2115B-92A6-0CA8-BECF-24BEF8F6D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7227" y="4592881"/>
            <a:ext cx="2728868" cy="204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5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Serega\Дипломна робота\energies-13-05843-g014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533400"/>
            <a:ext cx="7543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133600" y="5486400"/>
            <a:ext cx="792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dirty="0"/>
              <a:t>Схематичний вигляд системи паливних елементів: зелений – повітряна лінія (катод), червоний – воднева лінія (анод), синій – лінія охолодження, фіолетовий – електрична лінія.</a:t>
            </a:r>
            <a:endParaRPr lang="ru-RU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3E7771-7B20-89FA-7C45-7B4DEB07EFD1}"/>
              </a:ext>
            </a:extLst>
          </p:cNvPr>
          <p:cNvSpPr txBox="1"/>
          <p:nvPr/>
        </p:nvSpPr>
        <p:spPr>
          <a:xfrm>
            <a:off x="5987068" y="78938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2. </a:t>
            </a:r>
            <a:r>
              <a:rPr lang="uk-UA" dirty="0"/>
              <a:t>Паливні комірки (</a:t>
            </a:r>
            <a:r>
              <a:rPr lang="en-GB" dirty="0"/>
              <a:t>Fuel cell</a:t>
            </a:r>
            <a:r>
              <a:rPr lang="uk-UA" dirty="0"/>
              <a:t>)</a:t>
            </a:r>
            <a:r>
              <a:rPr lang="en-GB" dirty="0"/>
              <a:t> </a:t>
            </a:r>
            <a:r>
              <a:rPr lang="uk-UA" dirty="0"/>
              <a:t> і системи паливних комірок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F8004-05FA-E605-7584-5A79C05365B3}"/>
              </a:ext>
            </a:extLst>
          </p:cNvPr>
          <p:cNvSpPr txBox="1"/>
          <p:nvPr/>
        </p:nvSpPr>
        <p:spPr>
          <a:xfrm>
            <a:off x="7945514" y="6225064"/>
            <a:ext cx="415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Джерело </a:t>
            </a:r>
            <a:r>
              <a:rPr lang="en-GB" dirty="0"/>
              <a:t>[</a:t>
            </a:r>
            <a:r>
              <a:rPr lang="uk-UA" dirty="0"/>
              <a:t>Університет </a:t>
            </a:r>
            <a:r>
              <a:rPr lang="uk-UA" dirty="0" err="1"/>
              <a:t>Сорбона</a:t>
            </a:r>
            <a:r>
              <a:rPr lang="uk-UA" dirty="0"/>
              <a:t>, Олівер</a:t>
            </a:r>
            <a:r>
              <a:rPr lang="en-GB" dirty="0"/>
              <a:t>]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53792" y="753194"/>
            <a:ext cx="7200000" cy="5458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488924" y="6211410"/>
            <a:ext cx="670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/>
              <a:t>Вікно вводу вихідних даних</a:t>
            </a:r>
            <a:endParaRPr lang="ru-RU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9E1D70-352A-2414-4E0F-7DC3658017EE}"/>
              </a:ext>
            </a:extLst>
          </p:cNvPr>
          <p:cNvSpPr txBox="1"/>
          <p:nvPr/>
        </p:nvSpPr>
        <p:spPr>
          <a:xfrm>
            <a:off x="5941380" y="29918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 </a:t>
            </a:r>
            <a:r>
              <a:rPr lang="uk-UA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Проєктування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автомобіля з паливними  комірками на водні  в програмному середовищі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Matlab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Advisor</a:t>
            </a:r>
            <a:endParaRPr lang="uk-UA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94624-EDD6-37C3-4400-6B07C004D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225" y="909966"/>
            <a:ext cx="9684798" cy="132556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Honda FCX</a:t>
            </a:r>
            <a:r>
              <a:rPr lang="uk-UA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як перший транспортний засіб  на паливних елементах (комірках) </a:t>
            </a:r>
            <a:endParaRPr lang="en-GB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FC7B9-0943-CC05-D35E-45B41773B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0" indent="0">
              <a:buNone/>
            </a:pPr>
            <a:endParaRPr lang="en-GB" sz="1800" b="0" i="0" u="none" strike="noStrike" baseline="0" dirty="0">
              <a:solidFill>
                <a:srgbClr val="546670"/>
              </a:solidFill>
              <a:latin typeface="HelveticaNeueCyr-Medium"/>
            </a:endParaRPr>
          </a:p>
          <a:p>
            <a:pPr marL="0" indent="0">
              <a:buNone/>
            </a:pPr>
            <a:r>
              <a:rPr lang="uk-UA" sz="1800" b="0" i="0" u="none" strike="noStrike" baseline="0" dirty="0">
                <a:solidFill>
                  <a:srgbClr val="546670"/>
                </a:solidFill>
                <a:latin typeface="HelveticaNeueCyr-Medium"/>
              </a:rPr>
              <a:t>В 2002 році представлено автомобіль </a:t>
            </a:r>
            <a:r>
              <a:rPr lang="en-GB" sz="1800" b="0" i="0" u="none" strike="noStrike" baseline="0" dirty="0">
                <a:solidFill>
                  <a:srgbClr val="546670"/>
                </a:solidFill>
                <a:latin typeface="HelveticaNeueCyr-Medium"/>
              </a:rPr>
              <a:t> </a:t>
            </a:r>
            <a:r>
              <a:rPr lang="en-GB" sz="1800" dirty="0">
                <a:solidFill>
                  <a:srgbClr val="546670"/>
                </a:solidFill>
                <a:latin typeface="HelveticaNeueCyr-Medium"/>
              </a:rPr>
              <a:t>Honda FCX  -</a:t>
            </a:r>
            <a:r>
              <a:rPr lang="uk-UA" sz="1800" dirty="0">
                <a:solidFill>
                  <a:srgbClr val="546670"/>
                </a:solidFill>
                <a:latin typeface="HelveticaNeueCyr-Medium"/>
              </a:rPr>
              <a:t>перший транспортний засіб на паливних комірках , який сертифікований </a:t>
            </a:r>
            <a:r>
              <a:rPr lang="en-GB" sz="1800" dirty="0">
                <a:solidFill>
                  <a:srgbClr val="546670"/>
                </a:solidFill>
                <a:latin typeface="HelveticaNeueCyr-Medium"/>
              </a:rPr>
              <a:t>EPA (</a:t>
            </a:r>
            <a:r>
              <a:rPr lang="uk-UA" sz="1800" dirty="0">
                <a:solidFill>
                  <a:srgbClr val="546670"/>
                </a:solidFill>
                <a:latin typeface="HelveticaNeueCyr-Medium"/>
              </a:rPr>
              <a:t>Агенція з охорони навколишнього середовища США) для щоденного використання.</a:t>
            </a:r>
            <a:r>
              <a:rPr lang="uk-UA" sz="1800" b="0" i="0" u="none" strike="noStrike" baseline="0" dirty="0">
                <a:solidFill>
                  <a:srgbClr val="546670"/>
                </a:solidFill>
                <a:latin typeface="HelveticaNeueCyr-Medium"/>
              </a:rPr>
              <a:t> </a:t>
            </a:r>
          </a:p>
          <a:p>
            <a:r>
              <a:rPr lang="uk-UA" sz="1800" b="0" i="0" u="none" strike="noStrike" baseline="0" dirty="0">
                <a:solidFill>
                  <a:srgbClr val="546670"/>
                </a:solidFill>
                <a:latin typeface="HelveticaNeueCyr-Medium"/>
              </a:rPr>
              <a:t>2002</a:t>
            </a:r>
            <a:r>
              <a:rPr lang="en-GB" sz="1800" dirty="0">
                <a:solidFill>
                  <a:srgbClr val="546670"/>
                </a:solidFill>
                <a:latin typeface="HelveticaNeueCyr-Medium"/>
              </a:rPr>
              <a:t> Honda FCX</a:t>
            </a:r>
            <a:r>
              <a:rPr lang="uk-UA" sz="1800" dirty="0">
                <a:solidFill>
                  <a:srgbClr val="546670"/>
                </a:solidFill>
                <a:latin typeface="HelveticaNeueCyr-Medium"/>
              </a:rPr>
              <a:t>  </a:t>
            </a:r>
            <a:r>
              <a:rPr lang="en-GB" sz="1800" b="0" i="0" u="none" strike="noStrike" baseline="0" dirty="0">
                <a:solidFill>
                  <a:srgbClr val="546670"/>
                </a:solidFill>
                <a:latin typeface="HelveticaNeueCyr-Medium"/>
              </a:rPr>
              <a:t> </a:t>
            </a:r>
            <a:r>
              <a:rPr lang="en-GB" sz="1800" b="0" i="0" u="none" strike="noStrike" baseline="0" dirty="0">
                <a:solidFill>
                  <a:srgbClr val="546670"/>
                </a:solidFill>
                <a:latin typeface="HelveticaNeueCyr-Roman"/>
              </a:rPr>
              <a:t>— EPA</a:t>
            </a:r>
          </a:p>
          <a:p>
            <a:pPr algn="l"/>
            <a:r>
              <a:rPr lang="en-GB" sz="1800" b="0" i="0" u="none" strike="noStrike" baseline="0" dirty="0">
                <a:solidFill>
                  <a:srgbClr val="546670"/>
                </a:solidFill>
                <a:latin typeface="HelveticaNeueCyr-Roman"/>
              </a:rPr>
              <a:t>2008  </a:t>
            </a:r>
            <a:r>
              <a:rPr lang="en-GB" sz="1800" b="0" i="0" u="none" strike="noStrike" baseline="0" dirty="0">
                <a:solidFill>
                  <a:srgbClr val="546670"/>
                </a:solidFill>
                <a:latin typeface="HelveticaNeueCyr-Medium"/>
              </a:rPr>
              <a:t>Honda FCX Clarity </a:t>
            </a:r>
            <a:r>
              <a:rPr lang="uk-UA" sz="1800" b="0" i="0" u="none" strike="noStrike" baseline="0" dirty="0">
                <a:solidFill>
                  <a:srgbClr val="546670"/>
                </a:solidFill>
                <a:latin typeface="HelveticaNeueCyr-Medium"/>
              </a:rPr>
              <a:t> (серійне виробництво)</a:t>
            </a:r>
          </a:p>
          <a:p>
            <a:pPr algn="l"/>
            <a:r>
              <a:rPr lang="en-GB" sz="1800" b="0" i="0" u="none" strike="noStrike" baseline="0" dirty="0">
                <a:solidFill>
                  <a:srgbClr val="546670"/>
                </a:solidFill>
                <a:latin typeface="HelveticaNeueCyr-Roman"/>
              </a:rPr>
              <a:t>2016    —   Honda FCX Clarity —</a:t>
            </a:r>
            <a:r>
              <a:rPr lang="uk-UA" sz="1800" b="0" i="0" u="none" strike="noStrike" baseline="0" dirty="0">
                <a:solidFill>
                  <a:srgbClr val="546670"/>
                </a:solidFill>
                <a:latin typeface="HelveticaNeueCyr-Roman"/>
              </a:rPr>
              <a:t>друге покоління </a:t>
            </a:r>
            <a:r>
              <a:rPr lang="en-GB" sz="1800" b="0" i="0" u="none" strike="noStrike" baseline="0" dirty="0">
                <a:solidFill>
                  <a:srgbClr val="546670"/>
                </a:solidFill>
                <a:latin typeface="HelveticaNeueCyr-Roman"/>
              </a:rPr>
              <a:t>Clarity</a:t>
            </a:r>
            <a:r>
              <a:rPr lang="uk-UA" sz="1800" b="0" i="0" u="none" strike="noStrike" baseline="0" dirty="0">
                <a:solidFill>
                  <a:srgbClr val="546670"/>
                </a:solidFill>
                <a:latin typeface="HelveticaNeueCyr-Roman"/>
              </a:rPr>
              <a:t> </a:t>
            </a:r>
            <a:r>
              <a:rPr lang="en-GB" sz="1800" dirty="0">
                <a:solidFill>
                  <a:srgbClr val="546670"/>
                </a:solidFill>
                <a:latin typeface="HelveticaNeueCyr-Roman"/>
              </a:rPr>
              <a:t>F</a:t>
            </a:r>
            <a:r>
              <a:rPr lang="en-GB" sz="1800" b="0" i="0" u="none" strike="noStrike" baseline="0" dirty="0">
                <a:solidFill>
                  <a:srgbClr val="546670"/>
                </a:solidFill>
                <a:latin typeface="HelveticaNeueCyr-Roman"/>
              </a:rPr>
              <a:t>uel Cell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E77766-A72E-38C8-4C04-B483D785DC2A}"/>
              </a:ext>
            </a:extLst>
          </p:cNvPr>
          <p:cNvSpPr txBox="1"/>
          <p:nvPr/>
        </p:nvSpPr>
        <p:spPr>
          <a:xfrm>
            <a:off x="5261499" y="155330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 </a:t>
            </a:r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Honda FCX</a:t>
            </a:r>
            <a:r>
              <a:rPr lang="uk-UA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як перший транспортний засіб  на паливних елементах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166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7A769-F849-A00F-6439-22107BE4A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155" y="559332"/>
            <a:ext cx="11080845" cy="652546"/>
          </a:xfrm>
        </p:spPr>
        <p:txBody>
          <a:bodyPr anchor="t">
            <a:normAutofit fontScale="90000"/>
          </a:bodyPr>
          <a:lstStyle/>
          <a:p>
            <a:r>
              <a:rPr lang="en-GB" b="1" dirty="0"/>
              <a:t>Diverse application of EV technology, Nissan</a:t>
            </a:r>
            <a:br>
              <a:rPr lang="uk-UA" dirty="0"/>
            </a:br>
            <a:b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dirty="0"/>
              <a:t> 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8ACF1A7-E318-6DB5-50B6-EC8ACCB59F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3430" y="5771239"/>
            <a:ext cx="837282" cy="820757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671724-9BB9-0A51-2110-82DAA639D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983" y="3426246"/>
            <a:ext cx="22034" cy="55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7331DF-386C-B82B-A292-FDC93EFE3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774" y="2846373"/>
            <a:ext cx="2467778" cy="24457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8CBD9B-5B7B-77C2-174E-39BCA4530C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7688" y="4159965"/>
            <a:ext cx="2517633" cy="16740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6C170E9-F2EC-477C-1286-0A9A4D16FB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3398" y="2561221"/>
            <a:ext cx="3503364" cy="13165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5E3FB3-5F90-AA59-6CF4-3F70CAEBF2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4983" y="3423491"/>
            <a:ext cx="22034" cy="110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A96E420-B9D1-9BF6-FF47-3DA2D04D5B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4368" y="4748270"/>
            <a:ext cx="3503364" cy="13165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9541FF4-CDDF-5A03-8DE9-39D70AD274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4983" y="3423491"/>
            <a:ext cx="22034" cy="110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074DF9-D139-C578-AF4D-576A70CE38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4983" y="3423491"/>
            <a:ext cx="22034" cy="1101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47ABA8D-5960-4895-0F5E-7A258121FD86}"/>
              </a:ext>
            </a:extLst>
          </p:cNvPr>
          <p:cNvSpPr txBox="1"/>
          <p:nvPr/>
        </p:nvSpPr>
        <p:spPr>
          <a:xfrm>
            <a:off x="9283936" y="4257746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e-biofuel cell</a:t>
            </a:r>
          </a:p>
        </p:txBody>
      </p:sp>
      <p:pic>
        <p:nvPicPr>
          <p:cNvPr id="27" name="Content Placeholder 3">
            <a:extLst>
              <a:ext uri="{FF2B5EF4-FFF2-40B4-BE49-F238E27FC236}">
                <a16:creationId xmlns:a16="http://schemas.microsoft.com/office/drawing/2014/main" id="{B6FBD373-260F-E07F-627F-CB73138A3E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41411" y="1748229"/>
            <a:ext cx="1995518" cy="226675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9F8B89A-678F-80A2-E75A-A1EF5916696D}"/>
              </a:ext>
            </a:extLst>
          </p:cNvPr>
          <p:cNvSpPr txBox="1"/>
          <p:nvPr/>
        </p:nvSpPr>
        <p:spPr>
          <a:xfrm>
            <a:off x="9072979" y="1899821"/>
            <a:ext cx="1022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H2 FCEV 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4C3A0AA-4D59-2D0A-ECAF-CE0B6E7AF79C}"/>
              </a:ext>
            </a:extLst>
          </p:cNvPr>
          <p:cNvSpPr/>
          <p:nvPr/>
        </p:nvSpPr>
        <p:spPr>
          <a:xfrm>
            <a:off x="4971213" y="1366266"/>
            <a:ext cx="3503364" cy="534992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7C0426-8560-B023-86FC-B06E9AC2E988}"/>
              </a:ext>
            </a:extLst>
          </p:cNvPr>
          <p:cNvSpPr txBox="1"/>
          <p:nvPr/>
        </p:nvSpPr>
        <p:spPr>
          <a:xfrm>
            <a:off x="5900298" y="5858453"/>
            <a:ext cx="1645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e-Powertrain &amp;</a:t>
            </a:r>
          </a:p>
          <a:p>
            <a:r>
              <a:rPr lang="en-GB" b="1" dirty="0"/>
              <a:t>Battery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A2BF040-6C3C-B373-ACB4-CAEF1C1A18D1}"/>
              </a:ext>
            </a:extLst>
          </p:cNvPr>
          <p:cNvSpPr txBox="1"/>
          <p:nvPr/>
        </p:nvSpPr>
        <p:spPr>
          <a:xfrm>
            <a:off x="2333767" y="2269153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Fuel Cell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CD73D08-269C-C435-D956-0BCCF3BFAFC2}"/>
              </a:ext>
            </a:extLst>
          </p:cNvPr>
          <p:cNvSpPr txBox="1"/>
          <p:nvPr/>
        </p:nvSpPr>
        <p:spPr>
          <a:xfrm>
            <a:off x="1162735" y="5483512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Biofuels</a:t>
            </a:r>
            <a:r>
              <a:rPr lang="en-GB" dirty="0"/>
              <a:t> 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8DBE10D-9A05-C0E3-167C-7DF4804F0D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84983" y="3423491"/>
            <a:ext cx="22034" cy="1101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5B928B8-8B1B-E279-BBEC-A8A6428E12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84983" y="3423491"/>
            <a:ext cx="22034" cy="1101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5137BF4-D15F-0CCF-AFB5-CBDCF6BD78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8322" y="1553748"/>
            <a:ext cx="22034" cy="1101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E04A5C2A-9E4C-AA57-2403-9C132B4268AC}"/>
              </a:ext>
            </a:extLst>
          </p:cNvPr>
          <p:cNvSpPr txBox="1"/>
          <p:nvPr/>
        </p:nvSpPr>
        <p:spPr>
          <a:xfrm>
            <a:off x="8773778" y="6346856"/>
            <a:ext cx="2963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Адаптовано</a:t>
            </a:r>
            <a:r>
              <a:rPr lang="en-GB" dirty="0"/>
              <a:t> [3, Nissan, 2016]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AD8B0BC-FBBA-6434-895E-76C8E80698B5}"/>
              </a:ext>
            </a:extLst>
          </p:cNvPr>
          <p:cNvSpPr txBox="1"/>
          <p:nvPr/>
        </p:nvSpPr>
        <p:spPr>
          <a:xfrm>
            <a:off x="797199" y="4058796"/>
            <a:ext cx="1161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Hydrogen</a:t>
            </a:r>
            <a:r>
              <a:rPr lang="en-GB" dirty="0"/>
              <a:t> 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EE3B511-B4DE-4E5D-953C-72B9A00F4C67}"/>
              </a:ext>
            </a:extLst>
          </p:cNvPr>
          <p:cNvSpPr/>
          <p:nvPr/>
        </p:nvSpPr>
        <p:spPr>
          <a:xfrm>
            <a:off x="822798" y="3159818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H2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38B0ADD-3933-8131-C7FD-6B7BC4CC8CD7}"/>
              </a:ext>
            </a:extLst>
          </p:cNvPr>
          <p:cNvCxnSpPr>
            <a:cxnSpLocks/>
            <a:stCxn id="44" idx="7"/>
          </p:cNvCxnSpPr>
          <p:nvPr/>
        </p:nvCxnSpPr>
        <p:spPr>
          <a:xfrm flipV="1">
            <a:off x="1603287" y="3139158"/>
            <a:ext cx="620038" cy="15457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C0E21E0-0E73-0A6F-7420-9D89F7D9D2FF}"/>
              </a:ext>
            </a:extLst>
          </p:cNvPr>
          <p:cNvCxnSpPr>
            <a:cxnSpLocks/>
          </p:cNvCxnSpPr>
          <p:nvPr/>
        </p:nvCxnSpPr>
        <p:spPr>
          <a:xfrm flipV="1">
            <a:off x="4125692" y="2344420"/>
            <a:ext cx="1312457" cy="459903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E88AD82-47D0-0470-D8C3-1F4852E3FF68}"/>
              </a:ext>
            </a:extLst>
          </p:cNvPr>
          <p:cNvCxnSpPr>
            <a:cxnSpLocks/>
          </p:cNvCxnSpPr>
          <p:nvPr/>
        </p:nvCxnSpPr>
        <p:spPr>
          <a:xfrm>
            <a:off x="7908470" y="2066393"/>
            <a:ext cx="1284131" cy="38742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A17A41E-7D48-E834-DE28-D56A815A0F3F}"/>
              </a:ext>
            </a:extLst>
          </p:cNvPr>
          <p:cNvCxnSpPr>
            <a:cxnSpLocks/>
          </p:cNvCxnSpPr>
          <p:nvPr/>
        </p:nvCxnSpPr>
        <p:spPr>
          <a:xfrm flipV="1">
            <a:off x="2566507" y="5208675"/>
            <a:ext cx="680789" cy="55023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6378F27-07E2-3683-9175-EE7C6C4F3BB2}"/>
              </a:ext>
            </a:extLst>
          </p:cNvPr>
          <p:cNvCxnSpPr>
            <a:cxnSpLocks/>
          </p:cNvCxnSpPr>
          <p:nvPr/>
        </p:nvCxnSpPr>
        <p:spPr>
          <a:xfrm>
            <a:off x="4043435" y="5334169"/>
            <a:ext cx="1312457" cy="29868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89E8464-AF86-96C1-D7D9-64187F291556}"/>
              </a:ext>
            </a:extLst>
          </p:cNvPr>
          <p:cNvCxnSpPr>
            <a:cxnSpLocks/>
          </p:cNvCxnSpPr>
          <p:nvPr/>
        </p:nvCxnSpPr>
        <p:spPr>
          <a:xfrm flipV="1">
            <a:off x="7724459" y="5834016"/>
            <a:ext cx="790013" cy="41472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8CE45CB-AE0E-3CE7-2B0D-C116E411035F}"/>
              </a:ext>
            </a:extLst>
          </p:cNvPr>
          <p:cNvSpPr txBox="1"/>
          <p:nvPr/>
        </p:nvSpPr>
        <p:spPr>
          <a:xfrm>
            <a:off x="5467212" y="82598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 Автомобіль 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Nissan 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 паливних комірках з біопаливом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4907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16A00-9423-B03F-5044-083FF6E86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6992" y="387336"/>
            <a:ext cx="6424417" cy="820757"/>
          </a:xfrm>
        </p:spPr>
        <p:txBody>
          <a:bodyPr anchor="t"/>
          <a:lstStyle/>
          <a:p>
            <a:r>
              <a:rPr lang="en-GB" b="1" dirty="0"/>
              <a:t>E-bio-fuel cell (Nissan)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E47681-E9DC-DE29-794A-A89F41F2CC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4983" y="3995785"/>
            <a:ext cx="22034" cy="1101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22228A-3F79-69F8-BDA2-793EACC1E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983" y="3423491"/>
            <a:ext cx="22034" cy="11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36C801-2941-7397-9432-D3A95A7F6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6991" y="3223466"/>
            <a:ext cx="8209484" cy="31106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3ED32A-17BB-C991-43DF-0F2FBD008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4528" y="1374413"/>
            <a:ext cx="1727579" cy="17121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C516BB-A81B-9371-1E49-61113999DF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6843" y="1440247"/>
            <a:ext cx="1380847" cy="15804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E66AFE-76CC-CF08-C794-E3B43F0296FC}"/>
              </a:ext>
            </a:extLst>
          </p:cNvPr>
          <p:cNvSpPr txBox="1"/>
          <p:nvPr/>
        </p:nvSpPr>
        <p:spPr>
          <a:xfrm>
            <a:off x="4811879" y="1846438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/>
              <a:t>+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BD810F0-D414-3A04-2FBA-4E4A7D312A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4983" y="3423491"/>
            <a:ext cx="22034" cy="110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DC8EEB0-69DE-2919-35CE-9AAE7EA684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46498" y="4526286"/>
            <a:ext cx="837282" cy="82075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300E537-477A-58C9-9AFB-C5FDD6175BC3}"/>
              </a:ext>
            </a:extLst>
          </p:cNvPr>
          <p:cNvSpPr/>
          <p:nvPr/>
        </p:nvSpPr>
        <p:spPr>
          <a:xfrm>
            <a:off x="3986853" y="5457895"/>
            <a:ext cx="730511" cy="3957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SOFC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919A6B2-5A69-50B5-50A8-B9D120A47F78}"/>
              </a:ext>
            </a:extLst>
          </p:cNvPr>
          <p:cNvSpPr/>
          <p:nvPr/>
        </p:nvSpPr>
        <p:spPr>
          <a:xfrm>
            <a:off x="4822443" y="5208082"/>
            <a:ext cx="9144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e-PT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836ECF4-B8D3-7A67-4C0F-3B8041A91A64}"/>
              </a:ext>
            </a:extLst>
          </p:cNvPr>
          <p:cNvSpPr/>
          <p:nvPr/>
        </p:nvSpPr>
        <p:spPr>
          <a:xfrm>
            <a:off x="5882364" y="4675053"/>
            <a:ext cx="1405719" cy="39693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Battery</a:t>
            </a:r>
            <a:r>
              <a:rPr lang="en-GB" dirty="0"/>
              <a:t>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B654E73-111A-E850-3827-7E96A2162415}"/>
              </a:ext>
            </a:extLst>
          </p:cNvPr>
          <p:cNvSpPr/>
          <p:nvPr/>
        </p:nvSpPr>
        <p:spPr>
          <a:xfrm>
            <a:off x="7714431" y="4675053"/>
            <a:ext cx="1405719" cy="396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Bio-ethanol</a:t>
            </a:r>
            <a:r>
              <a:rPr lang="en-GB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E0BCD3-EA91-B2CC-8C22-E3F75EEB00D6}"/>
              </a:ext>
            </a:extLst>
          </p:cNvPr>
          <p:cNvSpPr txBox="1"/>
          <p:nvPr/>
        </p:nvSpPr>
        <p:spPr>
          <a:xfrm>
            <a:off x="8773778" y="6346856"/>
            <a:ext cx="2963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Адаптовано</a:t>
            </a:r>
            <a:r>
              <a:rPr lang="en-GB" dirty="0"/>
              <a:t> [3, Nissan, 2016]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B1A767-69FE-3E4A-BEE7-B51B9DC66B33}"/>
              </a:ext>
            </a:extLst>
          </p:cNvPr>
          <p:cNvSpPr txBox="1"/>
          <p:nvPr/>
        </p:nvSpPr>
        <p:spPr>
          <a:xfrm>
            <a:off x="8331409" y="141812"/>
            <a:ext cx="41047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 Автомобіль 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Nissan 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 паливних комірках з біопаливом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9765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4E3AB-9062-52CC-2704-DF2B52EB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3287" y="457469"/>
            <a:ext cx="10018713" cy="761260"/>
          </a:xfrm>
        </p:spPr>
        <p:txBody>
          <a:bodyPr anchor="t"/>
          <a:lstStyle/>
          <a:p>
            <a:r>
              <a:rPr lang="en-GB" dirty="0"/>
              <a:t>Nissan Intelligent mobility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C11D59-0EC9-E51C-7702-CBFD123F1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566" y="1492250"/>
            <a:ext cx="6632154" cy="45389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6EDF72-FD88-4D1B-4B3A-CF56CC31D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983" y="3423491"/>
            <a:ext cx="22034" cy="11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4E81CA-B9FF-16A1-DF1E-73CB10674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983" y="3423491"/>
            <a:ext cx="22034" cy="110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E5E6B7-74C8-68C8-D084-61EB1877CDD6}"/>
              </a:ext>
            </a:extLst>
          </p:cNvPr>
          <p:cNvSpPr txBox="1"/>
          <p:nvPr/>
        </p:nvSpPr>
        <p:spPr>
          <a:xfrm>
            <a:off x="7610475" y="603119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Адаптовано</a:t>
            </a:r>
            <a:r>
              <a:rPr lang="en-GB" dirty="0"/>
              <a:t> [3, Nissan, 2016]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D1BE57-01DD-BA99-9CD4-EDAAC7659028}"/>
              </a:ext>
            </a:extLst>
          </p:cNvPr>
          <p:cNvSpPr txBox="1"/>
          <p:nvPr/>
        </p:nvSpPr>
        <p:spPr>
          <a:xfrm>
            <a:off x="6232124" y="136043"/>
            <a:ext cx="6853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 Автомобіль 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Nissan 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 паливних комірках з біопаливом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5410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59AC5-A5EA-069C-CD99-3FE9547CB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Додаток </a:t>
            </a:r>
            <a:r>
              <a:rPr lang="en-GB" dirty="0"/>
              <a:t>A . e-Bio Fuel Cell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D1CE7FD-1EFE-D84C-F625-DF769CEAEC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6280" y="2096269"/>
            <a:ext cx="10774497" cy="38669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1D9B0B-4DFF-D050-CE79-EBB2681E9856}"/>
              </a:ext>
            </a:extLst>
          </p:cNvPr>
          <p:cNvSpPr txBox="1"/>
          <p:nvPr/>
        </p:nvSpPr>
        <p:spPr>
          <a:xfrm>
            <a:off x="8773778" y="6346856"/>
            <a:ext cx="2963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Адаптовано</a:t>
            </a:r>
            <a:r>
              <a:rPr lang="en-GB" dirty="0"/>
              <a:t> [3, Nissan, 2016]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8E4F93-5D43-4291-AB45-3A1F0AF89005}"/>
              </a:ext>
            </a:extLst>
          </p:cNvPr>
          <p:cNvSpPr txBox="1"/>
          <p:nvPr/>
        </p:nvSpPr>
        <p:spPr>
          <a:xfrm>
            <a:off x="5966257" y="316468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 Автомобіль 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Nissan 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 паливних комірках з біопаливом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8308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9EC32-157F-C4D8-E2FC-523CB3CF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Дякуємо студентам і нашим викладачам!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D5BA9E-3749-A9B2-3C24-CC35F508F5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9813" y="2685495"/>
            <a:ext cx="4165600" cy="31242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A6353C-88E3-2866-5CE2-1B2BA9754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742" y="2614585"/>
            <a:ext cx="4357308" cy="32679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6F60D6-B8E8-0C1C-9818-2AEF7DA5A3ED}"/>
              </a:ext>
            </a:extLst>
          </p:cNvPr>
          <p:cNvSpPr txBox="1"/>
          <p:nvPr/>
        </p:nvSpPr>
        <p:spPr>
          <a:xfrm>
            <a:off x="5293311" y="239087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5. </a:t>
            </a:r>
            <a:r>
              <a:rPr lang="uk-UA" dirty="0"/>
              <a:t>Диспут. Автомобіль Тойота </a:t>
            </a:r>
            <a:r>
              <a:rPr lang="uk-UA" dirty="0" err="1"/>
              <a:t>Міраї</a:t>
            </a:r>
            <a:r>
              <a:rPr lang="uk-UA" dirty="0"/>
              <a:t> (автомобіль на водні) зараз в Житомирська політехніка!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3059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B6A16-6CBD-152F-863F-39059523F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Дякуємо</a:t>
            </a:r>
            <a:r>
              <a:rPr lang="en-GB" dirty="0"/>
              <a:t> </a:t>
            </a:r>
            <a:r>
              <a:rPr lang="uk-UA" dirty="0"/>
              <a:t>за обладнання!</a:t>
            </a: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24D12BD-E8E4-8978-1372-F6F1C89162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48644" y="2667000"/>
            <a:ext cx="4165600" cy="31242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D112D81-2501-A6BB-57F2-95D5572430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72300" y="2667000"/>
            <a:ext cx="4165600" cy="3124200"/>
          </a:xfrm>
        </p:spPr>
      </p:pic>
    </p:spTree>
    <p:extLst>
      <p:ext uri="{BB962C8B-B14F-4D97-AF65-F5344CB8AC3E}">
        <p14:creationId xmlns:p14="http://schemas.microsoft.com/office/powerpoint/2010/main" val="687549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2F3EF3A-31DD-155F-224E-99EB68D5C1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8734" y="1702734"/>
            <a:ext cx="6474248" cy="4855685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B3DC662-30E9-1253-57DD-941B6C278DBE}"/>
              </a:ext>
            </a:extLst>
          </p:cNvPr>
          <p:cNvSpPr txBox="1">
            <a:spLocks/>
          </p:cNvSpPr>
          <p:nvPr/>
        </p:nvSpPr>
        <p:spPr>
          <a:xfrm>
            <a:off x="1611659" y="299581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dirty="0"/>
              <a:t>Історичний момент! Автомобіль Тойота </a:t>
            </a:r>
            <a:r>
              <a:rPr lang="uk-UA" dirty="0" err="1"/>
              <a:t>Міраї</a:t>
            </a:r>
            <a:r>
              <a:rPr lang="uk-UA" dirty="0"/>
              <a:t> в Лабораторії  «Розумний  автомобільний транспорт» Житомирська політехніка!</a:t>
            </a:r>
            <a:br>
              <a:rPr lang="en-GB" dirty="0"/>
            </a:br>
            <a:endParaRPr lang="en-GB" dirty="0"/>
          </a:p>
        </p:txBody>
      </p: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C8B227AE-5D6E-AEF9-68E7-07A32346C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400" y="2052180"/>
            <a:ext cx="41656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65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9D4E4-BC38-C6EF-7823-9EDB78A67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Зміст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576C6-954D-777B-1156-D3113C56D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263807"/>
            <a:ext cx="10018713" cy="3527394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AutoNum type="arabicPeriod"/>
            </a:pPr>
            <a:r>
              <a:rPr lang="uk-UA" dirty="0"/>
              <a:t>Автомобіль </a:t>
            </a:r>
            <a:r>
              <a:rPr lang="en-GB" dirty="0"/>
              <a:t>Toyota Mirai</a:t>
            </a:r>
            <a:r>
              <a:rPr lang="uk-UA" dirty="0"/>
              <a:t> (Тойота </a:t>
            </a:r>
            <a:r>
              <a:rPr lang="uk-UA" dirty="0" err="1"/>
              <a:t>Міраї</a:t>
            </a:r>
            <a:r>
              <a:rPr lang="uk-UA" dirty="0"/>
              <a:t>) </a:t>
            </a:r>
          </a:p>
          <a:p>
            <a:pPr marL="457200" indent="-457200">
              <a:buAutoNum type="arabicPeriod"/>
            </a:pPr>
            <a:r>
              <a:rPr lang="uk-UA" dirty="0"/>
              <a:t>Паливні комірки (</a:t>
            </a:r>
            <a:r>
              <a:rPr lang="en-GB" dirty="0"/>
              <a:t>Fuel cell</a:t>
            </a:r>
            <a:r>
              <a:rPr lang="uk-UA" dirty="0"/>
              <a:t>)</a:t>
            </a:r>
            <a:r>
              <a:rPr lang="en-GB" dirty="0"/>
              <a:t> </a:t>
            </a:r>
            <a:r>
              <a:rPr lang="uk-UA" dirty="0"/>
              <a:t> і системи паливних комірок</a:t>
            </a:r>
          </a:p>
          <a:p>
            <a:pPr marL="457200" indent="-457200">
              <a:buAutoNum type="arabicPeriod"/>
            </a:pP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Honda FCX</a:t>
            </a:r>
            <a:r>
              <a:rPr lang="uk-UA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як перший транспортний засіб  на паливних елементах</a:t>
            </a:r>
          </a:p>
          <a:p>
            <a:pPr marL="457200" indent="-457200">
              <a:buAutoNum type="arabicPeriod"/>
            </a:pPr>
            <a:r>
              <a:rPr lang="uk-UA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Проєктування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автомобіля з паливними  комірками на водні  в програмному середовищі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Matlab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Advisor</a:t>
            </a:r>
            <a:endParaRPr lang="uk-UA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Автомобіль 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Nissan 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 паливних комірках з біопаливом</a:t>
            </a:r>
            <a:r>
              <a:rPr lang="en-GB" dirty="0"/>
              <a:t> </a:t>
            </a:r>
            <a:endParaRPr lang="uk-UA" dirty="0"/>
          </a:p>
          <a:p>
            <a:pPr marL="457200" indent="-457200">
              <a:buFont typeface="Arial"/>
              <a:buAutoNum type="arabicPeriod"/>
            </a:pPr>
            <a:r>
              <a:rPr lang="uk-UA" dirty="0"/>
              <a:t>Диспут. Автомобіль Тойота </a:t>
            </a:r>
            <a:r>
              <a:rPr lang="uk-UA" dirty="0" err="1"/>
              <a:t>Міраї</a:t>
            </a:r>
            <a:r>
              <a:rPr lang="uk-UA" dirty="0"/>
              <a:t> (автомобіль на водні!) зараз в Житомирська політехніка!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8015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9E67D-1B26-0ABB-5DE5-4D3FAA850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46895-FEED-E7C6-CCE7-0753D881B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40C79A-5F19-85D6-0F48-31FD93836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355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BF3FA-41F4-2A53-69B9-785909527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Список джерел 1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0814A8-613A-3660-438B-A71C005158B7}"/>
              </a:ext>
            </a:extLst>
          </p:cNvPr>
          <p:cNvSpPr txBox="1"/>
          <p:nvPr/>
        </p:nvSpPr>
        <p:spPr>
          <a:xfrm>
            <a:off x="1484311" y="3429000"/>
            <a:ext cx="4323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1. </a:t>
            </a:r>
            <a:r>
              <a:rPr lang="en-GB" dirty="0"/>
              <a:t>https://www.toyota.co.uk/new-cars/mirai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7BB66E-0282-2DB5-D0C0-68F89BE8C031}"/>
              </a:ext>
            </a:extLst>
          </p:cNvPr>
          <p:cNvSpPr txBox="1"/>
          <p:nvPr/>
        </p:nvSpPr>
        <p:spPr>
          <a:xfrm>
            <a:off x="1635711" y="4659867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dirty="0"/>
              <a:t>3. </a:t>
            </a:r>
            <a:r>
              <a:rPr lang="en-GB" dirty="0">
                <a:hlinkClick r:id="rId2"/>
              </a:rPr>
              <a:t>https://www.toyota-europe.com/news/2020/new-mirai-concept</a:t>
            </a:r>
            <a:r>
              <a:rPr lang="en-GB" dirty="0"/>
              <a:t>. </a:t>
            </a:r>
            <a:r>
              <a:rPr lang="en-GB" b="0" i="0" dirty="0">
                <a:solidFill>
                  <a:srgbClr val="3E3E45"/>
                </a:solidFill>
                <a:effectLst/>
                <a:latin typeface="Univers LT Pro"/>
              </a:rPr>
              <a:t>19/02/2020</a:t>
            </a:r>
            <a:endParaRPr lang="uk-UA" b="0" i="0" dirty="0">
              <a:solidFill>
                <a:srgbClr val="3E3E45"/>
              </a:solidFill>
              <a:effectLst/>
              <a:latin typeface="Univers LT Pr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FAEB50-94B6-5085-CD61-2209EAE1B03C}"/>
              </a:ext>
            </a:extLst>
          </p:cNvPr>
          <p:cNvSpPr txBox="1"/>
          <p:nvPr/>
        </p:nvSpPr>
        <p:spPr>
          <a:xfrm>
            <a:off x="1635711" y="5650468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4. </a:t>
            </a:r>
            <a:r>
              <a:rPr lang="en-GB" dirty="0"/>
              <a:t>https://uk.avtotachki.com/razmery-toyota-mirai-i-ves/</a:t>
            </a:r>
          </a:p>
        </p:txBody>
      </p:sp>
    </p:spTree>
    <p:extLst>
      <p:ext uri="{BB962C8B-B14F-4D97-AF65-F5344CB8AC3E}">
        <p14:creationId xmlns:p14="http://schemas.microsoft.com/office/powerpoint/2010/main" val="4271183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89209-9510-8D93-9B4F-F6BC7C93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Список джерел 2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D612E-692A-13D2-21E7-66B7EBAB16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uk-UA" dirty="0"/>
          </a:p>
          <a:p>
            <a:pPr marL="0" indent="0" algn="l">
              <a:buNone/>
            </a:pPr>
            <a:r>
              <a:rPr lang="uk-UA" dirty="0"/>
              <a:t>1.</a:t>
            </a:r>
            <a:r>
              <a:rPr lang="en-GB" dirty="0"/>
              <a:t> 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Comfortaa"/>
              </a:rPr>
              <a:t> </a:t>
            </a:r>
            <a:r>
              <a:rPr lang="en-GB" sz="1800" b="1" i="0" u="none" strike="noStrike" baseline="0" dirty="0">
                <a:solidFill>
                  <a:srgbClr val="46AAD2"/>
                </a:solidFill>
                <a:latin typeface="Comfortaa"/>
              </a:rPr>
              <a:t>ENERGY ASSOCIATION “UKRAINIAN HYDROGEN COUNCIL”. </a:t>
            </a:r>
            <a:r>
              <a:rPr lang="en-GB" sz="1800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 </a:t>
            </a:r>
            <a:r>
              <a:rPr lang="en-GB" sz="1800" b="0" i="0" u="sng" strike="noStrike" baseline="0" dirty="0">
                <a:solidFill>
                  <a:srgbClr val="000000"/>
                </a:solidFill>
                <a:latin typeface="Comfortaa"/>
              </a:rPr>
              <a:t>hydrogen.ua. 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Comfortaa"/>
              </a:rPr>
              <a:t>2021.</a:t>
            </a:r>
            <a:endParaRPr lang="en-GB" dirty="0"/>
          </a:p>
          <a:p>
            <a:pPr marL="0" indent="0" algn="l">
              <a:buNone/>
            </a:pPr>
            <a:r>
              <a:rPr lang="uk-UA" dirty="0"/>
              <a:t>2. </a:t>
            </a:r>
            <a:r>
              <a:rPr lang="en-GB" dirty="0" err="1"/>
              <a:t>Електрифікація</a:t>
            </a:r>
            <a:r>
              <a:rPr lang="en-GB" dirty="0"/>
              <a:t> </a:t>
            </a:r>
            <a:r>
              <a:rPr lang="en-GB" dirty="0" err="1"/>
              <a:t>транспортних</a:t>
            </a:r>
            <a:r>
              <a:rPr lang="en-GB" dirty="0"/>
              <a:t> </a:t>
            </a:r>
            <a:r>
              <a:rPr lang="en-GB" dirty="0" err="1"/>
              <a:t>засобів</a:t>
            </a:r>
            <a:r>
              <a:rPr lang="en-GB" dirty="0"/>
              <a:t> Honda. </a:t>
            </a:r>
            <a:r>
              <a:rPr lang="uk-UA" dirty="0"/>
              <a:t>ТОВ «</a:t>
            </a:r>
            <a:r>
              <a:rPr lang="uk-UA" dirty="0" err="1"/>
              <a:t>Прайд</a:t>
            </a:r>
            <a:r>
              <a:rPr lang="uk-UA" dirty="0"/>
              <a:t> Мотор» </a:t>
            </a:r>
            <a:r>
              <a:rPr lang="en-GB" dirty="0"/>
              <a:t> </a:t>
            </a:r>
            <a:r>
              <a:rPr lang="en-GB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www.honda.ua</a:t>
            </a:r>
            <a:r>
              <a:rPr lang="en-GB" dirty="0"/>
              <a:t>. 2016 </a:t>
            </a:r>
            <a:r>
              <a:rPr lang="uk-UA" dirty="0"/>
              <a:t>р. </a:t>
            </a:r>
            <a:endParaRPr lang="en-GB" dirty="0"/>
          </a:p>
          <a:p>
            <a:pPr marL="0" indent="0">
              <a:buNone/>
            </a:pPr>
            <a:r>
              <a:rPr lang="uk-UA" dirty="0"/>
              <a:t>3. </a:t>
            </a:r>
            <a:r>
              <a:rPr lang="en-GB" dirty="0" err="1"/>
              <a:t>Hideuki</a:t>
            </a:r>
            <a:r>
              <a:rPr lang="en-GB" dirty="0"/>
              <a:t> Sakamoto (Executive Vice President). Nissan Intelligent Mobility. Nissan Motor Co., Ltd.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997435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0B670-7CE9-A38B-D2CA-E731225DD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056" y="1965278"/>
            <a:ext cx="10515600" cy="2282179"/>
          </a:xfrm>
        </p:spPr>
        <p:txBody>
          <a:bodyPr>
            <a:noAutofit/>
          </a:bodyPr>
          <a:lstStyle/>
          <a:p>
            <a:pPr algn="ctr"/>
            <a:r>
              <a:rPr lang="uk-UA" sz="6000" b="1" dirty="0">
                <a:solidFill>
                  <a:srgbClr val="00B0F0"/>
                </a:solidFill>
              </a:rPr>
              <a:t>Дякую за увагу</a:t>
            </a:r>
            <a:r>
              <a:rPr lang="en-GB" sz="6000" b="1" dirty="0">
                <a:solidFill>
                  <a:srgbClr val="00B0F0"/>
                </a:solidFill>
              </a:rPr>
              <a:t>!</a:t>
            </a:r>
            <a:br>
              <a:rPr lang="en-GB" sz="6000" b="1" dirty="0">
                <a:solidFill>
                  <a:srgbClr val="00B0F0"/>
                </a:solidFill>
              </a:rPr>
            </a:br>
            <a:r>
              <a:rPr lang="uk-UA" sz="6000" b="1" dirty="0">
                <a:solidFill>
                  <a:srgbClr val="92D050"/>
                </a:solidFill>
              </a:rPr>
              <a:t>Дякую за увагу </a:t>
            </a:r>
            <a:r>
              <a:rPr lang="en-GB" sz="6000" b="1" dirty="0">
                <a:solidFill>
                  <a:srgbClr val="92D050"/>
                </a:solidFill>
              </a:rPr>
              <a:t>!</a:t>
            </a:r>
            <a:br>
              <a:rPr lang="en-GB" sz="6000" b="1" dirty="0">
                <a:solidFill>
                  <a:srgbClr val="00B0F0"/>
                </a:solidFill>
              </a:rPr>
            </a:br>
            <a:endParaRPr lang="en-GB" sz="6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5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45D42-09C4-B403-86FE-0A9BCB55D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282830"/>
                </a:solidFill>
                <a:effectLst/>
                <a:latin typeface="Toyota Base"/>
              </a:rPr>
              <a:t>Toyota Mirai</a:t>
            </a:r>
            <a:endParaRPr lang="en-GB" dirty="0"/>
          </a:p>
        </p:txBody>
      </p:sp>
      <p:pic>
        <p:nvPicPr>
          <p:cNvPr id="2050" name="Picture 2" descr="Toyota Mirai driving on city road">
            <a:extLst>
              <a:ext uri="{FF2B5EF4-FFF2-40B4-BE49-F238E27FC236}">
                <a16:creationId xmlns:a16="http://schemas.microsoft.com/office/drawing/2014/main" id="{64993017-060B-23B0-5283-DA9781B50D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600" y="2442004"/>
            <a:ext cx="5554133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732C7D-950B-259A-A871-CC41E4539BDA}"/>
              </a:ext>
            </a:extLst>
          </p:cNvPr>
          <p:cNvSpPr txBox="1"/>
          <p:nvPr/>
        </p:nvSpPr>
        <p:spPr>
          <a:xfrm>
            <a:off x="5797118" y="6391922"/>
            <a:ext cx="4111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https://www.toyota.co.uk/new-cars/mirai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51CE9A-8441-379A-718F-22313E316972}"/>
              </a:ext>
            </a:extLst>
          </p:cNvPr>
          <p:cNvSpPr txBox="1"/>
          <p:nvPr/>
        </p:nvSpPr>
        <p:spPr>
          <a:xfrm>
            <a:off x="9313322" y="2967335"/>
            <a:ext cx="28786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282830"/>
                </a:solidFill>
                <a:effectLst/>
                <a:latin typeface="Toyota Base"/>
              </a:rPr>
              <a:t>The hydrogen powered Toyota Mirai leaving only water behind at the tailpipe.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2F5B46-0991-A9B9-E150-04C861D0B602}"/>
              </a:ext>
            </a:extLst>
          </p:cNvPr>
          <p:cNvSpPr txBox="1"/>
          <p:nvPr/>
        </p:nvSpPr>
        <p:spPr>
          <a:xfrm>
            <a:off x="1216778" y="3265440"/>
            <a:ext cx="23707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kern="0" dirty="0" err="1"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Toyota</a:t>
            </a:r>
            <a:r>
              <a:rPr lang="uk-UA" sz="1800" kern="0" dirty="0"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uk-UA" sz="1800" kern="0" dirty="0" err="1"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Mirai</a:t>
            </a:r>
            <a:r>
              <a:rPr lang="uk-UA" sz="1800" kern="0" dirty="0"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, що працює на водні, викидає тільки  воду з вихлоп-</a:t>
            </a:r>
          </a:p>
          <a:p>
            <a:r>
              <a:rPr lang="uk-UA" sz="1800" kern="0" dirty="0" err="1"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ної</a:t>
            </a:r>
            <a:r>
              <a:rPr lang="uk-UA" sz="1800" kern="0" dirty="0"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труби.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9C23A6-CFAF-2DF7-35C6-C5DEE023538F}"/>
              </a:ext>
            </a:extLst>
          </p:cNvPr>
          <p:cNvSpPr txBox="1"/>
          <p:nvPr/>
        </p:nvSpPr>
        <p:spPr>
          <a:xfrm>
            <a:off x="7315200" y="141638"/>
            <a:ext cx="4456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 1. Автомобіль </a:t>
            </a:r>
            <a:r>
              <a:rPr lang="en-GB" dirty="0"/>
              <a:t>Toyota Mirai</a:t>
            </a:r>
            <a:r>
              <a:rPr lang="uk-UA" dirty="0"/>
              <a:t> (Тойота </a:t>
            </a:r>
            <a:r>
              <a:rPr lang="uk-UA" dirty="0" err="1"/>
              <a:t>Міраї</a:t>
            </a:r>
            <a:r>
              <a:rPr lang="uk-UA" dirty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0621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3FDA9-2FA8-C24F-A64E-146ED634E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Технології, що  використовуються в автомобілі Тойота </a:t>
            </a:r>
            <a:r>
              <a:rPr lang="uk-UA" dirty="0" err="1"/>
              <a:t>Міраї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DCFE3-D5E9-C5DD-23F7-0E750084C58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t">
            <a:normAutofit fontScale="85000" lnSpcReduction="10000"/>
          </a:bodyPr>
          <a:lstStyle/>
          <a:p>
            <a:r>
              <a:rPr lang="uk-UA" dirty="0"/>
              <a:t>Автомобіль Тойота </a:t>
            </a:r>
            <a:r>
              <a:rPr lang="uk-UA" dirty="0" err="1"/>
              <a:t>Міраї</a:t>
            </a:r>
            <a:r>
              <a:rPr lang="uk-UA" dirty="0"/>
              <a:t> заправляється так, мов би Ви заправляєте свій автомобіль дизельним паливом або бензином</a:t>
            </a:r>
            <a:r>
              <a:rPr lang="en-GB" dirty="0"/>
              <a:t>,</a:t>
            </a:r>
            <a:r>
              <a:rPr lang="uk-UA" dirty="0"/>
              <a:t> але він заправляється воднем на водневій заправці. </a:t>
            </a:r>
            <a:endParaRPr lang="en-GB" dirty="0"/>
          </a:p>
          <a:p>
            <a:r>
              <a:rPr lang="uk-UA" dirty="0"/>
              <a:t>Водень –</a:t>
            </a:r>
            <a:r>
              <a:rPr lang="en-GB" dirty="0"/>
              <a:t> </a:t>
            </a:r>
            <a:r>
              <a:rPr lang="uk-UA" dirty="0"/>
              <a:t>це не новий вид палива.</a:t>
            </a:r>
            <a:endParaRPr lang="en-GB" dirty="0"/>
          </a:p>
          <a:p>
            <a:r>
              <a:rPr lang="uk-UA" sz="1900" dirty="0"/>
              <a:t>Водневі баки (резервуари) виготовлені з вуглецевого волокна і проходять ретельні випробування. Водень так само безпечний, як і інші види палива для транспортних засобів, такі як дизельне паливо та природний газ.</a:t>
            </a:r>
            <a:endParaRPr lang="en-GB" sz="1900" dirty="0"/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148D9-9872-55B0-39DF-DCA55276EBD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t">
            <a:normAutofit fontScale="85000" lnSpcReduction="10000"/>
          </a:bodyPr>
          <a:lstStyle/>
          <a:p>
            <a:r>
              <a:rPr lang="en-GB" b="1" dirty="0">
                <a:solidFill>
                  <a:srgbClr val="282830"/>
                </a:solidFill>
                <a:latin typeface="Toyota Base"/>
              </a:rPr>
              <a:t>Hydrogen car refuels in under 5 minutes at a hydrogen station.</a:t>
            </a:r>
          </a:p>
          <a:p>
            <a:r>
              <a:rPr lang="en-GB" sz="1800" b="1" dirty="0">
                <a:solidFill>
                  <a:srgbClr val="282830"/>
                </a:solidFill>
                <a:latin typeface="Toyota Base"/>
              </a:rPr>
              <a:t>Hydrogen has been used in industry for many years as source for buses, forklift trucks, boats and even rockets. </a:t>
            </a:r>
            <a:endParaRPr lang="en-GB" sz="1800" b="1" dirty="0">
              <a:solidFill>
                <a:srgbClr val="282830"/>
              </a:solidFill>
              <a:effectLst/>
              <a:latin typeface="Toyota Base"/>
            </a:endParaRPr>
          </a:p>
          <a:p>
            <a:r>
              <a:rPr lang="en-GB" sz="1800" b="1" dirty="0">
                <a:solidFill>
                  <a:srgbClr val="282830"/>
                </a:solidFill>
                <a:effectLst/>
                <a:latin typeface="Toyota Base"/>
              </a:rPr>
              <a:t>Fuel cell vehicles emit approximately the same amount of water vapour per mile as petrol powered cars.</a:t>
            </a:r>
            <a:endParaRPr lang="uk-UA" sz="1800" b="1" dirty="0">
              <a:solidFill>
                <a:srgbClr val="282830"/>
              </a:solidFill>
              <a:effectLst/>
              <a:latin typeface="Toyota Base"/>
            </a:endParaRPr>
          </a:p>
          <a:p>
            <a:r>
              <a:rPr lang="en-GB" sz="1800" b="1" dirty="0">
                <a:solidFill>
                  <a:srgbClr val="282830"/>
                </a:solidFill>
                <a:latin typeface="Toyota Base"/>
              </a:rPr>
              <a:t>Hydrogen </a:t>
            </a:r>
            <a:r>
              <a:rPr lang="en-GB" sz="1800" b="1" dirty="0">
                <a:solidFill>
                  <a:srgbClr val="282830"/>
                </a:solidFill>
                <a:effectLst/>
                <a:latin typeface="Toyota Base"/>
              </a:rPr>
              <a:t>is viewed as an industrial commodity, so is readily available from a variety of natural sources.</a:t>
            </a:r>
          </a:p>
          <a:p>
            <a:r>
              <a:rPr lang="en-GB" sz="1900" b="1" dirty="0">
                <a:solidFill>
                  <a:srgbClr val="282830"/>
                </a:solidFill>
                <a:latin typeface="Toyota Base"/>
              </a:rPr>
              <a:t>Hydrogen tanks are made of carbon fibre and are thoroughly tested.   They are just as safe as other vehicle fuels like diesel and natural gas.</a:t>
            </a:r>
            <a:endParaRPr lang="uk-UA" sz="1900" b="1" dirty="0">
              <a:solidFill>
                <a:srgbClr val="282830"/>
              </a:solidFill>
              <a:latin typeface="Toyota Base"/>
            </a:endParaRPr>
          </a:p>
          <a:p>
            <a:endParaRPr lang="en-GB" sz="1900" b="1" dirty="0">
              <a:solidFill>
                <a:srgbClr val="282830"/>
              </a:solidFill>
              <a:latin typeface="Toyota Base"/>
            </a:endParaRP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D7ED4D-70AF-7BD5-D08A-745CE8BAA9BA}"/>
              </a:ext>
            </a:extLst>
          </p:cNvPr>
          <p:cNvSpPr txBox="1"/>
          <p:nvPr/>
        </p:nvSpPr>
        <p:spPr>
          <a:xfrm>
            <a:off x="7315200" y="141638"/>
            <a:ext cx="4456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 1. Автомобіль </a:t>
            </a:r>
            <a:r>
              <a:rPr lang="en-GB" dirty="0"/>
              <a:t>Toyota Mirai</a:t>
            </a:r>
            <a:r>
              <a:rPr lang="uk-UA" dirty="0"/>
              <a:t> (Тойота </a:t>
            </a:r>
            <a:r>
              <a:rPr lang="uk-UA" dirty="0" err="1"/>
              <a:t>Міраї</a:t>
            </a:r>
            <a:r>
              <a:rPr lang="uk-UA" dirty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7124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8880D-CF70-0570-06E8-ECC3F68EE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Габаритні розміри автомобілів Тойота </a:t>
            </a:r>
            <a:r>
              <a:rPr lang="uk-UA" dirty="0" err="1"/>
              <a:t>Міраї</a:t>
            </a:r>
            <a:r>
              <a:rPr lang="uk-UA" dirty="0"/>
              <a:t>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0FF12-A6A0-AFBE-31C5-E8CFA4734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190" y="2044083"/>
            <a:ext cx="10553810" cy="2769833"/>
          </a:xfrm>
        </p:spPr>
        <p:txBody>
          <a:bodyPr/>
          <a:lstStyle/>
          <a:p>
            <a:pPr marL="0" indent="0">
              <a:buNone/>
            </a:pPr>
            <a:endParaRPr lang="uk-UA" b="0" i="0" dirty="0">
              <a:solidFill>
                <a:srgbClr val="464646"/>
              </a:solidFill>
              <a:effectLst/>
              <a:latin typeface="Open Sans" panose="020B0606030504020204" pitchFamily="34" charset="0"/>
            </a:endParaRPr>
          </a:p>
          <a:p>
            <a:pPr marL="0" indent="0">
              <a:buNone/>
            </a:pPr>
            <a:endParaRPr lang="uk-UA" dirty="0">
              <a:solidFill>
                <a:srgbClr val="464646"/>
              </a:solidFill>
              <a:latin typeface="Open Sans" panose="020B0606030504020204" pitchFamily="34" charset="0"/>
            </a:endParaRPr>
          </a:p>
          <a:p>
            <a:pPr marL="0" indent="0">
              <a:buNone/>
            </a:pPr>
            <a:r>
              <a:rPr lang="uk-UA" sz="2000" b="0" i="0" dirty="0">
                <a:solidFill>
                  <a:srgbClr val="464646"/>
                </a:solidFill>
                <a:effectLst/>
                <a:latin typeface="Open Sans" panose="020B0606030504020204" pitchFamily="34" charset="0"/>
              </a:rPr>
              <a:t>Габаритні розміри </a:t>
            </a:r>
            <a:r>
              <a:rPr lang="en-GB" sz="2000" b="0" i="0" dirty="0">
                <a:solidFill>
                  <a:srgbClr val="464646"/>
                </a:solidFill>
                <a:effectLst/>
                <a:latin typeface="Open Sans" panose="020B0606030504020204" pitchFamily="34" charset="0"/>
              </a:rPr>
              <a:t>Toyota Mirai </a:t>
            </a:r>
            <a:r>
              <a:rPr lang="uk-UA" sz="2000" b="0" i="0" dirty="0">
                <a:solidFill>
                  <a:srgbClr val="464646"/>
                </a:solidFill>
                <a:effectLst/>
                <a:latin typeface="Open Sans" panose="020B0606030504020204" pitchFamily="34" charset="0"/>
              </a:rPr>
              <a:t>від 4890 </a:t>
            </a:r>
            <a:r>
              <a:rPr lang="en-GB" sz="2000" b="0" i="0" dirty="0">
                <a:solidFill>
                  <a:srgbClr val="464646"/>
                </a:solidFill>
                <a:effectLst/>
                <a:latin typeface="Open Sans" panose="020B0606030504020204" pitchFamily="34" charset="0"/>
              </a:rPr>
              <a:t>x 1815 x 1535 </a:t>
            </a:r>
            <a:r>
              <a:rPr lang="uk-UA" sz="2000" b="0" i="0" dirty="0">
                <a:solidFill>
                  <a:srgbClr val="464646"/>
                </a:solidFill>
                <a:effectLst/>
                <a:latin typeface="Open Sans" panose="020B0606030504020204" pitchFamily="34" charset="0"/>
              </a:rPr>
              <a:t>до 4975 </a:t>
            </a:r>
            <a:r>
              <a:rPr lang="en-GB" sz="2000" b="0" i="0" dirty="0">
                <a:solidFill>
                  <a:srgbClr val="464646"/>
                </a:solidFill>
                <a:effectLst/>
                <a:latin typeface="Open Sans" panose="020B0606030504020204" pitchFamily="34" charset="0"/>
              </a:rPr>
              <a:t>x 1885 x 1470 </a:t>
            </a:r>
            <a:r>
              <a:rPr lang="uk-UA" sz="2000" b="0" i="0" dirty="0">
                <a:solidFill>
                  <a:srgbClr val="464646"/>
                </a:solidFill>
                <a:effectLst/>
                <a:latin typeface="Open Sans" panose="020B0606030504020204" pitchFamily="34" charset="0"/>
              </a:rPr>
              <a:t>мм, </a:t>
            </a:r>
          </a:p>
          <a:p>
            <a:pPr marL="0" indent="0">
              <a:buNone/>
            </a:pPr>
            <a:r>
              <a:rPr lang="uk-UA" sz="2000" b="0" i="0" dirty="0">
                <a:solidFill>
                  <a:srgbClr val="464646"/>
                </a:solidFill>
                <a:effectLst/>
                <a:latin typeface="Open Sans" panose="020B0606030504020204" pitchFamily="34" charset="0"/>
              </a:rPr>
              <a:t>а вага від 1850 до 1990 кг</a:t>
            </a:r>
            <a:r>
              <a:rPr lang="en-GB" sz="2000" b="0" i="0" dirty="0">
                <a:solidFill>
                  <a:srgbClr val="464646"/>
                </a:solidFill>
                <a:effectLst/>
                <a:latin typeface="Open Sans" panose="020B0606030504020204" pitchFamily="34" charset="0"/>
              </a:rPr>
              <a:t> [</a:t>
            </a:r>
            <a:r>
              <a:rPr lang="uk-UA" sz="2000" b="0" i="0" dirty="0">
                <a:solidFill>
                  <a:srgbClr val="464646"/>
                </a:solidFill>
                <a:effectLst/>
                <a:latin typeface="Open Sans" panose="020B0606030504020204" pitchFamily="34" charset="0"/>
              </a:rPr>
              <a:t>4</a:t>
            </a:r>
            <a:r>
              <a:rPr lang="en-GB" sz="2000" b="0" i="0" dirty="0">
                <a:solidFill>
                  <a:srgbClr val="464646"/>
                </a:solidFill>
                <a:effectLst/>
                <a:latin typeface="Open Sans" panose="020B0606030504020204" pitchFamily="34" charset="0"/>
              </a:rPr>
              <a:t>]</a:t>
            </a:r>
            <a:endParaRPr lang="uk-UA" sz="2000" b="0" i="0" dirty="0">
              <a:solidFill>
                <a:srgbClr val="464646"/>
              </a:solidFill>
              <a:effectLst/>
              <a:latin typeface="Open Sans" panose="020B0606030504020204" pitchFamily="34" charset="0"/>
            </a:endParaRPr>
          </a:p>
          <a:p>
            <a:pPr marL="0" indent="0">
              <a:buNone/>
            </a:pPr>
            <a:r>
              <a:rPr lang="en-GB" sz="1600" b="0" i="0" dirty="0">
                <a:solidFill>
                  <a:srgbClr val="030303"/>
                </a:solidFill>
                <a:effectLst/>
                <a:latin typeface="Playfair Display" panose="00000500000000000000" pitchFamily="2" charset="0"/>
              </a:rPr>
              <a:t>  </a:t>
            </a:r>
            <a:r>
              <a:rPr lang="uk-UA" sz="1600" b="0" i="0" dirty="0">
                <a:solidFill>
                  <a:srgbClr val="030303"/>
                </a:solidFill>
                <a:effectLst/>
                <a:latin typeface="Playfair Display" panose="00000500000000000000" pitchFamily="2" charset="0"/>
              </a:rPr>
              <a:t>Розміри </a:t>
            </a:r>
            <a:r>
              <a:rPr lang="en-GB" sz="1600" b="0" i="0" dirty="0">
                <a:solidFill>
                  <a:srgbClr val="030303"/>
                </a:solidFill>
                <a:effectLst/>
                <a:latin typeface="Playfair Display" panose="00000500000000000000" pitchFamily="2" charset="0"/>
              </a:rPr>
              <a:t>Toyota Mirai 2014, </a:t>
            </a:r>
            <a:r>
              <a:rPr lang="uk-UA" sz="1600" b="0" i="0" dirty="0">
                <a:solidFill>
                  <a:srgbClr val="030303"/>
                </a:solidFill>
                <a:effectLst/>
                <a:latin typeface="Playfair Display" panose="00000500000000000000" pitchFamily="2" charset="0"/>
              </a:rPr>
              <a:t>седан, 1 покоління, </a:t>
            </a:r>
            <a:r>
              <a:rPr lang="en-GB" sz="1600" b="0" i="0" dirty="0">
                <a:solidFill>
                  <a:srgbClr val="030303"/>
                </a:solidFill>
                <a:effectLst/>
                <a:latin typeface="Playfair Display" panose="00000500000000000000" pitchFamily="2" charset="0"/>
              </a:rPr>
              <a:t>JPD10</a:t>
            </a:r>
          </a:p>
          <a:p>
            <a:pPr marL="0" indent="0">
              <a:buNone/>
            </a:pPr>
            <a:endParaRPr lang="en-GB" sz="2000" b="0" i="0" dirty="0">
              <a:solidFill>
                <a:srgbClr val="464646"/>
              </a:solidFill>
              <a:effectLst/>
              <a:latin typeface="Open Sans" panose="020B0606030504020204" pitchFamily="34" charset="0"/>
            </a:endParaRPr>
          </a:p>
          <a:p>
            <a:pPr marL="0" indent="0">
              <a:buNone/>
            </a:pPr>
            <a:endParaRPr lang="en-GB" sz="2000" dirty="0">
              <a:solidFill>
                <a:srgbClr val="464646"/>
              </a:solidFill>
              <a:latin typeface="Open Sans" panose="020B0606030504020204" pitchFamily="34" charset="0"/>
            </a:endParaRPr>
          </a:p>
          <a:p>
            <a:pPr marL="0" indent="0">
              <a:buNone/>
            </a:pPr>
            <a:endParaRPr lang="en-GB" sz="2000" b="0" i="0" dirty="0">
              <a:solidFill>
                <a:srgbClr val="464646"/>
              </a:solidFill>
              <a:effectLst/>
              <a:latin typeface="Open Sans" panose="020B0606030504020204" pitchFamily="34" charset="0"/>
            </a:endParaRPr>
          </a:p>
          <a:p>
            <a:pPr marL="0" indent="0">
              <a:buNone/>
            </a:pPr>
            <a:endParaRPr lang="uk-UA" sz="2000" b="0" i="0" dirty="0">
              <a:solidFill>
                <a:srgbClr val="464646"/>
              </a:solidFill>
              <a:effectLst/>
              <a:latin typeface="Open Sans" panose="020B0606030504020204" pitchFamily="34" charset="0"/>
            </a:endParaRPr>
          </a:p>
          <a:p>
            <a:pPr marL="0" indent="0">
              <a:buNone/>
            </a:pPr>
            <a:endParaRPr lang="en-GB" sz="20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197EB14-478E-82B7-FD15-A6D35DE28E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14542"/>
              </p:ext>
            </p:extLst>
          </p:nvPr>
        </p:nvGraphicFramePr>
        <p:xfrm>
          <a:off x="1719726" y="3627122"/>
          <a:ext cx="5661660" cy="792480"/>
        </p:xfrm>
        <a:graphic>
          <a:graphicData uri="http://schemas.openxmlformats.org/drawingml/2006/table">
            <a:tbl>
              <a:tblPr/>
              <a:tblGrid>
                <a:gridCol w="1887220">
                  <a:extLst>
                    <a:ext uri="{9D8B030D-6E8A-4147-A177-3AD203B41FA5}">
                      <a16:colId xmlns:a16="http://schemas.microsoft.com/office/drawing/2014/main" val="3870694041"/>
                    </a:ext>
                  </a:extLst>
                </a:gridCol>
                <a:gridCol w="1887220">
                  <a:extLst>
                    <a:ext uri="{9D8B030D-6E8A-4147-A177-3AD203B41FA5}">
                      <a16:colId xmlns:a16="http://schemas.microsoft.com/office/drawing/2014/main" val="276807361"/>
                    </a:ext>
                  </a:extLst>
                </a:gridCol>
                <a:gridCol w="1887220">
                  <a:extLst>
                    <a:ext uri="{9D8B030D-6E8A-4147-A177-3AD203B41FA5}">
                      <a16:colId xmlns:a16="http://schemas.microsoft.com/office/drawing/2014/main" val="31929908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uk-UA" b="1" dirty="0">
                          <a:effectLst/>
                        </a:rPr>
                        <a:t>комплектації</a:t>
                      </a:r>
                      <a:endParaRPr lang="uk-UA" dirty="0">
                        <a:effectLst/>
                      </a:endParaRPr>
                    </a:p>
                  </a:txBody>
                  <a:tcPr marL="60960" marR="60960" marT="60960" marB="6096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b="1">
                          <a:effectLst/>
                        </a:rPr>
                        <a:t>Габарити</a:t>
                      </a:r>
                      <a:endParaRPr lang="uk-UA">
                        <a:effectLst/>
                      </a:endParaRPr>
                    </a:p>
                  </a:txBody>
                  <a:tcPr marL="60960" marR="60960" marT="60960" marB="6096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b="1">
                          <a:effectLst/>
                        </a:rPr>
                        <a:t>Маса, кг</a:t>
                      </a:r>
                      <a:endParaRPr lang="uk-UA">
                        <a:effectLst/>
                      </a:endParaRPr>
                    </a:p>
                  </a:txBody>
                  <a:tcPr marL="60960" marR="60960" marT="60960" marB="6096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505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uk-UA" dirty="0" err="1">
                          <a:effectLst/>
                        </a:rPr>
                        <a:t>Міраї</a:t>
                      </a:r>
                      <a:endParaRPr lang="uk-UA" dirty="0">
                        <a:effectLst/>
                      </a:endParaRPr>
                    </a:p>
                  </a:txBody>
                  <a:tcPr marL="60960" marR="60960" marT="60960" marB="6096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>
                          <a:effectLst/>
                        </a:rPr>
                        <a:t>4890 x 1815 x 1535</a:t>
                      </a:r>
                    </a:p>
                  </a:txBody>
                  <a:tcPr marL="60960" marR="60960" marT="60960" marB="6096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dirty="0">
                          <a:effectLst/>
                        </a:rPr>
                        <a:t>1850</a:t>
                      </a:r>
                    </a:p>
                  </a:txBody>
                  <a:tcPr marL="60960" marR="60960" marT="60960" marB="6096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359475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35A437D-4B10-30C7-0F10-F43278ABEED4}"/>
              </a:ext>
            </a:extLst>
          </p:cNvPr>
          <p:cNvSpPr txBox="1"/>
          <p:nvPr/>
        </p:nvSpPr>
        <p:spPr>
          <a:xfrm>
            <a:off x="7315200" y="141638"/>
            <a:ext cx="4456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 1. Автомобіль </a:t>
            </a:r>
            <a:r>
              <a:rPr lang="en-GB" dirty="0"/>
              <a:t>Toyota Mirai</a:t>
            </a:r>
            <a:r>
              <a:rPr lang="uk-UA" dirty="0"/>
              <a:t> (Тойота </a:t>
            </a:r>
            <a:r>
              <a:rPr lang="uk-UA" dirty="0" err="1"/>
              <a:t>Міраї</a:t>
            </a:r>
            <a:r>
              <a:rPr lang="uk-UA" dirty="0"/>
              <a:t>)</a:t>
            </a: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1FD65B8-1189-45CD-6E0A-004597847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6190" y="2857502"/>
            <a:ext cx="41656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30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F0F40-964A-B69E-E3D9-666B007BC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Тойота </a:t>
            </a:r>
            <a:r>
              <a:rPr lang="uk-UA" dirty="0" err="1"/>
              <a:t>Міраі</a:t>
            </a:r>
            <a:r>
              <a:rPr lang="uk-UA" dirty="0"/>
              <a:t> другого покоління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1D398-E206-3400-7BDB-0E02E6FB8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0" i="0" dirty="0">
                <a:solidFill>
                  <a:srgbClr val="3E3E45"/>
                </a:solidFill>
                <a:effectLst/>
                <a:latin typeface="Univers LT Pro"/>
              </a:rPr>
              <a:t>After leading the world with its first hydrogen-powered sedan in 2014, Toyota is ready to take zero-emission fuel cell electric vehicle (FCEV) technology to new heights with the second generation Mirai concept, as showcased at the 2019 Tokyo Motor Show.</a:t>
            </a:r>
            <a:endParaRPr lang="uk-UA" b="0" i="0" dirty="0">
              <a:solidFill>
                <a:srgbClr val="3E3E45"/>
              </a:solidFill>
              <a:effectLst/>
              <a:latin typeface="Univers LT Pro"/>
            </a:endParaRPr>
          </a:p>
          <a:p>
            <a:pPr marL="0" indent="0">
              <a:buNone/>
            </a:pPr>
            <a:r>
              <a:rPr lang="en-GB" dirty="0"/>
              <a:t>[https://www.toyota-europe.com/news/2020/new-mirai-concept]</a:t>
            </a:r>
          </a:p>
          <a:p>
            <a:pPr marL="0" indent="0">
              <a:buNone/>
            </a:pPr>
            <a:r>
              <a:rPr lang="en-GB" b="0" i="0" dirty="0">
                <a:solidFill>
                  <a:srgbClr val="3E3E45"/>
                </a:solidFill>
                <a:effectLst/>
                <a:latin typeface="Univers LT Pro"/>
              </a:rPr>
              <a:t>19/02/2020</a:t>
            </a:r>
            <a:endParaRPr lang="uk-UA" b="0" i="0" dirty="0">
              <a:solidFill>
                <a:srgbClr val="3E3E45"/>
              </a:solidFill>
              <a:effectLst/>
              <a:latin typeface="Univers LT Pro"/>
            </a:endParaRP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8D7B34-B39D-2615-FEE4-D5B5A7AA4A68}"/>
              </a:ext>
            </a:extLst>
          </p:cNvPr>
          <p:cNvSpPr txBox="1"/>
          <p:nvPr/>
        </p:nvSpPr>
        <p:spPr>
          <a:xfrm>
            <a:off x="7315200" y="141638"/>
            <a:ext cx="4456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 1. Автомобіль </a:t>
            </a:r>
            <a:r>
              <a:rPr lang="en-GB" dirty="0"/>
              <a:t>Toyota Mirai</a:t>
            </a:r>
            <a:r>
              <a:rPr lang="uk-UA" dirty="0"/>
              <a:t> (Тойота </a:t>
            </a:r>
            <a:r>
              <a:rPr lang="uk-UA" dirty="0" err="1"/>
              <a:t>Міраї</a:t>
            </a:r>
            <a:r>
              <a:rPr lang="uk-UA" dirty="0"/>
              <a:t>)</a:t>
            </a:r>
            <a:endParaRPr lang="en-GB" dirty="0"/>
          </a:p>
        </p:txBody>
      </p:sp>
      <p:pic>
        <p:nvPicPr>
          <p:cNvPr id="6" name="Picture 4" descr="Second generation Toyota Mirai. Still zero emissions.">
            <a:extLst>
              <a:ext uri="{FF2B5EF4-FFF2-40B4-BE49-F238E27FC236}">
                <a16:creationId xmlns:a16="http://schemas.microsoft.com/office/drawing/2014/main" id="{7C67A6C2-7B97-2E07-B949-3270AC94C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33" y="4785882"/>
            <a:ext cx="3848818" cy="193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589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59C0C-83FE-5B94-F0E0-7223F1FA0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Характеристики автомобіля </a:t>
            </a:r>
            <a:r>
              <a:rPr lang="uk-UA" dirty="0" err="1"/>
              <a:t>Тойта</a:t>
            </a:r>
            <a:r>
              <a:rPr lang="uk-UA" dirty="0"/>
              <a:t> </a:t>
            </a:r>
            <a:r>
              <a:rPr lang="uk-UA" dirty="0" err="1"/>
              <a:t>Міраї</a:t>
            </a:r>
            <a:r>
              <a:rPr lang="uk-UA" dirty="0"/>
              <a:t> </a:t>
            </a:r>
            <a:br>
              <a:rPr lang="uk-UA" dirty="0"/>
            </a:br>
            <a:r>
              <a:rPr lang="uk-UA" dirty="0"/>
              <a:t>другого покоління </a:t>
            </a:r>
            <a:endParaRPr lang="en-GB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F68C3CE-B363-9773-27E1-D6B6A89C51A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333149" y="3215640"/>
          <a:ext cx="8321040" cy="2026920"/>
        </p:xfrm>
        <a:graphic>
          <a:graphicData uri="http://schemas.openxmlformats.org/drawingml/2006/table">
            <a:tbl>
              <a:tblPr/>
              <a:tblGrid>
                <a:gridCol w="4160520">
                  <a:extLst>
                    <a:ext uri="{9D8B030D-6E8A-4147-A177-3AD203B41FA5}">
                      <a16:colId xmlns:a16="http://schemas.microsoft.com/office/drawing/2014/main" val="2221759806"/>
                    </a:ext>
                  </a:extLst>
                </a:gridCol>
                <a:gridCol w="4160520">
                  <a:extLst>
                    <a:ext uri="{9D8B030D-6E8A-4147-A177-3AD203B41FA5}">
                      <a16:colId xmlns:a16="http://schemas.microsoft.com/office/drawing/2014/main" val="15391136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Overall length (mm)</a:t>
                      </a:r>
                    </a:p>
                  </a:txBody>
                  <a:tcPr marL="7620" marR="7620" marT="7620" marB="76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4,975</a:t>
                      </a:r>
                    </a:p>
                  </a:txBody>
                  <a:tcPr marL="7620" marR="7620" marT="7620" marB="76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04168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Overall width (mm)</a:t>
                      </a:r>
                    </a:p>
                  </a:txBody>
                  <a:tcPr marL="7620" marR="7620" marT="7620" marB="76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1,885</a:t>
                      </a:r>
                    </a:p>
                  </a:txBody>
                  <a:tcPr marL="7620" marR="7620" marT="7620" marB="76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816551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Overall height (mm)</a:t>
                      </a:r>
                    </a:p>
                  </a:txBody>
                  <a:tcPr marL="7620" marR="7620" marT="7620" marB="76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1,470</a:t>
                      </a:r>
                    </a:p>
                  </a:txBody>
                  <a:tcPr marL="7620" marR="7620" marT="7620" marB="76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4562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Wheelbase (mm)</a:t>
                      </a:r>
                    </a:p>
                  </a:txBody>
                  <a:tcPr marL="7620" marR="7620" marT="7620" marB="76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2,920</a:t>
                      </a:r>
                    </a:p>
                  </a:txBody>
                  <a:tcPr marL="7620" marR="7620" marT="7620" marB="76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53135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Drivetrain</a:t>
                      </a:r>
                    </a:p>
                  </a:txBody>
                  <a:tcPr marL="7620" marR="7620" marT="7620" marB="76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Rear-wheel drive</a:t>
                      </a:r>
                    </a:p>
                  </a:txBody>
                  <a:tcPr marL="7620" marR="7620" marT="7620" marB="76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48164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Passenger capacity</a:t>
                      </a:r>
                    </a:p>
                  </a:txBody>
                  <a:tcPr marL="7620" marR="7620" marT="7620" marB="76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5</a:t>
                      </a:r>
                    </a:p>
                  </a:txBody>
                  <a:tcPr marL="7620" marR="7620" marT="7620" marB="76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44081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Driving range</a:t>
                      </a:r>
                    </a:p>
                  </a:txBody>
                  <a:tcPr marL="7620" marR="7620" marT="7620" marB="76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approx. 30% greater than current model</a:t>
                      </a:r>
                    </a:p>
                  </a:txBody>
                  <a:tcPr marL="7620" marR="7620" marT="7620" marB="76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29730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45A8B70-48CD-935C-35B8-B877C40EC2DB}"/>
              </a:ext>
            </a:extLst>
          </p:cNvPr>
          <p:cNvSpPr txBox="1"/>
          <p:nvPr/>
        </p:nvSpPr>
        <p:spPr>
          <a:xfrm>
            <a:off x="7315200" y="141638"/>
            <a:ext cx="4456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 1. Автомобіль </a:t>
            </a:r>
            <a:r>
              <a:rPr lang="en-GB" dirty="0"/>
              <a:t>Toyota Mirai</a:t>
            </a:r>
            <a:r>
              <a:rPr lang="uk-UA" dirty="0"/>
              <a:t> (Тойота </a:t>
            </a:r>
            <a:r>
              <a:rPr lang="uk-UA" dirty="0" err="1"/>
              <a:t>Міраї</a:t>
            </a:r>
            <a:r>
              <a:rPr lang="uk-UA" dirty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5488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EECDE-7CB4-F9C9-D84E-7F9210EE3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2. </a:t>
            </a:r>
            <a:r>
              <a:rPr lang="en-GB" dirty="0"/>
              <a:t>Fuel cell</a:t>
            </a:r>
            <a:r>
              <a:rPr lang="uk-UA" dirty="0"/>
              <a:t>. Паливні комірки (паливні елементи)</a:t>
            </a:r>
            <a:r>
              <a:rPr lang="en-GB" dirty="0"/>
              <a:t> </a:t>
            </a:r>
          </a:p>
        </p:txBody>
      </p:sp>
      <p:pic>
        <p:nvPicPr>
          <p:cNvPr id="5124" name="Picture 4" descr="Toyota Mirai close up of fuel cell logo">
            <a:extLst>
              <a:ext uri="{FF2B5EF4-FFF2-40B4-BE49-F238E27FC236}">
                <a16:creationId xmlns:a16="http://schemas.microsoft.com/office/drawing/2014/main" id="{DE2A60A7-EBCD-B604-6059-899177AEAED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202" y="2380269"/>
            <a:ext cx="5554133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EBAF63-4012-4E03-3D44-D78272FEF5D2}"/>
              </a:ext>
            </a:extLst>
          </p:cNvPr>
          <p:cNvSpPr txBox="1"/>
          <p:nvPr/>
        </p:nvSpPr>
        <p:spPr>
          <a:xfrm>
            <a:off x="9122749" y="2662417"/>
            <a:ext cx="257786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282830"/>
                </a:solidFill>
                <a:effectLst/>
                <a:latin typeface="Toyota Base"/>
              </a:rPr>
              <a:t>Since 2007, fuel cell prices have already halved. </a:t>
            </a:r>
            <a:endParaRPr lang="uk-UA" b="0" i="0" dirty="0">
              <a:solidFill>
                <a:srgbClr val="282830"/>
              </a:solidFill>
              <a:effectLst/>
              <a:latin typeface="Toyota Base"/>
            </a:endParaRPr>
          </a:p>
          <a:p>
            <a:r>
              <a:rPr lang="en-GB" b="0" i="0" dirty="0">
                <a:solidFill>
                  <a:srgbClr val="282830"/>
                </a:solidFill>
                <a:effectLst/>
                <a:latin typeface="Toyota Base"/>
              </a:rPr>
              <a:t>With increasing development, expect to see hydrogen </a:t>
            </a:r>
            <a:endParaRPr lang="uk-UA" b="0" i="0" dirty="0">
              <a:solidFill>
                <a:srgbClr val="282830"/>
              </a:solidFill>
              <a:effectLst/>
              <a:latin typeface="Toyota Base"/>
            </a:endParaRPr>
          </a:p>
          <a:p>
            <a:r>
              <a:rPr lang="en-GB" b="0" i="0" dirty="0">
                <a:solidFill>
                  <a:srgbClr val="282830"/>
                </a:solidFill>
                <a:effectLst/>
                <a:latin typeface="Toyota Base"/>
              </a:rPr>
              <a:t>fuel cells everywhere.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A1DFFA-3A67-7A92-30CF-B9FD300F71B7}"/>
              </a:ext>
            </a:extLst>
          </p:cNvPr>
          <p:cNvSpPr txBox="1"/>
          <p:nvPr/>
        </p:nvSpPr>
        <p:spPr>
          <a:xfrm>
            <a:off x="1098485" y="3077916"/>
            <a:ext cx="22028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Паливні </a:t>
            </a:r>
          </a:p>
          <a:p>
            <a:r>
              <a:rPr lang="uk-UA" dirty="0"/>
              <a:t>комірки найбільш </a:t>
            </a:r>
          </a:p>
          <a:p>
            <a:r>
              <a:rPr lang="uk-UA" dirty="0" err="1"/>
              <a:t>дороговартісна</a:t>
            </a:r>
            <a:r>
              <a:rPr lang="uk-UA" dirty="0"/>
              <a:t> </a:t>
            </a:r>
          </a:p>
          <a:p>
            <a:r>
              <a:rPr lang="uk-UA" dirty="0"/>
              <a:t> частина автомобіля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24E12F-6665-AED6-08AD-FB67B3E4CAD8}"/>
              </a:ext>
            </a:extLst>
          </p:cNvPr>
          <p:cNvSpPr txBox="1"/>
          <p:nvPr/>
        </p:nvSpPr>
        <p:spPr>
          <a:xfrm>
            <a:off x="7735612" y="277116"/>
            <a:ext cx="36544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2. </a:t>
            </a:r>
            <a:r>
              <a:rPr lang="uk-UA" dirty="0"/>
              <a:t>Паливні комірки (</a:t>
            </a:r>
            <a:r>
              <a:rPr lang="en-GB" dirty="0"/>
              <a:t>Fuel cell</a:t>
            </a:r>
            <a:r>
              <a:rPr lang="uk-UA" dirty="0"/>
              <a:t>)</a:t>
            </a:r>
            <a:r>
              <a:rPr lang="en-GB" dirty="0"/>
              <a:t> </a:t>
            </a:r>
            <a:r>
              <a:rPr lang="uk-UA" dirty="0"/>
              <a:t> і системи паливних комірок</a:t>
            </a:r>
          </a:p>
        </p:txBody>
      </p:sp>
    </p:spTree>
    <p:extLst>
      <p:ext uri="{BB962C8B-B14F-4D97-AF65-F5344CB8AC3E}">
        <p14:creationId xmlns:p14="http://schemas.microsoft.com/office/powerpoint/2010/main" val="2225552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64978" y="163904"/>
            <a:ext cx="792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uk-UA" sz="2000" b="1" dirty="0"/>
              <a:t>Паливна комірка і стек паливних комірок</a:t>
            </a:r>
          </a:p>
          <a:p>
            <a:pPr algn="just"/>
            <a:r>
              <a:rPr lang="uk-UA" sz="2000" dirty="0"/>
              <a:t>Джерелом енергії в автомобілях з паливними комірками є стек паливних комірок (елементів). Стек –  послідовне електричне з'єднання комірок. Кількість комірок залежить від необхідної напруги. Комірка складається з двох біполярних пластин і мембрано-електричного вузла всередині.</a:t>
            </a:r>
            <a:endParaRPr lang="ru-RU" sz="2000" dirty="0"/>
          </a:p>
        </p:txBody>
      </p:sp>
      <p:pic>
        <p:nvPicPr>
          <p:cNvPr id="6" name="Рисунок 5" descr="Energies 13 05843 g00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4002" y="2170200"/>
            <a:ext cx="2756834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161864" y="1974318"/>
            <a:ext cx="51120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uk-UA" sz="2000" b="1" dirty="0"/>
              <a:t>Мембрана</a:t>
            </a:r>
            <a:r>
              <a:rPr lang="uk-UA" sz="2000" dirty="0"/>
              <a:t> – твердий електроліт тонкого </a:t>
            </a:r>
            <a:r>
              <a:rPr lang="uk-UA" sz="2000" dirty="0" err="1"/>
              <a:t>флуорополімеру</a:t>
            </a:r>
            <a:r>
              <a:rPr lang="uk-UA" sz="2000" dirty="0"/>
              <a:t>, пропускає лише протони</a:t>
            </a:r>
            <a:r>
              <a:rPr lang="en-US" sz="2000" dirty="0"/>
              <a:t> H</a:t>
            </a:r>
            <a:r>
              <a:rPr lang="en-US" sz="2000" baseline="30000" dirty="0"/>
              <a:t>+</a:t>
            </a:r>
            <a:r>
              <a:rPr lang="en-US" sz="2000" dirty="0"/>
              <a:t> </a:t>
            </a:r>
            <a:r>
              <a:rPr lang="uk-UA" sz="2000" dirty="0"/>
              <a:t>.</a:t>
            </a:r>
          </a:p>
          <a:p>
            <a:pPr algn="just">
              <a:spcAft>
                <a:spcPts val="600"/>
              </a:spcAft>
            </a:pPr>
            <a:r>
              <a:rPr lang="uk-UA" sz="2000" b="1" dirty="0"/>
              <a:t>Активний шар електрода (</a:t>
            </a:r>
            <a:r>
              <a:rPr lang="en-US" sz="2000" b="1" dirty="0"/>
              <a:t>AL</a:t>
            </a:r>
            <a:r>
              <a:rPr lang="uk-UA" sz="2000" b="1" dirty="0"/>
              <a:t>) </a:t>
            </a:r>
            <a:r>
              <a:rPr lang="uk-UA" sz="2000" dirty="0"/>
              <a:t>–  шар  де відбуваються хімічні реакції. Зі сторони катода </a:t>
            </a:r>
            <a:r>
              <a:rPr lang="uk-UA" sz="2000" dirty="0" err="1"/>
              <a:t>відбвувається</a:t>
            </a:r>
            <a:r>
              <a:rPr lang="uk-UA" sz="2000" dirty="0"/>
              <a:t> – відновлення кисню (утворюється вода), а на аноді – окиснення водню (розщеплення </a:t>
            </a:r>
            <a:r>
              <a:rPr lang="en-US" sz="2000" dirty="0"/>
              <a:t>H</a:t>
            </a:r>
            <a:r>
              <a:rPr lang="en-US" sz="2000" baseline="-25000" dirty="0"/>
              <a:t>2</a:t>
            </a:r>
            <a:r>
              <a:rPr lang="uk-UA" sz="2000" dirty="0"/>
              <a:t> на протони</a:t>
            </a:r>
            <a:r>
              <a:rPr lang="en-US" sz="2000" dirty="0"/>
              <a:t> H</a:t>
            </a:r>
            <a:r>
              <a:rPr lang="en-US" sz="2000" baseline="30000" dirty="0"/>
              <a:t>+</a:t>
            </a:r>
            <a:r>
              <a:rPr lang="uk-UA" sz="2000" dirty="0"/>
              <a:t> та </a:t>
            </a:r>
            <a:r>
              <a:rPr lang="ru-RU" sz="2000" dirty="0" err="1"/>
              <a:t>електрон</a:t>
            </a:r>
            <a:r>
              <a:rPr lang="uk-UA" sz="2000" dirty="0"/>
              <a:t>и</a:t>
            </a:r>
            <a:r>
              <a:rPr lang="ru-RU" sz="2000" dirty="0"/>
              <a:t> </a:t>
            </a:r>
            <a:r>
              <a:rPr lang="en-US" sz="2000" dirty="0"/>
              <a:t>e</a:t>
            </a:r>
            <a:r>
              <a:rPr lang="en-US" sz="2000" baseline="30000" dirty="0"/>
              <a:t>-</a:t>
            </a:r>
            <a:r>
              <a:rPr lang="uk-UA" sz="2000" dirty="0"/>
              <a:t> </a:t>
            </a:r>
          </a:p>
          <a:p>
            <a:pPr algn="just"/>
            <a:r>
              <a:rPr lang="uk-UA" sz="2000" b="1" dirty="0" err="1"/>
              <a:t>Газодифузійний</a:t>
            </a:r>
            <a:r>
              <a:rPr lang="uk-UA" sz="2000" b="1" dirty="0"/>
              <a:t> шар (</a:t>
            </a:r>
            <a:r>
              <a:rPr lang="en-US" sz="2000" b="1" dirty="0" err="1"/>
              <a:t>GDL</a:t>
            </a:r>
            <a:r>
              <a:rPr lang="en-US" sz="2000" b="1" dirty="0"/>
              <a:t>)</a:t>
            </a:r>
            <a:r>
              <a:rPr lang="uk-UA" sz="2000" dirty="0"/>
              <a:t> – вуглецева тканина, розподіляє газ і відводить воду 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349064" y="5556738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dirty="0"/>
              <a:t>Біполярна пластина </a:t>
            </a:r>
            <a:r>
              <a:rPr lang="en-US" sz="2000" b="1" dirty="0"/>
              <a:t>(BP)</a:t>
            </a:r>
            <a:r>
              <a:rPr lang="uk-UA" sz="2000" b="1" dirty="0"/>
              <a:t> </a:t>
            </a:r>
            <a:r>
              <a:rPr lang="uk-UA" sz="2000" dirty="0"/>
              <a:t>– забезпечує механічну міцність комірки,</a:t>
            </a:r>
            <a:r>
              <a:rPr lang="en-US" sz="2000" dirty="0"/>
              <a:t> </a:t>
            </a:r>
            <a:r>
              <a:rPr lang="uk-UA" sz="2000" dirty="0"/>
              <a:t>розподіляє водень і кисень, відводить воду і зайве тепло, проводить електричний струм.</a:t>
            </a:r>
            <a:endParaRPr lang="ru-RU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4B4B79-B4E4-BD52-98CB-B82820704DC0}"/>
              </a:ext>
            </a:extLst>
          </p:cNvPr>
          <p:cNvSpPr txBox="1"/>
          <p:nvPr/>
        </p:nvSpPr>
        <p:spPr>
          <a:xfrm>
            <a:off x="5621785" y="-8373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2. </a:t>
            </a:r>
            <a:r>
              <a:rPr lang="uk-UA" dirty="0"/>
              <a:t>Паливні комірки (</a:t>
            </a:r>
            <a:r>
              <a:rPr lang="en-GB" dirty="0"/>
              <a:t>Fuel cell</a:t>
            </a:r>
            <a:r>
              <a:rPr lang="uk-UA" dirty="0"/>
              <a:t>)</a:t>
            </a:r>
            <a:r>
              <a:rPr lang="en-GB" dirty="0"/>
              <a:t> </a:t>
            </a:r>
            <a:r>
              <a:rPr lang="uk-UA" dirty="0"/>
              <a:t> і системи паливних комірок</a:t>
            </a:r>
            <a:endParaRPr lang="en-GB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1824</TotalTime>
  <Words>1170</Words>
  <Application>Microsoft Office PowerPoint</Application>
  <PresentationFormat>Widescreen</PresentationFormat>
  <Paragraphs>134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Calibri</vt:lpstr>
      <vt:lpstr>Comfortaa</vt:lpstr>
      <vt:lpstr>Corbel</vt:lpstr>
      <vt:lpstr>HelveticaNeueCyr-Medium</vt:lpstr>
      <vt:lpstr>HelveticaNeueCyr-Roman</vt:lpstr>
      <vt:lpstr>Open Sans</vt:lpstr>
      <vt:lpstr>Playfair Display</vt:lpstr>
      <vt:lpstr>Segoe UI</vt:lpstr>
      <vt:lpstr>Times New Roman</vt:lpstr>
      <vt:lpstr>Toyota Base</vt:lpstr>
      <vt:lpstr>Univers LT Pro</vt:lpstr>
      <vt:lpstr>Parallax</vt:lpstr>
      <vt:lpstr>Автомобілі на паливних елементах  як перспектива для України  у збереженні ресурсів. Лекція 6.   </vt:lpstr>
      <vt:lpstr>Зміст </vt:lpstr>
      <vt:lpstr>Toyota Mirai</vt:lpstr>
      <vt:lpstr>Технології, що  використовуються в автомобілі Тойота Міраї</vt:lpstr>
      <vt:lpstr>Габаритні розміри автомобілів Тойота Міраї </vt:lpstr>
      <vt:lpstr>Тойота Міраі другого покоління</vt:lpstr>
      <vt:lpstr>Характеристики автомобіля Тойта Міраї  другого покоління </vt:lpstr>
      <vt:lpstr>2. Fuel cell. Паливні комірки (паливні елементи) </vt:lpstr>
      <vt:lpstr>PowerPoint Presentation</vt:lpstr>
      <vt:lpstr>PowerPoint Presentation</vt:lpstr>
      <vt:lpstr>PowerPoint Presentation</vt:lpstr>
      <vt:lpstr>Honda FCX як перший транспортний засіб  на паливних елементах (комірках) </vt:lpstr>
      <vt:lpstr>Diverse application of EV technology, Nissan    </vt:lpstr>
      <vt:lpstr>E-bio-fuel cell (Nissan) </vt:lpstr>
      <vt:lpstr>Nissan Intelligent mobility </vt:lpstr>
      <vt:lpstr>Додаток A . e-Bio Fuel Cell </vt:lpstr>
      <vt:lpstr>Дякуємо студентам і нашим викладачам!</vt:lpstr>
      <vt:lpstr>Дякуємо за обладнання!</vt:lpstr>
      <vt:lpstr>PowerPoint Presentation</vt:lpstr>
      <vt:lpstr>PowerPoint Presentation</vt:lpstr>
      <vt:lpstr>Список джерел 1</vt:lpstr>
      <vt:lpstr>Список джерел 2 </vt:lpstr>
      <vt:lpstr>Дякую за увагу! Дякую за увагу 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Автомобілі на паливних елементах як перспектива для України  у збереженні ресурсів. Лекція 5.</dc:title>
  <dc:creator>Ruslana Kolodnytska</dc:creator>
  <cp:lastModifiedBy>Ruslana Kolodnytska</cp:lastModifiedBy>
  <cp:revision>51</cp:revision>
  <dcterms:created xsi:type="dcterms:W3CDTF">2024-03-23T09:01:52Z</dcterms:created>
  <dcterms:modified xsi:type="dcterms:W3CDTF">2024-06-10T19:42:43Z</dcterms:modified>
</cp:coreProperties>
</file>