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2" r:id="rId5"/>
    <p:sldId id="283" r:id="rId6"/>
    <p:sldId id="256" r:id="rId7"/>
    <p:sldId id="258" r:id="rId8"/>
    <p:sldId id="261" r:id="rId9"/>
    <p:sldId id="260" r:id="rId10"/>
    <p:sldId id="262" r:id="rId11"/>
    <p:sldId id="263" r:id="rId12"/>
    <p:sldId id="264" r:id="rId13"/>
    <p:sldId id="284" r:id="rId14"/>
    <p:sldId id="265" r:id="rId15"/>
    <p:sldId id="266" r:id="rId16"/>
    <p:sldId id="267" r:id="rId17"/>
    <p:sldId id="268" r:id="rId18"/>
    <p:sldId id="269" r:id="rId19"/>
    <p:sldId id="270" r:id="rId20"/>
    <p:sldId id="271" r:id="rId21"/>
    <p:sldId id="276" r:id="rId22"/>
    <p:sldId id="272" r:id="rId23"/>
    <p:sldId id="273" r:id="rId24"/>
    <p:sldId id="274" r:id="rId25"/>
    <p:sldId id="275" r:id="rId26"/>
    <p:sldId id="277" r:id="rId27"/>
    <p:sldId id="281"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2991D-1271-4FFA-BFAE-328F4BE82C0C}" v="4" dt="2023-10-17T12:42:03.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Візнюк Владислав Володимирович" userId="S::vizniukvv@krok.edu.ua::e2caef92-689f-453e-8e25-160787e14451" providerId="AD" clId="Web-{9982991D-1271-4FFA-BFAE-328F4BE82C0C}"/>
    <pc:docChg chg="modSld">
      <pc:chgData name="Візнюк Владислав Володимирович" userId="S::vizniukvv@krok.edu.ua::e2caef92-689f-453e-8e25-160787e14451" providerId="AD" clId="Web-{9982991D-1271-4FFA-BFAE-328F4BE82C0C}" dt="2023-10-17T12:42:03.228" v="3" actId="1076"/>
      <pc:docMkLst>
        <pc:docMk/>
      </pc:docMkLst>
      <pc:sldChg chg="modSp">
        <pc:chgData name="Візнюк Владислав Володимирович" userId="S::vizniukvv@krok.edu.ua::e2caef92-689f-453e-8e25-160787e14451" providerId="AD" clId="Web-{9982991D-1271-4FFA-BFAE-328F4BE82C0C}" dt="2023-10-17T12:39:00.247" v="1" actId="1076"/>
        <pc:sldMkLst>
          <pc:docMk/>
          <pc:sldMk cId="2934098968" sldId="261"/>
        </pc:sldMkLst>
        <pc:spChg chg="mod">
          <ac:chgData name="Візнюк Владислав Володимирович" userId="S::vizniukvv@krok.edu.ua::e2caef92-689f-453e-8e25-160787e14451" providerId="AD" clId="Web-{9982991D-1271-4FFA-BFAE-328F4BE82C0C}" dt="2023-10-17T12:39:00.247" v="1" actId="1076"/>
          <ac:spMkLst>
            <pc:docMk/>
            <pc:sldMk cId="2934098968" sldId="261"/>
            <ac:spMk id="3" creationId="{00000000-0000-0000-0000-000000000000}"/>
          </ac:spMkLst>
        </pc:spChg>
      </pc:sldChg>
      <pc:sldChg chg="modSp">
        <pc:chgData name="Візнюк Владислав Володимирович" userId="S::vizniukvv@krok.edu.ua::e2caef92-689f-453e-8e25-160787e14451" providerId="AD" clId="Web-{9982991D-1271-4FFA-BFAE-328F4BE82C0C}" dt="2023-10-17T12:42:03.228" v="3" actId="1076"/>
        <pc:sldMkLst>
          <pc:docMk/>
          <pc:sldMk cId="2630175837" sldId="267"/>
        </pc:sldMkLst>
        <pc:spChg chg="mod">
          <ac:chgData name="Візнюк Владислав Володимирович" userId="S::vizniukvv@krok.edu.ua::e2caef92-689f-453e-8e25-160787e14451" providerId="AD" clId="Web-{9982991D-1271-4FFA-BFAE-328F4BE82C0C}" dt="2023-10-17T12:42:03.228" v="3" actId="1076"/>
          <ac:spMkLst>
            <pc:docMk/>
            <pc:sldMk cId="2630175837" sldId="267"/>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C9DDF94-4389-49CD-97C4-9E58B8C6054D}" type="datetimeFigureOut">
              <a:rPr lang="ru-RU" smtClean="0"/>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100242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C9DDF94-4389-49CD-97C4-9E58B8C6054D}" type="datetimeFigureOut">
              <a:rPr lang="ru-RU" smtClean="0"/>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168111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C9DDF94-4389-49CD-97C4-9E58B8C6054D}" type="datetimeFigureOut">
              <a:rPr lang="ru-RU" smtClean="0"/>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375964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C9DDF94-4389-49CD-97C4-9E58B8C6054D}" type="datetimeFigureOut">
              <a:rPr lang="ru-RU" smtClean="0"/>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54163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C9DDF94-4389-49CD-97C4-9E58B8C6054D}" type="datetimeFigureOut">
              <a:rPr lang="ru-RU" smtClean="0"/>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366515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C9DDF94-4389-49CD-97C4-9E58B8C6054D}" type="datetimeFigureOut">
              <a:rPr lang="ru-RU" smtClean="0"/>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401016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C9DDF94-4389-49CD-97C4-9E58B8C6054D}" type="datetimeFigureOut">
              <a:rPr lang="ru-RU" smtClean="0"/>
              <a:t>17.10.2023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50479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C9DDF94-4389-49CD-97C4-9E58B8C6054D}" type="datetimeFigureOut">
              <a:rPr lang="ru-RU" smtClean="0"/>
              <a:t>17.10.2023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35690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9DDF94-4389-49CD-97C4-9E58B8C6054D}" type="datetimeFigureOut">
              <a:rPr lang="ru-RU" smtClean="0"/>
              <a:t>17.10.2023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379522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C9DDF94-4389-49CD-97C4-9E58B8C6054D}" type="datetimeFigureOut">
              <a:rPr lang="ru-RU" smtClean="0"/>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140393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C9DDF94-4389-49CD-97C4-9E58B8C6054D}" type="datetimeFigureOut">
              <a:rPr lang="ru-RU" smtClean="0"/>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C27669-95F4-4E05-898A-5263C86BE973}" type="slidenum">
              <a:rPr lang="ru-RU" smtClean="0"/>
              <a:t>‹#›</a:t>
            </a:fld>
            <a:endParaRPr lang="ru-RU"/>
          </a:p>
        </p:txBody>
      </p:sp>
    </p:spTree>
    <p:extLst>
      <p:ext uri="{BB962C8B-B14F-4D97-AF65-F5344CB8AC3E}">
        <p14:creationId xmlns:p14="http://schemas.microsoft.com/office/powerpoint/2010/main" val="383463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DDF94-4389-49CD-97C4-9E58B8C6054D}" type="datetimeFigureOut">
              <a:rPr lang="ru-RU" smtClean="0"/>
              <a:t>17.10.2023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27669-95F4-4E05-898A-5263C86BE973}" type="slidenum">
              <a:rPr lang="ru-RU" smtClean="0"/>
              <a:t>‹#›</a:t>
            </a:fld>
            <a:endParaRPr lang="ru-RU"/>
          </a:p>
        </p:txBody>
      </p:sp>
    </p:spTree>
    <p:extLst>
      <p:ext uri="{BB962C8B-B14F-4D97-AF65-F5344CB8AC3E}">
        <p14:creationId xmlns:p14="http://schemas.microsoft.com/office/powerpoint/2010/main" val="553897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7" y="5034420"/>
            <a:ext cx="12032343" cy="954107"/>
          </a:xfrm>
          <a:prstGeom prst="rect">
            <a:avLst/>
          </a:prstGeom>
        </p:spPr>
        <p:txBody>
          <a:bodyPr wrap="square">
            <a:spAutoFit/>
          </a:bodyPr>
          <a:lstStyle/>
          <a:p>
            <a:pPr algn="ctr" fontAlgn="base"/>
            <a:r>
              <a:rPr lang="uk-UA" sz="2800" b="1" i="0" cap="all">
                <a:solidFill>
                  <a:schemeClr val="tx1">
                    <a:lumMod val="75000"/>
                    <a:lumOff val="25000"/>
                  </a:schemeClr>
                </a:solidFill>
                <a:effectLst/>
                <a:latin typeface="Arial Black" panose="020B0A04020102020204" pitchFamily="34" charset="0"/>
              </a:rPr>
              <a:t>Стадії Психосоціального </a:t>
            </a:r>
          </a:p>
          <a:p>
            <a:pPr algn="ctr" fontAlgn="base"/>
            <a:r>
              <a:rPr lang="uk-UA" sz="2800" b="1" i="0" cap="all">
                <a:solidFill>
                  <a:schemeClr val="tx1">
                    <a:lumMod val="75000"/>
                    <a:lumOff val="25000"/>
                  </a:schemeClr>
                </a:solidFill>
                <a:effectLst/>
                <a:latin typeface="Arial Black" panose="020B0A04020102020204" pitchFamily="34" charset="0"/>
              </a:rPr>
              <a:t>Розвитку за Еріком Еріксоном</a:t>
            </a:r>
          </a:p>
        </p:txBody>
      </p:sp>
      <p:pic>
        <p:nvPicPr>
          <p:cNvPr id="4" name="Рисунок 3"/>
          <p:cNvPicPr>
            <a:picLocks noChangeAspect="1"/>
          </p:cNvPicPr>
          <p:nvPr/>
        </p:nvPicPr>
        <p:blipFill rotWithShape="1">
          <a:blip r:embed="rId2"/>
          <a:srcRect l="21973" t="27455" r="22935" b="16294"/>
          <a:stretch/>
        </p:blipFill>
        <p:spPr>
          <a:xfrm>
            <a:off x="2476499" y="326571"/>
            <a:ext cx="7168243" cy="4114800"/>
          </a:xfrm>
          <a:prstGeom prst="rect">
            <a:avLst/>
          </a:prstGeom>
          <a:ln>
            <a:noFill/>
          </a:ln>
          <a:effectLst>
            <a:softEdge rad="112500"/>
          </a:effectLst>
        </p:spPr>
      </p:pic>
    </p:spTree>
    <p:extLst>
      <p:ext uri="{BB962C8B-B14F-4D97-AF65-F5344CB8AC3E}">
        <p14:creationId xmlns:p14="http://schemas.microsoft.com/office/powerpoint/2010/main" val="125523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913" y="975702"/>
            <a:ext cx="11103429" cy="4524315"/>
          </a:xfrm>
          <a:prstGeom prst="rect">
            <a:avLst/>
          </a:prstGeom>
        </p:spPr>
        <p:txBody>
          <a:bodyPr wrap="square">
            <a:spAutoFit/>
          </a:bodyPr>
          <a:lstStyle/>
          <a:p>
            <a:pPr algn="just"/>
            <a:r>
              <a:rPr lang="uk-UA" b="0" i="0">
                <a:solidFill>
                  <a:schemeClr val="tx1">
                    <a:lumMod val="75000"/>
                    <a:lumOff val="25000"/>
                  </a:schemeClr>
                </a:solidFill>
                <a:effectLst/>
                <a:latin typeface="Arial Black" panose="020B0A04020102020204" pitchFamily="34" charset="0"/>
              </a:rPr>
              <a:t>Визначити межі вікових періодів досить складно, оскільки існують різні погляди щодо критеріїв виокремлення вікового періоду (інтенсивність росту, ступінь розвитку нервової системи тощо). Крім того, за основу вікової періодизації не може бути взятий один критерій.</a:t>
            </a:r>
          </a:p>
          <a:p>
            <a:pPr algn="just"/>
            <a:endParaRPr lang="uk-UA" b="0" i="0">
              <a:solidFill>
                <a:schemeClr val="tx1">
                  <a:lumMod val="75000"/>
                  <a:lumOff val="25000"/>
                </a:schemeClr>
              </a:solidFill>
              <a:effectLst/>
              <a:latin typeface="Arial Black" panose="020B0A04020102020204" pitchFamily="34" charset="0"/>
            </a:endParaRPr>
          </a:p>
          <a:p>
            <a:pPr algn="just"/>
            <a:r>
              <a:rPr lang="uk-UA" b="0" i="0">
                <a:solidFill>
                  <a:schemeClr val="tx1">
                    <a:lumMod val="75000"/>
                    <a:lumOff val="25000"/>
                  </a:schemeClr>
                </a:solidFill>
                <a:effectLst/>
                <a:latin typeface="Arial Black" panose="020B0A04020102020204" pitchFamily="34" charset="0"/>
              </a:rPr>
              <a:t>Кожен вік характеризується певним рівнем досягнень у психічному розвитку, а також конкретною соціально-психологічною ситуацією, в якій відбувається розвиток особистості. Динаміка розвитку виявляється як у стабільних, так і в перехідних періодах. Переломи, різкі перебудови, повороти у становленні є необхідним результатом діалектичності розвитку. Однією з характеристик вікового періоду є наявність кризи.</a:t>
            </a:r>
          </a:p>
          <a:p>
            <a:pPr algn="just"/>
            <a:endParaRPr lang="uk-UA" b="1" i="0">
              <a:solidFill>
                <a:schemeClr val="tx1">
                  <a:lumMod val="75000"/>
                  <a:lumOff val="25000"/>
                </a:schemeClr>
              </a:solidFill>
              <a:effectLst/>
              <a:latin typeface="Arial Black" panose="020B0A04020102020204" pitchFamily="34" charset="0"/>
            </a:endParaRPr>
          </a:p>
          <a:p>
            <a:pPr algn="just"/>
            <a:r>
              <a:rPr lang="uk-UA" b="1" i="0">
                <a:solidFill>
                  <a:schemeClr val="tx1">
                    <a:lumMod val="75000"/>
                    <a:lumOff val="25000"/>
                  </a:schemeClr>
                </a:solidFill>
                <a:effectLst/>
                <a:latin typeface="Arial Black" panose="020B0A04020102020204" pitchFamily="34" charset="0"/>
              </a:rPr>
              <a:t>Криза</a:t>
            </a:r>
            <a:r>
              <a:rPr lang="uk-UA" b="0" i="0">
                <a:solidFill>
                  <a:schemeClr val="tx1">
                    <a:lumMod val="75000"/>
                    <a:lumOff val="25000"/>
                  </a:schemeClr>
                </a:solidFill>
                <a:effectLst/>
                <a:latin typeface="Arial Black" panose="020B0A04020102020204" pitchFamily="34" charset="0"/>
              </a:rPr>
              <a:t> (грец. krisis — рішення, перелом) — це нормативний, нестабільний процес, який виникає під час переходу людини від одного вікового періоду до іншого, пов’язаний з якісними перетвореннями у соціальних відносинах, діяльності, свідомості і виявляється в цілісних психічних і особистісних змінах.</a:t>
            </a:r>
          </a:p>
        </p:txBody>
      </p:sp>
    </p:spTree>
    <p:extLst>
      <p:ext uri="{BB962C8B-B14F-4D97-AF65-F5344CB8AC3E}">
        <p14:creationId xmlns:p14="http://schemas.microsoft.com/office/powerpoint/2010/main" val="76714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309687" y="319087"/>
            <a:ext cx="9572625" cy="62198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53226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9000" y="181081"/>
            <a:ext cx="7420621" cy="369332"/>
          </a:xfrm>
          <a:prstGeom prst="rect">
            <a:avLst/>
          </a:prstGeom>
        </p:spPr>
        <p:txBody>
          <a:bodyPr wrap="none">
            <a:spAutoFit/>
          </a:bodyPr>
          <a:lstStyle/>
          <a:p>
            <a:pPr algn="just" fontAlgn="base"/>
            <a:r>
              <a:rPr lang="uk-UA" b="0" i="0" cap="all">
                <a:solidFill>
                  <a:schemeClr val="tx1">
                    <a:lumMod val="75000"/>
                    <a:lumOff val="25000"/>
                  </a:schemeClr>
                </a:solidFill>
                <a:effectLst/>
                <a:latin typeface="Arial Black" panose="020B0A04020102020204" pitchFamily="34" charset="0"/>
              </a:rPr>
              <a:t>Етап №1: Базова довіра проти Базової недовіри</a:t>
            </a:r>
          </a:p>
        </p:txBody>
      </p:sp>
      <p:pic>
        <p:nvPicPr>
          <p:cNvPr id="3" name="Рисунок 2"/>
          <p:cNvPicPr>
            <a:picLocks noChangeAspect="1"/>
          </p:cNvPicPr>
          <p:nvPr/>
        </p:nvPicPr>
        <p:blipFill rotWithShape="1">
          <a:blip r:embed="rId2"/>
          <a:srcRect l="27484" t="20476" r="31083" b="20756"/>
          <a:stretch/>
        </p:blipFill>
        <p:spPr>
          <a:xfrm>
            <a:off x="249703" y="948075"/>
            <a:ext cx="4275628" cy="3409678"/>
          </a:xfrm>
          <a:prstGeom prst="rect">
            <a:avLst/>
          </a:prstGeom>
        </p:spPr>
      </p:pic>
      <p:sp>
        <p:nvSpPr>
          <p:cNvPr id="4" name="Прямоугольник 3"/>
          <p:cNvSpPr/>
          <p:nvPr/>
        </p:nvSpPr>
        <p:spPr>
          <a:xfrm>
            <a:off x="4653888" y="550413"/>
            <a:ext cx="7538112" cy="4524315"/>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Перша стадія теорії психосоціального розвитку Еріксона починається з народження і триває до 18 місяців. Вважається, що це є найбільш важлива стадія в житті людини. Ситуація у цей віковий період складається таким чином, що немовля є повністю залежним від дорослих, які доглядають за ним. У цей догляд входить забезпечення їжею, безпекою, теплом, а також прояв любові та турботи. </a:t>
            </a:r>
          </a:p>
          <a:p>
            <a:pPr algn="just" fontAlgn="base"/>
            <a:endParaRPr lang="uk-UA">
              <a:solidFill>
                <a:schemeClr val="tx1">
                  <a:lumMod val="75000"/>
                  <a:lumOff val="25000"/>
                </a:schemeClr>
              </a:solidFill>
              <a:latin typeface="Arial Black" panose="020B0A04020102020204" pitchFamily="34" charset="0"/>
            </a:endParaRPr>
          </a:p>
          <a:p>
            <a:pPr algn="just" fontAlgn="base"/>
            <a:r>
              <a:rPr lang="uk-UA" b="0" i="0">
                <a:solidFill>
                  <a:schemeClr val="tx1">
                    <a:lumMod val="75000"/>
                    <a:lumOff val="25000"/>
                  </a:schemeClr>
                </a:solidFill>
                <a:effectLst/>
                <a:latin typeface="Arial Black" panose="020B0A04020102020204" pitchFamily="34" charset="0"/>
              </a:rPr>
              <a:t>Наслідки проходження етапу</a:t>
            </a:r>
          </a:p>
          <a:p>
            <a:pPr algn="just" fontAlgn="base"/>
            <a:r>
              <a:rPr lang="uk-UA" b="0" i="0">
                <a:solidFill>
                  <a:schemeClr val="tx1">
                    <a:lumMod val="75000"/>
                    <a:lumOff val="25000"/>
                  </a:schemeClr>
                </a:solidFill>
                <a:effectLst/>
                <a:latin typeface="Arial Black" panose="020B0A04020102020204" pitchFamily="34" charset="0"/>
              </a:rPr>
              <a:t>Непослідовні та емоційно замкнені піклувальники сприяють формуванню почуття недовіри у дітей. Якщо її не розвинути, то це призведе до страху та віри в те, що світ сумбурний і непередбачуваний. Відповідно, щоб такого не відбулося, дитину необхідно забезпечувати турботою, теплом і ласкою.</a:t>
            </a:r>
          </a:p>
        </p:txBody>
      </p:sp>
      <p:sp>
        <p:nvSpPr>
          <p:cNvPr id="5" name="Прямоугольник 4"/>
          <p:cNvSpPr/>
          <p:nvPr/>
        </p:nvSpPr>
        <p:spPr>
          <a:xfrm>
            <a:off x="159030" y="4976954"/>
            <a:ext cx="11698515" cy="1754326"/>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Утім тут є важлива ремарка. У жодної дитини почуття базової довіри або недовіри не розвинеться на 100%. </a:t>
            </a:r>
          </a:p>
          <a:p>
            <a:pPr algn="just" fontAlgn="base"/>
            <a:r>
              <a:rPr lang="uk-UA" b="0" i="0">
                <a:solidFill>
                  <a:schemeClr val="tx1">
                    <a:lumMod val="75000"/>
                    <a:lumOff val="25000"/>
                  </a:schemeClr>
                </a:solidFill>
                <a:effectLst/>
                <a:latin typeface="Arial Black" panose="020B0A04020102020204" pitchFamily="34" charset="0"/>
              </a:rPr>
              <a:t>На думку Еріксона, успішний розвиток полягає в досягненні балансу між двома протилежними сторонами. Коли це відбувається, у дітей з’являється надія, яку Еріксон описував як відкритість до досвіду, пом’якшену певною настороженістю щодо можливої небезпеки.</a:t>
            </a:r>
          </a:p>
        </p:txBody>
      </p:sp>
    </p:spTree>
    <p:extLst>
      <p:ext uri="{BB962C8B-B14F-4D97-AF65-F5344CB8AC3E}">
        <p14:creationId xmlns:p14="http://schemas.microsoft.com/office/powerpoint/2010/main" val="115554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8789" y="170232"/>
            <a:ext cx="7128875" cy="369332"/>
          </a:xfrm>
          <a:prstGeom prst="rect">
            <a:avLst/>
          </a:prstGeom>
        </p:spPr>
        <p:txBody>
          <a:bodyPr wrap="none">
            <a:spAutoFit/>
          </a:bodyPr>
          <a:lstStyle/>
          <a:p>
            <a:pPr algn="just" fontAlgn="base"/>
            <a:r>
              <a:rPr lang="uk-UA" b="0" i="0" cap="all">
                <a:solidFill>
                  <a:schemeClr val="tx1">
                    <a:lumMod val="75000"/>
                    <a:lumOff val="25000"/>
                  </a:schemeClr>
                </a:solidFill>
                <a:effectLst/>
                <a:latin typeface="Arial Black" panose="020B0A04020102020204" pitchFamily="34" charset="0"/>
              </a:rPr>
              <a:t>Етап №2: Автономія проти сорому та сумнівів</a:t>
            </a:r>
          </a:p>
        </p:txBody>
      </p:sp>
      <p:pic>
        <p:nvPicPr>
          <p:cNvPr id="3" name="Рисунок 2"/>
          <p:cNvPicPr>
            <a:picLocks noChangeAspect="1"/>
          </p:cNvPicPr>
          <p:nvPr/>
        </p:nvPicPr>
        <p:blipFill rotWithShape="1">
          <a:blip r:embed="rId2"/>
          <a:srcRect l="32623" t="24020" r="33182" b="20569"/>
          <a:stretch/>
        </p:blipFill>
        <p:spPr>
          <a:xfrm>
            <a:off x="8063227" y="727014"/>
            <a:ext cx="3794078" cy="3456569"/>
          </a:xfrm>
          <a:prstGeom prst="rect">
            <a:avLst/>
          </a:prstGeom>
        </p:spPr>
      </p:pic>
      <p:sp>
        <p:nvSpPr>
          <p:cNvPr id="4" name="Прямоугольник 3"/>
          <p:cNvSpPr/>
          <p:nvPr/>
        </p:nvSpPr>
        <p:spPr>
          <a:xfrm>
            <a:off x="0" y="597511"/>
            <a:ext cx="7920251" cy="3970318"/>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Другий етап теорії психосоціального розвитку Еріксона відбувається в ранньому дитинстві, що триває від 2 до 3 років. На цьому етапі розвитку діти тільки починають здобувати невеличку незалежність. Для них відкривається можливість самостійно виконувати основні дії та приймати прості рішення про те, що їм подобається. Розвиток особистого контролю — це одна з особливостей цього періоду. Однак, щоб досягти цього, у дитини має бути можливість робити вибір і контролювати ситуацію.</a:t>
            </a:r>
          </a:p>
          <a:p>
            <a:pPr algn="just" fontAlgn="base"/>
            <a:r>
              <a:rPr lang="uk-UA" b="0" i="0">
                <a:solidFill>
                  <a:schemeClr val="tx1">
                    <a:lumMod val="75000"/>
                    <a:lumOff val="25000"/>
                  </a:schemeClr>
                </a:solidFill>
                <a:effectLst/>
                <a:latin typeface="Arial Black" panose="020B0A04020102020204" pitchFamily="34" charset="0"/>
              </a:rPr>
              <a:t>Привчання до горщика</a:t>
            </a:r>
          </a:p>
          <a:p>
            <a:pPr algn="just" fontAlgn="base"/>
            <a:r>
              <a:rPr lang="uk-UA" b="0" i="0">
                <a:solidFill>
                  <a:schemeClr val="tx1">
                    <a:lumMod val="75000"/>
                    <a:lumOff val="25000"/>
                  </a:schemeClr>
                </a:solidFill>
                <a:effectLst/>
                <a:latin typeface="Arial Black" panose="020B0A04020102020204" pitchFamily="34" charset="0"/>
              </a:rPr>
              <a:t>Основна тема цього етапу полягає в тому, що дітям необхідно розвивати почуття особистого контролю над фізичними навичками та почуття незалежності. Еріксон вважав, що привчання до туалету є життєво важливою</a:t>
            </a:r>
          </a:p>
        </p:txBody>
      </p:sp>
      <p:sp>
        <p:nvSpPr>
          <p:cNvPr id="5" name="Прямоугольник 4"/>
          <p:cNvSpPr/>
          <p:nvPr/>
        </p:nvSpPr>
        <p:spPr>
          <a:xfrm>
            <a:off x="1" y="4426196"/>
            <a:ext cx="12191999" cy="2308324"/>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частиною цього процесу, він схилявся до думки, що навчання контролювати свої тілесні функції призводить до відчуття контролю і почуття незалежності. Інші важливі події включають отримання більшого контролю над вибором їжі, вподобаннями іграшок та вибором одягу.</a:t>
            </a:r>
          </a:p>
          <a:p>
            <a:pPr algn="just" fontAlgn="base"/>
            <a:r>
              <a:rPr lang="uk-UA" b="0" i="0">
                <a:solidFill>
                  <a:schemeClr val="tx1">
                    <a:lumMod val="75000"/>
                    <a:lumOff val="25000"/>
                  </a:schemeClr>
                </a:solidFill>
                <a:effectLst/>
                <a:latin typeface="Arial Black" panose="020B0A04020102020204" pitchFamily="34" charset="0"/>
              </a:rPr>
              <a:t>Наслідки проходження етапу</a:t>
            </a:r>
          </a:p>
          <a:p>
            <a:pPr algn="just" fontAlgn="base"/>
            <a:r>
              <a:rPr lang="uk-UA" b="0" i="0">
                <a:solidFill>
                  <a:schemeClr val="tx1">
                    <a:lumMod val="75000"/>
                    <a:lumOff val="25000"/>
                  </a:schemeClr>
                </a:solidFill>
                <a:effectLst/>
                <a:latin typeface="Arial Black" panose="020B0A04020102020204" pitchFamily="34" charset="0"/>
              </a:rPr>
              <a:t>Діти, які відчувають труднощі та сором за свої нещасні випадки, можуть залишитися без почуття особистого контролю. Успіх на цьому етапі психосоціального розвитку призводить до відчуття автономії, а невдача — до почуття сорому та сумнівів.</a:t>
            </a:r>
            <a:endParaRPr lang="ru-RU"/>
          </a:p>
        </p:txBody>
      </p:sp>
    </p:spTree>
    <p:extLst>
      <p:ext uri="{BB962C8B-B14F-4D97-AF65-F5344CB8AC3E}">
        <p14:creationId xmlns:p14="http://schemas.microsoft.com/office/powerpoint/2010/main" val="263017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625" y="278298"/>
            <a:ext cx="5516254" cy="369332"/>
          </a:xfrm>
          <a:prstGeom prst="rect">
            <a:avLst/>
          </a:prstGeom>
        </p:spPr>
        <p:txBody>
          <a:bodyPr wrap="none">
            <a:spAutoFit/>
          </a:bodyPr>
          <a:lstStyle/>
          <a:p>
            <a:pPr algn="just" fontAlgn="base"/>
            <a:r>
              <a:rPr lang="uk-UA" b="0" i="0" cap="all">
                <a:solidFill>
                  <a:schemeClr val="tx1">
                    <a:lumMod val="75000"/>
                    <a:lumOff val="25000"/>
                  </a:schemeClr>
                </a:solidFill>
                <a:effectLst/>
                <a:latin typeface="Arial Black" panose="020B0A04020102020204" pitchFamily="34" charset="0"/>
              </a:rPr>
              <a:t>Етап №3: Ініціатива проти провини</a:t>
            </a:r>
          </a:p>
        </p:txBody>
      </p:sp>
      <p:pic>
        <p:nvPicPr>
          <p:cNvPr id="3" name="Рисунок 2"/>
          <p:cNvPicPr>
            <a:picLocks noChangeAspect="1"/>
          </p:cNvPicPr>
          <p:nvPr/>
        </p:nvPicPr>
        <p:blipFill rotWithShape="1">
          <a:blip r:embed="rId2"/>
          <a:srcRect l="25281" t="21969" r="26679" b="25419"/>
          <a:stretch/>
        </p:blipFill>
        <p:spPr>
          <a:xfrm>
            <a:off x="6745893" y="647630"/>
            <a:ext cx="4894564" cy="3013684"/>
          </a:xfrm>
          <a:prstGeom prst="rect">
            <a:avLst/>
          </a:prstGeom>
        </p:spPr>
      </p:pic>
      <p:sp>
        <p:nvSpPr>
          <p:cNvPr id="4" name="Прямоугольник 3"/>
          <p:cNvSpPr/>
          <p:nvPr/>
        </p:nvSpPr>
        <p:spPr>
          <a:xfrm>
            <a:off x="203625" y="1021123"/>
            <a:ext cx="6096000" cy="2862322"/>
          </a:xfrm>
          <a:prstGeom prst="rect">
            <a:avLst/>
          </a:prstGeom>
        </p:spPr>
        <p:txBody>
          <a:bodyPr>
            <a:spAutoFit/>
          </a:bodyPr>
          <a:lstStyle/>
          <a:p>
            <a:pPr algn="just" fontAlgn="base"/>
            <a:r>
              <a:rPr lang="uk-UA" b="0" i="0">
                <a:solidFill>
                  <a:schemeClr val="tx1">
                    <a:lumMod val="75000"/>
                    <a:lumOff val="25000"/>
                  </a:schemeClr>
                </a:solidFill>
                <a:effectLst/>
                <a:latin typeface="Arial Black" panose="020B0A04020102020204" pitchFamily="34" charset="0"/>
              </a:rPr>
              <a:t>Третій етап психосоціального розвитку припадає на дошкільний вік (3-5 років). На цьому етапі психосоціального розвитку діти починають заявляти про свою владу і контроль над світом. Здійснюється це переважно через гру, оскільки вона дає можливість досліджувати свої міжособистісні навички. Малюки починають планувати діяльність, придумувати ігри та ініціювати спільну роботу з іншими.</a:t>
            </a:r>
          </a:p>
        </p:txBody>
      </p:sp>
      <p:sp>
        <p:nvSpPr>
          <p:cNvPr id="5" name="Прямоугольник 4"/>
          <p:cNvSpPr/>
          <p:nvPr/>
        </p:nvSpPr>
        <p:spPr>
          <a:xfrm>
            <a:off x="203625" y="3991713"/>
            <a:ext cx="11828718" cy="1754326"/>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Та варто розуміти, що їхня </a:t>
            </a:r>
            <a:r>
              <a:rPr lang="uk-UA" b="1" i="0">
                <a:solidFill>
                  <a:schemeClr val="tx1">
                    <a:lumMod val="75000"/>
                    <a:lumOff val="25000"/>
                  </a:schemeClr>
                </a:solidFill>
                <a:effectLst/>
                <a:latin typeface="Arial Black" panose="020B0A04020102020204" pitchFamily="34" charset="0"/>
              </a:rPr>
              <a:t>ініціативність може проявлятися</a:t>
            </a:r>
            <a:r>
              <a:rPr lang="uk-UA" b="0" i="0">
                <a:solidFill>
                  <a:schemeClr val="tx1">
                    <a:lumMod val="75000"/>
                    <a:lumOff val="25000"/>
                  </a:schemeClr>
                </a:solidFill>
                <a:effectLst/>
                <a:latin typeface="Arial Black" panose="020B0A04020102020204" pitchFamily="34" charset="0"/>
              </a:rPr>
              <a:t> </a:t>
            </a:r>
            <a:r>
              <a:rPr lang="uk-UA" b="1" i="0">
                <a:solidFill>
                  <a:schemeClr val="tx1">
                    <a:lumMod val="75000"/>
                    <a:lumOff val="25000"/>
                  </a:schemeClr>
                </a:solidFill>
                <a:effectLst/>
                <a:latin typeface="Arial Black" panose="020B0A04020102020204" pitchFamily="34" charset="0"/>
              </a:rPr>
              <a:t>не лише у грі </a:t>
            </a:r>
            <a:r>
              <a:rPr lang="uk-UA" b="0" i="0">
                <a:solidFill>
                  <a:schemeClr val="tx1">
                    <a:lumMod val="75000"/>
                    <a:lumOff val="25000"/>
                  </a:schemeClr>
                </a:solidFill>
                <a:effectLst/>
                <a:latin typeface="Arial Black" panose="020B0A04020102020204" pitchFamily="34" charset="0"/>
              </a:rPr>
              <a:t>та при певних активностях. </a:t>
            </a:r>
            <a:r>
              <a:rPr lang="uk-UA" b="0" i="0" u="none" strike="noStrike">
                <a:solidFill>
                  <a:schemeClr val="tx1">
                    <a:lumMod val="75000"/>
                    <a:lumOff val="25000"/>
                  </a:schemeClr>
                </a:solidFill>
                <a:effectLst/>
                <a:latin typeface="Arial Black" panose="020B0A04020102020204" pitchFamily="34" charset="0"/>
              </a:rPr>
              <a:t>Жан Піаже</a:t>
            </a:r>
            <a:r>
              <a:rPr lang="uk-UA" b="0" i="0">
                <a:solidFill>
                  <a:schemeClr val="tx1">
                    <a:lumMod val="75000"/>
                    <a:lumOff val="25000"/>
                  </a:schemeClr>
                </a:solidFill>
                <a:effectLst/>
                <a:latin typeface="Arial Black" panose="020B0A04020102020204" pitchFamily="34" charset="0"/>
              </a:rPr>
              <a:t> дошкільнят називав “Маленькими дослідниками”, адже на цьому етапі їхня жага до знань кардинально зростає. Через це вони стають схильними ставити багато запитань. </a:t>
            </a:r>
            <a:r>
              <a:rPr lang="uk-UA" b="1" i="0">
                <a:solidFill>
                  <a:schemeClr val="tx1">
                    <a:lumMod val="75000"/>
                    <a:lumOff val="25000"/>
                  </a:schemeClr>
                </a:solidFill>
                <a:effectLst/>
                <a:latin typeface="Arial Black" panose="020B0A04020102020204" pitchFamily="34" charset="0"/>
              </a:rPr>
              <a:t>Найгірше</a:t>
            </a:r>
            <a:r>
              <a:rPr lang="uk-UA" b="0" i="0">
                <a:solidFill>
                  <a:schemeClr val="tx1">
                    <a:lumMod val="75000"/>
                    <a:lumOff val="25000"/>
                  </a:schemeClr>
                </a:solidFill>
                <a:effectLst/>
                <a:latin typeface="Arial Black" panose="020B0A04020102020204" pitchFamily="34" charset="0"/>
              </a:rPr>
              <a:t>, що можуть дорослі робити у цих ситуаціях це </a:t>
            </a:r>
            <a:r>
              <a:rPr lang="uk-UA" b="1" i="0">
                <a:solidFill>
                  <a:schemeClr val="tx1">
                    <a:lumMod val="75000"/>
                    <a:lumOff val="25000"/>
                  </a:schemeClr>
                </a:solidFill>
                <a:effectLst/>
                <a:latin typeface="Arial Black" panose="020B0A04020102020204" pitchFamily="34" charset="0"/>
              </a:rPr>
              <a:t>ставитися до дитячих запитань як до дрібниць</a:t>
            </a:r>
            <a:r>
              <a:rPr lang="uk-UA" b="0" i="0">
                <a:solidFill>
                  <a:schemeClr val="tx1">
                    <a:lumMod val="75000"/>
                    <a:lumOff val="25000"/>
                  </a:schemeClr>
                </a:solidFill>
                <a:effectLst/>
                <a:latin typeface="Arial Black" panose="020B0A04020102020204" pitchFamily="34" charset="0"/>
              </a:rPr>
              <a:t>, неприємностей чи незручностей. Така реакція змушує малюка відчувати провину за те, що вона «заважає».</a:t>
            </a:r>
          </a:p>
        </p:txBody>
      </p:sp>
    </p:spTree>
    <p:extLst>
      <p:ext uri="{BB962C8B-B14F-4D97-AF65-F5344CB8AC3E}">
        <p14:creationId xmlns:p14="http://schemas.microsoft.com/office/powerpoint/2010/main" val="239106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625" y="1082718"/>
            <a:ext cx="11495747" cy="5078313"/>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Наслідки проходження етапу</a:t>
            </a:r>
          </a:p>
          <a:p>
            <a:pPr algn="just" fontAlgn="base"/>
            <a:r>
              <a:rPr lang="uk-UA" b="0" i="0">
                <a:solidFill>
                  <a:schemeClr val="tx1">
                    <a:lumMod val="75000"/>
                    <a:lumOff val="25000"/>
                  </a:schemeClr>
                </a:solidFill>
                <a:effectLst/>
                <a:latin typeface="Arial Black" panose="020B0A04020102020204" pitchFamily="34" charset="0"/>
              </a:rPr>
              <a:t>Якщо дорослі не стануть перешкоджати та блокувати їхню ініціативність, то це дозволить розвинути почуття впевненості у своїй здатності вести за собою інших і приймати самостійно рішення. Успіх на цьому бурхливому етапі призводить до появи почуття цілеспрямованості.</a:t>
            </a:r>
          </a:p>
          <a:p>
            <a:pPr algn="just" fontAlgn="base"/>
            <a:endParaRPr lang="uk-UA" b="0" i="0">
              <a:solidFill>
                <a:schemeClr val="tx1">
                  <a:lumMod val="75000"/>
                  <a:lumOff val="25000"/>
                </a:schemeClr>
              </a:solidFill>
              <a:effectLst/>
              <a:latin typeface="Arial Black" panose="020B0A04020102020204" pitchFamily="34" charset="0"/>
            </a:endParaRPr>
          </a:p>
          <a:p>
            <a:pPr algn="just" fontAlgn="base"/>
            <a:r>
              <a:rPr lang="uk-UA" b="0" i="0">
                <a:solidFill>
                  <a:schemeClr val="tx1">
                    <a:lumMod val="75000"/>
                    <a:lumOff val="25000"/>
                  </a:schemeClr>
                </a:solidFill>
                <a:effectLst/>
                <a:latin typeface="Arial Black" panose="020B0A04020102020204" pitchFamily="34" charset="0"/>
              </a:rPr>
              <a:t>Перед дорослими звісно відкривається можливість цю тенденцію пригнічувати шляхом критики та контролю, утім у дітей такі дії провокуватимуть розвиток провини. Варто відзначити, що у цей період діти часто переступатимуть межу у своїй наполегливості, і небезпека полягає в тому, що батьки будуть схильні карати дитину і занадто обмежувати її ініціативу.</a:t>
            </a:r>
          </a:p>
          <a:p>
            <a:pPr algn="just" fontAlgn="base"/>
            <a:endParaRPr lang="uk-UA" b="0" i="0">
              <a:solidFill>
                <a:schemeClr val="tx1">
                  <a:lumMod val="75000"/>
                  <a:lumOff val="25000"/>
                </a:schemeClr>
              </a:solidFill>
              <a:effectLst/>
              <a:latin typeface="Arial Black" panose="020B0A04020102020204" pitchFamily="34" charset="0"/>
            </a:endParaRPr>
          </a:p>
          <a:p>
            <a:pPr algn="just" fontAlgn="base"/>
            <a:r>
              <a:rPr lang="uk-UA" b="0" i="0">
                <a:solidFill>
                  <a:schemeClr val="tx1">
                    <a:lumMod val="75000"/>
                    <a:lumOff val="25000"/>
                  </a:schemeClr>
                </a:solidFill>
                <a:effectLst/>
                <a:latin typeface="Arial Black" panose="020B0A04020102020204" pitchFamily="34" charset="0"/>
              </a:rPr>
              <a:t>Занадто сильне почуття провини може сповільнити взаємодію дитини з іншими людьми та пригнічувати її творчість. Чи означає це, що необхідно робити так, щоб діти зовсім не відчували цього відчуття? Відповідь — </a:t>
            </a:r>
            <a:r>
              <a:rPr lang="uk-UA" b="1" i="0">
                <a:solidFill>
                  <a:schemeClr val="tx1">
                    <a:lumMod val="75000"/>
                    <a:lumOff val="25000"/>
                  </a:schemeClr>
                </a:solidFill>
                <a:effectLst/>
                <a:latin typeface="Arial Black" panose="020B0A04020102020204" pitchFamily="34" charset="0"/>
              </a:rPr>
              <a:t>не зовсім</a:t>
            </a:r>
            <a:r>
              <a:rPr lang="uk-UA" b="0" i="0">
                <a:solidFill>
                  <a:schemeClr val="tx1">
                    <a:lumMod val="75000"/>
                    <a:lumOff val="25000"/>
                  </a:schemeClr>
                </a:solidFill>
                <a:effectLst/>
                <a:latin typeface="Arial Black" panose="020B0A04020102020204" pitchFamily="34" charset="0"/>
              </a:rPr>
              <a:t>! Певна частка провини, звичайно, необхідна, інакше дитина не знала б, як здійснювати самоконтроль або мати совість. Важливо утримувати </a:t>
            </a:r>
            <a:r>
              <a:rPr lang="uk-UA" b="1" i="0">
                <a:solidFill>
                  <a:schemeClr val="tx1">
                    <a:lumMod val="75000"/>
                    <a:lumOff val="25000"/>
                  </a:schemeClr>
                </a:solidFill>
                <a:effectLst/>
                <a:latin typeface="Arial Black" panose="020B0A04020102020204" pitchFamily="34" charset="0"/>
              </a:rPr>
              <a:t>здоровий баланс між ініціативою та почуттям провини</a:t>
            </a:r>
            <a:r>
              <a:rPr lang="uk-UA" b="0" i="0">
                <a:solidFill>
                  <a:schemeClr val="tx1">
                    <a:lumMod val="75000"/>
                    <a:lumOff val="25000"/>
                  </a:schemeClr>
                </a:solidFill>
                <a:effectLst/>
                <a:latin typeface="Arial Black" panose="020B0A04020102020204" pitchFamily="34" charset="0"/>
              </a:rPr>
              <a:t>.</a:t>
            </a:r>
          </a:p>
        </p:txBody>
      </p:sp>
      <p:sp>
        <p:nvSpPr>
          <p:cNvPr id="3" name="Прямоугольник 2"/>
          <p:cNvSpPr/>
          <p:nvPr/>
        </p:nvSpPr>
        <p:spPr>
          <a:xfrm>
            <a:off x="203625" y="278298"/>
            <a:ext cx="5516254" cy="369332"/>
          </a:xfrm>
          <a:prstGeom prst="rect">
            <a:avLst/>
          </a:prstGeom>
        </p:spPr>
        <p:txBody>
          <a:bodyPr wrap="none">
            <a:spAutoFit/>
          </a:bodyPr>
          <a:lstStyle/>
          <a:p>
            <a:pPr algn="just" fontAlgn="base"/>
            <a:r>
              <a:rPr lang="uk-UA" b="0" i="0" cap="all">
                <a:solidFill>
                  <a:schemeClr val="tx1">
                    <a:lumMod val="75000"/>
                    <a:lumOff val="25000"/>
                  </a:schemeClr>
                </a:solidFill>
                <a:effectLst/>
                <a:latin typeface="Arial Black" panose="020B0A04020102020204" pitchFamily="34" charset="0"/>
              </a:rPr>
              <a:t>Етап №3: Ініціатива проти провини</a:t>
            </a:r>
          </a:p>
        </p:txBody>
      </p:sp>
    </p:spTree>
    <p:extLst>
      <p:ext uri="{BB962C8B-B14F-4D97-AF65-F5344CB8AC3E}">
        <p14:creationId xmlns:p14="http://schemas.microsoft.com/office/powerpoint/2010/main" val="129053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326" y="237602"/>
            <a:ext cx="7696338" cy="369332"/>
          </a:xfrm>
          <a:prstGeom prst="rect">
            <a:avLst/>
          </a:prstGeom>
        </p:spPr>
        <p:txBody>
          <a:bodyPr wrap="none">
            <a:spAutoFit/>
          </a:bodyPr>
          <a:lstStyle/>
          <a:p>
            <a:pPr algn="just" fontAlgn="base"/>
            <a:r>
              <a:rPr lang="uk-UA" b="0" i="0" cap="all">
                <a:solidFill>
                  <a:schemeClr val="tx1">
                    <a:lumMod val="75000"/>
                    <a:lumOff val="25000"/>
                  </a:schemeClr>
                </a:solidFill>
                <a:effectLst/>
                <a:latin typeface="Arial Black" panose="020B0A04020102020204" pitchFamily="34" charset="0"/>
              </a:rPr>
              <a:t>Етап №4: Компетентність проти Неповноцінності</a:t>
            </a:r>
          </a:p>
        </p:txBody>
      </p:sp>
      <p:pic>
        <p:nvPicPr>
          <p:cNvPr id="3" name="Рисунок 2"/>
          <p:cNvPicPr>
            <a:picLocks noChangeAspect="1"/>
          </p:cNvPicPr>
          <p:nvPr/>
        </p:nvPicPr>
        <p:blipFill rotWithShape="1">
          <a:blip r:embed="rId2"/>
          <a:srcRect l="31469" t="21783" r="23532" b="13479"/>
          <a:stretch/>
        </p:blipFill>
        <p:spPr>
          <a:xfrm>
            <a:off x="142326" y="925909"/>
            <a:ext cx="4235093" cy="3425588"/>
          </a:xfrm>
          <a:prstGeom prst="rect">
            <a:avLst/>
          </a:prstGeom>
        </p:spPr>
      </p:pic>
      <p:sp>
        <p:nvSpPr>
          <p:cNvPr id="4" name="Прямоугольник 3"/>
          <p:cNvSpPr/>
          <p:nvPr/>
        </p:nvSpPr>
        <p:spPr>
          <a:xfrm>
            <a:off x="4479019" y="799305"/>
            <a:ext cx="7582352" cy="3693319"/>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Четверта психосоціальна стадія відбувається в молодшому шкільному віці, приблизно у віці від 6 до 11 років. Особливістю цього кризового періоду є те, що у дитини зростає соціальна взаємодія з навколишнім світом. Діти перебувають на етапі, коли вони вчаться читати і писати, рахувати та робити щось самостійно. Вчителі починають відігравати важливу роль у житті дитини, оскільки вони навчають різним навичкам.</a:t>
            </a:r>
          </a:p>
          <a:p>
            <a:pPr algn="just" fontAlgn="base"/>
            <a:r>
              <a:rPr lang="uk-UA" b="0" i="0">
                <a:solidFill>
                  <a:schemeClr val="tx1">
                    <a:lumMod val="75000"/>
                    <a:lumOff val="25000"/>
                  </a:schemeClr>
                </a:solidFill>
                <a:effectLst/>
                <a:latin typeface="Arial Black" panose="020B0A04020102020204" pitchFamily="34" charset="0"/>
              </a:rPr>
              <a:t>Однак, окрім вчителів з’являється ще одна не менш важлива соціальна група — </a:t>
            </a:r>
            <a:r>
              <a:rPr lang="uk-UA" b="1" i="0">
                <a:solidFill>
                  <a:schemeClr val="tx1">
                    <a:lumMod val="75000"/>
                    <a:lumOff val="25000"/>
                  </a:schemeClr>
                </a:solidFill>
                <a:effectLst/>
                <a:latin typeface="Arial Black" panose="020B0A04020102020204" pitchFamily="34" charset="0"/>
              </a:rPr>
              <a:t>однолітки</a:t>
            </a:r>
            <a:r>
              <a:rPr lang="uk-UA" b="0" i="0">
                <a:solidFill>
                  <a:schemeClr val="tx1">
                    <a:lumMod val="75000"/>
                    <a:lumOff val="25000"/>
                  </a:schemeClr>
                </a:solidFill>
                <a:effectLst/>
                <a:latin typeface="Arial Black" panose="020B0A04020102020204" pitchFamily="34" charset="0"/>
              </a:rPr>
              <a:t>. Адже ровесники стають основним джерелом самооцінки дитини, яка </a:t>
            </a:r>
            <a:r>
              <a:rPr lang="uk-UA" b="1" i="0">
                <a:solidFill>
                  <a:schemeClr val="tx1">
                    <a:lumMod val="75000"/>
                    <a:lumOff val="25000"/>
                  </a:schemeClr>
                </a:solidFill>
                <a:effectLst/>
                <a:latin typeface="Arial Black" panose="020B0A04020102020204" pitchFamily="34" charset="0"/>
              </a:rPr>
              <a:t>гостро відчуває потребу завоювати схвалення</a:t>
            </a:r>
            <a:r>
              <a:rPr lang="uk-UA" b="0" i="0">
                <a:solidFill>
                  <a:schemeClr val="tx1">
                    <a:lumMod val="75000"/>
                    <a:lumOff val="25000"/>
                  </a:schemeClr>
                </a:solidFill>
                <a:effectLst/>
                <a:latin typeface="Arial Black" panose="020B0A04020102020204" pitchFamily="34" charset="0"/>
              </a:rPr>
              <a:t>. Таким чином школа створює нові виклики перед дітьми. </a:t>
            </a:r>
          </a:p>
        </p:txBody>
      </p:sp>
      <p:sp>
        <p:nvSpPr>
          <p:cNvPr id="5" name="Прямоугольник 4"/>
          <p:cNvSpPr/>
          <p:nvPr/>
        </p:nvSpPr>
        <p:spPr>
          <a:xfrm>
            <a:off x="142326" y="4533039"/>
            <a:ext cx="11817445" cy="1754326"/>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Їм необхідно впоратися з цими соціальними та академічними вимогами. Від цього буде залежати чи завершиться 4 етап успіхом, чи невдачею.</a:t>
            </a:r>
          </a:p>
          <a:p>
            <a:pPr algn="just" fontAlgn="base"/>
            <a:r>
              <a:rPr lang="uk-UA" b="0" i="0">
                <a:solidFill>
                  <a:schemeClr val="tx1">
                    <a:lumMod val="75000"/>
                    <a:lumOff val="25000"/>
                  </a:schemeClr>
                </a:solidFill>
                <a:effectLst/>
                <a:latin typeface="Arial Black" panose="020B0A04020102020204" pitchFamily="34" charset="0"/>
              </a:rPr>
              <a:t>Наслідки проходження етапу</a:t>
            </a:r>
          </a:p>
          <a:p>
            <a:pPr algn="just" fontAlgn="base"/>
            <a:r>
              <a:rPr lang="uk-UA" b="0" i="0">
                <a:solidFill>
                  <a:schemeClr val="tx1">
                    <a:lumMod val="75000"/>
                    <a:lumOff val="25000"/>
                  </a:schemeClr>
                </a:solidFill>
                <a:effectLst/>
                <a:latin typeface="Arial Black" panose="020B0A04020102020204" pitchFamily="34" charset="0"/>
              </a:rPr>
              <a:t>Діти, яких заохочують і хвалять батьки та вчителі, розвивають почуття компетентності та віри у свої здібності. Ті, хто отримує мало або зовсім не отримує заохочення від батьків, вчителів чи однолітків, будуть сумніватися у своїй здатності досягти успіху.</a:t>
            </a:r>
          </a:p>
        </p:txBody>
      </p:sp>
    </p:spTree>
    <p:extLst>
      <p:ext uri="{BB962C8B-B14F-4D97-AF65-F5344CB8AC3E}">
        <p14:creationId xmlns:p14="http://schemas.microsoft.com/office/powerpoint/2010/main" val="117531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1327" y="129732"/>
            <a:ext cx="7747634" cy="369332"/>
          </a:xfrm>
          <a:prstGeom prst="rect">
            <a:avLst/>
          </a:prstGeom>
        </p:spPr>
        <p:txBody>
          <a:bodyPr wrap="none">
            <a:spAutoFit/>
          </a:bodyPr>
          <a:lstStyle/>
          <a:p>
            <a:pPr algn="just" fontAlgn="base"/>
            <a:r>
              <a:rPr lang="uk-UA" b="0" i="0" cap="all">
                <a:solidFill>
                  <a:schemeClr val="tx1">
                    <a:lumMod val="75000"/>
                    <a:lumOff val="25000"/>
                  </a:schemeClr>
                </a:solidFill>
                <a:effectLst/>
                <a:latin typeface="Arial Black" panose="020B0A04020102020204" pitchFamily="34" charset="0"/>
              </a:rPr>
              <a:t>Етап №5: Ідентичність проти рольової плутанини</a:t>
            </a:r>
          </a:p>
        </p:txBody>
      </p:sp>
      <p:pic>
        <p:nvPicPr>
          <p:cNvPr id="3" name="Рисунок 2"/>
          <p:cNvPicPr>
            <a:picLocks noChangeAspect="1"/>
          </p:cNvPicPr>
          <p:nvPr/>
        </p:nvPicPr>
        <p:blipFill rotWithShape="1">
          <a:blip r:embed="rId2"/>
          <a:srcRect l="34406" t="20849" r="23008" b="28405"/>
          <a:stretch/>
        </p:blipFill>
        <p:spPr>
          <a:xfrm>
            <a:off x="7400935" y="692609"/>
            <a:ext cx="4563169" cy="3057099"/>
          </a:xfrm>
          <a:prstGeom prst="rect">
            <a:avLst/>
          </a:prstGeom>
        </p:spPr>
      </p:pic>
      <p:sp>
        <p:nvSpPr>
          <p:cNvPr id="4" name="Прямоугольник 3"/>
          <p:cNvSpPr/>
          <p:nvPr/>
        </p:nvSpPr>
        <p:spPr>
          <a:xfrm>
            <a:off x="0" y="400712"/>
            <a:ext cx="7400937" cy="4247317"/>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П’ята психосоціальна стадія припадає на один з найбільш бурхливих вікових періодів — підліткові роки. Цей етап відіграє важливу роль у формуванні почуття особистої ідентичності, яке впливатиме на поведінку та розвиток людини протягом усього її життя. Підлітки потребують розвитку почуття самосвідомості та особистої ідентичності.</a:t>
            </a:r>
          </a:p>
          <a:p>
            <a:pPr algn="just" fontAlgn="base"/>
            <a:r>
              <a:rPr lang="uk-UA" b="0" i="0">
                <a:solidFill>
                  <a:schemeClr val="tx1">
                    <a:lumMod val="75000"/>
                    <a:lumOff val="25000"/>
                  </a:schemeClr>
                </a:solidFill>
                <a:effectLst/>
                <a:latin typeface="Arial Black" panose="020B0A04020102020204" pitchFamily="34" charset="0"/>
              </a:rPr>
              <a:t>У цьому віці ми активно себе досліджуємо, хочемо дізнатися </a:t>
            </a:r>
            <a:r>
              <a:rPr lang="uk-UA" b="1" i="0">
                <a:solidFill>
                  <a:schemeClr val="tx1">
                    <a:lumMod val="75000"/>
                    <a:lumOff val="25000"/>
                  </a:schemeClr>
                </a:solidFill>
                <a:effectLst/>
                <a:latin typeface="Arial Black" panose="020B0A04020102020204" pitchFamily="34" charset="0"/>
              </a:rPr>
              <a:t>ким насправді є </a:t>
            </a:r>
            <a:r>
              <a:rPr lang="uk-UA" b="0" i="0">
                <a:solidFill>
                  <a:schemeClr val="tx1">
                    <a:lumMod val="75000"/>
                    <a:lumOff val="25000"/>
                  </a:schemeClr>
                </a:solidFill>
                <a:effectLst/>
                <a:latin typeface="Arial Black" panose="020B0A04020102020204" pitchFamily="34" charset="0"/>
              </a:rPr>
              <a:t>як особистості. Для нас типово на цьому етапі прагнути до ствердження почуття власної гідності та експериментування з різними ролями, видами активності та поведінкою. Еріксон вважав, що без цього неможливий процес формування сильної ідентичності та розвиток почуття спрямованості в житті.</a:t>
            </a:r>
          </a:p>
        </p:txBody>
      </p:sp>
      <p:sp>
        <p:nvSpPr>
          <p:cNvPr id="5" name="Прямоугольник 4"/>
          <p:cNvSpPr/>
          <p:nvPr/>
        </p:nvSpPr>
        <p:spPr>
          <a:xfrm>
            <a:off x="0" y="4549676"/>
            <a:ext cx="12192000" cy="2308324"/>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Наслідки проходження етапу</a:t>
            </a:r>
          </a:p>
          <a:p>
            <a:pPr algn="just" fontAlgn="base"/>
            <a:r>
              <a:rPr lang="uk-UA" b="0" i="0">
                <a:solidFill>
                  <a:schemeClr val="tx1">
                    <a:lumMod val="75000"/>
                    <a:lumOff val="25000"/>
                  </a:schemeClr>
                </a:solidFill>
                <a:effectLst/>
                <a:latin typeface="Arial Black" panose="020B0A04020102020204" pitchFamily="34" charset="0"/>
              </a:rPr>
              <a:t>У підлітковому віці діти досліджують свою незалежність і розвивають почуття власної гідності. Для них вкрай стає важливо знайти відповіді на питання: “</a:t>
            </a:r>
            <a:r>
              <a:rPr lang="uk-UA" b="1" i="0">
                <a:solidFill>
                  <a:schemeClr val="tx1">
                    <a:lumMod val="75000"/>
                    <a:lumOff val="25000"/>
                  </a:schemeClr>
                </a:solidFill>
                <a:effectLst/>
                <a:latin typeface="Arial Black" panose="020B0A04020102020204" pitchFamily="34" charset="0"/>
              </a:rPr>
              <a:t>Хто я є</a:t>
            </a:r>
            <a:r>
              <a:rPr lang="uk-UA" b="0" i="0">
                <a:solidFill>
                  <a:schemeClr val="tx1">
                    <a:lumMod val="75000"/>
                    <a:lumOff val="25000"/>
                  </a:schemeClr>
                </a:solidFill>
                <a:effectLst/>
                <a:latin typeface="Arial Black" panose="020B0A04020102020204" pitchFamily="34" charset="0"/>
              </a:rPr>
              <a:t>?” та “</a:t>
            </a:r>
            <a:r>
              <a:rPr lang="uk-UA" b="1" i="0">
                <a:solidFill>
                  <a:schemeClr val="tx1">
                    <a:lumMod val="75000"/>
                    <a:lumOff val="25000"/>
                  </a:schemeClr>
                </a:solidFill>
                <a:effectLst/>
                <a:latin typeface="Arial Black" panose="020B0A04020102020204" pitchFamily="34" charset="0"/>
              </a:rPr>
              <a:t>Ким хочу бути</a:t>
            </a:r>
            <a:r>
              <a:rPr lang="uk-UA" b="0" i="0">
                <a:solidFill>
                  <a:schemeClr val="tx1">
                    <a:lumMod val="75000"/>
                    <a:lumOff val="25000"/>
                  </a:schemeClr>
                </a:solidFill>
                <a:effectLst/>
                <a:latin typeface="Arial Black" panose="020B0A04020102020204" pitchFamily="34" charset="0"/>
              </a:rPr>
              <a:t>?” Якщо їм вдасться це вирішити, то у підлітка розвинеться самоідентичність та вірність собі. Ті ж, хто залишиться невпевненим у своїх переконаннях і бажаннях, почуватиметься невпевнено і розгублено щодо себе і свого майбутнього.</a:t>
            </a:r>
          </a:p>
          <a:p>
            <a:pPr algn="just" fontAlgn="base"/>
            <a:r>
              <a:rPr lang="uk-UA" b="0" i="0">
                <a:solidFill>
                  <a:schemeClr val="tx1">
                    <a:lumMod val="75000"/>
                    <a:lumOff val="25000"/>
                  </a:schemeClr>
                </a:solidFill>
                <a:effectLst/>
                <a:latin typeface="Arial Black" panose="020B0A04020102020204" pitchFamily="34" charset="0"/>
              </a:rPr>
              <a:t>Успіх призводить до здатності залишатися вірним собі, тоді як невдача призводить до плутанини в ролях і слабкого почуття власної гідності.</a:t>
            </a:r>
          </a:p>
        </p:txBody>
      </p:sp>
    </p:spTree>
    <p:extLst>
      <p:ext uri="{BB962C8B-B14F-4D97-AF65-F5344CB8AC3E}">
        <p14:creationId xmlns:p14="http://schemas.microsoft.com/office/powerpoint/2010/main" val="48085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4575" y="246048"/>
            <a:ext cx="7027886" cy="369332"/>
          </a:xfrm>
          <a:prstGeom prst="rect">
            <a:avLst/>
          </a:prstGeom>
        </p:spPr>
        <p:txBody>
          <a:bodyPr wrap="none">
            <a:spAutoFit/>
          </a:bodyPr>
          <a:lstStyle/>
          <a:p>
            <a:pPr algn="just"/>
            <a:r>
              <a:rPr lang="uk-UA" b="1" i="0" cap="all">
                <a:solidFill>
                  <a:schemeClr val="tx1">
                    <a:lumMod val="75000"/>
                    <a:lumOff val="25000"/>
                  </a:schemeClr>
                </a:solidFill>
                <a:effectLst/>
                <a:latin typeface="Arial Black" panose="020B0A04020102020204" pitchFamily="34" charset="0"/>
              </a:rPr>
              <a:t>Ідентичність особистості і плутанина ролей</a:t>
            </a:r>
          </a:p>
        </p:txBody>
      </p:sp>
      <p:sp>
        <p:nvSpPr>
          <p:cNvPr id="4" name="Прямоугольник 3"/>
          <p:cNvSpPr/>
          <p:nvPr/>
        </p:nvSpPr>
        <p:spPr>
          <a:xfrm>
            <a:off x="261257" y="5380672"/>
            <a:ext cx="11451772" cy="1200329"/>
          </a:xfrm>
          <a:prstGeom prst="rect">
            <a:avLst/>
          </a:prstGeom>
        </p:spPr>
        <p:txBody>
          <a:bodyPr wrap="square">
            <a:spAutoFit/>
          </a:bodyPr>
          <a:lstStyle/>
          <a:p>
            <a:pPr algn="just"/>
            <a:r>
              <a:rPr lang="uk-UA" b="0" i="0">
                <a:solidFill>
                  <a:schemeClr val="tx1">
                    <a:lumMod val="75000"/>
                    <a:lumOff val="25000"/>
                  </a:schemeClr>
                </a:solidFill>
                <a:effectLst/>
                <a:latin typeface="Arial Black" panose="020B0A04020102020204" pitchFamily="34" charset="0"/>
              </a:rPr>
              <a:t>У підлітковому віці найбільш важливий перехід від дитинства до дорослого життя. Діти стають більш незалежними і починають дивитися в майбутнє з точки зору кар’єри, відносин, сім’ї та т.д. </a:t>
            </a:r>
          </a:p>
          <a:p>
            <a:pPr algn="just"/>
            <a:r>
              <a:rPr lang="uk-UA" b="0" i="0">
                <a:solidFill>
                  <a:schemeClr val="tx1">
                    <a:lumMod val="75000"/>
                    <a:lumOff val="25000"/>
                  </a:schemeClr>
                </a:solidFill>
                <a:effectLst/>
                <a:latin typeface="Arial Black" panose="020B0A04020102020204" pitchFamily="34" charset="0"/>
              </a:rPr>
              <a:t>Людина хоче належати до суспільства і вписуватися в нього.</a:t>
            </a:r>
            <a:endParaRPr lang="uk-UA">
              <a:solidFill>
                <a:schemeClr val="tx1">
                  <a:lumMod val="75000"/>
                  <a:lumOff val="25000"/>
                </a:schemeClr>
              </a:solidFill>
              <a:latin typeface="Arial Black" panose="020B0A04020102020204" pitchFamily="34" charset="0"/>
            </a:endParaRPr>
          </a:p>
        </p:txBody>
      </p:sp>
      <p:grpSp>
        <p:nvGrpSpPr>
          <p:cNvPr id="17" name="Группа 16"/>
          <p:cNvGrpSpPr/>
          <p:nvPr/>
        </p:nvGrpSpPr>
        <p:grpSpPr>
          <a:xfrm>
            <a:off x="1756228" y="827315"/>
            <a:ext cx="7740611" cy="4332318"/>
            <a:chOff x="1756228" y="827315"/>
            <a:chExt cx="7740611" cy="4332318"/>
          </a:xfrm>
        </p:grpSpPr>
        <p:pic>
          <p:nvPicPr>
            <p:cNvPr id="3" name="Рисунок 2"/>
            <p:cNvPicPr>
              <a:picLocks noChangeAspect="1"/>
            </p:cNvPicPr>
            <p:nvPr/>
          </p:nvPicPr>
          <p:blipFill rotWithShape="1">
            <a:blip r:embed="rId2"/>
            <a:srcRect l="9395" t="11260" r="33602" b="31995"/>
            <a:stretch/>
          </p:blipFill>
          <p:spPr>
            <a:xfrm>
              <a:off x="1756228" y="827315"/>
              <a:ext cx="7740611" cy="4332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583241" y="914413"/>
              <a:ext cx="570540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uk-UA">
                  <a:latin typeface="Arial Black" panose="020B0A04020102020204" pitchFamily="34" charset="0"/>
                </a:rPr>
                <a:t>ІДЕНТИЧНІСТЬ ОСОБИСТОСТІ : БАГАТО Я</a:t>
              </a:r>
              <a:endParaRPr lang="ru-RU">
                <a:latin typeface="Arial Black" panose="020B0A04020102020204" pitchFamily="34" charset="0"/>
              </a:endParaRPr>
            </a:p>
          </p:txBody>
        </p:sp>
        <p:sp>
          <p:nvSpPr>
            <p:cNvPr id="6" name="TextBox 5"/>
            <p:cNvSpPr txBox="1"/>
            <p:nvPr/>
          </p:nvSpPr>
          <p:spPr>
            <a:xfrm>
              <a:off x="3945998" y="1556811"/>
              <a:ext cx="1003373" cy="261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uk-UA" sz="1100" b="1">
                  <a:solidFill>
                    <a:schemeClr val="tx1">
                      <a:lumMod val="75000"/>
                      <a:lumOff val="25000"/>
                    </a:schemeClr>
                  </a:solidFill>
                </a:rPr>
                <a:t>СОЦІАЛЬНА</a:t>
              </a:r>
              <a:endParaRPr lang="ru-RU" sz="1100" b="1">
                <a:solidFill>
                  <a:schemeClr val="tx1">
                    <a:lumMod val="75000"/>
                    <a:lumOff val="25000"/>
                  </a:schemeClr>
                </a:solidFill>
              </a:endParaRPr>
            </a:p>
          </p:txBody>
        </p:sp>
        <p:sp>
          <p:nvSpPr>
            <p:cNvPr id="7" name="TextBox 6"/>
            <p:cNvSpPr txBox="1"/>
            <p:nvPr/>
          </p:nvSpPr>
          <p:spPr>
            <a:xfrm>
              <a:off x="5860649" y="1556811"/>
              <a:ext cx="1278492" cy="261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uk-UA" sz="1100" b="1">
                  <a:solidFill>
                    <a:schemeClr val="tx1">
                      <a:lumMod val="75000"/>
                      <a:lumOff val="25000"/>
                    </a:schemeClr>
                  </a:solidFill>
                </a:rPr>
                <a:t>ГРОМАДЯНСЬКА</a:t>
              </a:r>
              <a:endParaRPr lang="ru-RU" b="1">
                <a:solidFill>
                  <a:schemeClr val="tx1">
                    <a:lumMod val="75000"/>
                    <a:lumOff val="25000"/>
                  </a:schemeClr>
                </a:solidFill>
              </a:endParaRPr>
            </a:p>
          </p:txBody>
        </p:sp>
        <p:sp>
          <p:nvSpPr>
            <p:cNvPr id="8" name="TextBox 7"/>
            <p:cNvSpPr txBox="1"/>
            <p:nvPr/>
          </p:nvSpPr>
          <p:spPr>
            <a:xfrm>
              <a:off x="2893288" y="2178209"/>
              <a:ext cx="957943" cy="261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uk-UA" sz="1100" b="1">
                  <a:solidFill>
                    <a:schemeClr val="tx1">
                      <a:lumMod val="75000"/>
                      <a:lumOff val="25000"/>
                    </a:schemeClr>
                  </a:solidFill>
                </a:rPr>
                <a:t>ГЕНДЕРНА</a:t>
              </a:r>
              <a:endParaRPr lang="ru-RU" sz="1100" b="1">
                <a:solidFill>
                  <a:schemeClr val="tx1">
                    <a:lumMod val="75000"/>
                    <a:lumOff val="25000"/>
                  </a:schemeClr>
                </a:solidFill>
              </a:endParaRPr>
            </a:p>
          </p:txBody>
        </p:sp>
        <p:sp>
          <p:nvSpPr>
            <p:cNvPr id="9" name="TextBox 8"/>
            <p:cNvSpPr txBox="1"/>
            <p:nvPr/>
          </p:nvSpPr>
          <p:spPr>
            <a:xfrm>
              <a:off x="7010398" y="2187479"/>
              <a:ext cx="1106457"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uk-UA" sz="1400" b="1">
                  <a:solidFill>
                    <a:schemeClr val="tx1">
                      <a:lumMod val="75000"/>
                      <a:lumOff val="25000"/>
                    </a:schemeClr>
                  </a:solidFill>
                </a:rPr>
                <a:t>ПОЛІТИЧНА</a:t>
              </a:r>
              <a:endParaRPr lang="ru-RU" sz="1400" b="1">
                <a:solidFill>
                  <a:schemeClr val="tx1">
                    <a:lumMod val="75000"/>
                    <a:lumOff val="25000"/>
                  </a:schemeClr>
                </a:solidFill>
              </a:endParaRPr>
            </a:p>
          </p:txBody>
        </p:sp>
        <p:sp>
          <p:nvSpPr>
            <p:cNvPr id="10" name="TextBox 9"/>
            <p:cNvSpPr txBox="1"/>
            <p:nvPr/>
          </p:nvSpPr>
          <p:spPr>
            <a:xfrm>
              <a:off x="3002253" y="2875440"/>
              <a:ext cx="848978"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uk-UA" sz="1200" b="1">
                  <a:solidFill>
                    <a:schemeClr val="tx1">
                      <a:lumMod val="75000"/>
                      <a:lumOff val="25000"/>
                    </a:schemeClr>
                  </a:solidFill>
                </a:rPr>
                <a:t>ЕТНІЧНА</a:t>
              </a:r>
              <a:endParaRPr lang="ru-RU" sz="1400" b="1">
                <a:solidFill>
                  <a:schemeClr val="tx1">
                    <a:lumMod val="75000"/>
                    <a:lumOff val="25000"/>
                  </a:schemeClr>
                </a:solidFill>
              </a:endParaRPr>
            </a:p>
          </p:txBody>
        </p:sp>
        <p:sp>
          <p:nvSpPr>
            <p:cNvPr id="11" name="TextBox 10"/>
            <p:cNvSpPr txBox="1"/>
            <p:nvPr/>
          </p:nvSpPr>
          <p:spPr>
            <a:xfrm>
              <a:off x="2971243" y="3588060"/>
              <a:ext cx="992196"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uk-UA" sz="1400" b="1">
                  <a:solidFill>
                    <a:schemeClr val="tx1">
                      <a:lumMod val="75000"/>
                      <a:lumOff val="25000"/>
                    </a:schemeClr>
                  </a:solidFill>
                </a:rPr>
                <a:t>РЕЛІГІЙНА</a:t>
              </a:r>
              <a:endParaRPr lang="ru-RU" sz="1400" b="1">
                <a:solidFill>
                  <a:schemeClr val="tx1">
                    <a:lumMod val="75000"/>
                    <a:lumOff val="25000"/>
                  </a:schemeClr>
                </a:solidFill>
              </a:endParaRPr>
            </a:p>
          </p:txBody>
        </p:sp>
        <p:sp>
          <p:nvSpPr>
            <p:cNvPr id="12" name="TextBox 11"/>
            <p:cNvSpPr txBox="1"/>
            <p:nvPr/>
          </p:nvSpPr>
          <p:spPr>
            <a:xfrm>
              <a:off x="3318577" y="4300680"/>
              <a:ext cx="1166337"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uk-UA" sz="1400" b="1">
                  <a:solidFill>
                    <a:schemeClr val="tx1">
                      <a:lumMod val="75000"/>
                      <a:lumOff val="25000"/>
                    </a:schemeClr>
                  </a:solidFill>
                </a:rPr>
                <a:t>МЕРЕЖЕВА</a:t>
              </a:r>
              <a:endParaRPr lang="ru-RU" sz="1400" b="1">
                <a:solidFill>
                  <a:schemeClr val="tx1">
                    <a:lumMod val="75000"/>
                    <a:lumOff val="25000"/>
                  </a:schemeClr>
                </a:solidFill>
              </a:endParaRPr>
            </a:p>
          </p:txBody>
        </p:sp>
        <p:sp>
          <p:nvSpPr>
            <p:cNvPr id="13" name="TextBox 12"/>
            <p:cNvSpPr txBox="1"/>
            <p:nvPr/>
          </p:nvSpPr>
          <p:spPr>
            <a:xfrm>
              <a:off x="5141246" y="4454568"/>
              <a:ext cx="912430"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uk-UA" sz="1400" b="1">
                  <a:solidFill>
                    <a:schemeClr val="tx1">
                      <a:lumMod val="75000"/>
                      <a:lumOff val="25000"/>
                    </a:schemeClr>
                  </a:solidFill>
                </a:rPr>
                <a:t>СІМЕЙНА</a:t>
              </a:r>
              <a:endParaRPr lang="ru-RU" sz="1400" b="1">
                <a:solidFill>
                  <a:schemeClr val="tx1">
                    <a:lumMod val="75000"/>
                    <a:lumOff val="25000"/>
                  </a:schemeClr>
                </a:solidFill>
              </a:endParaRPr>
            </a:p>
          </p:txBody>
        </p:sp>
        <p:sp>
          <p:nvSpPr>
            <p:cNvPr id="14" name="TextBox 13"/>
            <p:cNvSpPr txBox="1"/>
            <p:nvPr/>
          </p:nvSpPr>
          <p:spPr>
            <a:xfrm>
              <a:off x="6915388" y="3534058"/>
              <a:ext cx="1373261"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uk-UA" sz="1400" b="1">
                  <a:solidFill>
                    <a:schemeClr val="tx1">
                      <a:lumMod val="75000"/>
                      <a:lumOff val="25000"/>
                    </a:schemeClr>
                  </a:solidFill>
                </a:rPr>
                <a:t>  ПРОФЕСІЙНА  </a:t>
              </a:r>
              <a:endParaRPr lang="ru-RU" sz="1400" b="1">
                <a:solidFill>
                  <a:schemeClr val="tx1">
                    <a:lumMod val="75000"/>
                    <a:lumOff val="25000"/>
                  </a:schemeClr>
                </a:solidFill>
              </a:endParaRPr>
            </a:p>
          </p:txBody>
        </p:sp>
        <p:sp>
          <p:nvSpPr>
            <p:cNvPr id="15" name="TextBox 14"/>
            <p:cNvSpPr txBox="1"/>
            <p:nvPr/>
          </p:nvSpPr>
          <p:spPr>
            <a:xfrm>
              <a:off x="6952429" y="2875440"/>
              <a:ext cx="1273105"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uk-UA" sz="1400" b="1">
                  <a:solidFill>
                    <a:schemeClr val="tx1">
                      <a:lumMod val="75000"/>
                      <a:lumOff val="25000"/>
                    </a:schemeClr>
                  </a:solidFill>
                </a:rPr>
                <a:t>РЕГІОНАЛЬНА</a:t>
              </a:r>
              <a:endParaRPr lang="ru-RU" sz="1400" b="1">
                <a:solidFill>
                  <a:schemeClr val="tx1">
                    <a:lumMod val="75000"/>
                    <a:lumOff val="25000"/>
                  </a:schemeClr>
                </a:solidFill>
              </a:endParaRPr>
            </a:p>
          </p:txBody>
        </p:sp>
        <p:sp>
          <p:nvSpPr>
            <p:cNvPr id="16" name="TextBox 15"/>
            <p:cNvSpPr txBox="1"/>
            <p:nvPr/>
          </p:nvSpPr>
          <p:spPr>
            <a:xfrm>
              <a:off x="6894286" y="4239124"/>
              <a:ext cx="83869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uk-UA" b="1">
                  <a:solidFill>
                    <a:schemeClr val="tx1">
                      <a:lumMod val="75000"/>
                      <a:lumOff val="25000"/>
                    </a:schemeClr>
                  </a:solidFill>
                </a:rPr>
                <a:t>…………</a:t>
              </a:r>
              <a:endParaRPr lang="ru-RU" b="1">
                <a:solidFill>
                  <a:schemeClr val="tx1">
                    <a:lumMod val="75000"/>
                    <a:lumOff val="25000"/>
                  </a:schemeClr>
                </a:solidFill>
              </a:endParaRPr>
            </a:p>
          </p:txBody>
        </p:sp>
      </p:grpSp>
    </p:spTree>
    <p:extLst>
      <p:ext uri="{BB962C8B-B14F-4D97-AF65-F5344CB8AC3E}">
        <p14:creationId xmlns:p14="http://schemas.microsoft.com/office/powerpoint/2010/main" val="2721252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678" y="214529"/>
            <a:ext cx="5511445" cy="369332"/>
          </a:xfrm>
          <a:prstGeom prst="rect">
            <a:avLst/>
          </a:prstGeom>
        </p:spPr>
        <p:txBody>
          <a:bodyPr wrap="none">
            <a:spAutoFit/>
          </a:bodyPr>
          <a:lstStyle/>
          <a:p>
            <a:pPr algn="just" fontAlgn="base"/>
            <a:r>
              <a:rPr lang="uk-UA" b="0" i="0" cap="all">
                <a:solidFill>
                  <a:schemeClr val="tx1">
                    <a:lumMod val="75000"/>
                    <a:lumOff val="25000"/>
                  </a:schemeClr>
                </a:solidFill>
                <a:effectLst/>
                <a:latin typeface="Arial Black" panose="020B0A04020102020204" pitchFamily="34" charset="0"/>
              </a:rPr>
              <a:t>Етап №6: Близькість проти ізоляції</a:t>
            </a:r>
          </a:p>
        </p:txBody>
      </p:sp>
      <p:pic>
        <p:nvPicPr>
          <p:cNvPr id="3" name="Рисунок 2"/>
          <p:cNvPicPr>
            <a:picLocks noChangeAspect="1"/>
          </p:cNvPicPr>
          <p:nvPr/>
        </p:nvPicPr>
        <p:blipFill rotWithShape="1">
          <a:blip r:embed="rId2"/>
          <a:srcRect l="24756" t="20476" r="23322" b="18517"/>
          <a:stretch/>
        </p:blipFill>
        <p:spPr>
          <a:xfrm>
            <a:off x="449912" y="1080856"/>
            <a:ext cx="5080866" cy="3356451"/>
          </a:xfrm>
          <a:prstGeom prst="rect">
            <a:avLst/>
          </a:prstGeom>
        </p:spPr>
      </p:pic>
      <p:sp>
        <p:nvSpPr>
          <p:cNvPr id="4" name="Прямоугольник 3"/>
          <p:cNvSpPr/>
          <p:nvPr/>
        </p:nvSpPr>
        <p:spPr>
          <a:xfrm>
            <a:off x="5719495" y="1080856"/>
            <a:ext cx="6096000" cy="2585323"/>
          </a:xfrm>
          <a:prstGeom prst="rect">
            <a:avLst/>
          </a:prstGeom>
        </p:spPr>
        <p:txBody>
          <a:bodyPr>
            <a:spAutoFit/>
          </a:bodyPr>
          <a:lstStyle/>
          <a:p>
            <a:pPr algn="just" fontAlgn="base"/>
            <a:r>
              <a:rPr lang="uk-UA" b="0" i="0">
                <a:solidFill>
                  <a:schemeClr val="tx1">
                    <a:lumMod val="75000"/>
                    <a:lumOff val="25000"/>
                  </a:schemeClr>
                </a:solidFill>
                <a:effectLst/>
                <a:latin typeface="Arial Black" panose="020B0A04020102020204" pitchFamily="34" charset="0"/>
              </a:rPr>
              <a:t>Ця стадія охоплює період ранньої зрілості, коли люди досліджують особисті стосунки. Триває цей етап від 18 до 40 років. Характерною особливістю шостого етапу стає те, що ми більше починаємо відкриватися іншим, щоб розвивати близькі та віддані стосунки. </a:t>
            </a:r>
            <a:r>
              <a:rPr lang="uk-UA" b="1" i="0">
                <a:solidFill>
                  <a:schemeClr val="tx1">
                    <a:lumMod val="75000"/>
                    <a:lumOff val="25000"/>
                  </a:schemeClr>
                </a:solidFill>
                <a:effectLst/>
                <a:latin typeface="Arial Black" panose="020B0A04020102020204" pitchFamily="34" charset="0"/>
              </a:rPr>
              <a:t>Шукаємо когось, хто може стати нам ближче, ніж наші члени сім’ї</a:t>
            </a:r>
            <a:r>
              <a:rPr lang="uk-UA" b="0" i="0">
                <a:solidFill>
                  <a:schemeClr val="tx1">
                    <a:lumMod val="75000"/>
                    <a:lumOff val="25000"/>
                  </a:schemeClr>
                </a:solidFill>
                <a:effectLst/>
                <a:latin typeface="Arial Black" panose="020B0A04020102020204" pitchFamily="34" charset="0"/>
              </a:rPr>
              <a:t>.</a:t>
            </a:r>
          </a:p>
        </p:txBody>
      </p:sp>
      <p:sp>
        <p:nvSpPr>
          <p:cNvPr id="5" name="Прямоугольник 4"/>
          <p:cNvSpPr/>
          <p:nvPr/>
        </p:nvSpPr>
        <p:spPr>
          <a:xfrm>
            <a:off x="449912" y="4934302"/>
            <a:ext cx="11553836" cy="1477328"/>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Наслідки проходження етапу</a:t>
            </a:r>
          </a:p>
          <a:p>
            <a:pPr algn="just" fontAlgn="base"/>
            <a:r>
              <a:rPr lang="uk-UA" b="0" i="0">
                <a:solidFill>
                  <a:schemeClr val="tx1">
                    <a:lumMod val="75000"/>
                    <a:lumOff val="25000"/>
                  </a:schemeClr>
                </a:solidFill>
                <a:effectLst/>
                <a:latin typeface="Arial Black" panose="020B0A04020102020204" pitchFamily="34" charset="0"/>
              </a:rPr>
              <a:t>Еріксон вважав життєво необхідним, щоб люди були відкритими до формування тісних зв’язків. </a:t>
            </a:r>
          </a:p>
          <a:p>
            <a:pPr algn="just" fontAlgn="base"/>
            <a:r>
              <a:rPr lang="uk-UA" b="0" i="0">
                <a:solidFill>
                  <a:schemeClr val="tx1">
                    <a:lumMod val="75000"/>
                    <a:lumOff val="25000"/>
                  </a:schemeClr>
                </a:solidFill>
                <a:effectLst/>
                <a:latin typeface="Arial Black" panose="020B0A04020102020204" pitchFamily="34" charset="0"/>
              </a:rPr>
              <a:t>Якщо цей етап пройде успішно, то особистість збудує щасливі та міцні стосунки. Невдача — розвине лише почуття самотності та ізоляції.</a:t>
            </a:r>
          </a:p>
        </p:txBody>
      </p:sp>
    </p:spTree>
    <p:extLst>
      <p:ext uri="{BB962C8B-B14F-4D97-AF65-F5344CB8AC3E}">
        <p14:creationId xmlns:p14="http://schemas.microsoft.com/office/powerpoint/2010/main" val="240141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15543" y="1082212"/>
            <a:ext cx="7082971" cy="4247317"/>
          </a:xfrm>
          <a:prstGeom prst="rect">
            <a:avLst/>
          </a:prstGeom>
        </p:spPr>
        <p:txBody>
          <a:bodyPr wrap="square">
            <a:spAutoFit/>
          </a:bodyPr>
          <a:lstStyle/>
          <a:p>
            <a:pPr algn="just"/>
            <a:r>
              <a:rPr lang="uk-UA" b="0" i="0">
                <a:solidFill>
                  <a:schemeClr val="tx1">
                    <a:lumMod val="75000"/>
                    <a:lumOff val="25000"/>
                  </a:schemeClr>
                </a:solidFill>
                <a:effectLst/>
                <a:latin typeface="Arial Black" panose="020B0A04020102020204" pitchFamily="34" charset="0"/>
              </a:rPr>
              <a:t>Ерік Еріксон (1902-1994) - американський психолог, психоаналітик, соціолог, засновник его-психології. Професор (з I960 р) Гарвардського університету, учень 3. Фрейда, проходив психоаналіз у А. Фрейд і під її ж керівництвом вивчав дитячу психологію.</a:t>
            </a:r>
          </a:p>
          <a:p>
            <a:pPr algn="just"/>
            <a:endParaRPr lang="uk-UA">
              <a:solidFill>
                <a:schemeClr val="tx1">
                  <a:lumMod val="75000"/>
                  <a:lumOff val="25000"/>
                </a:schemeClr>
              </a:solidFill>
              <a:latin typeface="Arial Black" panose="020B0A04020102020204" pitchFamily="34" charset="0"/>
            </a:endParaRPr>
          </a:p>
          <a:p>
            <a:pPr algn="just"/>
            <a:r>
              <a:rPr lang="uk-UA" b="0" i="0">
                <a:solidFill>
                  <a:schemeClr val="tx1">
                    <a:lumMod val="75000"/>
                    <a:lumOff val="25000"/>
                  </a:schemeClr>
                </a:solidFill>
                <a:effectLst/>
                <a:latin typeface="Arial Black" panose="020B0A04020102020204" pitchFamily="34" charset="0"/>
              </a:rPr>
              <a:t>У США викладав в Гарвардському та Єльському університетах, вів приватну практику в загальній лікарні, займався дитячим психоаналізом. </a:t>
            </a:r>
          </a:p>
          <a:p>
            <a:pPr algn="just"/>
            <a:endParaRPr lang="uk-UA">
              <a:solidFill>
                <a:schemeClr val="tx1">
                  <a:lumMod val="75000"/>
                  <a:lumOff val="25000"/>
                </a:schemeClr>
              </a:solidFill>
              <a:latin typeface="Arial Black" panose="020B0A04020102020204" pitchFamily="34" charset="0"/>
            </a:endParaRPr>
          </a:p>
          <a:p>
            <a:pPr algn="just"/>
            <a:r>
              <a:rPr lang="uk-UA" b="0" i="0">
                <a:solidFill>
                  <a:schemeClr val="tx1">
                    <a:lumMod val="75000"/>
                    <a:lumOff val="25000"/>
                  </a:schemeClr>
                </a:solidFill>
                <a:effectLst/>
                <a:latin typeface="Arial Black" panose="020B0A04020102020204" pitchFamily="34" charset="0"/>
              </a:rPr>
              <a:t>Розробив концепцію епігенетичного розвитку особистості, займався терапією військових неврозів; досліджував взаємозв'язок культури і ідентичності, взаємозв'язок соціальних потрясінь і масових неврозів.</a:t>
            </a:r>
            <a:endParaRPr lang="uk-UA">
              <a:solidFill>
                <a:schemeClr val="tx1">
                  <a:lumMod val="75000"/>
                  <a:lumOff val="25000"/>
                </a:schemeClr>
              </a:solidFill>
              <a:latin typeface="Arial Black" panose="020B0A04020102020204" pitchFamily="34" charset="0"/>
            </a:endParaRPr>
          </a:p>
        </p:txBody>
      </p:sp>
      <p:pic>
        <p:nvPicPr>
          <p:cNvPr id="3" name="Рисунок 2"/>
          <p:cNvPicPr>
            <a:picLocks noChangeAspect="1"/>
          </p:cNvPicPr>
          <p:nvPr/>
        </p:nvPicPr>
        <p:blipFill rotWithShape="1">
          <a:blip r:embed="rId2"/>
          <a:srcRect l="55606" t="22322" r="22683" b="18081"/>
          <a:stretch/>
        </p:blipFill>
        <p:spPr>
          <a:xfrm>
            <a:off x="319314" y="615849"/>
            <a:ext cx="3976915" cy="5597368"/>
          </a:xfrm>
          <a:prstGeom prst="rect">
            <a:avLst/>
          </a:prstGeom>
        </p:spPr>
      </p:pic>
    </p:spTree>
    <p:extLst>
      <p:ext uri="{BB962C8B-B14F-4D97-AF65-F5344CB8AC3E}">
        <p14:creationId xmlns:p14="http://schemas.microsoft.com/office/powerpoint/2010/main" val="105623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86950" y="273455"/>
            <a:ext cx="6208751" cy="369332"/>
          </a:xfrm>
          <a:prstGeom prst="rect">
            <a:avLst/>
          </a:prstGeom>
        </p:spPr>
        <p:txBody>
          <a:bodyPr wrap="none">
            <a:spAutoFit/>
          </a:bodyPr>
          <a:lstStyle/>
          <a:p>
            <a:pPr algn="just" fontAlgn="base"/>
            <a:r>
              <a:rPr lang="uk-UA" b="0" i="0" cap="all">
                <a:solidFill>
                  <a:schemeClr val="tx1">
                    <a:lumMod val="75000"/>
                    <a:lumOff val="25000"/>
                  </a:schemeClr>
                </a:solidFill>
                <a:effectLst/>
                <a:latin typeface="Arial Black" panose="020B0A04020102020204" pitchFamily="34" charset="0"/>
              </a:rPr>
              <a:t>Етап №7: Продуктивність проти застою</a:t>
            </a:r>
          </a:p>
        </p:txBody>
      </p:sp>
      <p:pic>
        <p:nvPicPr>
          <p:cNvPr id="3" name="Рисунок 2"/>
          <p:cNvPicPr>
            <a:picLocks noChangeAspect="1"/>
          </p:cNvPicPr>
          <p:nvPr/>
        </p:nvPicPr>
        <p:blipFill rotWithShape="1">
          <a:blip r:embed="rId2"/>
          <a:srcRect l="32263" t="21180" r="28582" b="16319"/>
          <a:stretch/>
        </p:blipFill>
        <p:spPr>
          <a:xfrm>
            <a:off x="6531429" y="1021469"/>
            <a:ext cx="5094514" cy="4572000"/>
          </a:xfrm>
          <a:prstGeom prst="rect">
            <a:avLst/>
          </a:prstGeom>
        </p:spPr>
      </p:pic>
      <p:sp>
        <p:nvSpPr>
          <p:cNvPr id="4" name="Прямоугольник 3"/>
          <p:cNvSpPr/>
          <p:nvPr/>
        </p:nvSpPr>
        <p:spPr>
          <a:xfrm>
            <a:off x="304800" y="1021469"/>
            <a:ext cx="6096000" cy="4247317"/>
          </a:xfrm>
          <a:prstGeom prst="rect">
            <a:avLst/>
          </a:prstGeom>
        </p:spPr>
        <p:txBody>
          <a:bodyPr>
            <a:spAutoFit/>
          </a:bodyPr>
          <a:lstStyle/>
          <a:p>
            <a:pPr algn="just" fontAlgn="base"/>
            <a:r>
              <a:rPr lang="uk-UA" b="0" i="0">
                <a:solidFill>
                  <a:schemeClr val="tx1">
                    <a:lumMod val="75000"/>
                    <a:lumOff val="25000"/>
                  </a:schemeClr>
                </a:solidFill>
                <a:effectLst/>
                <a:latin typeface="Arial Black" panose="020B0A04020102020204" pitchFamily="34" charset="0"/>
              </a:rPr>
              <a:t>Після 30 для людини стає важливою ідея, </a:t>
            </a:r>
            <a:r>
              <a:rPr lang="uk-UA" b="1" i="0">
                <a:solidFill>
                  <a:schemeClr val="tx1">
                    <a:lumMod val="75000"/>
                    <a:lumOff val="25000"/>
                  </a:schemeClr>
                </a:solidFill>
                <a:effectLst/>
                <a:latin typeface="Arial Black" panose="020B0A04020102020204" pitchFamily="34" charset="0"/>
              </a:rPr>
              <a:t>залишити щось після себе у цьому світі</a:t>
            </a:r>
            <a:r>
              <a:rPr lang="uk-UA" b="0" i="0">
                <a:solidFill>
                  <a:schemeClr val="tx1">
                    <a:lumMod val="75000"/>
                    <a:lumOff val="25000"/>
                  </a:schemeClr>
                </a:solidFill>
                <a:effectLst/>
                <a:latin typeface="Arial Black" panose="020B0A04020102020204" pitchFamily="34" charset="0"/>
              </a:rPr>
              <a:t>. Для одних це можуть бути діти, для інших якесь відкриття або видана праця. Форма не має значення, важливо те, щоб це змогло нас пережити, що дало б нам відчуття причетності до “Великої картини”.</a:t>
            </a:r>
          </a:p>
          <a:p>
            <a:pPr algn="just" fontAlgn="base"/>
            <a:r>
              <a:rPr lang="uk-UA" b="0" i="0">
                <a:solidFill>
                  <a:schemeClr val="tx1">
                    <a:lumMod val="75000"/>
                    <a:lumOff val="25000"/>
                  </a:schemeClr>
                </a:solidFill>
                <a:effectLst/>
                <a:latin typeface="Arial Black" panose="020B0A04020102020204" pitchFamily="34" charset="0"/>
              </a:rPr>
              <a:t>Наслідки проходження етапу</a:t>
            </a:r>
          </a:p>
          <a:p>
            <a:pPr algn="just" fontAlgn="base"/>
            <a:r>
              <a:rPr lang="uk-UA" b="0" i="0">
                <a:solidFill>
                  <a:schemeClr val="tx1">
                    <a:lumMod val="75000"/>
                    <a:lumOff val="25000"/>
                  </a:schemeClr>
                </a:solidFill>
                <a:effectLst/>
                <a:latin typeface="Arial Black" panose="020B0A04020102020204" pitchFamily="34" charset="0"/>
              </a:rPr>
              <a:t>Ті, хто досягають успіху на цьому етапі, відчувають, що роблять свій внесок у світ, беручи активну участь у житті своєї сім’ї, компанії або ж навіть країни. Якщо ж внесок не вдасться зробити, то дорослі відчуватимуть себе непродуктивними та незалученими до світу.</a:t>
            </a:r>
          </a:p>
        </p:txBody>
      </p:sp>
    </p:spTree>
    <p:extLst>
      <p:ext uri="{BB962C8B-B14F-4D97-AF65-F5344CB8AC3E}">
        <p14:creationId xmlns:p14="http://schemas.microsoft.com/office/powerpoint/2010/main" val="2221791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47656" y="240266"/>
            <a:ext cx="5886548" cy="369332"/>
          </a:xfrm>
          <a:prstGeom prst="rect">
            <a:avLst/>
          </a:prstGeom>
        </p:spPr>
        <p:txBody>
          <a:bodyPr wrap="none">
            <a:spAutoFit/>
          </a:bodyPr>
          <a:lstStyle/>
          <a:p>
            <a:pPr fontAlgn="base"/>
            <a:r>
              <a:rPr lang="uk-UA" b="0" i="0" cap="all">
                <a:solidFill>
                  <a:schemeClr val="tx1">
                    <a:lumMod val="75000"/>
                    <a:lumOff val="25000"/>
                  </a:schemeClr>
                </a:solidFill>
                <a:effectLst/>
                <a:latin typeface="Arial Black" panose="020B0A04020102020204" pitchFamily="34" charset="0"/>
              </a:rPr>
              <a:t>Етап №8: Цілісність Его проти відчаю</a:t>
            </a:r>
          </a:p>
        </p:txBody>
      </p:sp>
      <p:pic>
        <p:nvPicPr>
          <p:cNvPr id="3" name="Рисунок 2"/>
          <p:cNvPicPr>
            <a:picLocks noChangeAspect="1"/>
          </p:cNvPicPr>
          <p:nvPr/>
        </p:nvPicPr>
        <p:blipFill rotWithShape="1">
          <a:blip r:embed="rId2"/>
          <a:srcRect l="32040" t="20388" r="25682" b="17311"/>
          <a:stretch/>
        </p:blipFill>
        <p:spPr>
          <a:xfrm>
            <a:off x="319314" y="740227"/>
            <a:ext cx="4589935" cy="3802744"/>
          </a:xfrm>
          <a:prstGeom prst="rect">
            <a:avLst/>
          </a:prstGeom>
        </p:spPr>
      </p:pic>
      <p:sp>
        <p:nvSpPr>
          <p:cNvPr id="4" name="Прямоугольник 3"/>
          <p:cNvSpPr/>
          <p:nvPr/>
        </p:nvSpPr>
        <p:spPr>
          <a:xfrm>
            <a:off x="4996335" y="740227"/>
            <a:ext cx="6847321" cy="4247317"/>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Кінцева психосоціальна стадія відбувається в старості та зосереджена на </a:t>
            </a:r>
            <a:r>
              <a:rPr lang="uk-UA" b="1" i="0">
                <a:solidFill>
                  <a:schemeClr val="tx1">
                    <a:lumMod val="75000"/>
                    <a:lumOff val="25000"/>
                  </a:schemeClr>
                </a:solidFill>
                <a:effectLst/>
                <a:latin typeface="Arial Black" panose="020B0A04020102020204" pitchFamily="34" charset="0"/>
              </a:rPr>
              <a:t>рефлексії життя</a:t>
            </a:r>
            <a:r>
              <a:rPr lang="uk-UA" b="0" i="0">
                <a:solidFill>
                  <a:schemeClr val="tx1">
                    <a:lumMod val="75000"/>
                    <a:lumOff val="25000"/>
                  </a:schemeClr>
                </a:solidFill>
                <a:effectLst/>
                <a:latin typeface="Arial Black" panose="020B0A04020102020204" pitchFamily="34" charset="0"/>
              </a:rPr>
              <a:t>. На цьому етапі розвитку люди озираються на події свого життєвого шляху і визначають, чи задоволені вони прожитими днями, чи шкодують про те, що вони зробили або не зробили.</a:t>
            </a:r>
          </a:p>
          <a:p>
            <a:pPr algn="just" fontAlgn="base"/>
            <a:r>
              <a:rPr lang="uk-UA" b="0" i="0">
                <a:solidFill>
                  <a:schemeClr val="tx1">
                    <a:lumMod val="75000"/>
                    <a:lumOff val="25000"/>
                  </a:schemeClr>
                </a:solidFill>
                <a:effectLst/>
                <a:latin typeface="Arial Black" panose="020B0A04020102020204" pitchFamily="34" charset="0"/>
              </a:rPr>
              <a:t>Теорія Еріксона відрізнялася від багатьох інших тим, що розглядала розвиток особистості протягом усього онтогенезу, включаючи старість. У похилому віці з’являється потреба озирнутися на прожите життя, підбити підсумки та відчути почуття задоволеності. Кожному хочеться дійти до висновку, що наданий час був використаний недаремно. Саме від результатів цих підсумків і залежить, як завершиться фінальна стадія.</a:t>
            </a:r>
          </a:p>
        </p:txBody>
      </p:sp>
      <p:sp>
        <p:nvSpPr>
          <p:cNvPr id="5" name="Прямоугольник 4"/>
          <p:cNvSpPr/>
          <p:nvPr/>
        </p:nvSpPr>
        <p:spPr>
          <a:xfrm>
            <a:off x="319314" y="4987544"/>
            <a:ext cx="11524342" cy="1477328"/>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Наслідки проходження етапу</a:t>
            </a:r>
          </a:p>
          <a:p>
            <a:pPr algn="just" fontAlgn="base"/>
            <a:r>
              <a:rPr lang="uk-UA" b="0" i="0">
                <a:solidFill>
                  <a:schemeClr val="tx1">
                    <a:lumMod val="75000"/>
                    <a:lumOff val="25000"/>
                  </a:schemeClr>
                </a:solidFill>
                <a:effectLst/>
                <a:latin typeface="Arial Black" panose="020B0A04020102020204" pitchFamily="34" charset="0"/>
              </a:rPr>
              <a:t>Ті, хто озирається на минуле, яке, на їхню думку, було добре прожите, почуваються задоволеними та готовими зустріти кінець свого шляху з почуттям спокою. Хто ж озирається назад лише з почуттям жалю за прожиті роки, натомість відчуває страх, що їхнє життя закінчиться, так і не зробивши того, що хотіли.</a:t>
            </a:r>
          </a:p>
        </p:txBody>
      </p:sp>
    </p:spTree>
    <p:extLst>
      <p:ext uri="{BB962C8B-B14F-4D97-AF65-F5344CB8AC3E}">
        <p14:creationId xmlns:p14="http://schemas.microsoft.com/office/powerpoint/2010/main" val="95061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8286" y="1729940"/>
            <a:ext cx="10305143" cy="2862322"/>
          </a:xfrm>
          <a:prstGeom prst="rect">
            <a:avLst/>
          </a:prstGeom>
        </p:spPr>
        <p:txBody>
          <a:bodyPr wrap="square">
            <a:spAutoFit/>
          </a:bodyPr>
          <a:lstStyle/>
          <a:p>
            <a:pPr algn="just"/>
            <a:r>
              <a:rPr lang="uk-UA">
                <a:solidFill>
                  <a:schemeClr val="tx1">
                    <a:lumMod val="75000"/>
                    <a:lumOff val="25000"/>
                  </a:schemeClr>
                </a:solidFill>
                <a:latin typeface="Arial Black" panose="020B0A04020102020204" pitchFamily="34" charset="0"/>
              </a:rPr>
              <a:t>Л</a:t>
            </a:r>
            <a:r>
              <a:rPr lang="uk-UA" b="0" i="0">
                <a:solidFill>
                  <a:schemeClr val="tx1">
                    <a:lumMod val="75000"/>
                    <a:lumOff val="25000"/>
                  </a:schemeClr>
                </a:solidFill>
                <a:effectLst/>
                <a:latin typeface="Arial Black" panose="020B0A04020102020204" pitchFamily="34" charset="0"/>
              </a:rPr>
              <a:t>юдина протягом життя проходить через декілька універсальних для всього людства стадій. </a:t>
            </a:r>
          </a:p>
          <a:p>
            <a:pPr algn="just"/>
            <a:endParaRPr lang="uk-UA">
              <a:solidFill>
                <a:schemeClr val="tx1">
                  <a:lumMod val="75000"/>
                  <a:lumOff val="25000"/>
                </a:schemeClr>
              </a:solidFill>
              <a:latin typeface="Arial Black" panose="020B0A04020102020204" pitchFamily="34" charset="0"/>
            </a:endParaRPr>
          </a:p>
          <a:p>
            <a:pPr algn="just"/>
            <a:r>
              <a:rPr lang="uk-UA" b="0" i="0">
                <a:solidFill>
                  <a:schemeClr val="tx1">
                    <a:lumMod val="75000"/>
                    <a:lumOff val="25000"/>
                  </a:schemeClr>
                </a:solidFill>
                <a:effectLst/>
                <a:latin typeface="Arial Black" panose="020B0A04020102020204" pitchFamily="34" charset="0"/>
              </a:rPr>
              <a:t>Особистість розвивається поступово, перехід від одного ступеня до іншого вирішений готовністю особистості рухатися в напрямку подальшого шляху. </a:t>
            </a:r>
          </a:p>
          <a:p>
            <a:pPr algn="just"/>
            <a:endParaRPr lang="uk-UA">
              <a:solidFill>
                <a:schemeClr val="tx1">
                  <a:lumMod val="75000"/>
                  <a:lumOff val="25000"/>
                </a:schemeClr>
              </a:solidFill>
              <a:latin typeface="Arial Black" panose="020B0A04020102020204" pitchFamily="34" charset="0"/>
            </a:endParaRPr>
          </a:p>
          <a:p>
            <a:pPr algn="just"/>
            <a:endParaRPr lang="uk-UA" b="0" i="0">
              <a:solidFill>
                <a:schemeClr val="tx1">
                  <a:lumMod val="75000"/>
                  <a:lumOff val="25000"/>
                </a:schemeClr>
              </a:solidFill>
              <a:effectLst/>
              <a:latin typeface="Arial Black" panose="020B0A04020102020204" pitchFamily="34" charset="0"/>
            </a:endParaRPr>
          </a:p>
          <a:p>
            <a:pPr algn="just"/>
            <a:r>
              <a:rPr lang="uk-UA" b="0" i="0">
                <a:solidFill>
                  <a:schemeClr val="tx1">
                    <a:lumMod val="75000"/>
                    <a:lumOff val="25000"/>
                  </a:schemeClr>
                </a:solidFill>
                <a:effectLst/>
                <a:latin typeface="Arial Black" panose="020B0A04020102020204" pitchFamily="34" charset="0"/>
              </a:rPr>
              <a:t>Суспільство влаштоване так, що розвиток соціальних можливостей приймається схвально, суспільство сприяє збереженню цієї тенденції, підтримання її темпу і послідовності розвитку.</a:t>
            </a:r>
            <a:endParaRPr lang="uk-UA">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417613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771" y="234246"/>
            <a:ext cx="11350172" cy="6463308"/>
          </a:xfrm>
          <a:prstGeom prst="rect">
            <a:avLst/>
          </a:prstGeom>
        </p:spPr>
        <p:txBody>
          <a:bodyPr wrap="square">
            <a:spAutoFit/>
          </a:bodyPr>
          <a:lstStyle/>
          <a:p>
            <a:pPr marL="285750" indent="-285750" algn="just" fontAlgn="base">
              <a:buFont typeface="Arial" panose="020B0604020202020204" pitchFamily="34" charset="0"/>
              <a:buChar char="•"/>
            </a:pPr>
            <a:r>
              <a:rPr lang="uk-UA" b="0" i="0">
                <a:solidFill>
                  <a:schemeClr val="tx1">
                    <a:lumMod val="75000"/>
                    <a:lumOff val="25000"/>
                  </a:schemeClr>
                </a:solidFill>
                <a:effectLst/>
                <a:latin typeface="Arial Black" panose="020B0A04020102020204" pitchFamily="34" charset="0"/>
              </a:rPr>
              <a:t>Народившись, ми навчилися довіряти світу тепла і ніжних пестощів. Підростаючи, ми прагнули свободи, наші серця болісно бажали досліджувати незвідані території. </a:t>
            </a:r>
          </a:p>
          <a:p>
            <a:pPr marL="285750" indent="-285750" algn="just" fontAlgn="base">
              <a:buFont typeface="Arial" panose="020B0604020202020204" pitchFamily="34" charset="0"/>
              <a:buChar char="•"/>
            </a:pPr>
            <a:endParaRPr lang="uk-UA">
              <a:solidFill>
                <a:schemeClr val="tx1">
                  <a:lumMod val="75000"/>
                  <a:lumOff val="25000"/>
                </a:schemeClr>
              </a:solidFill>
              <a:latin typeface="Arial Black" panose="020B0A04020102020204" pitchFamily="34" charset="0"/>
            </a:endParaRPr>
          </a:p>
          <a:p>
            <a:pPr marL="285750" indent="-285750" algn="just" fontAlgn="base">
              <a:buFont typeface="Arial" panose="020B0604020202020204" pitchFamily="34" charset="0"/>
              <a:buChar char="•"/>
            </a:pPr>
            <a:r>
              <a:rPr lang="uk-UA" b="0" i="0">
                <a:solidFill>
                  <a:schemeClr val="tx1">
                    <a:lumMod val="75000"/>
                    <a:lumOff val="25000"/>
                  </a:schemeClr>
                </a:solidFill>
                <a:effectLst/>
                <a:latin typeface="Arial Black" panose="020B0A04020102020204" pitchFamily="34" charset="0"/>
              </a:rPr>
              <a:t>Гра стала нашим притулком, де буяла уява і розквітала цілеспрямованість серед сміху та спільних пригод. </a:t>
            </a:r>
          </a:p>
          <a:p>
            <a:pPr marL="285750" indent="-285750" algn="just" fontAlgn="base">
              <a:buFont typeface="Arial" panose="020B0604020202020204" pitchFamily="34" charset="0"/>
              <a:buChar char="•"/>
            </a:pPr>
            <a:endParaRPr lang="uk-UA">
              <a:solidFill>
                <a:schemeClr val="tx1">
                  <a:lumMod val="75000"/>
                  <a:lumOff val="25000"/>
                </a:schemeClr>
              </a:solidFill>
              <a:latin typeface="Arial Black" panose="020B0A04020102020204" pitchFamily="34" charset="0"/>
            </a:endParaRPr>
          </a:p>
          <a:p>
            <a:pPr marL="285750" indent="-285750" algn="just" fontAlgn="base">
              <a:buFont typeface="Arial" panose="020B0604020202020204" pitchFamily="34" charset="0"/>
              <a:buChar char="•"/>
            </a:pPr>
            <a:r>
              <a:rPr lang="uk-UA" b="0" i="0">
                <a:solidFill>
                  <a:schemeClr val="tx1">
                    <a:lumMod val="75000"/>
                    <a:lumOff val="25000"/>
                  </a:schemeClr>
                </a:solidFill>
                <a:effectLst/>
                <a:latin typeface="Arial Black" panose="020B0A04020102020204" pitchFamily="34" charset="0"/>
              </a:rPr>
              <a:t>Школа вабила, її структуровані стіни кидали нам виклик, щоб ми довели свою цінність і скуштували солодкі плоди успіху. </a:t>
            </a:r>
          </a:p>
          <a:p>
            <a:pPr marL="285750" indent="-285750" algn="just" fontAlgn="base">
              <a:buFont typeface="Arial" panose="020B0604020202020204" pitchFamily="34" charset="0"/>
              <a:buChar char="•"/>
            </a:pPr>
            <a:endParaRPr lang="uk-UA">
              <a:solidFill>
                <a:schemeClr val="tx1">
                  <a:lumMod val="75000"/>
                  <a:lumOff val="25000"/>
                </a:schemeClr>
              </a:solidFill>
              <a:latin typeface="Arial Black" panose="020B0A04020102020204" pitchFamily="34" charset="0"/>
            </a:endParaRPr>
          </a:p>
          <a:p>
            <a:pPr marL="285750" indent="-285750" algn="just" fontAlgn="base">
              <a:buFont typeface="Arial" panose="020B0604020202020204" pitchFamily="34" charset="0"/>
              <a:buChar char="•"/>
            </a:pPr>
            <a:r>
              <a:rPr lang="uk-UA" b="0" i="0">
                <a:solidFill>
                  <a:schemeClr val="tx1">
                    <a:lumMod val="75000"/>
                    <a:lumOff val="25000"/>
                  </a:schemeClr>
                </a:solidFill>
                <a:effectLst/>
                <a:latin typeface="Arial Black" panose="020B0A04020102020204" pitchFamily="34" charset="0"/>
              </a:rPr>
              <a:t>У підлітковому віці ми розпочали пошуки себе, плаваючи бурхливими морями сумнівів, бунту та самопізнання. </a:t>
            </a:r>
          </a:p>
          <a:p>
            <a:pPr marL="285750" indent="-285750" algn="just" fontAlgn="base">
              <a:buFont typeface="Arial" panose="020B0604020202020204" pitchFamily="34" charset="0"/>
              <a:buChar char="•"/>
            </a:pPr>
            <a:endParaRPr lang="uk-UA">
              <a:solidFill>
                <a:schemeClr val="tx1">
                  <a:lumMod val="75000"/>
                  <a:lumOff val="25000"/>
                </a:schemeClr>
              </a:solidFill>
              <a:latin typeface="Arial Black" panose="020B0A04020102020204" pitchFamily="34" charset="0"/>
            </a:endParaRPr>
          </a:p>
          <a:p>
            <a:pPr marL="285750" indent="-285750" algn="just" fontAlgn="base">
              <a:buFont typeface="Arial" panose="020B0604020202020204" pitchFamily="34" charset="0"/>
              <a:buChar char="•"/>
            </a:pPr>
            <a:r>
              <a:rPr lang="uk-UA" b="0" i="0">
                <a:solidFill>
                  <a:schemeClr val="tx1">
                    <a:lumMod val="75000"/>
                    <a:lumOff val="25000"/>
                  </a:schemeClr>
                </a:solidFill>
                <a:effectLst/>
                <a:latin typeface="Arial Black" panose="020B0A04020102020204" pitchFamily="34" charset="0"/>
              </a:rPr>
              <a:t>Дорослість розкрила свої обійми, відкриваючи красу кохання, де душі переплітаються, а серця танцюють у ритмі спільної подорожі. </a:t>
            </a:r>
          </a:p>
          <a:p>
            <a:pPr marL="285750" indent="-285750" algn="just" fontAlgn="base">
              <a:buFont typeface="Arial" panose="020B0604020202020204" pitchFamily="34" charset="0"/>
              <a:buChar char="•"/>
            </a:pPr>
            <a:endParaRPr lang="uk-UA">
              <a:solidFill>
                <a:schemeClr val="tx1">
                  <a:lumMod val="75000"/>
                  <a:lumOff val="25000"/>
                </a:schemeClr>
              </a:solidFill>
              <a:latin typeface="Arial Black" panose="020B0A04020102020204" pitchFamily="34" charset="0"/>
            </a:endParaRPr>
          </a:p>
          <a:p>
            <a:pPr marL="285750" indent="-285750" algn="just" fontAlgn="base">
              <a:buFont typeface="Arial" panose="020B0604020202020204" pitchFamily="34" charset="0"/>
              <a:buChar char="•"/>
            </a:pPr>
            <a:r>
              <a:rPr lang="uk-UA" b="0" i="0">
                <a:solidFill>
                  <a:schemeClr val="tx1">
                    <a:lumMod val="75000"/>
                    <a:lumOff val="25000"/>
                  </a:schemeClr>
                </a:solidFill>
                <a:effectLst/>
                <a:latin typeface="Arial Black" panose="020B0A04020102020204" pitchFamily="34" charset="0"/>
              </a:rPr>
              <a:t>Старіючи, ми сиділи біля вогнища спогадів, роздумуючи про добре прожите життя, плекаючи набуту мудрість і приймаючи тиху силу нашої цілісності.</a:t>
            </a:r>
          </a:p>
          <a:p>
            <a:pPr marL="285750" indent="-285750" algn="just" fontAlgn="base">
              <a:buFont typeface="Arial" panose="020B0604020202020204" pitchFamily="34" charset="0"/>
              <a:buChar char="•"/>
            </a:pPr>
            <a:endParaRPr lang="uk-UA" b="0" i="0">
              <a:solidFill>
                <a:schemeClr val="tx1">
                  <a:lumMod val="75000"/>
                  <a:lumOff val="25000"/>
                </a:schemeClr>
              </a:solidFill>
              <a:effectLst/>
              <a:latin typeface="Arial Black" panose="020B0A04020102020204" pitchFamily="34" charset="0"/>
            </a:endParaRPr>
          </a:p>
          <a:p>
            <a:pPr marL="285750" indent="-285750" algn="just" fontAlgn="base">
              <a:buFont typeface="Arial" panose="020B0604020202020204" pitchFamily="34" charset="0"/>
              <a:buChar char="•"/>
            </a:pPr>
            <a:r>
              <a:rPr lang="uk-UA" b="0" i="0">
                <a:solidFill>
                  <a:schemeClr val="tx1">
                    <a:lumMod val="75000"/>
                    <a:lumOff val="25000"/>
                  </a:schemeClr>
                </a:solidFill>
                <a:effectLst/>
                <a:latin typeface="Arial Black" panose="020B0A04020102020204" pitchFamily="34" charset="0"/>
              </a:rPr>
              <a:t>Ось так виглядає життя людини, яка пройшла успішно кожний етап психосоціального розвитку за Еріксоном. У цієї теорії є звісно недоліки, але з усім тим вона чудово розширила бачення розвитку особистості та запропонувала альтернативу ортодоксальним фрейдистам.</a:t>
            </a:r>
          </a:p>
        </p:txBody>
      </p:sp>
    </p:spTree>
    <p:extLst>
      <p:ext uri="{BB962C8B-B14F-4D97-AF65-F5344CB8AC3E}">
        <p14:creationId xmlns:p14="http://schemas.microsoft.com/office/powerpoint/2010/main" val="262618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19315"/>
            <a:ext cx="3906839" cy="369332"/>
          </a:xfrm>
          <a:prstGeom prst="rect">
            <a:avLst/>
          </a:prstGeom>
          <a:noFill/>
        </p:spPr>
        <p:txBody>
          <a:bodyPr wrap="none" rtlCol="0">
            <a:spAutoFit/>
          </a:bodyPr>
          <a:lstStyle/>
          <a:p>
            <a:r>
              <a:rPr lang="uk-UA" cap="all">
                <a:solidFill>
                  <a:schemeClr val="tx1">
                    <a:lumMod val="75000"/>
                    <a:lumOff val="25000"/>
                  </a:schemeClr>
                </a:solidFill>
                <a:latin typeface="Arial Black" panose="020B0A04020102020204" pitchFamily="34" charset="0"/>
              </a:rPr>
              <a:t>Індивідуальне завдання</a:t>
            </a:r>
            <a:endParaRPr lang="ru-RU" cap="all">
              <a:solidFill>
                <a:schemeClr val="tx1">
                  <a:lumMod val="75000"/>
                  <a:lumOff val="25000"/>
                </a:schemeClr>
              </a:solidFill>
              <a:latin typeface="Arial Black" panose="020B0A04020102020204" pitchFamily="34" charset="0"/>
            </a:endParaRPr>
          </a:p>
        </p:txBody>
      </p:sp>
      <p:sp>
        <p:nvSpPr>
          <p:cNvPr id="3" name="Прямоугольник 2"/>
          <p:cNvSpPr/>
          <p:nvPr/>
        </p:nvSpPr>
        <p:spPr>
          <a:xfrm>
            <a:off x="609600" y="829331"/>
            <a:ext cx="11074400" cy="5632311"/>
          </a:xfrm>
          <a:prstGeom prst="rect">
            <a:avLst/>
          </a:prstGeom>
        </p:spPr>
        <p:txBody>
          <a:bodyPr wrap="square">
            <a:spAutoFit/>
          </a:bodyPr>
          <a:lstStyle/>
          <a:p>
            <a:pPr algn="just"/>
            <a:r>
              <a:rPr lang="uk-UA">
                <a:solidFill>
                  <a:schemeClr val="tx1">
                    <a:lumMod val="75000"/>
                    <a:lumOff val="25000"/>
                  </a:schemeClr>
                </a:solidFill>
                <a:latin typeface="Arial Black" panose="020B0A04020102020204" pitchFamily="34" charset="0"/>
              </a:rPr>
              <a:t>Ваші роздуми щодо своєї </a:t>
            </a:r>
            <a:r>
              <a:rPr lang="uk-UA" b="0" i="0">
                <a:solidFill>
                  <a:schemeClr val="tx1">
                    <a:lumMod val="75000"/>
                    <a:lumOff val="25000"/>
                  </a:schemeClr>
                </a:solidFill>
                <a:effectLst/>
                <a:latin typeface="Arial Black" panose="020B0A04020102020204" pitchFamily="34" charset="0"/>
              </a:rPr>
              <a:t>ідентичність</a:t>
            </a:r>
          </a:p>
          <a:p>
            <a:pPr algn="just"/>
            <a:br>
              <a:rPr lang="uk-UA">
                <a:solidFill>
                  <a:schemeClr val="tx1">
                    <a:lumMod val="75000"/>
                    <a:lumOff val="25000"/>
                  </a:schemeClr>
                </a:solidFill>
                <a:latin typeface="Arial Black" panose="020B0A04020102020204" pitchFamily="34" charset="0"/>
              </a:rPr>
            </a:br>
            <a:endParaRPr lang="uk-UA">
              <a:solidFill>
                <a:schemeClr val="tx1">
                  <a:lumMod val="75000"/>
                  <a:lumOff val="25000"/>
                </a:schemeClr>
              </a:solidFill>
              <a:latin typeface="Arial Black" panose="020B0A04020102020204" pitchFamily="34" charset="0"/>
            </a:endParaRPr>
          </a:p>
          <a:p>
            <a:pPr algn="just"/>
            <a:r>
              <a:rPr lang="uk-UA" b="0" i="0">
                <a:solidFill>
                  <a:schemeClr val="tx1">
                    <a:lumMod val="75000"/>
                    <a:lumOff val="25000"/>
                  </a:schemeClr>
                </a:solidFill>
                <a:effectLst/>
                <a:latin typeface="Arial Black" panose="020B0A04020102020204" pitchFamily="34" charset="0"/>
              </a:rPr>
              <a:t>Щоб зрозуміти, як розвивається ваша ідентичність, виконайте наступну вправу:</a:t>
            </a:r>
            <a:br>
              <a:rPr lang="uk-UA">
                <a:solidFill>
                  <a:schemeClr val="tx1">
                    <a:lumMod val="75000"/>
                    <a:lumOff val="25000"/>
                  </a:schemeClr>
                </a:solidFill>
                <a:latin typeface="Arial Black" panose="020B0A04020102020204" pitchFamily="34" charset="0"/>
              </a:rPr>
            </a:br>
            <a:endParaRPr lang="uk-UA">
              <a:solidFill>
                <a:schemeClr val="tx1">
                  <a:lumMod val="75000"/>
                  <a:lumOff val="25000"/>
                </a:schemeClr>
              </a:solidFill>
              <a:latin typeface="Arial Black" panose="020B0A04020102020204" pitchFamily="34" charset="0"/>
            </a:endParaRPr>
          </a:p>
          <a:p>
            <a:pPr marL="342900" indent="-342900" algn="just">
              <a:buAutoNum type="arabicPeriod"/>
            </a:pPr>
            <a:r>
              <a:rPr lang="uk-UA" b="0" i="0">
                <a:solidFill>
                  <a:schemeClr val="tx1">
                    <a:lumMod val="75000"/>
                    <a:lumOff val="25000"/>
                  </a:schemeClr>
                </a:solidFill>
                <a:effectLst/>
                <a:latin typeface="Arial Black" panose="020B0A04020102020204" pitchFamily="34" charset="0"/>
              </a:rPr>
              <a:t>Розслабтеся і подумайте про той час, коли найбільш сильно проявилася ваша ідентичність. Опишіть цей час. У чому виражалася ваша ідентичність (скажімо, ви були капітаном шкільної футбольної команди, старшою дочкою в сім'ї, студентом-відмінником)?</a:t>
            </a:r>
          </a:p>
          <a:p>
            <a:pPr marL="342900" indent="-342900" algn="just">
              <a:buAutoNum type="arabicPeriod"/>
            </a:pPr>
            <a:r>
              <a:rPr lang="uk-UA" b="0" i="0">
                <a:solidFill>
                  <a:schemeClr val="tx1">
                    <a:lumMod val="75000"/>
                    <a:lumOff val="25000"/>
                  </a:schemeClr>
                </a:solidFill>
                <a:effectLst/>
                <a:latin typeface="Arial Black" panose="020B0A04020102020204" pitchFamily="34" charset="0"/>
              </a:rPr>
              <a:t>Візьміть аркуш паперу і підберіть десять слів, які характеризують вас в той час: опишіть своє відчуття себе, поворотні моменти в житті.</a:t>
            </a:r>
          </a:p>
          <a:p>
            <a:pPr marL="342900" indent="-342900" algn="just">
              <a:buAutoNum type="arabicPeriod"/>
            </a:pPr>
            <a:r>
              <a:rPr lang="uk-UA" b="0" i="0">
                <a:solidFill>
                  <a:schemeClr val="tx1">
                    <a:lumMod val="75000"/>
                    <a:lumOff val="25000"/>
                  </a:schemeClr>
                </a:solidFill>
                <a:effectLst/>
                <a:latin typeface="Arial Black" panose="020B0A04020102020204" pitchFamily="34" charset="0"/>
              </a:rPr>
              <a:t>Як би ви описали вашу нинішню ідентичність? Складіть другий список.</a:t>
            </a:r>
          </a:p>
          <a:p>
            <a:pPr marL="342900" indent="-342900" algn="just">
              <a:buAutoNum type="arabicPeriod"/>
            </a:pPr>
            <a:r>
              <a:rPr lang="uk-UA" b="0" i="0">
                <a:solidFill>
                  <a:schemeClr val="tx1">
                    <a:lumMod val="75000"/>
                    <a:lumOff val="25000"/>
                  </a:schemeClr>
                </a:solidFill>
                <a:effectLst/>
                <a:latin typeface="Arial Black" panose="020B0A04020102020204" pitchFamily="34" charset="0"/>
              </a:rPr>
              <a:t>Чи відбулися з вами значні зміни? Що збереглося в вашому відчутті себе за цей період часу? Що змінилося?</a:t>
            </a:r>
          </a:p>
          <a:p>
            <a:pPr marL="342900" indent="-342900" algn="just">
              <a:buAutoNum type="arabicPeriod"/>
            </a:pPr>
            <a:r>
              <a:rPr lang="uk-UA" b="0" i="0">
                <a:solidFill>
                  <a:schemeClr val="tx1">
                    <a:lumMod val="75000"/>
                    <a:lumOff val="25000"/>
                  </a:schemeClr>
                </a:solidFill>
                <a:effectLst/>
                <a:latin typeface="Arial Black" panose="020B0A04020102020204" pitchFamily="34" charset="0"/>
              </a:rPr>
              <a:t>Чи був перехід від одного відчуття ідентичності до іншого рівним і поступовим або раптовим?</a:t>
            </a:r>
          </a:p>
          <a:p>
            <a:pPr marL="342900" indent="-342900" algn="just">
              <a:buAutoNum type="arabicPeriod"/>
            </a:pPr>
            <a:r>
              <a:rPr lang="uk-UA" b="0" i="0">
                <a:solidFill>
                  <a:schemeClr val="tx1">
                    <a:lumMod val="75000"/>
                    <a:lumOff val="25000"/>
                  </a:schemeClr>
                </a:solidFill>
                <a:effectLst/>
                <a:latin typeface="Arial Black" panose="020B0A04020102020204" pitchFamily="34" charset="0"/>
              </a:rPr>
              <a:t>Як вам здається, ваша справжня ідентичність залишиться відносно стабільною або ви передбачаєте значні зміни? Якщо зміни відбудуться, то з якої причини?</a:t>
            </a:r>
          </a:p>
          <a:p>
            <a:pPr marL="342900" indent="-342900" algn="just">
              <a:buAutoNum type="arabicPeriod"/>
            </a:pPr>
            <a:r>
              <a:rPr lang="uk-UA">
                <a:solidFill>
                  <a:schemeClr val="tx1">
                    <a:lumMod val="75000"/>
                    <a:lumOff val="25000"/>
                  </a:schemeClr>
                </a:solidFill>
                <a:latin typeface="Arial Black" panose="020B0A04020102020204" pitchFamily="34" charset="0"/>
              </a:rPr>
              <a:t>Зробіть фото ваших результатів і надішліть в Тімс в особисті повідомлення Кондес Т.В.</a:t>
            </a:r>
          </a:p>
        </p:txBody>
      </p:sp>
    </p:spTree>
    <p:extLst>
      <p:ext uri="{BB962C8B-B14F-4D97-AF65-F5344CB8AC3E}">
        <p14:creationId xmlns:p14="http://schemas.microsoft.com/office/powerpoint/2010/main" val="385176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3029" y="318425"/>
            <a:ext cx="8396514" cy="2585323"/>
          </a:xfrm>
          <a:prstGeom prst="rect">
            <a:avLst/>
          </a:prstGeom>
        </p:spPr>
        <p:txBody>
          <a:bodyPr wrap="square">
            <a:spAutoFit/>
          </a:bodyPr>
          <a:lstStyle/>
          <a:p>
            <a:pPr algn="just"/>
            <a:r>
              <a:rPr lang="uk-UA" b="0" i="0">
                <a:solidFill>
                  <a:schemeClr val="tx1">
                    <a:lumMod val="75000"/>
                    <a:lumOff val="25000"/>
                  </a:schemeClr>
                </a:solidFill>
                <a:effectLst/>
                <a:latin typeface="Arial Black" panose="020B0A04020102020204" pitchFamily="34" charset="0"/>
              </a:rPr>
              <a:t>Ерік Еріксон став найбільш відомим завдяки теорії про те, що кожна стадія життя, починаючи з дитинства, пов’язана зі специфічною психологічною боротьбою, яка сприяє формуванню важливих аспектів особистості. </a:t>
            </a:r>
          </a:p>
          <a:p>
            <a:pPr algn="just"/>
            <a:r>
              <a:rPr lang="uk-UA" b="0" i="0">
                <a:solidFill>
                  <a:schemeClr val="tx1">
                    <a:lumMod val="75000"/>
                    <a:lumOff val="25000"/>
                  </a:schemeClr>
                </a:solidFill>
                <a:effectLst/>
                <a:latin typeface="Arial Black" panose="020B0A04020102020204" pitchFamily="34" charset="0"/>
              </a:rPr>
              <a:t>Ця теорія стала квантовим стрибком у фройдівській думці, припускаючи, що </a:t>
            </a:r>
            <a:r>
              <a:rPr lang="uk-UA">
                <a:solidFill>
                  <a:schemeClr val="tx1">
                    <a:lumMod val="75000"/>
                    <a:lumOff val="25000"/>
                  </a:schemeClr>
                </a:solidFill>
                <a:latin typeface="Arial Black" panose="020B0A04020102020204" pitchFamily="34" charset="0"/>
              </a:rPr>
              <a:t>Его</a:t>
            </a:r>
            <a:r>
              <a:rPr lang="uk-UA" b="0" i="0">
                <a:solidFill>
                  <a:schemeClr val="tx1">
                    <a:lumMod val="75000"/>
                    <a:lumOff val="25000"/>
                  </a:schemeClr>
                </a:solidFill>
                <a:effectLst/>
                <a:latin typeface="Arial Black" panose="020B0A04020102020204" pitchFamily="34" charset="0"/>
              </a:rPr>
              <a:t> і почуття ідентичності формуються протягом усього життя, і що досвід, отриманий у більш пізньому віці, може допомогти загоїти рани, завдані в ранньому дитинстві.</a:t>
            </a:r>
            <a:endParaRPr lang="uk-UA">
              <a:solidFill>
                <a:schemeClr val="tx1">
                  <a:lumMod val="75000"/>
                  <a:lumOff val="25000"/>
                </a:schemeClr>
              </a:solidFill>
              <a:latin typeface="Arial Black" panose="020B0A04020102020204" pitchFamily="34" charset="0"/>
            </a:endParaRPr>
          </a:p>
        </p:txBody>
      </p:sp>
      <p:sp>
        <p:nvSpPr>
          <p:cNvPr id="6" name="Прямоугольник 5"/>
          <p:cNvSpPr/>
          <p:nvPr/>
        </p:nvSpPr>
        <p:spPr>
          <a:xfrm>
            <a:off x="2975428" y="3092433"/>
            <a:ext cx="8882743" cy="3139321"/>
          </a:xfrm>
          <a:prstGeom prst="rect">
            <a:avLst/>
          </a:prstGeom>
        </p:spPr>
        <p:txBody>
          <a:bodyPr wrap="square">
            <a:spAutoFit/>
          </a:bodyPr>
          <a:lstStyle/>
          <a:p>
            <a:pPr algn="just"/>
            <a:r>
              <a:rPr lang="uk-UA" b="0" i="0">
                <a:solidFill>
                  <a:schemeClr val="tx1">
                    <a:lumMod val="75000"/>
                    <a:lumOff val="25000"/>
                  </a:schemeClr>
                </a:solidFill>
                <a:effectLst/>
                <a:latin typeface="Arial Black" panose="020B0A04020102020204" pitchFamily="34" charset="0"/>
              </a:rPr>
              <a:t>Учений побудував </a:t>
            </a:r>
            <a:r>
              <a:rPr lang="uk-UA" b="0" i="0" strike="noStrike">
                <a:solidFill>
                  <a:schemeClr val="tx1">
                    <a:lumMod val="75000"/>
                    <a:lumOff val="25000"/>
                  </a:schemeClr>
                </a:solidFill>
                <a:effectLst/>
                <a:latin typeface="Arial Black" panose="020B0A04020102020204" pitchFamily="34" charset="0"/>
              </a:rPr>
              <a:t>вікову періодизацію розвитку особистості</a:t>
            </a:r>
            <a:r>
              <a:rPr lang="uk-UA" b="0" i="0">
                <a:solidFill>
                  <a:schemeClr val="tx1">
                    <a:lumMod val="75000"/>
                    <a:lumOff val="25000"/>
                  </a:schemeClr>
                </a:solidFill>
                <a:effectLst/>
                <a:latin typeface="Arial Black" panose="020B0A04020102020204" pitchFamily="34" charset="0"/>
              </a:rPr>
              <a:t>, виокремивши </a:t>
            </a:r>
            <a:r>
              <a:rPr lang="uk-UA" b="1" i="0">
                <a:solidFill>
                  <a:schemeClr val="tx1">
                    <a:lumMod val="75000"/>
                    <a:lumOff val="25000"/>
                  </a:schemeClr>
                </a:solidFill>
                <a:effectLst/>
                <a:latin typeface="Arial Black" panose="020B0A04020102020204" pitchFamily="34" charset="0"/>
              </a:rPr>
              <a:t>вісім етапів</a:t>
            </a:r>
            <a:r>
              <a:rPr lang="uk-UA" b="0" i="0">
                <a:solidFill>
                  <a:schemeClr val="tx1">
                    <a:lumMod val="75000"/>
                    <a:lumOff val="25000"/>
                  </a:schemeClr>
                </a:solidFill>
                <a:effectLst/>
                <a:latin typeface="Arial Black" panose="020B0A04020102020204" pitchFamily="34" charset="0"/>
              </a:rPr>
              <a:t>, що охоплюють усе життя — від народження до старості. </a:t>
            </a:r>
          </a:p>
          <a:p>
            <a:pPr algn="just"/>
            <a:r>
              <a:rPr lang="uk-UA" b="0" i="0">
                <a:solidFill>
                  <a:schemeClr val="tx1">
                    <a:lumMod val="75000"/>
                    <a:lumOff val="25000"/>
                  </a:schemeClr>
                </a:solidFill>
                <a:effectLst/>
                <a:latin typeface="Arial Black" panose="020B0A04020102020204" pitchFamily="34" charset="0"/>
              </a:rPr>
              <a:t>Ця модель ґрунтувалася на епігенетичному принципі, взятому з ембріології: кожен етап розвитку містить моменти, які є вирішальними для подальшої еволюції. </a:t>
            </a:r>
          </a:p>
          <a:p>
            <a:pPr algn="just"/>
            <a:r>
              <a:rPr lang="uk-UA" b="0" i="0">
                <a:solidFill>
                  <a:schemeClr val="tx1">
                    <a:lumMod val="75000"/>
                    <a:lumOff val="25000"/>
                  </a:schemeClr>
                </a:solidFill>
                <a:effectLst/>
                <a:latin typeface="Arial Black" panose="020B0A04020102020204" pitchFamily="34" charset="0"/>
              </a:rPr>
              <a:t>Еріксон звів етапи розвитку в таблицю, над якою ретельно працював протягом двадцяти років. Він опублікував її тричі (у 1959, 1963, 1968 роках), щоразу незначно її модифікуючи. Сьогодні його таблиця періодизації розвитку входить до всіх підручників із вікової психології.</a:t>
            </a:r>
            <a:endParaRPr lang="uk-UA">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199139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73697" y="1395165"/>
            <a:ext cx="6096000" cy="4247317"/>
          </a:xfrm>
          <a:prstGeom prst="rect">
            <a:avLst/>
          </a:prstGeom>
        </p:spPr>
        <p:txBody>
          <a:bodyPr>
            <a:spAutoFit/>
          </a:bodyPr>
          <a:lstStyle/>
          <a:p>
            <a:pPr algn="just" fontAlgn="base"/>
            <a:r>
              <a:rPr lang="uk-UA" b="0" i="0">
                <a:solidFill>
                  <a:schemeClr val="tx1">
                    <a:lumMod val="75000"/>
                    <a:lumOff val="25000"/>
                  </a:schemeClr>
                </a:solidFill>
                <a:effectLst/>
                <a:latin typeface="Arial Black" panose="020B0A04020102020204" pitchFamily="34" charset="0"/>
              </a:rPr>
              <a:t>Серед численних праць Еріксона найвідомішими є дві його книжки з вікової психології:</a:t>
            </a:r>
          </a:p>
          <a:p>
            <a:pPr algn="just" fontAlgn="base">
              <a:buFont typeface="Arial" panose="020B0604020202020204" pitchFamily="34" charset="0"/>
              <a:buChar char="•"/>
            </a:pPr>
            <a:r>
              <a:rPr lang="uk-UA" b="0" i="0">
                <a:solidFill>
                  <a:schemeClr val="tx1">
                    <a:lumMod val="75000"/>
                    <a:lumOff val="25000"/>
                  </a:schemeClr>
                </a:solidFill>
                <a:effectLst/>
                <a:latin typeface="Arial Black" panose="020B0A04020102020204" pitchFamily="34" charset="0"/>
              </a:rPr>
              <a:t>«Дитинство і суспільство» 1950 року</a:t>
            </a:r>
          </a:p>
          <a:p>
            <a:pPr algn="just" fontAlgn="base">
              <a:buFont typeface="Arial" panose="020B0604020202020204" pitchFamily="34" charset="0"/>
              <a:buChar char="•"/>
            </a:pPr>
            <a:r>
              <a:rPr lang="uk-UA" b="0" i="0">
                <a:solidFill>
                  <a:schemeClr val="tx1">
                    <a:lumMod val="75000"/>
                    <a:lumOff val="25000"/>
                  </a:schemeClr>
                </a:solidFill>
                <a:effectLst/>
                <a:latin typeface="Arial Black" panose="020B0A04020102020204" pitchFamily="34" charset="0"/>
              </a:rPr>
              <a:t>«Ідентичність: юність і криза» 1968 року</a:t>
            </a:r>
          </a:p>
          <a:p>
            <a:pPr algn="just" fontAlgn="base"/>
            <a:endParaRPr lang="uk-UA" b="0" i="0">
              <a:solidFill>
                <a:schemeClr val="tx1">
                  <a:lumMod val="75000"/>
                  <a:lumOff val="25000"/>
                </a:schemeClr>
              </a:solidFill>
              <a:effectLst/>
              <a:latin typeface="Arial Black" panose="020B0A04020102020204" pitchFamily="34" charset="0"/>
            </a:endParaRPr>
          </a:p>
          <a:p>
            <a:pPr algn="just" fontAlgn="base"/>
            <a:r>
              <a:rPr lang="uk-UA" b="0" i="0">
                <a:solidFill>
                  <a:schemeClr val="tx1">
                    <a:lumMod val="75000"/>
                    <a:lumOff val="25000"/>
                  </a:schemeClr>
                </a:solidFill>
                <a:effectLst/>
                <a:latin typeface="Arial Black" panose="020B0A04020102020204" pitchFamily="34" charset="0"/>
              </a:rPr>
              <a:t>Літературне визнання та престиж у середовищі американських науковців він здобув як автор двох біографічних досліджень, у яких розглядав поєднання історії життя видатної особистості та певного історичного моменту. Це книжки «</a:t>
            </a:r>
            <a:r>
              <a:rPr lang="uk-UA" b="1" i="0">
                <a:solidFill>
                  <a:schemeClr val="tx1">
                    <a:lumMod val="75000"/>
                    <a:lumOff val="25000"/>
                  </a:schemeClr>
                </a:solidFill>
                <a:effectLst/>
                <a:latin typeface="Arial Black" panose="020B0A04020102020204" pitchFamily="34" charset="0"/>
              </a:rPr>
              <a:t>Молодий Лютер</a:t>
            </a:r>
            <a:r>
              <a:rPr lang="uk-UA" b="0" i="0">
                <a:solidFill>
                  <a:schemeClr val="tx1">
                    <a:lumMod val="75000"/>
                    <a:lumOff val="25000"/>
                  </a:schemeClr>
                </a:solidFill>
                <a:effectLst/>
                <a:latin typeface="Arial Black" panose="020B0A04020102020204" pitchFamily="34" charset="0"/>
              </a:rPr>
              <a:t>» 1958 року та «</a:t>
            </a:r>
            <a:r>
              <a:rPr lang="uk-UA" b="1" i="0">
                <a:solidFill>
                  <a:schemeClr val="tx1">
                    <a:lumMod val="75000"/>
                    <a:lumOff val="25000"/>
                  </a:schemeClr>
                </a:solidFill>
                <a:effectLst/>
                <a:latin typeface="Arial Black" panose="020B0A04020102020204" pitchFamily="34" charset="0"/>
              </a:rPr>
              <a:t>Істина Ганді</a:t>
            </a:r>
            <a:r>
              <a:rPr lang="uk-UA" b="0" i="0">
                <a:solidFill>
                  <a:schemeClr val="tx1">
                    <a:lumMod val="75000"/>
                    <a:lumOff val="25000"/>
                  </a:schemeClr>
                </a:solidFill>
                <a:effectLst/>
                <a:latin typeface="Arial Black" panose="020B0A04020102020204" pitchFamily="34" charset="0"/>
              </a:rPr>
              <a:t>» 1969 року, за яку він здобув </a:t>
            </a:r>
            <a:r>
              <a:rPr lang="uk-UA" b="1" i="0">
                <a:solidFill>
                  <a:schemeClr val="tx1">
                    <a:lumMod val="75000"/>
                    <a:lumOff val="25000"/>
                  </a:schemeClr>
                </a:solidFill>
                <a:effectLst/>
                <a:latin typeface="Arial Black" panose="020B0A04020102020204" pitchFamily="34" charset="0"/>
              </a:rPr>
              <a:t>Пулітцерівську премію</a:t>
            </a:r>
            <a:r>
              <a:rPr lang="uk-UA" b="0" i="0">
                <a:solidFill>
                  <a:schemeClr val="tx1">
                    <a:lumMod val="75000"/>
                    <a:lumOff val="25000"/>
                  </a:schemeClr>
                </a:solidFill>
                <a:effectLst/>
                <a:latin typeface="Arial Black" panose="020B0A04020102020204" pitchFamily="34" charset="0"/>
              </a:rPr>
              <a:t> та </a:t>
            </a:r>
            <a:r>
              <a:rPr lang="uk-UA" b="1" i="0">
                <a:solidFill>
                  <a:schemeClr val="tx1">
                    <a:lumMod val="75000"/>
                    <a:lumOff val="25000"/>
                  </a:schemeClr>
                </a:solidFill>
                <a:effectLst/>
                <a:latin typeface="Arial Black" panose="020B0A04020102020204" pitchFamily="34" charset="0"/>
              </a:rPr>
              <a:t>національну премію США</a:t>
            </a:r>
            <a:r>
              <a:rPr lang="uk-UA" b="0" i="0">
                <a:solidFill>
                  <a:schemeClr val="tx1">
                    <a:lumMod val="75000"/>
                    <a:lumOff val="25000"/>
                  </a:schemeClr>
                </a:solidFill>
                <a:effectLst/>
                <a:latin typeface="Arial Black" panose="020B0A04020102020204" pitchFamily="34" charset="0"/>
              </a:rPr>
              <a:t>.</a:t>
            </a:r>
          </a:p>
        </p:txBody>
      </p:sp>
      <p:pic>
        <p:nvPicPr>
          <p:cNvPr id="3" name="Рисунок 2"/>
          <p:cNvPicPr>
            <a:picLocks noChangeAspect="1"/>
          </p:cNvPicPr>
          <p:nvPr/>
        </p:nvPicPr>
        <p:blipFill rotWithShape="1">
          <a:blip r:embed="rId2"/>
          <a:srcRect l="26491" t="24106" r="23311" b="13617"/>
          <a:stretch/>
        </p:blipFill>
        <p:spPr>
          <a:xfrm>
            <a:off x="497638" y="1975773"/>
            <a:ext cx="4424517" cy="3086100"/>
          </a:xfrm>
          <a:prstGeom prst="rect">
            <a:avLst/>
          </a:prstGeom>
        </p:spPr>
      </p:pic>
    </p:spTree>
    <p:extLst>
      <p:ext uri="{BB962C8B-B14F-4D97-AF65-F5344CB8AC3E}">
        <p14:creationId xmlns:p14="http://schemas.microsoft.com/office/powerpoint/2010/main" val="151947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00" y="749610"/>
            <a:ext cx="10101943" cy="3139321"/>
          </a:xfrm>
          <a:prstGeom prst="rect">
            <a:avLst/>
          </a:prstGeom>
        </p:spPr>
        <p:txBody>
          <a:bodyPr wrap="square">
            <a:spAutoFit/>
          </a:bodyPr>
          <a:lstStyle/>
          <a:p>
            <a:pPr algn="just"/>
            <a:r>
              <a:rPr lang="uk-UA" b="0" i="0">
                <a:solidFill>
                  <a:srgbClr val="333333"/>
                </a:solidFill>
                <a:effectLst/>
                <a:latin typeface="Arial Black" panose="020B0A04020102020204" pitchFamily="34" charset="0"/>
              </a:rPr>
              <a:t>З приходом Гітлера до влади життя євреїв та психоаналітиків складалося не надто радісно, тому Еріксон прийняв рішення у 1933 році емігрувати до США. </a:t>
            </a:r>
          </a:p>
          <a:p>
            <a:pPr algn="just"/>
            <a:endParaRPr lang="uk-UA">
              <a:solidFill>
                <a:srgbClr val="333333"/>
              </a:solidFill>
              <a:latin typeface="Arial Black" panose="020B0A04020102020204" pitchFamily="34" charset="0"/>
            </a:endParaRPr>
          </a:p>
          <a:p>
            <a:pPr algn="just"/>
            <a:r>
              <a:rPr lang="uk-UA" b="0" i="0">
                <a:solidFill>
                  <a:srgbClr val="333333"/>
                </a:solidFill>
                <a:effectLst/>
                <a:latin typeface="Arial Black" panose="020B0A04020102020204" pitchFamily="34" charset="0"/>
              </a:rPr>
              <a:t>Незважаючи на відсутність диплома, йому запропонували роботу викладача в Гарвардській медичній школі. </a:t>
            </a:r>
          </a:p>
          <a:p>
            <a:pPr algn="just"/>
            <a:endParaRPr lang="uk-UA">
              <a:solidFill>
                <a:srgbClr val="333333"/>
              </a:solidFill>
              <a:latin typeface="Arial Black" panose="020B0A04020102020204" pitchFamily="34" charset="0"/>
            </a:endParaRPr>
          </a:p>
          <a:p>
            <a:pPr algn="just"/>
            <a:r>
              <a:rPr lang="uk-UA" b="0" i="0">
                <a:solidFill>
                  <a:srgbClr val="333333"/>
                </a:solidFill>
                <a:effectLst/>
                <a:latin typeface="Arial Black" panose="020B0A04020102020204" pitchFamily="34" charset="0"/>
              </a:rPr>
              <a:t>Академічна кар’єра склалася для нього доволі успішно. Однак, крім викладання, Еріксон також займався приватною практикою, адже дитячий психоаналіз був зовсім нерозвиненим у Сполучених Штатах. Знайти клієнтів не склало жодних труднощів.</a:t>
            </a:r>
            <a:endParaRPr lang="uk-UA">
              <a:latin typeface="Arial Black" panose="020B0A04020102020204" pitchFamily="34" charset="0"/>
            </a:endParaRPr>
          </a:p>
        </p:txBody>
      </p:sp>
      <p:sp>
        <p:nvSpPr>
          <p:cNvPr id="3" name="Прямоугольник 2"/>
          <p:cNvSpPr/>
          <p:nvPr/>
        </p:nvSpPr>
        <p:spPr>
          <a:xfrm>
            <a:off x="2627085" y="4641895"/>
            <a:ext cx="8810171" cy="1477328"/>
          </a:xfrm>
          <a:prstGeom prst="rect">
            <a:avLst/>
          </a:prstGeom>
        </p:spPr>
        <p:txBody>
          <a:bodyPr wrap="square">
            <a:spAutoFit/>
          </a:bodyPr>
          <a:lstStyle/>
          <a:p>
            <a:pPr algn="just"/>
            <a:r>
              <a:rPr lang="uk-UA" b="0" i="0">
                <a:solidFill>
                  <a:schemeClr val="tx1">
                    <a:lumMod val="75000"/>
                    <a:lumOff val="25000"/>
                  </a:schemeClr>
                </a:solidFill>
                <a:effectLst/>
                <a:latin typeface="Arial Black" panose="020B0A04020102020204" pitchFamily="34" charset="0"/>
              </a:rPr>
              <a:t>У довоєнні роки Еріксон разом з антропологом Мікелем вивчав життя індіанців племені Сіу в резервації в штаті Південна Дакота. </a:t>
            </a:r>
          </a:p>
          <a:p>
            <a:pPr algn="just"/>
            <a:r>
              <a:rPr lang="uk-UA" b="0" i="0">
                <a:solidFill>
                  <a:schemeClr val="tx1">
                    <a:lumMod val="75000"/>
                    <a:lumOff val="25000"/>
                  </a:schemeClr>
                </a:solidFill>
                <a:effectLst/>
                <a:latin typeface="Arial Black" panose="020B0A04020102020204" pitchFamily="34" charset="0"/>
              </a:rPr>
              <a:t>Американська комісія у справах індіанців замовила це дослідження, оскільки їх сильно турбувала катастрофічно низька ефективність освіти індіанської молоді.</a:t>
            </a:r>
            <a:endParaRPr lang="uk-UA">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293409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294253"/>
            <a:ext cx="8926286" cy="1754326"/>
          </a:xfrm>
          <a:prstGeom prst="rect">
            <a:avLst/>
          </a:prstGeom>
        </p:spPr>
        <p:txBody>
          <a:bodyPr wrap="square">
            <a:spAutoFit/>
          </a:bodyPr>
          <a:lstStyle/>
          <a:p>
            <a:pPr algn="just"/>
            <a:r>
              <a:rPr lang="uk-UA" b="0" i="0">
                <a:solidFill>
                  <a:schemeClr val="tx1">
                    <a:lumMod val="75000"/>
                    <a:lumOff val="25000"/>
                  </a:schemeClr>
                </a:solidFill>
                <a:effectLst/>
                <a:latin typeface="Arial Black" panose="020B0A04020102020204" pitchFamily="34" charset="0"/>
              </a:rPr>
              <a:t>Ерік Еріксон прожив тривале та насичене життя, яке обірвалося 1994 року. Він був одним з найбільш впливових психоаналітиків післявоєнної Америки. Особисто був знайомий із Зигмундом Фрейдом, завжди відносився до нього шанобливо, але зумів піти далі, ніж ортодоксальні фрейдисти. Адже йому вдалося докорінно змінив наші погляди на людський розвиток.</a:t>
            </a:r>
            <a:endParaRPr lang="uk-UA">
              <a:solidFill>
                <a:schemeClr val="tx1">
                  <a:lumMod val="75000"/>
                  <a:lumOff val="25000"/>
                </a:schemeClr>
              </a:solidFill>
              <a:latin typeface="Arial Black" panose="020B0A04020102020204" pitchFamily="34" charset="0"/>
            </a:endParaRPr>
          </a:p>
        </p:txBody>
      </p:sp>
      <p:pic>
        <p:nvPicPr>
          <p:cNvPr id="2050" name="Picture 2" descr="Ерік Еріксон: Біографія відомого психоналі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773" y="2048579"/>
            <a:ext cx="6569022" cy="437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36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7071" y="421839"/>
            <a:ext cx="9091386" cy="2308324"/>
          </a:xfrm>
          <a:prstGeom prst="rect">
            <a:avLst/>
          </a:prstGeom>
        </p:spPr>
        <p:txBody>
          <a:bodyPr wrap="square">
            <a:spAutoFit/>
          </a:bodyPr>
          <a:lstStyle/>
          <a:p>
            <a:pPr algn="just" fontAlgn="base"/>
            <a:r>
              <a:rPr lang="uk-UA" b="0" i="0">
                <a:solidFill>
                  <a:schemeClr val="tx1">
                    <a:lumMod val="75000"/>
                    <a:lumOff val="25000"/>
                  </a:schemeClr>
                </a:solidFill>
                <a:effectLst/>
                <a:latin typeface="Arial Black" panose="020B0A04020102020204" pitchFamily="34" charset="0"/>
              </a:rPr>
              <a:t>Що ж саме передбачала концепція психосоціального розвитку Еріксона? Подібно до Зиґмунда Фрейда, Еріксон вважав, що особистість розвивається через низку стадій.</a:t>
            </a:r>
          </a:p>
          <a:p>
            <a:pPr algn="just" fontAlgn="base"/>
            <a:endParaRPr lang="uk-UA" b="0" i="0">
              <a:solidFill>
                <a:schemeClr val="tx1">
                  <a:lumMod val="75000"/>
                  <a:lumOff val="25000"/>
                </a:schemeClr>
              </a:solidFill>
              <a:effectLst/>
              <a:latin typeface="Arial Black" panose="020B0A04020102020204" pitchFamily="34" charset="0"/>
            </a:endParaRPr>
          </a:p>
          <a:p>
            <a:pPr algn="just" fontAlgn="base"/>
            <a:r>
              <a:rPr lang="uk-UA" b="0" i="0">
                <a:solidFill>
                  <a:schemeClr val="tx1">
                    <a:lumMod val="75000"/>
                    <a:lumOff val="25000"/>
                  </a:schemeClr>
                </a:solidFill>
                <a:effectLst/>
                <a:latin typeface="Arial Black" panose="020B0A04020102020204" pitchFamily="34" charset="0"/>
              </a:rPr>
              <a:t>Однак, на відміну від теорії </a:t>
            </a:r>
            <a:r>
              <a:rPr lang="uk-UA" b="0" i="0" u="none" strike="noStrike">
                <a:solidFill>
                  <a:schemeClr val="tx1">
                    <a:lumMod val="75000"/>
                    <a:lumOff val="25000"/>
                  </a:schemeClr>
                </a:solidFill>
                <a:effectLst/>
                <a:latin typeface="Arial Black" panose="020B0A04020102020204" pitchFamily="34" charset="0"/>
              </a:rPr>
              <a:t>психосексуальних стадій Фрейда</a:t>
            </a:r>
            <a:r>
              <a:rPr lang="uk-UA" b="0" i="0">
                <a:solidFill>
                  <a:schemeClr val="tx1">
                    <a:lumMod val="75000"/>
                    <a:lumOff val="25000"/>
                  </a:schemeClr>
                </a:solidFill>
                <a:effectLst/>
                <a:latin typeface="Arial Black" panose="020B0A04020102020204" pitchFamily="34" charset="0"/>
              </a:rPr>
              <a:t>, вікова періодизація Еріксона описувала вплив соціального досвіду протягом усього життя. Еріксона цікавило, як соціальна взаємодія та стосунки відіграють роль у розвитку та зростанні людини.</a:t>
            </a:r>
          </a:p>
        </p:txBody>
      </p:sp>
      <p:sp>
        <p:nvSpPr>
          <p:cNvPr id="3" name="Прямоугольник 2"/>
          <p:cNvSpPr/>
          <p:nvPr/>
        </p:nvSpPr>
        <p:spPr>
          <a:xfrm>
            <a:off x="2525485" y="4167163"/>
            <a:ext cx="8316686" cy="1200329"/>
          </a:xfrm>
          <a:prstGeom prst="rect">
            <a:avLst/>
          </a:prstGeom>
        </p:spPr>
        <p:txBody>
          <a:bodyPr wrap="square">
            <a:spAutoFit/>
          </a:bodyPr>
          <a:lstStyle/>
          <a:p>
            <a:pPr algn="just"/>
            <a:r>
              <a:rPr lang="uk-UA" b="0" i="1">
                <a:solidFill>
                  <a:schemeClr val="tx1">
                    <a:lumMod val="75000"/>
                    <a:lumOff val="25000"/>
                  </a:schemeClr>
                </a:solidFill>
                <a:effectLst/>
                <a:latin typeface="Arial Black" panose="020B0A04020102020204" pitchFamily="34" charset="0"/>
              </a:rPr>
              <a:t>Концепція Еріксона ґрунтувалася на так званому епігенетичному принципі. Цей принцип припускає, що люди розвиваються в певній послідовності, яка відбувається в часі та в контексті більшої спільноти.</a:t>
            </a:r>
            <a:endParaRPr lang="uk-UA">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38269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1971" y="364361"/>
            <a:ext cx="7398658" cy="2062103"/>
          </a:xfrm>
          <a:prstGeom prst="rect">
            <a:avLst/>
          </a:prstGeom>
        </p:spPr>
        <p:txBody>
          <a:bodyPr wrap="square">
            <a:spAutoFit/>
          </a:bodyPr>
          <a:lstStyle/>
          <a:p>
            <a:pPr algn="just" fontAlgn="base"/>
            <a:r>
              <a:rPr lang="uk-UA" sz="2000" b="1" i="0">
                <a:solidFill>
                  <a:schemeClr val="tx1">
                    <a:lumMod val="75000"/>
                    <a:lumOff val="25000"/>
                  </a:schemeClr>
                </a:solidFill>
                <a:effectLst/>
                <a:latin typeface="Arial Black" panose="020B0A04020102020204" pitchFamily="34" charset="0"/>
              </a:rPr>
              <a:t>Конфлікт на кожній стадії</a:t>
            </a:r>
          </a:p>
          <a:p>
            <a:pPr algn="just" fontAlgn="base"/>
            <a:endParaRPr lang="uk-UA" b="0" i="0">
              <a:solidFill>
                <a:schemeClr val="tx1">
                  <a:lumMod val="75000"/>
                  <a:lumOff val="25000"/>
                </a:schemeClr>
              </a:solidFill>
              <a:effectLst/>
              <a:latin typeface="Arial Black" panose="020B0A04020102020204" pitchFamily="34" charset="0"/>
            </a:endParaRPr>
          </a:p>
          <a:p>
            <a:pPr algn="just" fontAlgn="base"/>
            <a:r>
              <a:rPr lang="uk-UA" b="0" i="0">
                <a:solidFill>
                  <a:schemeClr val="tx1">
                    <a:lumMod val="75000"/>
                    <a:lumOff val="25000"/>
                  </a:schemeClr>
                </a:solidFill>
                <a:effectLst/>
                <a:latin typeface="Arial Black" panose="020B0A04020102020204" pitchFamily="34" charset="0"/>
              </a:rPr>
              <a:t>Кожна стадія в теорії Еріксона ґрунтується на попередніх стадіях і прокладає шлях до наступних періодів розвитку. Еріксон вважав, що на всіх етапах люди переживають конфлікт, який слугує поворотним моментом у розвитку.</a:t>
            </a:r>
          </a:p>
        </p:txBody>
      </p:sp>
      <p:sp>
        <p:nvSpPr>
          <p:cNvPr id="3" name="Прямоугольник 2"/>
          <p:cNvSpPr/>
          <p:nvPr/>
        </p:nvSpPr>
        <p:spPr>
          <a:xfrm>
            <a:off x="5588000" y="2554204"/>
            <a:ext cx="6096000" cy="1754326"/>
          </a:xfrm>
          <a:prstGeom prst="rect">
            <a:avLst/>
          </a:prstGeom>
        </p:spPr>
        <p:txBody>
          <a:bodyPr>
            <a:spAutoFit/>
          </a:bodyPr>
          <a:lstStyle/>
          <a:p>
            <a:pPr algn="just"/>
            <a:r>
              <a:rPr lang="uk-UA" b="0" i="1">
                <a:solidFill>
                  <a:schemeClr val="tx1">
                    <a:lumMod val="75000"/>
                    <a:lumOff val="25000"/>
                  </a:schemeClr>
                </a:solidFill>
                <a:effectLst/>
                <a:latin typeface="Arial Black" panose="020B0A04020102020204" pitchFamily="34" charset="0"/>
              </a:rPr>
              <a:t>На думку Еріксона, ці конфлікти зосереджені або на розвитку певної психологічної якості, або на неможливості її сформувати. У цей час потенціал для особистісного зростання є високим, але так само ймовірним є і потенціал для невдачі.</a:t>
            </a:r>
            <a:endParaRPr lang="uk-UA">
              <a:solidFill>
                <a:schemeClr val="tx1">
                  <a:lumMod val="75000"/>
                  <a:lumOff val="25000"/>
                </a:schemeClr>
              </a:solidFill>
              <a:latin typeface="Arial Black" panose="020B0A04020102020204" pitchFamily="34" charset="0"/>
            </a:endParaRPr>
          </a:p>
        </p:txBody>
      </p:sp>
      <p:sp>
        <p:nvSpPr>
          <p:cNvPr id="5" name="Прямоугольник 4"/>
          <p:cNvSpPr/>
          <p:nvPr/>
        </p:nvSpPr>
        <p:spPr>
          <a:xfrm>
            <a:off x="1279070" y="4625566"/>
            <a:ext cx="9113157" cy="1754326"/>
          </a:xfrm>
          <a:prstGeom prst="rect">
            <a:avLst/>
          </a:prstGeom>
        </p:spPr>
        <p:txBody>
          <a:bodyPr wrap="square">
            <a:spAutoFit/>
          </a:bodyPr>
          <a:lstStyle/>
          <a:p>
            <a:pPr algn="just"/>
            <a:r>
              <a:rPr lang="uk-UA" b="0" i="0">
                <a:solidFill>
                  <a:schemeClr val="tx1">
                    <a:lumMod val="75000"/>
                    <a:lumOff val="25000"/>
                  </a:schemeClr>
                </a:solidFill>
                <a:effectLst/>
                <a:latin typeface="Arial Black" panose="020B0A04020102020204" pitchFamily="34" charset="0"/>
              </a:rPr>
              <a:t>Якщо особистість </a:t>
            </a:r>
            <a:r>
              <a:rPr lang="uk-UA" b="1" i="0">
                <a:solidFill>
                  <a:schemeClr val="tx1">
                    <a:lumMod val="75000"/>
                    <a:lumOff val="25000"/>
                  </a:schemeClr>
                </a:solidFill>
                <a:effectLst/>
                <a:latin typeface="Arial Black" panose="020B0A04020102020204" pitchFamily="34" charset="0"/>
              </a:rPr>
              <a:t>успішно впорається</a:t>
            </a:r>
            <a:r>
              <a:rPr lang="uk-UA" b="0" i="0">
                <a:solidFill>
                  <a:schemeClr val="tx1">
                    <a:lumMod val="75000"/>
                    <a:lumOff val="25000"/>
                  </a:schemeClr>
                </a:solidFill>
                <a:effectLst/>
                <a:latin typeface="Arial Black" panose="020B0A04020102020204" pitchFamily="34" charset="0"/>
              </a:rPr>
              <a:t> з конфліктом, вона вийде з цього етапу з </a:t>
            </a:r>
            <a:r>
              <a:rPr lang="uk-UA" b="1" i="0">
                <a:solidFill>
                  <a:schemeClr val="tx1">
                    <a:lumMod val="75000"/>
                    <a:lumOff val="25000"/>
                  </a:schemeClr>
                </a:solidFill>
                <a:effectLst/>
                <a:latin typeface="Arial Black" panose="020B0A04020102020204" pitchFamily="34" charset="0"/>
              </a:rPr>
              <a:t>психологічною силою</a:t>
            </a:r>
            <a:r>
              <a:rPr lang="uk-UA" b="0" i="0">
                <a:solidFill>
                  <a:schemeClr val="tx1">
                    <a:lumMod val="75000"/>
                    <a:lumOff val="25000"/>
                  </a:schemeClr>
                </a:solidFill>
                <a:effectLst/>
                <a:latin typeface="Arial Black" panose="020B0A04020102020204" pitchFamily="34" charset="0"/>
              </a:rPr>
              <a:t>, яка слугуватиме їй до кінця днів. Під психологічною силою розуміються </a:t>
            </a:r>
            <a:r>
              <a:rPr lang="uk-UA" b="1" i="0">
                <a:solidFill>
                  <a:schemeClr val="tx1">
                    <a:lumMod val="75000"/>
                    <a:lumOff val="25000"/>
                  </a:schemeClr>
                </a:solidFill>
                <a:effectLst/>
                <a:latin typeface="Arial Black" panose="020B0A04020102020204" pitchFamily="34" charset="0"/>
              </a:rPr>
              <a:t>якості</a:t>
            </a:r>
            <a:r>
              <a:rPr lang="uk-UA" b="0" i="0">
                <a:solidFill>
                  <a:schemeClr val="tx1">
                    <a:lumMod val="75000"/>
                    <a:lumOff val="25000"/>
                  </a:schemeClr>
                </a:solidFill>
                <a:effectLst/>
                <a:latin typeface="Arial Black" panose="020B0A04020102020204" pitchFamily="34" charset="0"/>
              </a:rPr>
              <a:t> чи </a:t>
            </a:r>
            <a:r>
              <a:rPr lang="uk-UA" b="1" i="0">
                <a:solidFill>
                  <a:schemeClr val="tx1">
                    <a:lumMod val="75000"/>
                    <a:lumOff val="25000"/>
                  </a:schemeClr>
                </a:solidFill>
                <a:effectLst/>
                <a:latin typeface="Arial Black" panose="020B0A04020102020204" pitchFamily="34" charset="0"/>
              </a:rPr>
              <a:t>погляди</a:t>
            </a:r>
            <a:r>
              <a:rPr lang="uk-UA" b="0" i="1">
                <a:solidFill>
                  <a:schemeClr val="tx1">
                    <a:lumMod val="75000"/>
                    <a:lumOff val="25000"/>
                  </a:schemeClr>
                </a:solidFill>
                <a:effectLst/>
                <a:latin typeface="Arial Black" panose="020B0A04020102020204" pitchFamily="34" charset="0"/>
              </a:rPr>
              <a:t>, </a:t>
            </a:r>
            <a:r>
              <a:rPr lang="uk-UA" b="0" i="0">
                <a:solidFill>
                  <a:schemeClr val="tx1">
                    <a:lumMod val="75000"/>
                    <a:lumOff val="25000"/>
                  </a:schemeClr>
                </a:solidFill>
                <a:effectLst/>
                <a:latin typeface="Arial Black" panose="020B0A04020102020204" pitchFamily="34" charset="0"/>
              </a:rPr>
              <a:t>що позитивно впливатимуть на життя людини</a:t>
            </a:r>
            <a:r>
              <a:rPr lang="uk-UA" b="0" i="1">
                <a:solidFill>
                  <a:schemeClr val="tx1">
                    <a:lumMod val="75000"/>
                    <a:lumOff val="25000"/>
                  </a:schemeClr>
                </a:solidFill>
                <a:effectLst/>
                <a:latin typeface="Arial Black" panose="020B0A04020102020204" pitchFamily="34" charset="0"/>
              </a:rPr>
              <a:t>.</a:t>
            </a:r>
            <a:r>
              <a:rPr lang="uk-UA" b="0" i="0">
                <a:solidFill>
                  <a:schemeClr val="tx1">
                    <a:lumMod val="75000"/>
                    <a:lumOff val="25000"/>
                  </a:schemeClr>
                </a:solidFill>
                <a:effectLst/>
                <a:latin typeface="Arial Black" panose="020B0A04020102020204" pitchFamily="34" charset="0"/>
              </a:rPr>
              <a:t> У разі ж невдалого завершення конфлікту, в індивіда можуть не розвинутися основні навички, необхідних для сильного </a:t>
            </a:r>
            <a:r>
              <a:rPr lang="uk-UA" b="0" i="0" u="none" strike="noStrike">
                <a:solidFill>
                  <a:schemeClr val="tx1">
                    <a:lumMod val="75000"/>
                    <a:lumOff val="25000"/>
                  </a:schemeClr>
                </a:solidFill>
                <a:effectLst/>
                <a:latin typeface="Arial Black" panose="020B0A04020102020204" pitchFamily="34" charset="0"/>
              </a:rPr>
              <a:t>Его</a:t>
            </a:r>
            <a:r>
              <a:rPr lang="uk-UA" b="0" i="0">
                <a:solidFill>
                  <a:schemeClr val="tx1">
                    <a:lumMod val="75000"/>
                    <a:lumOff val="25000"/>
                  </a:schemeClr>
                </a:solidFill>
                <a:effectLst/>
                <a:latin typeface="Arial Black" panose="020B0A04020102020204" pitchFamily="34" charset="0"/>
              </a:rPr>
              <a:t>.</a:t>
            </a:r>
            <a:endParaRPr lang="uk-UA">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286195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3142" y="735096"/>
            <a:ext cx="8621486" cy="4955203"/>
          </a:xfrm>
          <a:prstGeom prst="rect">
            <a:avLst/>
          </a:prstGeom>
        </p:spPr>
        <p:txBody>
          <a:bodyPr wrap="square">
            <a:spAutoFit/>
          </a:bodyPr>
          <a:lstStyle/>
          <a:p>
            <a:pPr algn="just" fontAlgn="base"/>
            <a:r>
              <a:rPr lang="uk-UA" sz="2800" b="0" i="0">
                <a:solidFill>
                  <a:schemeClr val="tx1">
                    <a:lumMod val="75000"/>
                    <a:lumOff val="25000"/>
                  </a:schemeClr>
                </a:solidFill>
                <a:effectLst/>
                <a:latin typeface="Arial Black" panose="020B0A04020102020204" pitchFamily="34" charset="0"/>
              </a:rPr>
              <a:t>Майстерність робить Его сильнішим</a:t>
            </a:r>
          </a:p>
          <a:p>
            <a:pPr algn="just" fontAlgn="base"/>
            <a:endParaRPr lang="uk-UA" sz="2400" b="0" i="0">
              <a:solidFill>
                <a:schemeClr val="tx1">
                  <a:lumMod val="75000"/>
                  <a:lumOff val="25000"/>
                </a:schemeClr>
              </a:solidFill>
              <a:effectLst/>
              <a:latin typeface="Arial Black" panose="020B0A04020102020204" pitchFamily="34" charset="0"/>
            </a:endParaRPr>
          </a:p>
          <a:p>
            <a:pPr algn="just" fontAlgn="base"/>
            <a:r>
              <a:rPr lang="uk-UA" sz="2400" b="0" i="0">
                <a:solidFill>
                  <a:schemeClr val="tx1">
                    <a:lumMod val="75000"/>
                    <a:lumOff val="25000"/>
                  </a:schemeClr>
                </a:solidFill>
                <a:effectLst/>
                <a:latin typeface="Arial Black" panose="020B0A04020102020204" pitchFamily="34" charset="0"/>
              </a:rPr>
              <a:t>Еріксон також вважав, що почуття компетентності обумовлює поведінку та вчинки. Усі стадії в теорії Еріксона пов’язані з набуттям компетентності в тій чи іншій сфері життя.</a:t>
            </a:r>
          </a:p>
          <a:p>
            <a:pPr algn="just" fontAlgn="base"/>
            <a:endParaRPr lang="uk-UA" sz="2400" b="0" i="0">
              <a:solidFill>
                <a:schemeClr val="tx1">
                  <a:lumMod val="75000"/>
                  <a:lumOff val="25000"/>
                </a:schemeClr>
              </a:solidFill>
              <a:effectLst/>
              <a:latin typeface="Arial Black" panose="020B0A04020102020204" pitchFamily="34" charset="0"/>
            </a:endParaRPr>
          </a:p>
          <a:p>
            <a:pPr algn="just" fontAlgn="base"/>
            <a:r>
              <a:rPr lang="uk-UA" sz="2400" b="0" i="0">
                <a:solidFill>
                  <a:schemeClr val="tx1">
                    <a:lumMod val="75000"/>
                    <a:lumOff val="25000"/>
                  </a:schemeClr>
                </a:solidFill>
                <a:effectLst/>
                <a:latin typeface="Arial Black" panose="020B0A04020102020204" pitchFamily="34" charset="0"/>
              </a:rPr>
              <a:t>Якщо етап пройдений добре, людина відчуває почуття майстерності, яке іноді називають силою Его або якістю Его. Якщо ж стадія проходить погано, то у людини з’являється відчуття неадекватності в цьому аспекті розвитку.</a:t>
            </a:r>
          </a:p>
        </p:txBody>
      </p:sp>
    </p:spTree>
    <p:extLst>
      <p:ext uri="{BB962C8B-B14F-4D97-AF65-F5344CB8AC3E}">
        <p14:creationId xmlns:p14="http://schemas.microsoft.com/office/powerpoint/2010/main" val="35884930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F8AB64A37CDEB409612E99DE50E3386" ma:contentTypeVersion="12" ma:contentTypeDescription="Створення нового документа." ma:contentTypeScope="" ma:versionID="30a777b5168a620546c92df3e098dd08">
  <xsd:schema xmlns:xsd="http://www.w3.org/2001/XMLSchema" xmlns:xs="http://www.w3.org/2001/XMLSchema" xmlns:p="http://schemas.microsoft.com/office/2006/metadata/properties" xmlns:ns2="35004a38-e83d-4c4d-bde0-aef18251eec4" xmlns:ns3="0c3e3391-711f-4ff2-b1d1-eb8445db8c4c" targetNamespace="http://schemas.microsoft.com/office/2006/metadata/properties" ma:root="true" ma:fieldsID="ee596081dd244d20391b5741bda89566" ns2:_="" ns3:_="">
    <xsd:import namespace="35004a38-e83d-4c4d-bde0-aef18251eec4"/>
    <xsd:import namespace="0c3e3391-711f-4ff2-b1d1-eb8445db8c4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04a38-e83d-4c4d-bde0-aef18251e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Теги зображень" ma:readOnly="false" ma:fieldId="{5cf76f15-5ced-4ddc-b409-7134ff3c332f}" ma:taxonomyMulti="true" ma:sspId="fc011cf1-cf52-437b-824f-27f9426abd81"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3e3391-711f-4ff2-b1d1-eb8445db8c4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496e8a5-f4d4-42b2-8a0c-c061b8dcd2d4}" ma:internalName="TaxCatchAll" ma:showField="CatchAllData" ma:web="0c3e3391-711f-4ff2-b1d1-eb8445db8c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c3e3391-711f-4ff2-b1d1-eb8445db8c4c" xsi:nil="true"/>
    <lcf76f155ced4ddcb4097134ff3c332f xmlns="35004a38-e83d-4c4d-bde0-aef18251eec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49DCED-FF21-4A8A-90DA-3C2C47D483EF}"/>
</file>

<file path=customXml/itemProps2.xml><?xml version="1.0" encoding="utf-8"?>
<ds:datastoreItem xmlns:ds="http://schemas.openxmlformats.org/officeDocument/2006/customXml" ds:itemID="{A79CC3EC-BC4E-4E4A-8CDD-03067070F65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E57140F-2B83-4BA5-AF10-A214B324EB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Кондес Тетяна Василівна</dc:creator>
  <cp:revision>1</cp:revision>
  <dcterms:created xsi:type="dcterms:W3CDTF">2023-10-11T17:03:53Z</dcterms:created>
  <dcterms:modified xsi:type="dcterms:W3CDTF">2023-10-17T12:42:22Z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0x0101002F8AB64A37CDEB409612E99DE50E3386</vt:lpwstr>
  </property>
</Properties>
</file>