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E464-CBE3-4311-BAFC-3862C42DE973}" type="datetimeFigureOut">
              <a:rPr lang="uk-UA" smtClean="0"/>
              <a:t>08.12.2022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7679-2910-4158-8B2D-BF245DE499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6050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E464-CBE3-4311-BAFC-3862C42DE973}" type="datetimeFigureOut">
              <a:rPr lang="uk-UA" smtClean="0"/>
              <a:t>08.12.2022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7679-2910-4158-8B2D-BF245DE499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38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E464-CBE3-4311-BAFC-3862C42DE973}" type="datetimeFigureOut">
              <a:rPr lang="uk-UA" smtClean="0"/>
              <a:t>08.12.2022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7679-2910-4158-8B2D-BF245DE499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1508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E464-CBE3-4311-BAFC-3862C42DE973}" type="datetimeFigureOut">
              <a:rPr lang="uk-UA" smtClean="0"/>
              <a:t>08.12.2022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7679-2910-4158-8B2D-BF245DE499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0014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E464-CBE3-4311-BAFC-3862C42DE973}" type="datetimeFigureOut">
              <a:rPr lang="uk-UA" smtClean="0"/>
              <a:t>08.12.2022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7679-2910-4158-8B2D-BF245DE499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22579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E464-CBE3-4311-BAFC-3862C42DE973}" type="datetimeFigureOut">
              <a:rPr lang="uk-UA" smtClean="0"/>
              <a:t>08.12.2022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7679-2910-4158-8B2D-BF245DE499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43457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E464-CBE3-4311-BAFC-3862C42DE973}" type="datetimeFigureOut">
              <a:rPr lang="uk-UA" smtClean="0"/>
              <a:t>08.12.2022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7679-2910-4158-8B2D-BF245DE499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7771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E464-CBE3-4311-BAFC-3862C42DE973}" type="datetimeFigureOut">
              <a:rPr lang="uk-UA" smtClean="0"/>
              <a:t>08.12.2022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7679-2910-4158-8B2D-BF245DE499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557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E464-CBE3-4311-BAFC-3862C42DE973}" type="datetimeFigureOut">
              <a:rPr lang="uk-UA" smtClean="0"/>
              <a:t>08.12.2022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7679-2910-4158-8B2D-BF245DE499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4252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E464-CBE3-4311-BAFC-3862C42DE973}" type="datetimeFigureOut">
              <a:rPr lang="uk-UA" smtClean="0"/>
              <a:t>08.12.2022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7679-2910-4158-8B2D-BF245DE499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9069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EE464-CBE3-4311-BAFC-3862C42DE973}" type="datetimeFigureOut">
              <a:rPr lang="uk-UA" smtClean="0"/>
              <a:t>08.12.2022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7679-2910-4158-8B2D-BF245DE499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2620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EE464-CBE3-4311-BAFC-3862C42DE973}" type="datetimeFigureOut">
              <a:rPr lang="uk-UA" smtClean="0"/>
              <a:t>08.12.2022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97679-2910-4158-8B2D-BF245DE499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0321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467544" y="908720"/>
            <a:ext cx="8136904" cy="4730080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Підприємництво та підприємство в економічній системі</a:t>
            </a:r>
          </a:p>
          <a:p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Підприємництво як елемент ринкових відносин.</a:t>
            </a:r>
          </a:p>
          <a:p>
            <a:pPr algn="l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Підприємство: основні організаційно - правові форми. Підприємництво в </a:t>
            </a:r>
            <a:r>
              <a:rPr lang="uk-UA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uk-UA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887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26469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Підприємництво як елемент ринкових відносин</a:t>
            </a:r>
          </a:p>
          <a:p>
            <a:pPr marL="0" indent="0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Одним з факторів виробництва є підприємницькі здібності.</a:t>
            </a: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      Будь-яка економічна діяльність має бути доцільною.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Метою</a:t>
            </a:r>
            <a:br>
              <a:rPr lang="uk-UA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підприємницької діяльності є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максимізація доходу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 результаті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спрямування зусиль підприємця на певний об’єкт.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Об’єкт підприємництва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сукупність певних видів економічної діяльності, в межах якої шляхом комбінації ресурсів підприємець домагається максимізації доходу.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Підприємництву характерні певні риси і засади (принципи).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Принципи підприємницької діяльності: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орієнтація на запити, смаки та уподобання споживачів;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прагнення бути на вістрі подій, що відбуваються в інноваційній сфері економіки, застосувати найновіше першим;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максимальне використання конкурентних переваг;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дотримання принципів ділової етики;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постійний творчий пошук, прагматизм, наслідування демократичних традицій.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Ознаки підприємництва як економічної діяльності: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самостійність;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новаторство;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ініціатива;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творчість;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ризиковість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економічна та соціальна відповідальність;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масштабність мислення;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діловитість.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530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23528" y="188640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            Теоретичне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осмислення явища “підприємництво”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пройшло</a:t>
            </a:r>
            <a:br>
              <a:rPr lang="uk-UA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довгий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шлях. Вважають, що вперше цей термін був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введений у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науковий обіг французьким банкіром Р.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Кантільйоном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XVIII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ст. Він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називав підприємцями людей з нефіксованими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доходами, оскільки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вони займаються ризиковою діяльністю: ремісників,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торговців, селян, лихварів, розбійників і злидарів.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                Класик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англійської політичної економії А. Сміт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визначав підприємця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як власника, що ризикує заради комерційного успіху. Він сам організує економічну діяльність, сам управляє,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сам розпоряджається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її результатом.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Французький економіст Ж.-Б. Сей уперше підкреслив роль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підприємця як особи, що вміло комбінує фактори виробництва.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             Німецький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економіст та соціолог В.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Зомбарт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визначав підприємця таким чином: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як завойовника,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оскільки він духовно розкріпачений, багатий на ідеї, готовий ризикувати, настирливий та має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сильнуволю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як організатора,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який уміє об’єднувати навколо себе людей заради реалізації своїх ідей;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як творця,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що вміє переконати покупців купити саме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його товар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, привернути інтерес до себе та своєї справи, завоювати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їхнюдовіру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Австро-американський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економіст И.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Шумпетер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, першим зауважив, що підприємець — не обов’язково власник капіталу.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              Руйнування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уявлення про обов’язкове поєднання в одній особі</a:t>
            </a:r>
            <a:br>
              <a:rPr lang="uk-UA" sz="1600" dirty="0">
                <a:latin typeface="Times New Roman" pitchFamily="18" charset="0"/>
                <a:cs typeface="Times New Roman" pitchFamily="18" charset="0"/>
              </a:rPr>
            </a:b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власника і підприємця зумовлене розвитком кредитних відносин, де жоден комерційний банк не є власником усього капіталу: одна частина його представлена власним капіталом, інша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—залученим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. Корпоративна форма підприємництва наочно відображає відокремлення функції підприємництва від функції власності. Остання функція стає пасивнішою, а дедалі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активніша роль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переходить до організації та управління.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1600" dirty="0" smtClean="0">
                <a:latin typeface="Times New Roman" pitchFamily="18" charset="0"/>
                <a:cs typeface="Times New Roman" pitchFamily="18" charset="0"/>
              </a:rPr>
            </a:br>
            <a:endParaRPr lang="uk-UA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502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568952" cy="4869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8434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539552" y="751344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Підприємницька діяльність здійснюється через певні організаційні структури — підприємства.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i="1" dirty="0">
                <a:latin typeface="Times New Roman" pitchFamily="18" charset="0"/>
                <a:cs typeface="Times New Roman" pitchFamily="18" charset="0"/>
              </a:rPr>
              <a:t>Підприємство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— господарська ланка, якій властиві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такі риси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— наявність єдиного майна, необхідного для здійснення певного економічного процесу, що відособлює його економічно;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— технологічна зумовленість факторів виробництва (для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виробництва хліба потрібні інші засоби виробництва і працівники, аніж для виробництва швейних виробів);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— певне місце у системі суспільного поділу праці (спеціалізація, кооперація, комбінування, інтеграція);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— певне місце в соціумі.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92350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95536" y="139454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Підприємство: основні організаційно - правові форми. Підприємництво в Україні.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395536" y="764704"/>
            <a:ext cx="7146863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За формою організації </a:t>
            </a:r>
            <a:r>
              <a:rPr lang="uk-UA" sz="1600" dirty="0"/>
              <a:t>підприємств розрізняють:</a:t>
            </a:r>
            <a:br>
              <a:rPr lang="uk-UA" sz="1600" dirty="0"/>
            </a:br>
            <a:r>
              <a:rPr lang="uk-UA" sz="1600" dirty="0"/>
              <a:t>— індивідуальне (одноосібне володіння);</a:t>
            </a:r>
            <a:br>
              <a:rPr lang="uk-UA" sz="1600" dirty="0"/>
            </a:br>
            <a:r>
              <a:rPr lang="uk-UA" sz="1600" dirty="0"/>
              <a:t>— товариство (партнерство);</a:t>
            </a:r>
            <a:br>
              <a:rPr lang="uk-UA" sz="1600" dirty="0"/>
            </a:br>
            <a:r>
              <a:rPr lang="uk-UA" sz="1600" dirty="0"/>
              <a:t>— корпорація.</a:t>
            </a:r>
            <a:br>
              <a:rPr lang="uk-UA" sz="1600" dirty="0"/>
            </a:br>
            <a:r>
              <a:rPr lang="uk-UA" sz="1600" i="1" dirty="0"/>
              <a:t>Індивідуальні підприємства </a:t>
            </a:r>
            <a:r>
              <a:rPr lang="uk-UA" sz="1600" dirty="0"/>
              <a:t>є власністю однієї особи, котра</a:t>
            </a:r>
            <a:br>
              <a:rPr lang="uk-UA" sz="1600" dirty="0"/>
            </a:br>
            <a:r>
              <a:rPr lang="uk-UA" sz="1600" dirty="0"/>
              <a:t>покладає на себе не тільки фінансовий ризик, а й виключну відповідальність за управління. Підприємець є водночас і власником,</a:t>
            </a:r>
            <a:br>
              <a:rPr lang="uk-UA" sz="1600" dirty="0"/>
            </a:br>
            <a:r>
              <a:rPr lang="uk-UA" sz="1600" dirty="0"/>
              <a:t>і працівником, і бухгалтером, і управлінцем.</a:t>
            </a:r>
            <a:br>
              <a:rPr lang="uk-UA" sz="1600" dirty="0"/>
            </a:br>
            <a:r>
              <a:rPr lang="uk-UA" sz="1600" dirty="0"/>
              <a:t>Переваги індивідуальних підприємств:</a:t>
            </a:r>
            <a:br>
              <a:rPr lang="uk-UA" sz="1600" dirty="0"/>
            </a:br>
            <a:r>
              <a:rPr lang="uk-UA" sz="1600" dirty="0"/>
              <a:t>— економічна свобода вибору сфери діяльності, обсягів виробництва, напрямів використання доходу тощо;</a:t>
            </a:r>
            <a:br>
              <a:rPr lang="uk-UA" sz="1600" dirty="0"/>
            </a:br>
            <a:r>
              <a:rPr lang="uk-UA" sz="1600" dirty="0"/>
              <a:t>— оперативність;</a:t>
            </a:r>
            <a:br>
              <a:rPr lang="uk-UA" sz="1600" dirty="0"/>
            </a:br>
            <a:r>
              <a:rPr lang="uk-UA" sz="1600" dirty="0"/>
              <a:t>— безпосередня зацікавленість у продуктивній праці, ефективному розподілі та використанні доходу;</a:t>
            </a:r>
            <a:br>
              <a:rPr lang="uk-UA" sz="1600" dirty="0"/>
            </a:br>
            <a:r>
              <a:rPr lang="uk-UA" sz="1600" dirty="0" smtClean="0"/>
              <a:t>— </a:t>
            </a:r>
            <a:r>
              <a:rPr lang="uk-UA" sz="1600" dirty="0"/>
              <a:t>низькі організаційні витрати.</a:t>
            </a:r>
            <a:br>
              <a:rPr lang="uk-UA" sz="1600" dirty="0"/>
            </a:br>
            <a:r>
              <a:rPr lang="uk-UA" sz="1600" dirty="0"/>
              <a:t>Недоліки індивідуальних підприємств:</a:t>
            </a:r>
            <a:br>
              <a:rPr lang="uk-UA" sz="1600" dirty="0"/>
            </a:br>
            <a:r>
              <a:rPr lang="uk-UA" sz="1600" dirty="0"/>
              <a:t>— обмежені фінансові можливості застосування досягнень</a:t>
            </a:r>
            <a:br>
              <a:rPr lang="uk-UA" sz="1600" dirty="0"/>
            </a:br>
            <a:r>
              <a:rPr lang="uk-UA" sz="1600" dirty="0"/>
              <a:t>НТП, новітніх форм організації праці;</a:t>
            </a:r>
            <a:br>
              <a:rPr lang="uk-UA" sz="1600" dirty="0"/>
            </a:br>
            <a:r>
              <a:rPr lang="uk-UA" sz="1600" dirty="0"/>
              <a:t>— обмежена можливість організації відпочинку тощо.</a:t>
            </a:r>
            <a:br>
              <a:rPr lang="uk-UA" sz="1600" dirty="0"/>
            </a:br>
            <a:r>
              <a:rPr lang="uk-UA" sz="1600" i="1" dirty="0"/>
              <a:t>Товариства (партнерства) </a:t>
            </a:r>
            <a:r>
              <a:rPr lang="uk-UA" sz="1600" dirty="0"/>
              <a:t>— форма організації підприємництва, що ґрунтується на спільному (пайовому) формуванні</a:t>
            </a:r>
            <a:br>
              <a:rPr lang="uk-UA" sz="1600" dirty="0"/>
            </a:br>
            <a:r>
              <a:rPr lang="uk-UA" sz="1600" dirty="0"/>
              <a:t>громадянами чи юридичними особами статутного капіталу, на</a:t>
            </a:r>
            <a:r>
              <a:rPr lang="uk-UA" sz="1600" dirty="0" smtClean="0"/>
              <a:t> 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50097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розподілі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прав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відповідальності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частки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статутному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фонді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структурі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товариством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904656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uk-UA" sz="5000" i="1" dirty="0">
                <a:latin typeface="Times New Roman" pitchFamily="18" charset="0"/>
                <a:cs typeface="Times New Roman" pitchFamily="18" charset="0"/>
              </a:rPr>
              <a:t>Юридична особа 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— це ділове підприємство, що має </a:t>
            </a:r>
            <a:r>
              <a:rPr lang="uk-UA" sz="5000" dirty="0" smtClean="0">
                <a:latin typeface="Times New Roman" pitchFamily="18" charset="0"/>
                <a:cs typeface="Times New Roman" pitchFamily="18" charset="0"/>
              </a:rPr>
              <a:t>власний статут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, рахунок у банку і занесене у державний реєстр, </a:t>
            </a:r>
            <a:r>
              <a:rPr lang="uk-UA" sz="5000" dirty="0" smtClean="0">
                <a:latin typeface="Times New Roman" pitchFamily="18" charset="0"/>
                <a:cs typeface="Times New Roman" pitchFamily="18" charset="0"/>
              </a:rPr>
              <a:t>тобто пройшло 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процедуру офіційного заснування.</a:t>
            </a:r>
            <a:br>
              <a:rPr lang="uk-UA" sz="5000" dirty="0">
                <a:latin typeface="Times New Roman" pitchFamily="18" charset="0"/>
                <a:cs typeface="Times New Roman" pitchFamily="18" charset="0"/>
              </a:rPr>
            </a:br>
            <a:r>
              <a:rPr lang="uk-UA" sz="5000" i="1" dirty="0">
                <a:latin typeface="Times New Roman" pitchFamily="18" charset="0"/>
                <a:cs typeface="Times New Roman" pitchFamily="18" charset="0"/>
              </a:rPr>
              <a:t>Повне товариство 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— об’єднання громадян та (або) юридичних осіб з метою здійснення спільної господарської </a:t>
            </a:r>
            <a:r>
              <a:rPr lang="uk-UA" sz="5000" dirty="0" smtClean="0">
                <a:latin typeface="Times New Roman" pitchFamily="18" charset="0"/>
                <a:cs typeface="Times New Roman" pitchFamily="18" charset="0"/>
              </a:rPr>
              <a:t>діяльності на 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основі угоди (договору) між ними. Повне товариство не є юридичною особою, його члени зберігають повну самостійність, </a:t>
            </a:r>
            <a:r>
              <a:rPr lang="uk-UA" sz="5000" dirty="0" smtClean="0">
                <a:latin typeface="Times New Roman" pitchFamily="18" charset="0"/>
                <a:cs typeface="Times New Roman" pitchFamily="18" charset="0"/>
              </a:rPr>
              <a:t>але несуть 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повну солідарну відповідальність за зобов’язаннями не</a:t>
            </a:r>
            <a:br>
              <a:rPr lang="uk-UA" sz="5000" dirty="0">
                <a:latin typeface="Times New Roman" pitchFamily="18" charset="0"/>
                <a:cs typeface="Times New Roman" pitchFamily="18" charset="0"/>
              </a:rPr>
            </a:b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тільки майном підприємства, а й своїм власним майном.</a:t>
            </a:r>
            <a:br>
              <a:rPr lang="uk-UA" sz="5000" dirty="0">
                <a:latin typeface="Times New Roman" pitchFamily="18" charset="0"/>
                <a:cs typeface="Times New Roman" pitchFamily="18" charset="0"/>
              </a:rPr>
            </a:b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Ця форма застосовується там, де переважає частка інтелектуальної праці (брокерські, аудиторські, адвокатські фірми).</a:t>
            </a:r>
            <a:br>
              <a:rPr lang="uk-UA" sz="5000" dirty="0">
                <a:latin typeface="Times New Roman" pitchFamily="18" charset="0"/>
                <a:cs typeface="Times New Roman" pitchFamily="18" charset="0"/>
              </a:rPr>
            </a:br>
            <a:r>
              <a:rPr lang="uk-UA" sz="5000" i="1" dirty="0">
                <a:latin typeface="Times New Roman" pitchFamily="18" charset="0"/>
                <a:cs typeface="Times New Roman" pitchFamily="18" charset="0"/>
              </a:rPr>
              <a:t>Товариство з обмеженою відповідальністю 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ґрунтується </a:t>
            </a:r>
            <a:r>
              <a:rPr lang="uk-UA" sz="5000" dirty="0" smtClean="0">
                <a:latin typeface="Times New Roman" pitchFamily="18" charset="0"/>
                <a:cs typeface="Times New Roman" pitchFamily="18" charset="0"/>
              </a:rPr>
              <a:t>на відповідальності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, яка обмежується тільки капіталом підприємства, і підприємець не відповідає своїм майном. Ця форма </a:t>
            </a:r>
            <a:r>
              <a:rPr lang="uk-UA" sz="5000" dirty="0" smtClean="0">
                <a:latin typeface="Times New Roman" pitchFamily="18" charset="0"/>
                <a:cs typeface="Times New Roman" pitchFamily="18" charset="0"/>
              </a:rPr>
              <a:t>менш ризикова 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для підприємця і тому більш поширена.</a:t>
            </a:r>
            <a:br>
              <a:rPr lang="uk-UA" sz="5000" dirty="0">
                <a:latin typeface="Times New Roman" pitchFamily="18" charset="0"/>
                <a:cs typeface="Times New Roman" pitchFamily="18" charset="0"/>
              </a:rPr>
            </a:br>
            <a:r>
              <a:rPr lang="uk-UA" sz="5000" i="1" dirty="0">
                <a:latin typeface="Times New Roman" pitchFamily="18" charset="0"/>
                <a:cs typeface="Times New Roman" pitchFamily="18" charset="0"/>
              </a:rPr>
              <a:t>Змішане товариство ( командитне) 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— об’єднання </a:t>
            </a:r>
            <a:r>
              <a:rPr lang="uk-UA" sz="5000" dirty="0" smtClean="0">
                <a:latin typeface="Times New Roman" pitchFamily="18" charset="0"/>
                <a:cs typeface="Times New Roman" pitchFamily="18" charset="0"/>
              </a:rPr>
              <a:t>кількох фізичних 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і (або) юридичних осіб для спільної діяльності на основі договору. Воно складається із </a:t>
            </a:r>
            <a:r>
              <a:rPr lang="uk-UA" sz="5000" i="1" dirty="0">
                <a:latin typeface="Times New Roman" pitchFamily="18" charset="0"/>
                <a:cs typeface="Times New Roman" pitchFamily="18" charset="0"/>
              </a:rPr>
              <a:t>дійсних членів 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5000" dirty="0" err="1">
                <a:latin typeface="Times New Roman" pitchFamily="18" charset="0"/>
                <a:cs typeface="Times New Roman" pitchFamily="18" charset="0"/>
              </a:rPr>
              <a:t>комплементарів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), які несуть повну (необмежену) відповідальність за зобов’язаннями товариства, та </a:t>
            </a:r>
            <a:r>
              <a:rPr lang="uk-UA" sz="5000" i="1" dirty="0">
                <a:latin typeface="Times New Roman" pitchFamily="18" charset="0"/>
                <a:cs typeface="Times New Roman" pitchFamily="18" charset="0"/>
              </a:rPr>
              <a:t>членів-вкладників </a:t>
            </a: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(командитистів),</a:t>
            </a:r>
            <a:br>
              <a:rPr lang="uk-UA" sz="5000" dirty="0">
                <a:latin typeface="Times New Roman" pitchFamily="18" charset="0"/>
                <a:cs typeface="Times New Roman" pitchFamily="18" charset="0"/>
              </a:rPr>
            </a:br>
            <a:r>
              <a:rPr lang="uk-UA" sz="5000" dirty="0">
                <a:latin typeface="Times New Roman" pitchFamily="18" charset="0"/>
                <a:cs typeface="Times New Roman" pitchFamily="18" charset="0"/>
              </a:rPr>
              <a:t>які відповідають за зобов’язаннями товариства тільки </a:t>
            </a:r>
            <a:r>
              <a:rPr lang="uk-UA" sz="5000" dirty="0" smtClean="0">
                <a:latin typeface="Times New Roman" pitchFamily="18" charset="0"/>
                <a:cs typeface="Times New Roman" pitchFamily="18" charset="0"/>
              </a:rPr>
              <a:t>своїми внесками</a:t>
            </a:r>
            <a:r>
              <a:rPr lang="uk-UA" sz="4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88039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1855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25474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133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розподілі прав та відповідальності залежно від частки у статутному фонді та місця у структурі управління товариством  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RePack by Diakov</dc:creator>
  <cp:lastModifiedBy>Пользователь Windows</cp:lastModifiedBy>
  <cp:revision>4</cp:revision>
  <dcterms:created xsi:type="dcterms:W3CDTF">2020-11-15T23:12:55Z</dcterms:created>
  <dcterms:modified xsi:type="dcterms:W3CDTF">2022-12-08T14:39:03Z</dcterms:modified>
</cp:coreProperties>
</file>