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3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01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ryna Orlova" userId="64bb60a428e8169e" providerId="LiveId" clId="{A6C9ED89-3AFE-40A2-8C46-979EEAA06849}"/>
    <pc:docChg chg="modSld">
      <pc:chgData name="Kateryna Orlova" userId="64bb60a428e8169e" providerId="LiveId" clId="{A6C9ED89-3AFE-40A2-8C46-979EEAA06849}" dt="2026-05-22T10:26:23.029" v="0" actId="20577"/>
      <pc:docMkLst>
        <pc:docMk/>
      </pc:docMkLst>
      <pc:sldChg chg="modSp mod">
        <pc:chgData name="Kateryna Orlova" userId="64bb60a428e8169e" providerId="LiveId" clId="{A6C9ED89-3AFE-40A2-8C46-979EEAA06849}" dt="2026-05-22T10:26:23.029" v="0" actId="20577"/>
        <pc:sldMkLst>
          <pc:docMk/>
          <pc:sldMk cId="678934135" sldId="262"/>
        </pc:sldMkLst>
        <pc:spChg chg="mod">
          <ac:chgData name="Kateryna Orlova" userId="64bb60a428e8169e" providerId="LiveId" clId="{A6C9ED89-3AFE-40A2-8C46-979EEAA06849}" dt="2026-05-22T10:26:23.029" v="0" actId="20577"/>
          <ac:spMkLst>
            <pc:docMk/>
            <pc:sldMk cId="678934135" sldId="262"/>
            <ac:spMk id="2" creationId="{00000000-0000-0000-0000-000000000000}"/>
          </ac:spMkLst>
        </pc:spChg>
      </pc:sldChg>
    </pc:docChg>
  </pc:docChgLst>
  <pc:docChgLst>
    <pc:chgData name="Kateryna Orlova" userId="64bb60a428e8169e" providerId="LiveId" clId="{98E99674-8680-48F6-9CF5-43C7A300D6D0}"/>
    <pc:docChg chg="modSld">
      <pc:chgData name="Kateryna Orlova" userId="64bb60a428e8169e" providerId="LiveId" clId="{98E99674-8680-48F6-9CF5-43C7A300D6D0}" dt="2026-05-20T08:26:04.101" v="71"/>
      <pc:docMkLst>
        <pc:docMk/>
      </pc:docMkLst>
      <pc:sldChg chg="modSp mod">
        <pc:chgData name="Kateryna Orlova" userId="64bb60a428e8169e" providerId="LiveId" clId="{98E99674-8680-48F6-9CF5-43C7A300D6D0}" dt="2026-05-20T08:26:04.101" v="71"/>
        <pc:sldMkLst>
          <pc:docMk/>
          <pc:sldMk cId="678934135" sldId="262"/>
        </pc:sldMkLst>
        <pc:graphicFrameChg chg="mod modGraphic">
          <ac:chgData name="Kateryna Orlova" userId="64bb60a428e8169e" providerId="LiveId" clId="{98E99674-8680-48F6-9CF5-43C7A300D6D0}" dt="2026-05-20T08:26:04.101" v="71"/>
          <ac:graphicFrameMkLst>
            <pc:docMk/>
            <pc:sldMk cId="678934135" sldId="262"/>
            <ac:graphicFrameMk id="3" creationId="{00000000-0000-0000-0000-000000000000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4EC5C-ABC8-4B4D-9A4D-DF5FFD61D159}" type="datetimeFigureOut">
              <a:rPr lang="ru-RU" smtClean="0"/>
              <a:t>22.05.2026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AFF3878-7B60-4494-A4AF-81FDD79D2DCC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/>
              <a:t>НАУКОВО-ДОСЛІДНА ПРАКТИКА </a:t>
            </a:r>
            <a:r>
              <a:rPr lang="uk-UA" dirty="0"/>
              <a:t>МАГІСТРІВ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37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65666" y="1484784"/>
            <a:ext cx="65527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Відповідно до навчального плану, для підсилення практичного спрямування підготовки фахівців освітнього ступеня «магістр» першого року навчання передбачена науково-дослідна практика.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95636" y="2968303"/>
            <a:ext cx="70927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/>
              <a:t>Метою практики</a:t>
            </a:r>
            <a:r>
              <a:rPr lang="uk-UA" dirty="0"/>
              <a:t> є застосування набутих в навчальному процесі теоретичних знань, науково-дослідних й методичних навичок студентів для написання наукових робіт, статей, тез доповідей згідно вимог до освітнього ступеня “магістр”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79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9269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ТЕРМІНИ ПРОХОДЖЕННЯ ПРАКТИКИ – 4 тижні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276739"/>
              </p:ext>
            </p:extLst>
          </p:nvPr>
        </p:nvGraphicFramePr>
        <p:xfrm>
          <a:off x="467544" y="1268760"/>
          <a:ext cx="8208911" cy="3081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442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56290"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навчання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проходження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надання звітів на кафедру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 звітів з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974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МОМ-26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08.06.2026 – 05.07.2026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15.08.26-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.08.26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25.08.26-31.08.26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5373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ЗМО-25-1м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08.06.2026 – 05.07.2026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15.08.26-</a:t>
                      </a:r>
                      <a:r>
                        <a:rPr kumimoji="0" lang="en-US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.08.26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25.08.26-31.08.26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934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76672"/>
            <a:ext cx="79208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ЕТАПИ РОБОТИ</a:t>
            </a:r>
          </a:p>
          <a:p>
            <a:pPr algn="ctr"/>
            <a:endParaRPr lang="uk-UA" b="1" dirty="0"/>
          </a:p>
          <a:p>
            <a:pPr marL="342900" indent="-342900">
              <a:buAutoNum type="arabicPeriod"/>
            </a:pPr>
            <a:r>
              <a:rPr lang="uk-UA" dirty="0"/>
              <a:t>Підготовка звіту про проходження практики відповідно до програми та методичних рекомендацій (</a:t>
            </a:r>
            <a:r>
              <a:rPr lang="de-DE" dirty="0"/>
              <a:t>https://learn.ztu.edu.ua/course/view.php?id=2956</a:t>
            </a:r>
            <a:endParaRPr lang="uk-UA" dirty="0"/>
          </a:p>
          <a:p>
            <a:r>
              <a:rPr lang="uk-UA" dirty="0"/>
              <a:t>Науково-дослідна практика)</a:t>
            </a: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r>
              <a:rPr lang="uk-UA" dirty="0"/>
              <a:t>2. Подання на кафедру оформленого відповідно до вимог і зшитого звіту</a:t>
            </a:r>
          </a:p>
          <a:p>
            <a:r>
              <a:rPr lang="uk-UA" dirty="0"/>
              <a:t>3. Захист матеріалів звіту комісії з кафедри</a:t>
            </a:r>
          </a:p>
          <a:p>
            <a:r>
              <a:rPr lang="uk-UA" dirty="0"/>
              <a:t>4. Отримання оцінки у відомість та залікову книжку</a:t>
            </a:r>
          </a:p>
          <a:p>
            <a:pPr marL="342900" indent="-342900">
              <a:buAutoNum type="arabicPeriod"/>
            </a:pPr>
            <a:endParaRPr lang="ru-RU" b="1" dirty="0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67690C5-EFA2-55A9-3253-73EB72F79E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361699"/>
              </p:ext>
            </p:extLst>
          </p:nvPr>
        </p:nvGraphicFramePr>
        <p:xfrm>
          <a:off x="899592" y="2444526"/>
          <a:ext cx="7200800" cy="1990345"/>
        </p:xfrm>
        <a:graphic>
          <a:graphicData uri="http://schemas.openxmlformats.org/drawingml/2006/table">
            <a:tbl>
              <a:tblPr firstRow="1" firstCol="1" bandRow="1"/>
              <a:tblGrid>
                <a:gridCol w="6581862">
                  <a:extLst>
                    <a:ext uri="{9D8B030D-6E8A-4147-A177-3AD203B41FA5}">
                      <a16:colId xmlns:a16="http://schemas.microsoft.com/office/drawing/2014/main" val="102268775"/>
                    </a:ext>
                  </a:extLst>
                </a:gridCol>
                <a:gridCol w="618938">
                  <a:extLst>
                    <a:ext uri="{9D8B030D-6E8A-4147-A177-3AD203B41FA5}">
                      <a16:colId xmlns:a16="http://schemas.microsoft.com/office/drawing/2014/main" val="7575439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Вступ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42625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63500" algn="just">
                        <a:lnSpc>
                          <a:spcPct val="108000"/>
                        </a:lnSpc>
                      </a:pPr>
                      <a:r>
                        <a:rPr lang="uk-UA" sz="1800" b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Розділ 1. Обґрунтування актуальності теми дослідження та визначення ключових його завдань</a:t>
                      </a:r>
                      <a:endParaRPr lang="ru-UA" sz="1050" b="1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495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indent="63500" algn="just">
                        <a:lnSpc>
                          <a:spcPct val="108000"/>
                        </a:lnSpc>
                      </a:pPr>
                      <a:r>
                        <a:rPr lang="uk-UA" sz="18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Розділ 2. Список наукових джерел</a:t>
                      </a:r>
                      <a:endParaRPr lang="ru-UA" sz="105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0273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Розділ 3. Підготовка публікації за темою наукового дослідження</a:t>
                      </a:r>
                      <a:endParaRPr lang="ru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22628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Висновки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5177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</a:pPr>
                      <a:r>
                        <a:rPr lang="uk-UA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Додатки (заява на призначення теми магістерської кваліфікаційної роботи)</a:t>
                      </a:r>
                      <a:endParaRPr lang="ru-UA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1800"/>
                        </a:lnSpc>
                      </a:pPr>
                      <a:r>
                        <a:rPr lang="uk-UA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UA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3992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79394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146</TotalTime>
  <Words>208</Words>
  <Application>Microsoft Office PowerPoint</Application>
  <PresentationFormat>Екран (4:3)</PresentationFormat>
  <Paragraphs>47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Verdana</vt:lpstr>
      <vt:lpstr>Wingdings 2</vt:lpstr>
      <vt:lpstr>Аспект</vt:lpstr>
      <vt:lpstr>НАУКОВО-ДОСЛІДНА ПРАКТИКА МАГІСТРІВ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 РОБОТА МАГІСТРІВ</dc:title>
  <dc:creator>Admin</dc:creator>
  <cp:lastModifiedBy>Kateryna Orlova</cp:lastModifiedBy>
  <cp:revision>16</cp:revision>
  <dcterms:created xsi:type="dcterms:W3CDTF">2020-10-28T20:30:15Z</dcterms:created>
  <dcterms:modified xsi:type="dcterms:W3CDTF">2026-05-22T10:26:24Z</dcterms:modified>
</cp:coreProperties>
</file>