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75" r:id="rId5"/>
    <p:sldId id="259" r:id="rId6"/>
    <p:sldId id="276" r:id="rId7"/>
    <p:sldId id="277" r:id="rId8"/>
    <p:sldId id="278" r:id="rId9"/>
    <p:sldId id="260" r:id="rId10"/>
    <p:sldId id="261" r:id="rId11"/>
    <p:sldId id="262" r:id="rId12"/>
    <p:sldId id="279" r:id="rId13"/>
    <p:sldId id="280" r:id="rId14"/>
    <p:sldId id="281" r:id="rId15"/>
    <p:sldId id="263" r:id="rId16"/>
    <p:sldId id="264" r:id="rId17"/>
    <p:sldId id="282" r:id="rId18"/>
    <p:sldId id="265" r:id="rId19"/>
    <p:sldId id="266" r:id="rId20"/>
    <p:sldId id="267" r:id="rId21"/>
    <p:sldId id="268" r:id="rId22"/>
    <p:sldId id="269" r:id="rId23"/>
    <p:sldId id="283" r:id="rId24"/>
    <p:sldId id="284" r:id="rId25"/>
    <p:sldId id="285" r:id="rId26"/>
    <p:sldId id="270" r:id="rId27"/>
    <p:sldId id="286" r:id="rId28"/>
    <p:sldId id="287" r:id="rId29"/>
    <p:sldId id="288" r:id="rId30"/>
    <p:sldId id="271" r:id="rId31"/>
    <p:sldId id="289" r:id="rId32"/>
    <p:sldId id="290" r:id="rId33"/>
    <p:sldId id="291" r:id="rId34"/>
    <p:sldId id="272" r:id="rId35"/>
  </p:sldIdLst>
  <p:sldSz cx="18288000" cy="10287000"/>
  <p:notesSz cx="6858000" cy="9144000"/>
  <p:embeddedFontLst>
    <p:embeddedFont>
      <p:font typeface="Raleway" panose="020B0604020202020204" charset="-52"/>
      <p:regular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144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docs.google.com/spreadsheets/d/1DUF2isFWsqVSYhbaACYtbgcLi_YjDqpE3GLQIVgkKQg/edit#gid=69851113" TargetMode="Externa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s://docs.google.com/spreadsheets/d/1DUF2isFWsqVSYhbaACYtbgcLi_YjDqpE3GLQIVgkKQg/edit#gid=69851113" TargetMode="External"/><Relationship Id="rId13" Type="http://schemas.openxmlformats.org/officeDocument/2006/relationships/image" Target="../media/image15.svg"/><Relationship Id="rId7" Type="http://schemas.openxmlformats.org/officeDocument/2006/relationships/image" Target="../media/image11.svg"/><Relationship Id="rId2" Type="http://schemas.openxmlformats.org/officeDocument/2006/relationships/image" Target="../media/image16.png"/><Relationship Id="rId16" Type="http://schemas.openxmlformats.org/officeDocument/2006/relationships/image" Target="../media/image17.sv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19.png"/><Relationship Id="rId5" Type="http://schemas.openxmlformats.org/officeDocument/2006/relationships/image" Target="../media/image17.png"/><Relationship Id="rId10" Type="http://schemas.openxmlformats.org/officeDocument/2006/relationships/image" Target="../media/image13.svg"/><Relationship Id="rId4" Type="http://schemas.openxmlformats.org/officeDocument/2006/relationships/image" Target="../media/image9.svg"/><Relationship Id="rId9" Type="http://schemas.openxmlformats.org/officeDocument/2006/relationships/image" Target="../media/image18.png"/><Relationship Id="rId1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C8gbeKPOUqk" TargetMode="Externa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DUF2isFWsqVSYhbaACYtbgcLi_YjDqpE3GLQIVgkKQg/edit#gid=69851113" TargetMode="Externa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DUF2isFWsqVSYhbaACYtbgcLi_YjDqpE3GLQIVgkKQg/edit#gid=69851113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hyperlink" Target="https://docs.google.com/spreadsheets/d/1DUF2isFWsqVSYhbaACYtbgcLi_YjDqpE3GLQIVgkKQg/edit#gid=69851113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488" b="12488"/>
          <a:stretch>
            <a:fillRect/>
          </a:stretch>
        </p:blipFill>
        <p:spPr>
          <a:xfrm>
            <a:off x="9144000" y="0"/>
            <a:ext cx="9144000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3270925">
            <a:off x="-3624507" y="404343"/>
            <a:ext cx="18947486" cy="13960650"/>
          </a:xfrm>
          <a:prstGeom prst="rect">
            <a:avLst/>
          </a:prstGeom>
          <a:solidFill>
            <a:srgbClr val="31356E"/>
          </a:solidFill>
        </p:spPr>
      </p:sp>
      <p:grpSp>
        <p:nvGrpSpPr>
          <p:cNvPr id="4" name="Group 4"/>
          <p:cNvGrpSpPr/>
          <p:nvPr/>
        </p:nvGrpSpPr>
        <p:grpSpPr>
          <a:xfrm>
            <a:off x="12626174" y="0"/>
            <a:ext cx="5661826" cy="3806833"/>
            <a:chOff x="0" y="0"/>
            <a:chExt cx="1930400" cy="12979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228600" y="4076700"/>
            <a:ext cx="11514122" cy="6022509"/>
            <a:chOff x="0" y="127000"/>
            <a:chExt cx="12165139" cy="8030011"/>
          </a:xfrm>
        </p:grpSpPr>
        <p:sp>
          <p:nvSpPr>
            <p:cNvPr id="7" name="TextBox 7"/>
            <p:cNvSpPr txBox="1"/>
            <p:nvPr/>
          </p:nvSpPr>
          <p:spPr>
            <a:xfrm>
              <a:off x="0" y="7572176"/>
              <a:ext cx="11440563" cy="5848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569"/>
                </a:lnSpc>
              </a:pPr>
              <a:endParaRPr lang="en-US" sz="2550" spc="51" dirty="0">
                <a:solidFill>
                  <a:srgbClr val="FFFFFF"/>
                </a:solidFill>
                <a:latin typeface="Raleway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724576" y="127000"/>
              <a:ext cx="11440563" cy="4975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9900"/>
                </a:lnSpc>
              </a:pPr>
              <a:r>
                <a:rPr lang="ru-RU" sz="8000" spc="135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Тема 5: </a:t>
              </a:r>
              <a:r>
                <a:rPr lang="ru-RU" sz="8000" spc="135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Технології</a:t>
              </a:r>
              <a:r>
                <a:rPr lang="ru-RU" sz="8000" spc="135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8000" spc="135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політичної</a:t>
              </a:r>
              <a:r>
                <a:rPr lang="ru-RU" sz="8000" spc="135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8000" spc="135" dirty="0" err="1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реклами</a:t>
              </a:r>
              <a:endParaRPr lang="en-US" sz="8000" spc="135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31356E"/>
          </a:solidFill>
        </p:spPr>
      </p:sp>
      <p:grpSp>
        <p:nvGrpSpPr>
          <p:cNvPr id="4" name="Group 4"/>
          <p:cNvGrpSpPr/>
          <p:nvPr/>
        </p:nvGrpSpPr>
        <p:grpSpPr>
          <a:xfrm>
            <a:off x="1438404" y="1181100"/>
            <a:ext cx="7282326" cy="3761414"/>
            <a:chOff x="-1147899" y="3075695"/>
            <a:chExt cx="10190962" cy="5015219"/>
          </a:xfrm>
        </p:grpSpPr>
        <p:sp>
          <p:nvSpPr>
            <p:cNvPr id="5" name="TextBox 5"/>
            <p:cNvSpPr txBox="1"/>
            <p:nvPr/>
          </p:nvSpPr>
          <p:spPr>
            <a:xfrm>
              <a:off x="-1147899" y="3075695"/>
              <a:ext cx="10190962" cy="501521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660"/>
                </a:lnSpc>
                <a:spcBef>
                  <a:spcPct val="0"/>
                </a:spcBef>
              </a:pP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інших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маркетингових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способів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організації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простору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політичну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рекламу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відрізняє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те,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вона перш за все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спрямована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підтримку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конкурентного характеру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політичної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взаємодії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комунікатора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реципієнта</a:t>
              </a:r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(тобто отримувача інформації)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а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також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постійне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відтворення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ситуації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вибору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споживачами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політичної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продукції</a:t>
              </a:r>
              <a:r>
                <a:rPr lang="ru-RU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548774"/>
              <a:ext cx="9043063" cy="473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45"/>
                </a:lnSpc>
                <a:spcBef>
                  <a:spcPct val="0"/>
                </a:spcBef>
              </a:pPr>
              <a:endParaRPr lang="en-US" sz="2175" u="none" dirty="0">
                <a:solidFill>
                  <a:srgbClr val="242424"/>
                </a:solidFill>
                <a:latin typeface="Raleway"/>
                <a:hlinkClick r:id="rId2" tooltip="https://docs.google.com/spreadsheets/d/1DUF2isFWsqVSYhbaACYtbgcLi_YjDqpE3GLQIVgkKQg/edit#gid=69851113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0534394" y="1181100"/>
            <a:ext cx="6790142" cy="8617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457200" algn="just"/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таку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націленість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</a:t>
            </a:r>
            <a:r>
              <a:rPr lang="ru-RU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зачіпають</a:t>
            </a: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глибинних</a:t>
            </a: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основ </a:t>
            </a:r>
            <a:r>
              <a:rPr lang="ru-RU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людської</a:t>
            </a: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свідомості</a:t>
            </a: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взаємодіють</a:t>
            </a: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переважно</a:t>
            </a: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оперативної</a:t>
            </a: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пам'яттю</a:t>
            </a: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людей, </a:t>
            </a:r>
            <a:r>
              <a:rPr lang="ru-RU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емоціями</a:t>
            </a: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поточними</a:t>
            </a: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поведінковими</a:t>
            </a: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установками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тексти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створюють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направляють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установки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акторів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склалися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той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інший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продукт. </a:t>
            </a:r>
          </a:p>
          <a:p>
            <a:pPr indent="457200" algn="just"/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цієї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причини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реклама не так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формує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ідеологічні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погляди та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людини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скільки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перенаправляє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вже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сформовані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потреби на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об'єкти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b="1" i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товари</a:t>
            </a:r>
            <a:r>
              <a:rPr lang="ru-RU" sz="28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Внаслідок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орієнтована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так на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світоглядні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зрушення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зміна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позицій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тимчасових</a:t>
            </a: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</a:t>
            </a: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людей </a:t>
            </a:r>
            <a:r>
              <a:rPr lang="ru-RU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стосовно</a:t>
            </a:r>
            <a:r>
              <a:rPr lang="ru-RU" sz="2800" u="sng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u="sng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продукції</a:t>
            </a:r>
            <a:r>
              <a:rPr lang="ru-RU" sz="2800" u="sng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 rot="5400000">
            <a:off x="978837" y="484849"/>
            <a:ext cx="1089448" cy="1087705"/>
            <a:chOff x="0" y="0"/>
            <a:chExt cx="6350000" cy="63398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9989670" y="484850"/>
            <a:ext cx="1089448" cy="1087705"/>
            <a:chOff x="0" y="0"/>
            <a:chExt cx="6350000" cy="63398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9708" y="5134429"/>
            <a:ext cx="7741021" cy="4895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1"/>
          <p:cNvSpPr txBox="1"/>
          <p:nvPr/>
        </p:nvSpPr>
        <p:spPr>
          <a:xfrm>
            <a:off x="8128764" y="2410333"/>
            <a:ext cx="9485744" cy="73866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Рекламний текст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будується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основі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трьох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елементів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обіцянок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апеляції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критики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опонентів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 і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надає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рекламним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текстам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якийсь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відомий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алгоритмічний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характер.</a:t>
            </a:r>
          </a:p>
          <a:p>
            <a:pPr indent="457200" algn="just"/>
            <a:r>
              <a:rPr lang="ru-RU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Водночас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подібна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структура </a:t>
            </a:r>
            <a:r>
              <a:rPr lang="ru-RU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демонструє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політиці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виключно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важко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запропонувати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споживачеві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принципово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нові</a:t>
            </a:r>
            <a:r>
              <a:rPr lang="ru-RU" sz="3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бізнесі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завжди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можливість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заявити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товари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широкому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спектрі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споживчих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ринку. У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політиці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— за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винятком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імен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—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пропозиції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стосуються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презентації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групових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індивідуальних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акторів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чиї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цілі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помисли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незмінно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пов'язані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просуванням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владу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розширенням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їхньої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соціальної</a:t>
            </a:r>
            <a:r>
              <a:rPr lang="ru-RU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8305800" y="938650"/>
            <a:ext cx="8675921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0"/>
              </a:lnSpc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Порівняльні характеристики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бізнес-реклами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Чому політичну рекламу варто заборонити - MediaSapiens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028700"/>
            <a:ext cx="6477000" cy="861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1"/>
          <p:cNvSpPr txBox="1"/>
          <p:nvPr/>
        </p:nvSpPr>
        <p:spPr>
          <a:xfrm>
            <a:off x="7772400" y="2410333"/>
            <a:ext cx="9842108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8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стосується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політичної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реклами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специфічно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діє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модель широко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поширеного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бізнесі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унікального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торгового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пропозиції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(УТП). На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політичному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ринку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унікальність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незвичайність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політичного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товару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бути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пов'язана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ru-RU" sz="28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вибором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іншої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ніж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конкурента,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програмної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лінії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поведінки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наприклад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партія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вибрати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ідею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націоналізації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промисловості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«опори на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власні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сили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на </a:t>
            </a:r>
            <a:r>
              <a:rPr lang="ru-RU" sz="28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піку</a:t>
            </a:r>
            <a:r>
              <a:rPr lang="ru-RU" sz="28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ідеям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приватизації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та «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інтеграції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») у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новий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світ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у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своїх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конкурентів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), </a:t>
            </a:r>
            <a:r>
              <a:rPr lang="ru-RU" sz="28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ru-RU" sz="28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 «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розкручуванням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пункту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програми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який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відсутній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програмі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конкурента; </a:t>
            </a:r>
            <a:r>
              <a:rPr lang="ru-RU" sz="2800" u="sng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ru-RU" sz="2800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зі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спробою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іншого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оформлення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однієї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тієї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ж по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суті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політичної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пропозиції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(а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отже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провокування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інших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почуттів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щодо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того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іншого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політичного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призову)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Однак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будь-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якому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випадку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всі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змістовні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характеристики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цих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пропозицій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будуть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будуватися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навколо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зазначених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елементів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обіцянок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апеляції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влади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критики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опонентів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8305800" y="938650"/>
            <a:ext cx="8675921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0"/>
              </a:lnSpc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Порівняльні характеристики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бізнес-реклами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66700"/>
            <a:ext cx="6486525" cy="952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029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1"/>
          <p:cNvSpPr txBox="1"/>
          <p:nvPr/>
        </p:nvSpPr>
        <p:spPr>
          <a:xfrm>
            <a:off x="8305800" y="2476500"/>
            <a:ext cx="8927708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Доцільно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запровадити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деякі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обмеження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застосування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політичної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рекламі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певних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популяризації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товарів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Зокрема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порівняно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бізнес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-рекламою в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політичній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сфері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значно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ширше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поширені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прийоми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жорсткої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безсоромної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критики (так звана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хейт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-реклама),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прямі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вказівки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свого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суперника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негативні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риси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(реклама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антикомерш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і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навіть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заборонена реклама (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наприклад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демонструє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натуралістичні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сюжети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8305800" y="938650"/>
            <a:ext cx="8675921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0"/>
              </a:lnSpc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Порівняльні характеристики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бізнес-реклами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938649"/>
            <a:ext cx="7848600" cy="85199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200" y="6153398"/>
            <a:ext cx="8915400" cy="3305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80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1"/>
          <p:cNvSpPr txBox="1"/>
          <p:nvPr/>
        </p:nvSpPr>
        <p:spPr>
          <a:xfrm>
            <a:off x="7417906" y="2246700"/>
            <a:ext cx="10451708" cy="732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У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бізнесі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розрізняють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рекламу для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професіоналів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виробників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продукції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Наприклад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на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виставках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поширюється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спеціалізована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щодо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приватних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але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важливих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професіоналів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параметрів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продукції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технічних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параметрів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окремих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вузлів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автомобілів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Пересічним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ж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споживачам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пропонується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зовсім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інша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політичній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сфері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навпаки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рідко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використовуються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технології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провадять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різницю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між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професіоналами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дилетантами на </a:t>
            </a:r>
            <a:r>
              <a:rPr lang="ru-RU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політичному</a:t>
            </a:r>
            <a:r>
              <a:rPr lang="ru-RU" sz="2800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ринку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Рекламні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листівки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які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читає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керівник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виборчого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штабу конкурента та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рядовий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виборець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одні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самі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І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навіть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різноманітні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VIР-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журнали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використовують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одні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й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самі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слогани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рекламної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кампанії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гасла та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заклики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політичній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рекламі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також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відсутн</a:t>
            </a:r>
            <a:r>
              <a:rPr lang="uk-UA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різниц</a:t>
            </a:r>
            <a:r>
              <a:rPr lang="uk-UA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я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між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покупцем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споживачем</a:t>
            </a:r>
            <a:r>
              <a:rPr lang="ru-RU" sz="2800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u="sng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продукції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Якщо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наприклад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молода мама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купує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підгузки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вона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лише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покупець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не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споживач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товару. У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політиці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ж той,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хто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проголосував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запропонованого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рекламі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кандидата,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водночас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її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покупець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і </a:t>
            </a:r>
            <a:r>
              <a:rPr lang="ru-RU" sz="28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споживач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4" name="TextBox 44"/>
          <p:cNvSpPr txBox="1"/>
          <p:nvPr/>
        </p:nvSpPr>
        <p:spPr>
          <a:xfrm>
            <a:off x="8305800" y="938650"/>
            <a:ext cx="8675921" cy="1308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0"/>
              </a:lnSpc>
            </a:pP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Порівняльні характеристики </a:t>
            </a:r>
            <a:r>
              <a:rPr lang="ru-RU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4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бізнес-реклами</a:t>
            </a:r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2273914"/>
            <a:ext cx="6400800" cy="65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92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10800000">
            <a:off x="14313218" y="0"/>
            <a:ext cx="3974782" cy="3968422"/>
            <a:chOff x="0" y="0"/>
            <a:chExt cx="6350000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1992055" y="1657427"/>
            <a:ext cx="10222066" cy="36933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9600"/>
              </a:lnSpc>
              <a:spcBef>
                <a:spcPct val="0"/>
              </a:spcBef>
            </a:pPr>
            <a:r>
              <a:rPr lang="ru-R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8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80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друкованих</a:t>
            </a:r>
            <a:r>
              <a:rPr lang="ru-RU" sz="80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8000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</a:t>
            </a:r>
            <a:endParaRPr lang="en-US" sz="8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03218" y="5981700"/>
            <a:ext cx="7620000" cy="4086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5981700"/>
            <a:ext cx="7162800" cy="3886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219200" y="800100"/>
            <a:ext cx="8077200" cy="818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Реклама в газетах та журналах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використовувалася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часів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перших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кампаній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проводилися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Сполучених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Штатах. Реклама у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друкованих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засобах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над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формами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По-перше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друкована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повною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мірою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плануватися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контролюватись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кандидатом. Штаб-кандидата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точну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дату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випуску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а й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внести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зміни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змісту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розмірів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По-друге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реклама у газетах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журналах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ефективним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засобом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швидкої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нападки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противників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endParaRPr lang="ru-RU" sz="2800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недоліків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відноситься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те,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кількістю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витрат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читача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реклама в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щоденних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газетах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вважається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дорогою і часто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ігнорується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аудиторією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яку вона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була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розрахована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326949" y="0"/>
            <a:ext cx="6781172" cy="4559446"/>
            <a:chOff x="0" y="0"/>
            <a:chExt cx="1930400" cy="12979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0326949" y="5727554"/>
            <a:ext cx="6781172" cy="4559446"/>
            <a:chOff x="0" y="0"/>
            <a:chExt cx="1930400" cy="12979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172635" y="1598600"/>
            <a:ext cx="7089800" cy="708980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37846" y="116586"/>
              <a:ext cx="6274308" cy="6116828"/>
            </a:xfrm>
            <a:custGeom>
              <a:avLst/>
              <a:gdLst/>
              <a:ahLst/>
              <a:cxnLst/>
              <a:rect l="l" t="t" r="r" b="b"/>
              <a:pathLst>
                <a:path w="6274308" h="6116828">
                  <a:moveTo>
                    <a:pt x="3137154" y="0"/>
                  </a:moveTo>
                  <a:lnTo>
                    <a:pt x="621411" y="1211453"/>
                  </a:lnTo>
                  <a:lnTo>
                    <a:pt x="0" y="3933825"/>
                  </a:lnTo>
                  <a:lnTo>
                    <a:pt x="1741043" y="6116828"/>
                  </a:lnTo>
                  <a:lnTo>
                    <a:pt x="4533265" y="6116828"/>
                  </a:lnTo>
                  <a:lnTo>
                    <a:pt x="6274308" y="3933825"/>
                  </a:lnTo>
                  <a:lnTo>
                    <a:pt x="5652897" y="1211453"/>
                  </a:lnTo>
                  <a:close/>
                </a:path>
              </a:pathLst>
            </a:custGeom>
            <a:blipFill>
              <a:blip r:embed="rId2"/>
              <a:stretch>
                <a:fillRect t="-26930" b="-26930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143000" y="1974123"/>
            <a:ext cx="8077200" cy="5170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вітчизняних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пряма реклама у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періодичних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друкованих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 практично не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дає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віддачі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Тому при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проведенні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газетах та журналах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рекомендується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обмежитися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формальним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відпрацюванням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безкоштовних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публікацією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анонсів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оголошень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заходи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виборчої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кандидата.</a:t>
            </a:r>
          </a:p>
          <a:p>
            <a:pPr indent="457200" algn="just"/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Набагато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більш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ефективною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реклама у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вигляді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званих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спецвипусків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-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цільових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рекламних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матеріалів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стилізуються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вигляд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справжньої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газети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326949" y="0"/>
            <a:ext cx="6781172" cy="4559446"/>
            <a:chOff x="0" y="0"/>
            <a:chExt cx="1930400" cy="12979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0326949" y="5727554"/>
            <a:ext cx="6781172" cy="4559446"/>
            <a:chOff x="0" y="0"/>
            <a:chExt cx="1930400" cy="12979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172635" y="1598600"/>
            <a:ext cx="7089800" cy="708980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37846" y="116586"/>
              <a:ext cx="6274308" cy="6116828"/>
            </a:xfrm>
            <a:custGeom>
              <a:avLst/>
              <a:gdLst/>
              <a:ahLst/>
              <a:cxnLst/>
              <a:rect l="l" t="t" r="r" b="b"/>
              <a:pathLst>
                <a:path w="6274308" h="6116828">
                  <a:moveTo>
                    <a:pt x="3137154" y="0"/>
                  </a:moveTo>
                  <a:lnTo>
                    <a:pt x="621411" y="1211453"/>
                  </a:lnTo>
                  <a:lnTo>
                    <a:pt x="0" y="3933825"/>
                  </a:lnTo>
                  <a:lnTo>
                    <a:pt x="1741043" y="6116828"/>
                  </a:lnTo>
                  <a:lnTo>
                    <a:pt x="4533265" y="6116828"/>
                  </a:lnTo>
                  <a:lnTo>
                    <a:pt x="6274308" y="3933825"/>
                  </a:lnTo>
                  <a:lnTo>
                    <a:pt x="5652897" y="1211453"/>
                  </a:lnTo>
                  <a:close/>
                </a:path>
              </a:pathLst>
            </a:custGeom>
            <a:blipFill>
              <a:blip r:embed="rId2"/>
              <a:stretch>
                <a:fillRect t="-26930" b="-2693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563347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435587" y="1198477"/>
            <a:ext cx="12449951" cy="7900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6450"/>
              </a:lnSpc>
              <a:spcBef>
                <a:spcPct val="0"/>
              </a:spcBef>
            </a:pPr>
            <a:r>
              <a:rPr lang="ru-RU" sz="5375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5375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375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5375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375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5375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 газетах</a:t>
            </a:r>
            <a:endParaRPr lang="en-US" sz="5375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4063001" y="3307537"/>
            <a:ext cx="3200400" cy="6937441"/>
            <a:chOff x="0" y="0"/>
            <a:chExt cx="3121014" cy="9249918"/>
          </a:xfrm>
        </p:grpSpPr>
        <p:sp>
          <p:nvSpPr>
            <p:cNvPr id="4" name="TextBox 4"/>
            <p:cNvSpPr txBox="1"/>
            <p:nvPr/>
          </p:nvSpPr>
          <p:spPr>
            <a:xfrm>
              <a:off x="0" y="2396762"/>
              <a:ext cx="3121014" cy="685315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2.Біографія/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імідж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кандидата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матеріали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становлять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основу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політичної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реклами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Як правило,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їх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занадто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часто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використовують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і часом вони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бувають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дуже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поганої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якості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Однак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вони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можуть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послужити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хорошу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службу,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якщо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спрямовані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створення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кандидату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іміджу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"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людини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яка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дбає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про потреби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простих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людей</a:t>
              </a:r>
              <a:r>
                <a:rPr lang="ru-RU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".</a:t>
              </a:r>
              <a:endParaRPr lang="ru-RU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030106" y="0"/>
              <a:ext cx="1060801" cy="1223146"/>
            </a:xfrm>
            <a:prstGeom prst="rect">
              <a:avLst/>
            </a:prstGeom>
          </p:spPr>
        </p:pic>
      </p:grpSp>
      <p:grpSp>
        <p:nvGrpSpPr>
          <p:cNvPr id="6" name="Group 6"/>
          <p:cNvGrpSpPr/>
          <p:nvPr/>
        </p:nvGrpSpPr>
        <p:grpSpPr>
          <a:xfrm>
            <a:off x="7727618" y="3316608"/>
            <a:ext cx="3168982" cy="6530187"/>
            <a:chOff x="0" y="0"/>
            <a:chExt cx="3121014" cy="8706915"/>
          </a:xfrm>
        </p:grpSpPr>
        <p:sp>
          <p:nvSpPr>
            <p:cNvPr id="7" name="TextBox 7"/>
            <p:cNvSpPr txBox="1"/>
            <p:nvPr/>
          </p:nvSpPr>
          <p:spPr>
            <a:xfrm>
              <a:off x="0" y="2387237"/>
              <a:ext cx="3121014" cy="63196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3. </a:t>
              </a:r>
              <a:r>
                <a:rPr lang="ru-RU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Вказівка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шляхів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вирішення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проблем</a:t>
              </a:r>
              <a:endParaRPr lang="ru-RU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матеріали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вказують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дві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або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три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ключові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проблеми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які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кандидат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обіцяє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вирішити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разі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свого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обрання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Така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реклама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дозволяє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відтінити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основне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гасло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передвиборної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кампанії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керувати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ходом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політичних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суперечок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дебатів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навколо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проблеми</a:t>
              </a:r>
              <a:r>
                <a:rPr lang="ru-RU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023435" y="0"/>
              <a:ext cx="1074145" cy="1223146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1203944" y="3548797"/>
            <a:ext cx="3299778" cy="6598887"/>
            <a:chOff x="0" y="0"/>
            <a:chExt cx="3121014" cy="8798512"/>
          </a:xfrm>
        </p:grpSpPr>
        <p:sp>
          <p:nvSpPr>
            <p:cNvPr id="10" name="TextBox 10"/>
            <p:cNvSpPr txBox="1"/>
            <p:nvPr/>
          </p:nvSpPr>
          <p:spPr>
            <a:xfrm>
              <a:off x="0" y="2396762"/>
              <a:ext cx="3121014" cy="6401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4. "Контрастна"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політична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реклама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реклама проводить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чітке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явне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розмежування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позицій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вашого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кандидата та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його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супротивника з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однієї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кількох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проблем. Вона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має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бути простою,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лаконічною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цілеспрямованою</a:t>
              </a:r>
              <a:endParaRPr lang="en-US" sz="2400" dirty="0">
                <a:solidFill>
                  <a:srgbClr val="242424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8" tooltip="https://docs.google.com/spreadsheets/d/1DUF2isFWsqVSYhbaACYtbgcLi_YjDqpE3GLQIVgkKQg/edit#gid=69851113"/>
              </a:endParaRPr>
            </a:p>
          </p:txBody>
        </p:sp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948934" y="0"/>
              <a:ext cx="1223146" cy="1223146"/>
            </a:xfrm>
            <a:prstGeom prst="rect">
              <a:avLst/>
            </a:prstGeom>
          </p:spPr>
        </p:pic>
      </p:grpSp>
      <p:grpSp>
        <p:nvGrpSpPr>
          <p:cNvPr id="12" name="Group 12"/>
          <p:cNvGrpSpPr/>
          <p:nvPr/>
        </p:nvGrpSpPr>
        <p:grpSpPr>
          <a:xfrm>
            <a:off x="14811066" y="3457623"/>
            <a:ext cx="3172133" cy="6241046"/>
            <a:chOff x="0" y="0"/>
            <a:chExt cx="3121014" cy="8321395"/>
          </a:xfrm>
        </p:grpSpPr>
        <p:sp>
          <p:nvSpPr>
            <p:cNvPr id="13" name="TextBox 13"/>
            <p:cNvSpPr txBox="1"/>
            <p:nvPr/>
          </p:nvSpPr>
          <p:spPr>
            <a:xfrm>
              <a:off x="0" y="2412084"/>
              <a:ext cx="3121014" cy="59093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5. Реклама,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вказує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громадське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визнання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кандидата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just"/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Такий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матеріал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покликаний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підвищити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авторитет кандидата,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вказуючи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імена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найвідоміших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діячів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представників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громадськості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які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виступають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його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підтримку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1057157" y="0"/>
              <a:ext cx="1006700" cy="1272839"/>
            </a:xfrm>
            <a:prstGeom prst="rect">
              <a:avLst/>
            </a:prstGeom>
          </p:spPr>
        </p:pic>
      </p:grpSp>
      <p:grpSp>
        <p:nvGrpSpPr>
          <p:cNvPr id="15" name="Group 15"/>
          <p:cNvGrpSpPr/>
          <p:nvPr/>
        </p:nvGrpSpPr>
        <p:grpSpPr>
          <a:xfrm>
            <a:off x="990600" y="3363226"/>
            <a:ext cx="2721760" cy="5852420"/>
            <a:chOff x="0" y="0"/>
            <a:chExt cx="3121014" cy="7803224"/>
          </a:xfrm>
        </p:grpSpPr>
        <p:sp>
          <p:nvSpPr>
            <p:cNvPr id="16" name="TextBox 16"/>
            <p:cNvSpPr txBox="1"/>
            <p:nvPr/>
          </p:nvSpPr>
          <p:spPr>
            <a:xfrm>
              <a:off x="0" y="2386358"/>
              <a:ext cx="3121014" cy="54168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indent="457200" algn="ctr"/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Оголошення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для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забезпечення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впізнання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імені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кандидата.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457200" algn="just"/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матеріали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мають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бути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прості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формою і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насамперед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привертати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увагу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читача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імені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кандидата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762700" y="0"/>
              <a:ext cx="1240439" cy="1240439"/>
            </a:xfrm>
            <a:prstGeom prst="rect">
              <a:avLst/>
            </a:prstGeom>
          </p:spPr>
        </p:pic>
      </p:grpSp>
      <p:grpSp>
        <p:nvGrpSpPr>
          <p:cNvPr id="18" name="Group 18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8431" r="25338"/>
          <a:stretch>
            <a:fillRect/>
          </a:stretch>
        </p:blipFill>
        <p:spPr>
          <a:xfrm>
            <a:off x="12697548" y="0"/>
            <a:ext cx="5590452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186307">
            <a:off x="-2955790" y="-4263428"/>
            <a:ext cx="18822226" cy="15081846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11128070" y="7568663"/>
            <a:ext cx="3138957" cy="2718337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sp>
        <p:nvSpPr>
          <p:cNvPr id="7" name="TextBox 7"/>
          <p:cNvSpPr txBox="1"/>
          <p:nvPr/>
        </p:nvSpPr>
        <p:spPr>
          <a:xfrm>
            <a:off x="-317655" y="1999228"/>
            <a:ext cx="13545955" cy="61555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45720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Оголошення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публічні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поїздки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оголошенні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зазначена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запланована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дата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вами того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розпорядок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дня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візиту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когось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будинку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сніданок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кафе,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прогулянка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головною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вулицею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Створіть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враження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зможете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об'їхати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візиту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і про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говорити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мешканцями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району?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викликає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автомагістралі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план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робочих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цьому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районі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Прислухайтеся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старої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поради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“вся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робиться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місцях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  <a:p>
            <a:pPr indent="45720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Порівняльна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реклама.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Проводьте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чітку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різницю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вами та вашим противником,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порівнюючи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життєвий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досвід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лякайтеся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нагоди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запропонувати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виборцям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однозначний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вибір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боку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району, особливо у невеликих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громадах.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Однак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будьте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обережні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вас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надихнути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той факт,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міський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банкір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підтримав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вашу кандидатуру, але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змінити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свою думку,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місцевості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велика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кількість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фермерів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заклали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землі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цього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банкіра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Заклик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голосування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Багато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партійних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комітетів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округах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спільні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агітаційні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закликаючи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партії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Вкладиші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додатки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Сільські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приміські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тижневики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невеликі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щоденні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газети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додатків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недільних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газетах,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випускаються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містах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Хоча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метод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настільки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пряме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поштове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розсилання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деякі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ж таки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використовують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вкладиші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невеликих газет.</a:t>
            </a:r>
          </a:p>
          <a:p>
            <a:pPr indent="457200"/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Пам'ятайте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оголошення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зосереджувати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увагу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конкретній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Не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намагайтеся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повідомити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в одному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оголошенні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uk-UA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Привітання зі святами.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Найкраще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розміщувати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таку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рекламу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поруч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передовицею.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88650" y="0"/>
            <a:ext cx="11623905" cy="25853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газетних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рекламних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об'яв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варто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ts val="9600"/>
              </a:lnSpc>
            </a:pPr>
            <a:endParaRPr lang="en-US" sz="8000" dirty="0">
              <a:solidFill>
                <a:srgbClr val="31356E"/>
              </a:solidFill>
              <a:latin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20101"/>
          <a:stretch>
            <a:fillRect/>
          </a:stretch>
        </p:blipFill>
        <p:spPr>
          <a:xfrm>
            <a:off x="0" y="0"/>
            <a:ext cx="8583379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7173568">
            <a:off x="3201566" y="-365276"/>
            <a:ext cx="18947486" cy="13667411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620130" y="7568663"/>
            <a:ext cx="3138957" cy="2718337"/>
            <a:chOff x="0" y="0"/>
            <a:chExt cx="6350000" cy="54991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sp>
        <p:nvSpPr>
          <p:cNvPr id="6" name="TextBox 6"/>
          <p:cNvSpPr txBox="1"/>
          <p:nvPr/>
        </p:nvSpPr>
        <p:spPr>
          <a:xfrm>
            <a:off x="8324856" y="1656680"/>
            <a:ext cx="8675921" cy="4959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uk-UA" sz="3000" dirty="0" smtClean="0">
                <a:solidFill>
                  <a:srgbClr val="2424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</a:t>
            </a:r>
            <a:endParaRPr lang="en-US" sz="3000" dirty="0">
              <a:solidFill>
                <a:srgbClr val="242424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324855" y="2400300"/>
            <a:ext cx="8675921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реклама у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системі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маркетингових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комунікацій</a:t>
            </a:r>
            <a:endParaRPr lang="ru-RU" sz="3200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endParaRPr lang="ru-RU" sz="3200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друкованих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ЗМІ</a:t>
            </a:r>
          </a:p>
          <a:p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Жанри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телевізійної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endParaRPr lang="ru-RU" sz="3200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зовнішньої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endParaRPr lang="ru-RU" sz="3200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радіореклама</a:t>
            </a:r>
            <a:endParaRPr lang="ru-RU" sz="3200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безпосередньої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виборцями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</a:t>
            </a:r>
            <a:r>
              <a:rPr lang="ru-RU" sz="32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продажі</a:t>
            </a:r>
            <a:r>
              <a:rPr lang="ru-RU" sz="3200" dirty="0" smtClean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ru-RU" sz="3200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3400" y="4643468"/>
            <a:ext cx="9531081" cy="8720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</a:pPr>
            <a:r>
              <a:rPr lang="ru-RU" sz="5625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5625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Жанри</a:t>
            </a:r>
            <a:r>
              <a:rPr lang="ru-RU" sz="5625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25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телевізійної</a:t>
            </a:r>
            <a:r>
              <a:rPr lang="ru-RU" sz="5625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25" dirty="0" err="1" smtClean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endParaRPr lang="en-US" sz="5625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10800000">
            <a:off x="15414628" y="-264956"/>
            <a:ext cx="5774656" cy="5000852"/>
            <a:chOff x="0" y="0"/>
            <a:chExt cx="6350000" cy="5499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blipFill>
              <a:blip r:embed="rId2"/>
              <a:stretch>
                <a:fillRect l="-14950" r="-14950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5414628" y="5551104"/>
            <a:ext cx="5774656" cy="5000852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blipFill>
              <a:blip r:embed="rId3"/>
              <a:stretch>
                <a:fillRect l="-29900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706360" y="-264956"/>
            <a:ext cx="5774656" cy="5000852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blipFill>
              <a:blip r:embed="rId4"/>
              <a:stretch>
                <a:fillRect l="-25780" r="-4119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800000">
            <a:off x="11706360" y="5551104"/>
            <a:ext cx="5774656" cy="5000852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blipFill>
              <a:blip r:embed="rId5"/>
              <a:stretch>
                <a:fillRect l="-26730" r="-36040" b="-25304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0800000">
            <a:off x="7998093" y="-264956"/>
            <a:ext cx="5774656" cy="5000852"/>
            <a:chOff x="0" y="0"/>
            <a:chExt cx="6350000" cy="54991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blipFill>
              <a:blip r:embed="rId6"/>
              <a:stretch>
                <a:fillRect l="-35860" t="-4337" r="-2428" b="-2120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998093" y="5551104"/>
            <a:ext cx="5774656" cy="5000852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blipFill>
              <a:blip r:embed="rId7"/>
              <a:stretch>
                <a:fillRect l="-20661" r="-9238"/>
              </a:stretch>
            </a:blip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2"/>
          <p:cNvSpPr txBox="1"/>
          <p:nvPr/>
        </p:nvSpPr>
        <p:spPr>
          <a:xfrm>
            <a:off x="1143000" y="1021556"/>
            <a:ext cx="16611600" cy="81868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Основним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каналом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безперечно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є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телебачення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телевізійній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політичній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назвати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чотири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групи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жанрів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	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побудовані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принципом прямого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спілкування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глядачами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кандидатів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перед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телеаудиторією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теледебати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найпоширеніша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форма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кордоном);</a:t>
            </a:r>
          </a:p>
          <a:p>
            <a:pPr indent="457200" algn="just"/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	"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заміщені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- ролики,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відеокліпи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відеофільми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Наприклад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en-US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	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іміджеві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кліпи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тривалістю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30 - 60 сек.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Формують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позитивний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образ кандидата та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призначаються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прямої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агітації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en-US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	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кліпи-афіші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тривалістю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10-15 сек.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Містять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портрет кандидата, слоган,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емблему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призначаються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впізнаваності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присутності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в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інформаційному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Як правило, є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нарізкою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іміджевого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кліпу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en-US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	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кліп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останнього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тижня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», 10 – 30 сек.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Зміст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визначається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залежно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перебігу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ПК;</a:t>
            </a:r>
          </a:p>
          <a:p>
            <a:pPr indent="457200" algn="just"/>
            <a:r>
              <a:rPr lang="en-US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	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відеофільмів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3 - 5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хв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Призначаються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викладу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кандидатом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меседжу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самим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(один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фільмів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резервується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як «фільм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останнього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дня»);</a:t>
            </a:r>
          </a:p>
          <a:p>
            <a:pPr indent="457200" algn="just"/>
            <a:r>
              <a:rPr lang="en-US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	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біографічний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відеофільм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кандидата;</a:t>
            </a:r>
          </a:p>
          <a:p>
            <a:pPr indent="457200" algn="just"/>
            <a:r>
              <a:rPr lang="en-US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	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відеокліпи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контрпропаганди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20 - 30 сек</a:t>
            </a:r>
            <a:r>
              <a:rPr lang="ru-RU" sz="2800" dirty="0" smtClean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	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телепередачі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шоу;</a:t>
            </a:r>
          </a:p>
          <a:p>
            <a:pPr indent="457200" algn="just"/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	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традиційні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телевізійні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жанри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адаптовані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рекламних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цілей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Даний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легко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доповнити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кількома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позиціями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анонси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заставки, рядок,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біжить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і т.д.</a:t>
            </a:r>
          </a:p>
          <a:p>
            <a:pPr indent="457200" algn="just"/>
            <a:r>
              <a:rPr lang="ru-RU" sz="2800" b="1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правило, з </a:t>
            </a:r>
            <a:r>
              <a:rPr lang="ru-RU" sz="2800" b="1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усієї</a:t>
            </a:r>
            <a:r>
              <a:rPr lang="ru-RU" sz="2800" b="1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перерахованої</a:t>
            </a:r>
            <a:r>
              <a:rPr lang="ru-RU" sz="2800" b="1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продукції</a:t>
            </a:r>
            <a:r>
              <a:rPr lang="ru-RU" sz="2800" b="1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найбільша</a:t>
            </a:r>
            <a:r>
              <a:rPr lang="ru-RU" sz="2800" b="1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sz="2800" b="1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приділяється</a:t>
            </a:r>
            <a:r>
              <a:rPr lang="ru-RU" sz="2800" b="1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відеокліпам</a:t>
            </a:r>
            <a:r>
              <a:rPr lang="ru-RU" sz="2800" b="1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b="1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0" name="Group 20"/>
          <p:cNvGrpSpPr/>
          <p:nvPr/>
        </p:nvGrpSpPr>
        <p:grpSpPr>
          <a:xfrm rot="5400000">
            <a:off x="-1488" y="1488"/>
            <a:ext cx="1859770" cy="1856795"/>
            <a:chOff x="0" y="0"/>
            <a:chExt cx="6350000" cy="63398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22" name="Group 22"/>
          <p:cNvGrpSpPr/>
          <p:nvPr/>
        </p:nvGrpSpPr>
        <p:grpSpPr>
          <a:xfrm rot="-5400000">
            <a:off x="16429717" y="8428717"/>
            <a:ext cx="1859770" cy="1856795"/>
            <a:chOff x="0" y="0"/>
            <a:chExt cx="6350000" cy="633984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71355" y="1165863"/>
            <a:ext cx="14978631" cy="38779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457200" algn="just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Спот, 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ролик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частіше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є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коротким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рекламним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твіром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важливу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перевагу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в силу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малої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тимчасової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протяжності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легше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впровадити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сітку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мовлення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Вперше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професійних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рекламістів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розробки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рекламної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стратегії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телебаченні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залучив Д. Ейзенхауер. Перший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політичний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телеспот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складався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фрагментів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документальних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кінострічок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супроводжувався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закликом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президента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голосувати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республіканців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Спочатку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рекламні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ролики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короткими –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близько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30 секунд.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Пізніше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демонстрації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збільшувалося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навіть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тридцятихвилинні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виступи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Проте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зрештою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показу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політичних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роликів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звівся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одну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хвилину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Детально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викласти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свої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політичні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погляди за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цей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практично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неможливо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тому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основне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споту –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справити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враження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4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295900"/>
            <a:ext cx="16635645" cy="4724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71355" y="1165863"/>
            <a:ext cx="14978631" cy="5170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Американські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дослідники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виділяють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такі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типи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спотів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які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політичних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кампаніях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США: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uk-UA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звичайні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(ролики типу «Ейзенхауер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відповідає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Америці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»);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голови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говорять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(ролики,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покликані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роз'яснити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передвиборні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обіцянки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створити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враження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кандидат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здатний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їх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виконати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агресивний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(ролики,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вказують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недоліки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супротивників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ролики,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показують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кандидата в «реальному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житті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спілкується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 людьми»;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інтерв'ю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випадкового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перехожого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(ролики,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які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демонструють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підтримку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кандидата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простими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виборцями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рекомендаційні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(ролики, у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яких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підтримку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кандидата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виступають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відомі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політики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діячі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культури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спорту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тощо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);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неупереджений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репортер» [у таких роликах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глядачам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пропонують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різні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факти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судження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про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дану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політику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опонента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) та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надають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можливість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самим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робити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висновки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].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grpSp>
        <p:nvGrpSpPr>
          <p:cNvPr id="34" name="Group 34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0886" y="6336509"/>
            <a:ext cx="9906000" cy="39504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95114" y="6336509"/>
            <a:ext cx="8392886" cy="3950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22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838200" y="5905500"/>
            <a:ext cx="14978631" cy="3447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Ця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градація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підтверджує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ролик в основному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використовується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для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трансляції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аудиторію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закріплення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її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свідомості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іміджу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кандидата.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Цікаво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споти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можна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використовувати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передвиборній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боротьбі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не в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усіх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країнах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Французи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наприклад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не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можуть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собі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дозволити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творити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істину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 за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допомогою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споту –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цю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форму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реклами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заборонено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законодавчо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У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Великій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Британії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політична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реклама на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радіо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телебаченні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взагалі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заборонена.</a:t>
            </a:r>
          </a:p>
          <a:p>
            <a:pPr indent="457200" algn="just">
              <a:spcAft>
                <a:spcPts val="0"/>
              </a:spcAft>
            </a:pP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Телевізійний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ролик як жанр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політичної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реклами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не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використовується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в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Японії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вважається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політичний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лідер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не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може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уподібнюватися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персонажів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комерційної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телевізійної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реклами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–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тоді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повністю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втратить</a:t>
            </a:r>
            <a:r>
              <a:rPr lang="ru-RU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харизму».</a:t>
            </a:r>
          </a:p>
        </p:txBody>
      </p:sp>
      <p:grpSp>
        <p:nvGrpSpPr>
          <p:cNvPr id="34" name="Group 34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4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533400" y="647700"/>
            <a:ext cx="10820400" cy="689419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>
              <a:spcAft>
                <a:spcPts val="0"/>
              </a:spcAft>
            </a:pP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Відеокліп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на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відміну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споту,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більш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протяжний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часі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має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велику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кількість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монтажних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фрагментів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Крім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того, в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ньому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обов'язково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повинен бути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присутнім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політик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представники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організації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рекламується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У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політичних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кліпах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використовується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синтез реального образу та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модельованого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іміджу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Мистецтво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відео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електронний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монтаж та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специфічна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політична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мова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підвищують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вплив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аудиторію</a:t>
            </a: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457200" algn="just">
              <a:spcAft>
                <a:spcPts val="0"/>
              </a:spcAft>
            </a:pP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Відеофільм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здатний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вмістити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ще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більш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об'ємну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різнопланову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інформацію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про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лідера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ніж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слот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кліп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інформацію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багатшу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подану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ніж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її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можна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подати в рамках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телевиступу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або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теледебатів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indent="457200" algn="just">
              <a:spcAft>
                <a:spcPts val="0"/>
              </a:spcAft>
            </a:pP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Свого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часу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дуже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ефективним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виявився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фільм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виборчої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кампанії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Р. Рейгана «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Це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людина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», в основу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якого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було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покладено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звернення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до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традиційних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цінностей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проблем,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пов'язаних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сім'єю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сусідами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роботою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миром, свободою. Голос за кадром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розповідав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що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Рейган "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виріс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серці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Америки,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штаті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маленьких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містечок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Іллінойсі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", в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будинку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де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було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мало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розкоші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вона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була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важкодоступною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отримав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своєї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згуртованої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рідні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звичку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цінувати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сімейні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цінності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Стати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актором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йому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допомогла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зовнішня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привабливість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яка походить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коріння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характеру –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він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подобався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людям,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бо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був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одним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із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них.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Військова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служба Рейгана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під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час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Другої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світової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війни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президентство в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гільдії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кіноакторів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згадувалася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як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доказ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патріотизму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та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лідерських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якостей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 Робота на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посаді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губернатора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Каліфорнії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(«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врятував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штат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банкрутства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») доводила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його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компетентність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і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цілеспрямованість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  <p:grpSp>
        <p:nvGrpSpPr>
          <p:cNvPr id="34" name="Group 34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pic>
        <p:nvPicPr>
          <p:cNvPr id="2" name="C8gbeKPOUqk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1582400" y="2095500"/>
            <a:ext cx="632460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2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8244" t="20894" r="6800" b="26540"/>
          <a:stretch>
            <a:fillRect/>
          </a:stretch>
        </p:blipFill>
        <p:spPr>
          <a:xfrm>
            <a:off x="8508935" y="0"/>
            <a:ext cx="9779065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3595211">
            <a:off x="-3445499" y="667954"/>
            <a:ext cx="16864442" cy="12676911"/>
          </a:xfrm>
          <a:prstGeom prst="rect">
            <a:avLst/>
          </a:prstGeom>
          <a:solidFill>
            <a:srgbClr val="31356E"/>
          </a:solidFill>
        </p:spPr>
      </p:sp>
      <p:sp>
        <p:nvSpPr>
          <p:cNvPr id="6" name="TextBox 6"/>
          <p:cNvSpPr txBox="1"/>
          <p:nvPr/>
        </p:nvSpPr>
        <p:spPr>
          <a:xfrm>
            <a:off x="82525" y="3695700"/>
            <a:ext cx="9775282" cy="19952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ru-RU" sz="66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66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66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зовнішньої</a:t>
            </a:r>
            <a:r>
              <a:rPr lang="ru-RU" sz="66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endParaRPr lang="en-US" sz="665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857807" y="6250499"/>
            <a:ext cx="4661087" cy="4036501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/>
          <p:nvPr/>
        </p:nvSpPr>
        <p:spPr>
          <a:xfrm>
            <a:off x="1143000" y="1974123"/>
            <a:ext cx="8077200" cy="73250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just"/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потрібна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того,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на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виборців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вулицях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площах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міста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іншого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населеного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пункту.</a:t>
            </a:r>
          </a:p>
          <a:p>
            <a:pPr indent="457200" algn="just"/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Основна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функція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тому,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символічний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тиск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виборців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громадських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місцях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мета –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видимість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присутності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скрізь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куточках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виборчого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округу. Кандидат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заповнює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соціальний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простір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стверджуючи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цим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своє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домінування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стосовно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суперників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Водночас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вона "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піднімає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індивіда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суспільного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рівня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зовнішньої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суспільний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процес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відміну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"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споживання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листівок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індивідуальним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реклама проводиться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зовсім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іншим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способом,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ніж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листівки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інші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виборця</a:t>
            </a:r>
            <a:r>
              <a:rPr lang="ru-RU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326949" y="0"/>
            <a:ext cx="6781172" cy="4559446"/>
            <a:chOff x="0" y="0"/>
            <a:chExt cx="1930400" cy="129794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7" name="Group 7"/>
          <p:cNvGrpSpPr/>
          <p:nvPr/>
        </p:nvGrpSpPr>
        <p:grpSpPr>
          <a:xfrm rot="-10800000">
            <a:off x="10326949" y="5727554"/>
            <a:ext cx="6781172" cy="4559446"/>
            <a:chOff x="0" y="0"/>
            <a:chExt cx="1930400" cy="129794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930400" cy="1297940"/>
            </a:xfrm>
            <a:custGeom>
              <a:avLst/>
              <a:gdLst/>
              <a:ahLst/>
              <a:cxnLst/>
              <a:rect l="l" t="t" r="r" b="b"/>
              <a:pathLst>
                <a:path w="1930400" h="1297940">
                  <a:moveTo>
                    <a:pt x="0" y="0"/>
                  </a:moveTo>
                  <a:lnTo>
                    <a:pt x="965200" y="1297940"/>
                  </a:lnTo>
                  <a:lnTo>
                    <a:pt x="1930400" y="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>
            <a:off x="10172635" y="1598600"/>
            <a:ext cx="7089800" cy="7089800"/>
            <a:chOff x="0" y="0"/>
            <a:chExt cx="6350000" cy="6350000"/>
          </a:xfrm>
        </p:grpSpPr>
        <p:sp>
          <p:nvSpPr>
            <p:cNvPr id="10" name="Freeform 10"/>
            <p:cNvSpPr/>
            <p:nvPr/>
          </p:nvSpPr>
          <p:spPr>
            <a:xfrm>
              <a:off x="37846" y="116586"/>
              <a:ext cx="6274308" cy="6116828"/>
            </a:xfrm>
            <a:custGeom>
              <a:avLst/>
              <a:gdLst/>
              <a:ahLst/>
              <a:cxnLst/>
              <a:rect l="l" t="t" r="r" b="b"/>
              <a:pathLst>
                <a:path w="6274308" h="6116828">
                  <a:moveTo>
                    <a:pt x="3137154" y="0"/>
                  </a:moveTo>
                  <a:lnTo>
                    <a:pt x="621411" y="1211453"/>
                  </a:lnTo>
                  <a:lnTo>
                    <a:pt x="0" y="3933825"/>
                  </a:lnTo>
                  <a:lnTo>
                    <a:pt x="1741043" y="6116828"/>
                  </a:lnTo>
                  <a:lnTo>
                    <a:pt x="4533265" y="6116828"/>
                  </a:lnTo>
                  <a:lnTo>
                    <a:pt x="6274308" y="3933825"/>
                  </a:lnTo>
                  <a:lnTo>
                    <a:pt x="5652897" y="1211453"/>
                  </a:lnTo>
                  <a:close/>
                </a:path>
              </a:pathLst>
            </a:custGeom>
            <a:blipFill>
              <a:blip r:embed="rId2"/>
              <a:stretch>
                <a:fillRect t="-26930" b="-26930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190518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31356E"/>
          </a:solidFill>
        </p:spPr>
      </p:sp>
      <p:grpSp>
        <p:nvGrpSpPr>
          <p:cNvPr id="4" name="Group 4"/>
          <p:cNvGrpSpPr/>
          <p:nvPr/>
        </p:nvGrpSpPr>
        <p:grpSpPr>
          <a:xfrm>
            <a:off x="762000" y="896342"/>
            <a:ext cx="7882530" cy="8494313"/>
            <a:chOff x="-1147899" y="3075695"/>
            <a:chExt cx="10190962" cy="11325751"/>
          </a:xfrm>
        </p:grpSpPr>
        <p:sp>
          <p:nvSpPr>
            <p:cNvPr id="5" name="TextBox 5"/>
            <p:cNvSpPr txBox="1"/>
            <p:nvPr/>
          </p:nvSpPr>
          <p:spPr>
            <a:xfrm>
              <a:off x="-1147899" y="3075695"/>
              <a:ext cx="10190962" cy="11325751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just">
                <a:lnSpc>
                  <a:spcPts val="3660"/>
                </a:lnSpc>
                <a:spcBef>
                  <a:spcPct val="0"/>
                </a:spcBef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Номенклатура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Зовнішньої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реклами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кампанії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</a:p>
            <a:p>
              <a:pPr algn="just">
                <a:lnSpc>
                  <a:spcPts val="3660"/>
                </a:lnSpc>
                <a:spcBef>
                  <a:spcPct val="0"/>
                </a:spcBef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великі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рекламні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щити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 портретом кандидата та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його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гаслом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білборди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); вони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зазвичай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розташовуються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людних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площах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або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вздовж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проспектів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автомобільних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магістралей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algn="just">
                <a:lnSpc>
                  <a:spcPts val="3660"/>
                </a:lnSpc>
                <a:spcBef>
                  <a:spcPct val="0"/>
                </a:spcBef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рекламні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щити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формату «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сіті-лайти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»;</a:t>
              </a:r>
            </a:p>
            <a:p>
              <a:pPr algn="just">
                <a:lnSpc>
                  <a:spcPts val="3660"/>
                </a:lnSpc>
                <a:spcBef>
                  <a:spcPct val="0"/>
                </a:spcBef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транспаранти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гаслом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прізвищем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кандидата ("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розтяжки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"); вони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вивішуються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головних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вулицях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в'їзді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міста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algn="just">
                <a:lnSpc>
                  <a:spcPts val="3660"/>
                </a:lnSpc>
                <a:spcBef>
                  <a:spcPct val="0"/>
                </a:spcBef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плакати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різних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розмірів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колірного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рішення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вони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вивішуються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як у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спеціально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відведених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місцях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і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скрізь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де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клеїться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папір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як у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нерухомих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об'єктах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і на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рухомих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algn="just">
                <a:lnSpc>
                  <a:spcPts val="3660"/>
                </a:lnSpc>
                <a:spcBef>
                  <a:spcPct val="0"/>
                </a:spcBef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самоклейки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гаслом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прізвищем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кандидата;</a:t>
              </a:r>
            </a:p>
            <a:p>
              <a:pPr algn="just">
                <a:lnSpc>
                  <a:spcPts val="3660"/>
                </a:lnSpc>
                <a:spcBef>
                  <a:spcPct val="0"/>
                </a:spcBef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засоби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зовнішньої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наочної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агітації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</a:t>
              </a:r>
            </a:p>
            <a:p>
              <a:pPr algn="just">
                <a:lnSpc>
                  <a:spcPts val="3660"/>
                </a:lnSpc>
                <a:spcBef>
                  <a:spcPct val="0"/>
                </a:spcBef>
              </a:pP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•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альтернативні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варіанти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(люди-«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бутерброди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пересувні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причепи-щити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світлові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установки,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розтяжки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малюнки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брандмауерах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стінах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будинків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рекламу,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розміщується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транспорті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5548774"/>
              <a:ext cx="9043063" cy="473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045"/>
                </a:lnSpc>
                <a:spcBef>
                  <a:spcPct val="0"/>
                </a:spcBef>
              </a:pPr>
              <a:endParaRPr lang="en-US" sz="2175" u="none" dirty="0">
                <a:solidFill>
                  <a:srgbClr val="242424"/>
                </a:solidFill>
                <a:latin typeface="Raleway"/>
                <a:hlinkClick r:id="rId2" tooltip="https://docs.google.com/spreadsheets/d/1DUF2isFWsqVSYhbaACYtbgcLi_YjDqpE3GLQIVgkKQg/edit#gid=69851113"/>
              </a:endParaRP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9321952" y="526851"/>
            <a:ext cx="8759295" cy="92332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indent="457200" algn="ctr"/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Наочна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агітація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поняття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наочної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агітації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часто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званої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графічної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включають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вивіски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плакати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таблички,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виставляються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вікнах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дворах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наклейки та значки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Наочна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агітація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ефективною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1)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домогтися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впізнаваності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популярності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імені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кандидата,</a:t>
            </a:r>
          </a:p>
          <a:p>
            <a:pPr indent="457200" algn="just"/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2)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потрібно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швидко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створити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певне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уявлення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кандидата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завдання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входять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списку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завдань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передвиборної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особливо на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її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ранньому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етапі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продумати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варіанти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використання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наочної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агітації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Зазвичай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наочній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агітації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використовується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як правило,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ім'я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ім'я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якийсь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девіз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заклик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Наочна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агітація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дуже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важливою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духу та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ентузіазму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прихильників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кандидата.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агітаційні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матеріали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лунають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партійних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заходах,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мітингах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то вони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надихатимуть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активістів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створюватимуть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зв'язок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між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кандидатом та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прихильниками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У багатьох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кампаніях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сотнями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закуповують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значки, наклейки та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плакати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лише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піднесення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духу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своїх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співробітників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indent="457200" algn="just"/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поступової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роздачі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плакатів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наклейок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Натомість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необхідно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зробити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зусилля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вони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розійшлися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великих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кількостях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 </a:t>
            </a:r>
            <a:r>
              <a:rPr lang="ru-RU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 rot="5400000">
            <a:off x="414058" y="267572"/>
            <a:ext cx="1089448" cy="1087705"/>
            <a:chOff x="0" y="0"/>
            <a:chExt cx="6350000" cy="633984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15" name="Group 15"/>
          <p:cNvGrpSpPr/>
          <p:nvPr/>
        </p:nvGrpSpPr>
        <p:grpSpPr>
          <a:xfrm rot="5400000">
            <a:off x="9331967" y="267572"/>
            <a:ext cx="1089448" cy="1087705"/>
            <a:chOff x="0" y="0"/>
            <a:chExt cx="6350000" cy="633984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  <p:extLst>
      <p:ext uri="{BB962C8B-B14F-4D97-AF65-F5344CB8AC3E}">
        <p14:creationId xmlns:p14="http://schemas.microsoft.com/office/powerpoint/2010/main" val="2443671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33400" y="4643468"/>
            <a:ext cx="9531081" cy="8230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750"/>
              </a:lnSpc>
            </a:pPr>
            <a:r>
              <a:rPr lang="ru-RU" sz="5625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5625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Політична</a:t>
            </a:r>
            <a:r>
              <a:rPr lang="ru-RU" sz="5625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25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радіореклама</a:t>
            </a:r>
            <a:endParaRPr lang="en-US" sz="5625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3"/>
          <p:cNvGrpSpPr>
            <a:grpSpLocks noChangeAspect="1"/>
          </p:cNvGrpSpPr>
          <p:nvPr/>
        </p:nvGrpSpPr>
        <p:grpSpPr>
          <a:xfrm rot="-10800000">
            <a:off x="15414628" y="-264956"/>
            <a:ext cx="5774656" cy="5000852"/>
            <a:chOff x="0" y="0"/>
            <a:chExt cx="6350000" cy="54991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blipFill>
              <a:blip r:embed="rId2"/>
              <a:stretch>
                <a:fillRect l="-14950" r="-14950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5414628" y="5551104"/>
            <a:ext cx="5774656" cy="5000852"/>
            <a:chOff x="0" y="0"/>
            <a:chExt cx="6350000" cy="54991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blipFill>
              <a:blip r:embed="rId3"/>
              <a:stretch>
                <a:fillRect l="-29900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1706360" y="-264956"/>
            <a:ext cx="5774656" cy="5000852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blipFill>
              <a:blip r:embed="rId4"/>
              <a:stretch>
                <a:fillRect l="-25780" r="-4119"/>
              </a:stretch>
            </a:blipFill>
          </p:spPr>
        </p:sp>
      </p:grpSp>
      <p:grpSp>
        <p:nvGrpSpPr>
          <p:cNvPr id="9" name="Group 9"/>
          <p:cNvGrpSpPr>
            <a:grpSpLocks noChangeAspect="1"/>
          </p:cNvGrpSpPr>
          <p:nvPr/>
        </p:nvGrpSpPr>
        <p:grpSpPr>
          <a:xfrm rot="-10800000">
            <a:off x="11706360" y="5551104"/>
            <a:ext cx="5774656" cy="5000852"/>
            <a:chOff x="0" y="0"/>
            <a:chExt cx="6350000" cy="5499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blipFill>
              <a:blip r:embed="rId5"/>
              <a:stretch>
                <a:fillRect l="-26730" r="-36040" b="-25304"/>
              </a:stretch>
            </a:blipFill>
          </p:spPr>
        </p:sp>
      </p:grpSp>
      <p:grpSp>
        <p:nvGrpSpPr>
          <p:cNvPr id="11" name="Group 11"/>
          <p:cNvGrpSpPr>
            <a:grpSpLocks noChangeAspect="1"/>
          </p:cNvGrpSpPr>
          <p:nvPr/>
        </p:nvGrpSpPr>
        <p:grpSpPr>
          <a:xfrm rot="-10800000">
            <a:off x="7998093" y="-264956"/>
            <a:ext cx="5774656" cy="5000852"/>
            <a:chOff x="0" y="0"/>
            <a:chExt cx="6350000" cy="54991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blipFill>
              <a:blip r:embed="rId6"/>
              <a:stretch>
                <a:fillRect l="-35860" t="-4337" r="-2428" b="-2120"/>
              </a:stretch>
            </a:blipFill>
          </p:spPr>
        </p:sp>
      </p:grpSp>
      <p:grpSp>
        <p:nvGrpSpPr>
          <p:cNvPr id="13" name="Group 13"/>
          <p:cNvGrpSpPr>
            <a:grpSpLocks noChangeAspect="1"/>
          </p:cNvGrpSpPr>
          <p:nvPr/>
        </p:nvGrpSpPr>
        <p:grpSpPr>
          <a:xfrm>
            <a:off x="7998093" y="5551104"/>
            <a:ext cx="5774656" cy="5000852"/>
            <a:chOff x="0" y="0"/>
            <a:chExt cx="6350000" cy="54991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4762500" y="2749550"/>
                  </a:moveTo>
                  <a:lnTo>
                    <a:pt x="3175000" y="0"/>
                  </a:lnTo>
                  <a:lnTo>
                    <a:pt x="1587500" y="2749550"/>
                  </a:lnTo>
                  <a:lnTo>
                    <a:pt x="0" y="5499100"/>
                  </a:lnTo>
                  <a:lnTo>
                    <a:pt x="6350000" y="5499100"/>
                  </a:lnTo>
                  <a:close/>
                </a:path>
              </a:pathLst>
            </a:custGeom>
            <a:blipFill>
              <a:blip r:embed="rId7"/>
              <a:stretch>
                <a:fillRect l="-20661" r="-9238"/>
              </a:stretch>
            </a:blipFill>
          </p:spPr>
        </p:sp>
      </p:grpSp>
    </p:spTree>
    <p:extLst>
      <p:ext uri="{BB962C8B-B14F-4D97-AF65-F5344CB8AC3E}">
        <p14:creationId xmlns:p14="http://schemas.microsoft.com/office/powerpoint/2010/main" val="30368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81000" y="1257300"/>
            <a:ext cx="9296400" cy="6647209"/>
            <a:chOff x="0" y="188595"/>
            <a:chExt cx="9712306" cy="7605849"/>
          </a:xfrm>
        </p:grpSpPr>
        <p:sp>
          <p:nvSpPr>
            <p:cNvPr id="3" name="TextBox 3"/>
            <p:cNvSpPr txBox="1"/>
            <p:nvPr/>
          </p:nvSpPr>
          <p:spPr>
            <a:xfrm>
              <a:off x="0" y="6222056"/>
              <a:ext cx="9712306" cy="4583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359"/>
                </a:lnSpc>
              </a:pPr>
              <a:endParaRPr lang="en-US" sz="2400" dirty="0">
                <a:solidFill>
                  <a:srgbClr val="242424"/>
                </a:solidFill>
                <a:latin typeface="Raleway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88595"/>
              <a:ext cx="9712306" cy="33239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r>
                <a:rPr lang="ru-RU" sz="5400" dirty="0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ru-RU" sz="5400" dirty="0" err="1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Політична</a:t>
              </a:r>
              <a:r>
                <a:rPr lang="ru-RU" sz="5400" dirty="0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реклама у </a:t>
              </a:r>
              <a:r>
                <a:rPr lang="ru-RU" sz="5400" dirty="0" err="1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системі</a:t>
              </a:r>
              <a:r>
                <a:rPr lang="ru-RU" sz="5400" dirty="0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5400" dirty="0" err="1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маркетингових</a:t>
              </a:r>
              <a:r>
                <a:rPr lang="ru-RU" sz="5400" dirty="0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5400" dirty="0" err="1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комунікацій</a:t>
              </a:r>
              <a:endParaRPr lang="en-US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3920650"/>
              <a:ext cx="9712306" cy="38737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3300"/>
                </a:lnSpc>
              </a:pPr>
              <a:r>
                <a:rPr lang="ru-RU" sz="2750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Система </a:t>
              </a:r>
              <a:r>
                <a:rPr lang="ru-RU" sz="2750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комунікацій</a:t>
              </a:r>
              <a:r>
                <a:rPr lang="ru-RU" sz="2750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750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2750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маркетингу формально </a:t>
              </a:r>
              <a:r>
                <a:rPr lang="ru-RU" sz="2750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ідентична</a:t>
              </a:r>
              <a:r>
                <a:rPr lang="ru-RU" sz="2750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комплексу </a:t>
              </a:r>
              <a:r>
                <a:rPr lang="ru-RU" sz="2750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маркетингових</a:t>
              </a:r>
              <a:r>
                <a:rPr lang="ru-RU" sz="2750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750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комунікацій</a:t>
              </a:r>
              <a:r>
                <a:rPr lang="ru-RU" sz="2750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750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750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750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обслуговують</a:t>
              </a:r>
              <a:r>
                <a:rPr lang="ru-RU" sz="2750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750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традиційні</a:t>
              </a:r>
              <a:r>
                <a:rPr lang="ru-RU" sz="2750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750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продажі</a:t>
              </a:r>
              <a:r>
                <a:rPr lang="ru-RU" sz="2750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з </a:t>
              </a:r>
              <a:r>
                <a:rPr lang="ru-RU" sz="2750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тим</a:t>
              </a:r>
              <a:r>
                <a:rPr lang="ru-RU" sz="2750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750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лише</a:t>
              </a:r>
              <a:r>
                <a:rPr lang="ru-RU" sz="2750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але </a:t>
              </a:r>
              <a:r>
                <a:rPr lang="ru-RU" sz="2750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ключовою</a:t>
              </a:r>
              <a:r>
                <a:rPr lang="ru-RU" sz="2750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750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відмінністю</a:t>
              </a:r>
              <a:r>
                <a:rPr lang="ru-RU" sz="2750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750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750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цілі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маркетингу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принципово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інші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—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забезпечення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приходу до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влади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впровадження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в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масову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свідомість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політичних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ідей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здійснення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політичних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ініціатив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отримання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схвалення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підтримки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їх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у </a:t>
              </a:r>
              <a:r>
                <a:rPr lang="ru-RU" sz="2750" b="1" dirty="0" err="1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населення</a:t>
              </a:r>
              <a:r>
                <a:rPr lang="ru-RU" sz="2750" b="1" dirty="0">
                  <a:solidFill>
                    <a:srgbClr val="242424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і т.д.</a:t>
              </a:r>
              <a:endParaRPr lang="en-US" sz="2750" b="1" dirty="0">
                <a:solidFill>
                  <a:srgbClr val="242424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0169500" y="1598600"/>
            <a:ext cx="7089800" cy="70898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37846" y="116586"/>
              <a:ext cx="6274308" cy="6116828"/>
            </a:xfrm>
            <a:custGeom>
              <a:avLst/>
              <a:gdLst/>
              <a:ahLst/>
              <a:cxnLst/>
              <a:rect l="l" t="t" r="r" b="b"/>
              <a:pathLst>
                <a:path w="6274308" h="6116828">
                  <a:moveTo>
                    <a:pt x="3137154" y="0"/>
                  </a:moveTo>
                  <a:lnTo>
                    <a:pt x="621411" y="1211453"/>
                  </a:lnTo>
                  <a:lnTo>
                    <a:pt x="0" y="3933825"/>
                  </a:lnTo>
                  <a:lnTo>
                    <a:pt x="1741043" y="6116828"/>
                  </a:lnTo>
                  <a:lnTo>
                    <a:pt x="4533265" y="6116828"/>
                  </a:lnTo>
                  <a:lnTo>
                    <a:pt x="6274308" y="3933825"/>
                  </a:lnTo>
                  <a:lnTo>
                    <a:pt x="5652897" y="1211453"/>
                  </a:lnTo>
                  <a:close/>
                </a:path>
              </a:pathLst>
            </a:custGeom>
            <a:blipFill>
              <a:blip r:embed="rId2"/>
              <a:stretch>
                <a:fillRect l="-23117" r="-23117"/>
              </a:stretch>
            </a:blipFill>
          </p:spPr>
        </p:sp>
      </p:grpSp>
      <p:grpSp>
        <p:nvGrpSpPr>
          <p:cNvPr id="8" name="Group 8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10" name="Group 10"/>
          <p:cNvGrpSpPr/>
          <p:nvPr/>
        </p:nvGrpSpPr>
        <p:grpSpPr>
          <a:xfrm>
            <a:off x="0" y="8430205"/>
            <a:ext cx="1859770" cy="1856795"/>
            <a:chOff x="0" y="0"/>
            <a:chExt cx="6350000" cy="633984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87675" y="2852824"/>
            <a:ext cx="5747657" cy="6563370"/>
            <a:chOff x="-19692" y="0"/>
            <a:chExt cx="3190086" cy="8751161"/>
          </a:xfrm>
        </p:grpSpPr>
        <p:sp>
          <p:nvSpPr>
            <p:cNvPr id="3" name="TextBox 3"/>
            <p:cNvSpPr txBox="1"/>
            <p:nvPr/>
          </p:nvSpPr>
          <p:spPr>
            <a:xfrm>
              <a:off x="-19692" y="872080"/>
              <a:ext cx="3170394" cy="7879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Коментар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це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одна думка (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або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кілька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різних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міркувань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фахівців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розкриває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суть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проблеми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У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коментарі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вони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висловлюють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свої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думки,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відповідно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того,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вважають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важливим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донести до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слухачів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відповідає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цілям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психологічного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впливу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Коментарі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можуть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бути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поді</a:t>
              </a:r>
              <a:r>
                <a:rPr lang="uk-UA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єв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ими та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проблемними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Подієвий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коментар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служить для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оцінки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тих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інших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подій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у той час як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проблемний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покликаний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розглядати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важливе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для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слухачів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питання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досліджувати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широку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панораму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подій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глибоко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аналізувати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факти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Тривалість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коментаря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зазвичай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складає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4-6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хвилин</a:t>
              </a:r>
              <a:r>
                <a:rPr lang="ru-RU" sz="24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0"/>
              <a:ext cx="3170394" cy="779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dirty="0">
                  <a:solidFill>
                    <a:srgbClr val="31356E"/>
                  </a:solidFill>
                  <a:latin typeface="Raleway"/>
                </a:rPr>
                <a:t>2</a:t>
              </a: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0400719" y="2843753"/>
            <a:ext cx="3654776" cy="6339749"/>
            <a:chOff x="-9676" y="0"/>
            <a:chExt cx="3180070" cy="8453001"/>
          </a:xfrm>
        </p:grpSpPr>
        <p:sp>
          <p:nvSpPr>
            <p:cNvPr id="7" name="TextBox 7"/>
            <p:cNvSpPr txBox="1"/>
            <p:nvPr/>
          </p:nvSpPr>
          <p:spPr>
            <a:xfrm>
              <a:off x="-9676" y="779103"/>
              <a:ext cx="3170394" cy="76738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ru-RU" sz="2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Інтерв'ю</a:t>
              </a:r>
              <a:r>
                <a:rPr lang="ru-RU" sz="2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включає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 себе два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елементи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стандартизовані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питання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які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певній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послідовності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кореспондент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задає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компетентній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особі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та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відповіді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останнього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поставлені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питання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У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хорошому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інтерв'ю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ведучий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ставить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інтерв'юйовану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такі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питання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які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ймовірно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хотів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би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поставити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потенційний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слухач і на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які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він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хотів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би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отримати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чіткі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відповіді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якби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опинився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місці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ведучого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Тривалість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інтерв'ю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зазвичай</a:t>
              </a:r>
              <a:r>
                <a:rPr lang="ru-RU" sz="2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становить 5-10 </a:t>
              </a:r>
              <a:r>
                <a:rPr lang="ru-RU" sz="2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хвилин</a:t>
              </a:r>
              <a:r>
                <a:rPr lang="ru-RU" sz="22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2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0"/>
              <a:ext cx="3170394" cy="779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dirty="0">
                  <a:solidFill>
                    <a:srgbClr val="31356E"/>
                  </a:solidFill>
                  <a:latin typeface="Raleway"/>
                </a:rPr>
                <a:t>3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4591001" y="2786511"/>
            <a:ext cx="3544599" cy="6396991"/>
            <a:chOff x="0" y="0"/>
            <a:chExt cx="3170394" cy="8529322"/>
          </a:xfrm>
        </p:grpSpPr>
        <p:sp>
          <p:nvSpPr>
            <p:cNvPr id="11" name="TextBox 11"/>
            <p:cNvSpPr txBox="1"/>
            <p:nvPr/>
          </p:nvSpPr>
          <p:spPr>
            <a:xfrm>
              <a:off x="0" y="732315"/>
              <a:ext cx="3170394" cy="779700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/>
              <a:r>
                <a:rPr lang="ru-RU" sz="20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Репортаж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це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розповідь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про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подію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або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захід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реально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відбувається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в момент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здійснення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показ того,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відбувається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звуковими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виразними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засобами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Головна мета репортажу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полягає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досягненні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«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ефекту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присутності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»,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викликає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 слухача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почуття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співучасті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події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співпереживання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тому особливою силою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емоційного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впливу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Репортаж, як і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інтерв'ю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не повинен бути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довгим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Він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використовує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три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основні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виразні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засоби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слово,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звучить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шуми,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музику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Перші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два – слово та шуми –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він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використовує</a:t>
              </a:r>
              <a:r>
                <a:rPr lang="ru-RU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0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обов'язково</a:t>
              </a:r>
              <a:r>
                <a:rPr lang="ru-RU" sz="20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0"/>
              <a:ext cx="3170394" cy="779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dirty="0">
                  <a:solidFill>
                    <a:srgbClr val="31356E"/>
                  </a:solidFill>
                  <a:latin typeface="Raleway"/>
                </a:rPr>
                <a:t>4</a:t>
              </a: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132337" y="821499"/>
            <a:ext cx="13458664" cy="2031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ru-RU" sz="4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Фахівці</a:t>
            </a:r>
            <a:r>
              <a:rPr lang="ru-RU" sz="4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поділяють</a:t>
            </a:r>
            <a:r>
              <a:rPr lang="ru-RU" sz="4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програми</a:t>
            </a:r>
            <a:r>
              <a:rPr lang="ru-RU" sz="4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радіомовлення</a:t>
            </a:r>
            <a:r>
              <a:rPr lang="ru-RU" sz="4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4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4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види</a:t>
            </a:r>
            <a:r>
              <a:rPr lang="ru-RU" sz="4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4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інформаційне</a:t>
            </a:r>
            <a:r>
              <a:rPr lang="ru-RU" sz="4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повідомлення</a:t>
            </a:r>
            <a:r>
              <a:rPr lang="ru-RU" sz="4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коментар</a:t>
            </a:r>
            <a:r>
              <a:rPr lang="ru-RU" sz="4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4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інтерв'ю</a:t>
            </a:r>
            <a:r>
              <a:rPr lang="ru-RU" sz="4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репортаж.</a:t>
            </a:r>
            <a:endParaRPr lang="en-US" sz="4400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9" name="Group 19"/>
          <p:cNvGrpSpPr/>
          <p:nvPr/>
        </p:nvGrpSpPr>
        <p:grpSpPr>
          <a:xfrm>
            <a:off x="255037" y="2852824"/>
            <a:ext cx="3810001" cy="5847789"/>
            <a:chOff x="-1" y="0"/>
            <a:chExt cx="3170395" cy="7797052"/>
          </a:xfrm>
        </p:grpSpPr>
        <p:sp>
          <p:nvSpPr>
            <p:cNvPr id="20" name="TextBox 20"/>
            <p:cNvSpPr txBox="1"/>
            <p:nvPr/>
          </p:nvSpPr>
          <p:spPr>
            <a:xfrm>
              <a:off x="-1" y="872080"/>
              <a:ext cx="3170394" cy="692497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729"/>
                </a:lnSpc>
              </a:pPr>
              <a:r>
                <a:rPr lang="ru-RU" sz="2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Інформаційне</a:t>
              </a:r>
              <a:r>
                <a:rPr lang="ru-RU" sz="23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повідомлення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це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оперативна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інформація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про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важливу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подію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факт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явище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становить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інтерес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для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більшості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тих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слухачів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на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яких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ведеться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мовлення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Інформаційне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повідомлення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має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відповісти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запитання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сталося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де, коли,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хто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діяв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як,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чому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які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наслідки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того,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сталося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Фахівці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вважають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тривалість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кожного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інформаційного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повідомлення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не повинна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становити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більше</a:t>
              </a:r>
              <a:r>
                <a:rPr lang="ru-RU" sz="23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1-ї </a:t>
              </a:r>
              <a:r>
                <a:rPr lang="ru-RU" sz="23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хвилини</a:t>
              </a:r>
              <a:r>
                <a:rPr lang="ru-RU" sz="23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23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0"/>
              <a:ext cx="3170394" cy="7791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dirty="0">
                  <a:solidFill>
                    <a:srgbClr val="31356E"/>
                  </a:solidFill>
                  <a:latin typeface="Raleway"/>
                </a:rPr>
                <a:t>1</a:t>
              </a:r>
            </a:p>
          </p:txBody>
        </p:sp>
      </p:grpSp>
      <p:grpSp>
        <p:nvGrpSpPr>
          <p:cNvPr id="23" name="Group 23"/>
          <p:cNvGrpSpPr/>
          <p:nvPr/>
        </p:nvGrpSpPr>
        <p:grpSpPr>
          <a:xfrm rot="-10800000">
            <a:off x="14777868" y="0"/>
            <a:ext cx="3510132" cy="3504516"/>
            <a:chOff x="0" y="0"/>
            <a:chExt cx="6350000" cy="633984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sp>
        <p:nvSpPr>
          <p:cNvPr id="25" name="TextBox 24"/>
          <p:cNvSpPr txBox="1"/>
          <p:nvPr/>
        </p:nvSpPr>
        <p:spPr>
          <a:xfrm>
            <a:off x="255037" y="9416194"/>
            <a:ext cx="175757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Найпоширенішими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видами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радіо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радіооголошення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радіоролики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різні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агітаційні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радіопередачі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8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репортажі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8244" t="20894" r="6800" b="26540"/>
          <a:stretch>
            <a:fillRect/>
          </a:stretch>
        </p:blipFill>
        <p:spPr>
          <a:xfrm>
            <a:off x="8508935" y="0"/>
            <a:ext cx="9779065" cy="10287000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 rot="3595211">
            <a:off x="-3445499" y="667954"/>
            <a:ext cx="16864442" cy="12676911"/>
          </a:xfrm>
          <a:prstGeom prst="rect">
            <a:avLst/>
          </a:prstGeom>
          <a:solidFill>
            <a:srgbClr val="31356E"/>
          </a:solidFill>
        </p:spPr>
      </p:sp>
      <p:sp>
        <p:nvSpPr>
          <p:cNvPr id="6" name="TextBox 6"/>
          <p:cNvSpPr txBox="1"/>
          <p:nvPr/>
        </p:nvSpPr>
        <p:spPr>
          <a:xfrm>
            <a:off x="533400" y="3985261"/>
            <a:ext cx="9775282" cy="30211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80"/>
              </a:lnSpc>
            </a:pPr>
            <a:r>
              <a:rPr lang="ru-RU" sz="66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</a:t>
            </a:r>
            <a:r>
              <a:rPr lang="ru-RU" sz="66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</a:t>
            </a:r>
            <a:r>
              <a:rPr lang="ru-RU" sz="66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безпосередньої</a:t>
            </a:r>
            <a:r>
              <a:rPr lang="ru-RU" sz="66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lang="ru-RU" sz="66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66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виборцями</a:t>
            </a:r>
            <a:r>
              <a:rPr lang="ru-RU" sz="66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(«</a:t>
            </a:r>
            <a:r>
              <a:rPr lang="ru-RU" sz="66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</a:t>
            </a:r>
            <a:r>
              <a:rPr lang="ru-RU" sz="66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5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продажі</a:t>
            </a:r>
            <a:r>
              <a:rPr lang="ru-RU" sz="665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»)</a:t>
            </a:r>
            <a:endParaRPr lang="en-US" sz="665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857807" y="6250499"/>
            <a:ext cx="4661087" cy="4036501"/>
            <a:chOff x="0" y="0"/>
            <a:chExt cx="6350000" cy="54991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5499100"/>
            </a:xfrm>
            <a:custGeom>
              <a:avLst/>
              <a:gdLst/>
              <a:ahLst/>
              <a:cxnLst/>
              <a:rect l="l" t="t" r="r" b="b"/>
              <a:pathLst>
                <a:path w="6350000" h="54991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</p:spTree>
    <p:extLst>
      <p:ext uri="{BB962C8B-B14F-4D97-AF65-F5344CB8AC3E}">
        <p14:creationId xmlns:p14="http://schemas.microsoft.com/office/powerpoint/2010/main" val="237565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95400" y="723900"/>
            <a:ext cx="14978631" cy="5539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457200" algn="just"/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Будь-яка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кампанія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засобах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масової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інформації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доповнена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підкріплена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роботою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виборцями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рівні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особистих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контактів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indent="457200"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Існує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кілька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типів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спеціально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організованих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заходах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мітинги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наперед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сплановані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роботи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особливо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спосіб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передвиборчої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унаслідок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досить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легкого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вирішення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питань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явки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подібних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зустрічей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значно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спрощується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команду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пов'язують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добрі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відносини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як правило,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їх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організують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одночасно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дворовими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сходами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зборами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мешканців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таких заходах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теми – транспорт, вода, дороги, ремонт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будівель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сміття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благоустрій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місцем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інтересів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у клубах,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секціях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гуртках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«випадкові»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несподіваних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місцях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подібні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зустрічі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ходінням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народ»;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завойовує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більшу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популярність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4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6438901"/>
            <a:ext cx="7543800" cy="281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95400" y="9410700"/>
            <a:ext cx="708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Микола Тищенко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0" y="6418944"/>
            <a:ext cx="7282431" cy="28393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027886" y="9437132"/>
            <a:ext cx="728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dirty="0" smtClean="0"/>
              <a:t>Олег Ляшко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32008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1219200" y="1181100"/>
            <a:ext cx="14978631" cy="44319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indent="457200"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Мітинги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збори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поїздки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округами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професійному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жаргоні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політтехнологів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називають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хрещенням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натовпом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indent="457200" algn="just"/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Подібні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визнаються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якщо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не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найефективнішими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рівнем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ідеологічного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впливу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формами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ведення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передвиборної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боротьби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то,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безумовно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найбільш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емоційними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спрямованими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підтримку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темпераменту»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виборців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порушують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них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почуття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особистої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симпатії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кандидата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неприязні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його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супротивників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Крім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того,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галасливі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заздалегідь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відрепетовані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імпровізовані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мітинги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покликані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підхльостувати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ентузіазм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гальванізувати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енергію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активістів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прихильників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кандидата.</a:t>
            </a:r>
          </a:p>
          <a:p>
            <a:pPr indent="457200"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кордоном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організації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мітингів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приділяється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практично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увага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підготовка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шоу-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Мітинг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власне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і повинен бути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яскравим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ретельно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підготовленим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дійством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Сценарії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мітингів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як правило,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готуються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фахівцями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антрепренерами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індустрії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розваг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Продумується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все, аж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дрібниць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включаючи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учасників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роздачу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сувенірної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іншої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продукції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До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участі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мітингах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розігріву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публіки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залучаються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популярні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естрадні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виконавці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4" name="Group 34"/>
          <p:cNvGrpSpPr/>
          <p:nvPr/>
        </p:nvGrpSpPr>
        <p:grpSpPr>
          <a:xfrm rot="-10800000">
            <a:off x="16428230" y="0"/>
            <a:ext cx="1859770" cy="1856795"/>
            <a:chOff x="0" y="0"/>
            <a:chExt cx="6350000" cy="633984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6134100"/>
            <a:ext cx="7629525" cy="35528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1200" y="6134100"/>
            <a:ext cx="7206230" cy="355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24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1"/>
          <p:cNvGrpSpPr/>
          <p:nvPr/>
        </p:nvGrpSpPr>
        <p:grpSpPr>
          <a:xfrm>
            <a:off x="1981200" y="4457700"/>
            <a:ext cx="13726662" cy="1902767"/>
            <a:chOff x="0" y="0"/>
            <a:chExt cx="18302216" cy="2537022"/>
          </a:xfrm>
        </p:grpSpPr>
        <p:sp>
          <p:nvSpPr>
            <p:cNvPr id="12" name="TextBox 12"/>
            <p:cNvSpPr txBox="1"/>
            <p:nvPr/>
          </p:nvSpPr>
          <p:spPr>
            <a:xfrm>
              <a:off x="0" y="-9525"/>
              <a:ext cx="18302216" cy="163512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600"/>
                </a:lnSpc>
              </a:pPr>
              <a:r>
                <a:rPr lang="uk-UA" sz="8000" dirty="0" smtClean="0">
                  <a:solidFill>
                    <a:srgbClr val="31356E"/>
                  </a:solidFill>
                  <a:latin typeface="Raleway"/>
                </a:rPr>
                <a:t>Запитання</a:t>
              </a:r>
              <a:endParaRPr lang="en-US" sz="8000" dirty="0">
                <a:solidFill>
                  <a:srgbClr val="31356E"/>
                </a:solidFill>
                <a:latin typeface="Raleway"/>
              </a:endParaRP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1860747"/>
              <a:ext cx="18302216" cy="6762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200"/>
                </a:lnSpc>
                <a:spcBef>
                  <a:spcPct val="0"/>
                </a:spcBef>
              </a:pPr>
              <a:endParaRPr lang="en-US" sz="3000" dirty="0">
                <a:solidFill>
                  <a:srgbClr val="242424"/>
                </a:solidFill>
                <a:latin typeface="Raleway"/>
                <a:hlinkClick r:id="rId2" tooltip="https://docs.google.com/spreadsheets/d/1DUF2isFWsqVSYhbaACYtbgcLi_YjDqpE3GLQIVgkKQg/edit#gid=69851113"/>
              </a:endParaRPr>
            </a:p>
          </p:txBody>
        </p:sp>
      </p:grpSp>
      <p:grpSp>
        <p:nvGrpSpPr>
          <p:cNvPr id="14" name="Group 14"/>
          <p:cNvGrpSpPr/>
          <p:nvPr/>
        </p:nvGrpSpPr>
        <p:grpSpPr>
          <a:xfrm rot="5400000">
            <a:off x="-1488" y="1488"/>
            <a:ext cx="1859770" cy="1856795"/>
            <a:chOff x="0" y="0"/>
            <a:chExt cx="6350000" cy="633984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  <p:grpSp>
        <p:nvGrpSpPr>
          <p:cNvPr id="16" name="Group 16"/>
          <p:cNvGrpSpPr/>
          <p:nvPr/>
        </p:nvGrpSpPr>
        <p:grpSpPr>
          <a:xfrm rot="-5400000">
            <a:off x="16429717" y="8428717"/>
            <a:ext cx="1859770" cy="1856795"/>
            <a:chOff x="0" y="0"/>
            <a:chExt cx="6350000" cy="633984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6350000" cy="6339840"/>
            </a:xfrm>
            <a:custGeom>
              <a:avLst/>
              <a:gdLst/>
              <a:ahLst/>
              <a:cxnLst/>
              <a:rect l="l" t="t" r="r" b="b"/>
              <a:pathLst>
                <a:path w="6350000" h="6339840">
                  <a:moveTo>
                    <a:pt x="6350000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350000" y="6339840"/>
                  </a:lnTo>
                  <a:close/>
                </a:path>
              </a:pathLst>
            </a:custGeom>
            <a:solidFill>
              <a:srgbClr val="31356E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65739" y="3037881"/>
            <a:ext cx="17315861" cy="7183526"/>
            <a:chOff x="0" y="0"/>
            <a:chExt cx="3780149" cy="7616153"/>
          </a:xfrm>
        </p:grpSpPr>
        <p:sp>
          <p:nvSpPr>
            <p:cNvPr id="3" name="AutoShape 3"/>
            <p:cNvSpPr/>
            <p:nvPr/>
          </p:nvSpPr>
          <p:spPr>
            <a:xfrm>
              <a:off x="0" y="0"/>
              <a:ext cx="3780149" cy="7616153"/>
            </a:xfrm>
            <a:prstGeom prst="rect">
              <a:avLst/>
            </a:prstGeom>
            <a:solidFill>
              <a:srgbClr val="242424">
                <a:alpha val="4706"/>
              </a:srgbClr>
            </a:solidFill>
          </p:spPr>
        </p:sp>
        <p:grpSp>
          <p:nvGrpSpPr>
            <p:cNvPr id="4" name="Group 4"/>
            <p:cNvGrpSpPr/>
            <p:nvPr/>
          </p:nvGrpSpPr>
          <p:grpSpPr>
            <a:xfrm rot="5400000">
              <a:off x="-505" y="505"/>
              <a:ext cx="631736" cy="630726"/>
              <a:chOff x="0" y="0"/>
              <a:chExt cx="6350000" cy="6339840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</p:grpSp>
      </p:grpSp>
      <p:sp>
        <p:nvSpPr>
          <p:cNvPr id="38" name="TextBox 38"/>
          <p:cNvSpPr txBox="1"/>
          <p:nvPr/>
        </p:nvSpPr>
        <p:spPr>
          <a:xfrm>
            <a:off x="1828800" y="631191"/>
            <a:ext cx="1345866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5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комунікацій</a:t>
            </a: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маркетингу </a:t>
            </a:r>
            <a:r>
              <a:rPr lang="ru-RU" sz="5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 smtClean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представити</a:t>
            </a:r>
            <a:r>
              <a:rPr lang="ru-RU" sz="5400" dirty="0" smtClean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таким чином:</a:t>
            </a:r>
            <a:endParaRPr lang="en-US" sz="5400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9" name="Group 39"/>
          <p:cNvGrpSpPr/>
          <p:nvPr/>
        </p:nvGrpSpPr>
        <p:grpSpPr>
          <a:xfrm>
            <a:off x="691499" y="3086100"/>
            <a:ext cx="16868673" cy="6789625"/>
            <a:chOff x="958" y="-159560"/>
            <a:chExt cx="3032958" cy="7043906"/>
          </a:xfrm>
        </p:grpSpPr>
        <p:sp>
          <p:nvSpPr>
            <p:cNvPr id="40" name="TextBox 40"/>
            <p:cNvSpPr txBox="1"/>
            <p:nvPr/>
          </p:nvSpPr>
          <p:spPr>
            <a:xfrm>
              <a:off x="958" y="1200748"/>
              <a:ext cx="3032958" cy="56835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indent="457200" algn="just"/>
              <a:r>
                <a:rPr lang="uk-UA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  <a:r>
                <a:rPr lang="ru-RU" sz="28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олітична</a:t>
              </a:r>
              <a:r>
                <a:rPr lang="ru-RU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реклама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—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переконання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цільових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груп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перевагах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«продукту» та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спонукання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їх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вибору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кандидата,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політичної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ідеї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тощо</a:t>
              </a:r>
              <a:r>
                <a:rPr lang="uk-UA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з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використанням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різних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каналів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комунікації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телебачення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радіо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пресу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uk-UA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соціальних мереж,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поштове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розсилання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вуличну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комунікацію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 та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існуючих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 рамках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цих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каналів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рекламних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звернень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роликів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с</a:t>
              </a:r>
              <a:r>
                <a:rPr lang="uk-UA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отів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фільмів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рекламних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публікацій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друкованої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продукції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засобів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зовнішньої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реклами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тощо</a:t>
              </a:r>
              <a:r>
                <a:rPr lang="ru-RU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);</a:t>
              </a:r>
            </a:p>
            <a:p>
              <a:pPr indent="457200" algn="just"/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Політична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реклама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зазвичай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платне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неособисте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звернення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спонукає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представників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цільових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груп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вибору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партії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політичної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ідеї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тощо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з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використанням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різних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каналів</a:t>
              </a:r>
              <a:r>
                <a:rPr lang="ru-RU" sz="28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комунікації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indent="457200" algn="just"/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Виходячи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цього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важливо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розуміти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рекламне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звернення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платне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оскільки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рекламодавець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повинен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заплатити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за передачу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свого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повідомлення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;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односпрямоване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оскільки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реклама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фактично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має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лише</a:t>
              </a:r>
              <a:r>
                <a:rPr lang="ru-RU" sz="28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один </a:t>
              </a:r>
              <a:r>
                <a:rPr lang="ru-RU" sz="28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напрямок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рекламодавця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об'єкта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впливу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сигнали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зворотному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зв'язку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надходять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лише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як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реакції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споживача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повідомлення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Рекламне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повідомлення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особисте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тобто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адресується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не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конкретній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особі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а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цільової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аудиторії</a:t>
              </a:r>
              <a:r>
                <a:rPr lang="ru-RU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algn="just"/>
              <a:endParaRPr lang="ru-RU" sz="20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958" y="622896"/>
              <a:ext cx="3032958" cy="50556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840"/>
                </a:lnSpc>
              </a:pPr>
              <a:r>
                <a:rPr lang="uk-UA" sz="3600" dirty="0" smtClean="0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Політична реклама</a:t>
              </a:r>
              <a:endParaRPr lang="en-US" sz="36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958" y="-159560"/>
              <a:ext cx="3032958" cy="76632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/>
              <a:r>
                <a:rPr lang="en-US" sz="4800" dirty="0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83616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52332" y="2720808"/>
            <a:ext cx="17068800" cy="7010399"/>
            <a:chOff x="0" y="0"/>
            <a:chExt cx="3780149" cy="7616153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3780149" cy="7616153"/>
            </a:xfrm>
            <a:prstGeom prst="rect">
              <a:avLst/>
            </a:prstGeom>
            <a:solidFill>
              <a:srgbClr val="242424">
                <a:alpha val="4706"/>
              </a:srgbClr>
            </a:solidFill>
          </p:spPr>
        </p:sp>
        <p:grpSp>
          <p:nvGrpSpPr>
            <p:cNvPr id="8" name="Group 8"/>
            <p:cNvGrpSpPr/>
            <p:nvPr/>
          </p:nvGrpSpPr>
          <p:grpSpPr>
            <a:xfrm rot="5400000">
              <a:off x="-505" y="505"/>
              <a:ext cx="631736" cy="630726"/>
              <a:chOff x="0" y="0"/>
              <a:chExt cx="6350000" cy="633984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</p:grpSp>
      </p:grpSp>
      <p:grpSp>
        <p:nvGrpSpPr>
          <p:cNvPr id="18" name="Group 18"/>
          <p:cNvGrpSpPr/>
          <p:nvPr/>
        </p:nvGrpSpPr>
        <p:grpSpPr>
          <a:xfrm>
            <a:off x="533400" y="3086100"/>
            <a:ext cx="16078200" cy="6065177"/>
            <a:chOff x="0" y="0"/>
            <a:chExt cx="3032958" cy="5034252"/>
          </a:xfrm>
        </p:grpSpPr>
        <p:sp>
          <p:nvSpPr>
            <p:cNvPr id="19" name="TextBox 19"/>
            <p:cNvSpPr txBox="1"/>
            <p:nvPr/>
          </p:nvSpPr>
          <p:spPr>
            <a:xfrm>
              <a:off x="0" y="1606798"/>
              <a:ext cx="3032958" cy="34274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indent="457200" algn="just"/>
              <a:r>
                <a:rPr lang="uk-UA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П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аблік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рілейшнз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— управління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суспільною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думкою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зміна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ставлення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цільових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груп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«продукту» за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допомогою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засобів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масової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інформації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(через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спеціальні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публікації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пресі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організацію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новинних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подій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теледебатів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виступів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інтерв'ю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групової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міжособової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взаємодії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виборцями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мітинги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зустрічі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спеціальні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проекти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тощо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);</a:t>
              </a:r>
            </a:p>
            <a:p>
              <a:pPr indent="457200"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 indent="457200" algn="just"/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Зв'язки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громадськістю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в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політиці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можна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охарактеризувати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як</a:t>
              </a:r>
              <a:r>
                <a:rPr lang="uk-UA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457200" algn="just"/>
              <a:r>
                <a:rPr lang="uk-UA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(а) адресне управління суспільною та корпоративною думкою в політичній сфері, 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457200" algn="just"/>
              <a:r>
                <a:rPr lang="uk-UA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(б) орієнтоване на створення сприятливого суспільного клімату діяльності політичних структур та органів влади, 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457200" algn="just"/>
              <a:r>
                <a:rPr lang="uk-UA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(в) формування їхнього позитивного іміджу, зміцнення репутації, 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457200" algn="just"/>
              <a:r>
                <a:rPr lang="uk-UA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(г) засноване на дослідженні інтересів адресних груп та спрямоване на їх узгодження .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Для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сфери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це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процес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узгодження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інтересів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усіх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акторів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політичного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ринку.</a:t>
              </a:r>
            </a:p>
            <a:p>
              <a:pPr algn="ctr">
                <a:lnSpc>
                  <a:spcPts val="3359"/>
                </a:lnSpc>
              </a:pPr>
              <a:endParaRPr lang="en-US" sz="2400" dirty="0">
                <a:solidFill>
                  <a:srgbClr val="242424"/>
                </a:solidFill>
                <a:latin typeface="Raleway"/>
                <a:hlinkClick r:id="rId2" tooltip="https://docs.google.com/spreadsheets/d/1DUF2isFWsqVSYhbaACYtbgcLi_YjDqpE3GLQIVgkKQg/edit#gid=69851113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732635"/>
              <a:ext cx="3032958" cy="39383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0"/>
                </a:lnSpc>
              </a:pPr>
              <a:r>
                <a:rPr lang="uk-UA" sz="3600" dirty="0" err="1" smtClean="0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Паблік</a:t>
              </a:r>
              <a:r>
                <a:rPr lang="uk-UA" sz="3600" dirty="0" smtClean="0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uk-UA" sz="3600" dirty="0" err="1" smtClean="0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рілейшинз</a:t>
              </a:r>
              <a:endParaRPr lang="en-US" sz="36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3032958" cy="48298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en-US" sz="3999" dirty="0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2057400" y="672582"/>
            <a:ext cx="1345866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5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комунікацій</a:t>
            </a: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маркетингу </a:t>
            </a:r>
            <a:r>
              <a:rPr lang="ru-RU" sz="5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 smtClean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представити</a:t>
            </a:r>
            <a:r>
              <a:rPr lang="ru-RU" sz="5400" dirty="0" smtClean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таким чином:</a:t>
            </a:r>
            <a:endParaRPr lang="en-US" sz="5400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52332" y="2720808"/>
            <a:ext cx="17807068" cy="7451892"/>
            <a:chOff x="0" y="0"/>
            <a:chExt cx="3780149" cy="7616153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3780149" cy="7616153"/>
            </a:xfrm>
            <a:prstGeom prst="rect">
              <a:avLst/>
            </a:prstGeom>
            <a:solidFill>
              <a:srgbClr val="242424">
                <a:alpha val="4706"/>
              </a:srgbClr>
            </a:solidFill>
          </p:spPr>
        </p:sp>
        <p:grpSp>
          <p:nvGrpSpPr>
            <p:cNvPr id="8" name="Group 8"/>
            <p:cNvGrpSpPr/>
            <p:nvPr/>
          </p:nvGrpSpPr>
          <p:grpSpPr>
            <a:xfrm rot="5400000">
              <a:off x="-505" y="505"/>
              <a:ext cx="631736" cy="630726"/>
              <a:chOff x="0" y="0"/>
              <a:chExt cx="6350000" cy="633984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</p:grpSp>
      </p:grpSp>
      <p:grpSp>
        <p:nvGrpSpPr>
          <p:cNvPr id="18" name="Group 18"/>
          <p:cNvGrpSpPr/>
          <p:nvPr/>
        </p:nvGrpSpPr>
        <p:grpSpPr>
          <a:xfrm>
            <a:off x="500745" y="2720806"/>
            <a:ext cx="16820387" cy="7867173"/>
            <a:chOff x="-6160" y="0"/>
            <a:chExt cx="3039118" cy="6529956"/>
          </a:xfrm>
        </p:grpSpPr>
        <p:sp>
          <p:nvSpPr>
            <p:cNvPr id="19" name="TextBox 19"/>
            <p:cNvSpPr txBox="1"/>
            <p:nvPr/>
          </p:nvSpPr>
          <p:spPr>
            <a:xfrm>
              <a:off x="-4791" y="1011967"/>
              <a:ext cx="3032958" cy="5517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spcAft>
                  <a:spcPts val="0"/>
                </a:spcAft>
              </a:pPr>
              <a:r>
                <a:rPr lang="uk-UA" sz="24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Д</a:t>
              </a:r>
              <a:r>
                <a:rPr lang="ru-RU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ирект</a:t>
              </a:r>
              <a:r>
                <a:rPr lang="ru-RU" sz="24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-маркетинг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-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це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вид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комунікаційної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діяльності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що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ґрунтується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на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встановленні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прямих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зв'язків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між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політичним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суб'єктом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і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виборцем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 </a:t>
              </a:r>
              <a:r>
                <a:rPr lang="uk-UA" sz="24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Особливої ролі цей напрямок набув із розвитком інтернет-технологій</a:t>
              </a:r>
              <a:r>
                <a:rPr lang="uk-UA" sz="2400" u="sng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ru-RU" sz="20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Істотна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особливість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та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перевага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акцій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директ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-маркетингу -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формування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в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процесі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організації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впливу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детальної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бази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даних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яка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може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використовуватися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для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рекламних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ПР та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інших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комунікаційних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кампаній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 Методики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директ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-маркетингу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можуть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також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застосовуватися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для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збору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різних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даних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на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користь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кампанії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як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інструмент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відстеження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реакцій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електорату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під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час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кампанії</a:t>
              </a:r>
              <a:r>
                <a:rPr lang="ru-RU" sz="2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ru-RU" sz="20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Комунікативні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канали,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якими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користується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прямий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маркетинг,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відносяться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до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засобів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зв'язку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що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передбачають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персональний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адресний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контакт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із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споживачами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виборцями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іншими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цільовими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аудиторіями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) —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Інтернет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поштова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телефонна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комунікація</a:t>
              </a:r>
              <a:r>
                <a:rPr lang="ru-RU" sz="2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ru-RU" sz="20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Фахівці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у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сфері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технологій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директ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-маркетингу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виділяють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кілька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його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різновидів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у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політичних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кампаніях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активно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використовуються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такі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:</a:t>
              </a:r>
              <a:endParaRPr lang="ru-RU" sz="20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ru-RU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електронний</a:t>
              </a:r>
              <a:r>
                <a:rPr lang="ru-RU" sz="24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ru-RU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діджитал</a:t>
              </a:r>
              <a:r>
                <a:rPr lang="ru-RU" sz="24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) маркетинг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найзручніший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для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ведення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активного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діалогу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з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виборцями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ru-RU" sz="20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ru-RU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телефонний</a:t>
              </a:r>
              <a:r>
                <a:rPr lang="ru-RU" sz="24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маркетинг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що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активно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використовується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для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збору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інформації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інформування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виборців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про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майбутні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зустрічі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з кандидатами,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інші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акції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для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усної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агітації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;</a:t>
              </a:r>
              <a:endParaRPr lang="ru-RU" sz="20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ru-RU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поштове</a:t>
              </a:r>
              <a:r>
                <a:rPr lang="ru-RU" sz="24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розсилання</a:t>
              </a:r>
              <a:r>
                <a:rPr lang="ru-RU" sz="24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звернень</a:t>
              </a:r>
              <a:r>
                <a:rPr lang="ru-RU" sz="24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безадресного (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листівки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буклети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безкоштовні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видання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конверти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неперсоналізовані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поштові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відправлення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) та адресного (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персоналізовані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листи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листівки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) характеру</a:t>
              </a:r>
              <a:r>
                <a:rPr lang="ru-RU" sz="24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;'</a:t>
              </a:r>
              <a:endParaRPr lang="ru-RU" sz="20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algn="just">
                <a:spcAft>
                  <a:spcPts val="0"/>
                </a:spcAft>
              </a:pP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Необхідність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створення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адресної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бази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даних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без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якої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директ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-маркетинг не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може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існувати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визначає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і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чітко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окреслений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суворо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диференційований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за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різними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залежно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від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завдань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) </a:t>
              </a:r>
              <a:r>
                <a:rPr lang="ru-RU" sz="24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чинників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характер </a:t>
              </a:r>
              <a:r>
                <a:rPr lang="ru-RU" sz="2400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аудиторій</a:t>
              </a:r>
              <a:r>
                <a:rPr lang="ru-RU" sz="24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ru-RU" sz="20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-6160" y="477693"/>
              <a:ext cx="3032958" cy="365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0"/>
                </a:lnSpc>
              </a:pPr>
              <a:r>
                <a:rPr lang="uk-UA" sz="2800" dirty="0" err="1" smtClean="0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Директ</a:t>
              </a:r>
              <a:r>
                <a:rPr lang="uk-UA" sz="2800" dirty="0" smtClean="0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-маркетинг</a:t>
              </a:r>
              <a:endParaRPr lang="en-US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3032958" cy="463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uk-UA" sz="2800" dirty="0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2057400" y="672582"/>
            <a:ext cx="1345866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5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комунікацій</a:t>
            </a: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маркетингу </a:t>
            </a:r>
            <a:r>
              <a:rPr lang="ru-RU" sz="5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 smtClean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представити</a:t>
            </a:r>
            <a:r>
              <a:rPr lang="ru-RU" sz="5400" dirty="0" smtClean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таким чином:</a:t>
            </a:r>
            <a:endParaRPr lang="en-US" sz="5400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61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52332" y="2720808"/>
            <a:ext cx="17807068" cy="7451892"/>
            <a:chOff x="0" y="0"/>
            <a:chExt cx="3780149" cy="7616153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3780149" cy="7616153"/>
            </a:xfrm>
            <a:prstGeom prst="rect">
              <a:avLst/>
            </a:prstGeom>
            <a:solidFill>
              <a:srgbClr val="242424">
                <a:alpha val="4706"/>
              </a:srgbClr>
            </a:solidFill>
          </p:spPr>
        </p:sp>
        <p:grpSp>
          <p:nvGrpSpPr>
            <p:cNvPr id="8" name="Group 8"/>
            <p:cNvGrpSpPr/>
            <p:nvPr/>
          </p:nvGrpSpPr>
          <p:grpSpPr>
            <a:xfrm rot="5400000">
              <a:off x="-505" y="505"/>
              <a:ext cx="631736" cy="630726"/>
              <a:chOff x="0" y="0"/>
              <a:chExt cx="6350000" cy="633984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</p:grpSp>
      </p:grpSp>
      <p:grpSp>
        <p:nvGrpSpPr>
          <p:cNvPr id="18" name="Group 18"/>
          <p:cNvGrpSpPr/>
          <p:nvPr/>
        </p:nvGrpSpPr>
        <p:grpSpPr>
          <a:xfrm>
            <a:off x="500745" y="2720806"/>
            <a:ext cx="16820387" cy="6820733"/>
            <a:chOff x="-6160" y="0"/>
            <a:chExt cx="3039118" cy="5661384"/>
          </a:xfrm>
        </p:grpSpPr>
        <p:sp>
          <p:nvSpPr>
            <p:cNvPr id="19" name="TextBox 19"/>
            <p:cNvSpPr txBox="1"/>
            <p:nvPr/>
          </p:nvSpPr>
          <p:spPr>
            <a:xfrm>
              <a:off x="-4791" y="1011967"/>
              <a:ext cx="3032958" cy="46494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indent="457200" algn="just">
                <a:spcAft>
                  <a:spcPts val="0"/>
                </a:spcAft>
              </a:pPr>
              <a:r>
                <a:rPr lang="uk-UA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О</a:t>
              </a:r>
              <a:r>
                <a:rPr lang="ru-RU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собисті</a:t>
              </a:r>
              <a:r>
                <a:rPr lang="ru-RU" sz="2800" b="1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b="1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продажі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-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вплив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на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електорат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за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допомогою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персонального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звернення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кандидата до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виборців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зустрічі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з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виборцями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кампанія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«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від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дверей до дверей</a:t>
              </a:r>
              <a:r>
                <a:rPr lang="uk-UA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» - </a:t>
              </a:r>
              <a:r>
                <a:rPr lang="uk-UA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поквартирна</a:t>
              </a:r>
              <a:r>
                <a:rPr lang="uk-UA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агітація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);</a:t>
              </a:r>
              <a:endParaRPr lang="ru-RU" sz="2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457200" algn="just">
                <a:spcAft>
                  <a:spcPts val="0"/>
                </a:spcAft>
              </a:pP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За характером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впливу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локальності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та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спільності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показників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аудиторії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вони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дуже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близькі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з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директ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-маркетингом.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Специфічне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якість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особистих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продажів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— «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чистий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»,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безпосередній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персональний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діалог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на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відміну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характерного для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директ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-маркетингу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опосередкованого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(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поштового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телефонного та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електронного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)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діалогу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ru-RU" sz="2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457200" algn="just">
                <a:spcAft>
                  <a:spcPts val="0"/>
                </a:spcAft>
              </a:pP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Основними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формами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комунікації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у «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особистих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продажах» у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сфері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політики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як ми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вже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зазначали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є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зустрічі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з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виборцями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на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спеціально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організованих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заходах (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мітинги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заздалегідь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сплановані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зустрічі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з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виборцями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зустрічі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за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місцем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роботи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місцем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проживання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збори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етнічних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груп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зустрічі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за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місцем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інтересів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— у клубах,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секціях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і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гуртках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«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ходіння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в народ»), «випадкові»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зустрічі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в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несподіваних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місцях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відвідування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ярмарків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та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святкових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гулянь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спортивних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u="sng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подій</a:t>
              </a:r>
              <a:r>
                <a:rPr lang="ru-RU" sz="2800" u="sng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ru-RU" sz="2400" dirty="0"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  <a:p>
              <a:pPr indent="457200" algn="just">
                <a:spcAft>
                  <a:spcPts val="0"/>
                </a:spcAft>
              </a:pP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Головним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засобом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ru-RU" sz="2800" dirty="0" err="1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впливу</a:t>
              </a:r>
              <a:r>
                <a:rPr lang="ru-RU" sz="2800" dirty="0" smtClean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на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виборців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на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мітингах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і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зборах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є,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безумовно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, 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політична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</a:t>
              </a:r>
              <a:r>
                <a:rPr lang="uk-UA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про</a:t>
              </a:r>
              <a:r>
                <a:rPr lang="ru-RU" sz="2800" dirty="0" err="1">
                  <a:latin typeface="Times New Roman" panose="02020603050405020304" pitchFamily="18" charset="0"/>
                  <a:ea typeface="Times New Roman" panose="02020603050405020304" pitchFamily="18" charset="0"/>
                </a:rPr>
                <a:t>мова</a:t>
              </a:r>
              <a:r>
                <a:rPr lang="uk-UA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 (виступ) кандидата або партійного спікера</a:t>
              </a:r>
              <a:r>
                <a:rPr lang="ru-RU" sz="2800" dirty="0">
                  <a:latin typeface="Times New Roman" panose="02020603050405020304" pitchFamily="18" charset="0"/>
                  <a:ea typeface="Times New Roman" panose="02020603050405020304" pitchFamily="18" charset="0"/>
                </a:rPr>
                <a:t>.</a:t>
              </a:r>
              <a:endPara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-6160" y="477693"/>
              <a:ext cx="3032958" cy="365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0"/>
                </a:lnSpc>
              </a:pPr>
              <a:r>
                <a:rPr lang="uk-UA" sz="2800" dirty="0" smtClean="0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Особисті продажі</a:t>
              </a:r>
              <a:endParaRPr lang="en-US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3032958" cy="463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uk-UA" sz="2800" dirty="0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2057400" y="672582"/>
            <a:ext cx="1345866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5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комунікацій</a:t>
            </a: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маркетингу </a:t>
            </a:r>
            <a:r>
              <a:rPr lang="ru-RU" sz="5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 smtClean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представити</a:t>
            </a:r>
            <a:r>
              <a:rPr lang="ru-RU" sz="5400" dirty="0" smtClean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таким чином:</a:t>
            </a:r>
            <a:endParaRPr lang="en-US" sz="5400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429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6"/>
          <p:cNvGrpSpPr/>
          <p:nvPr/>
        </p:nvGrpSpPr>
        <p:grpSpPr>
          <a:xfrm>
            <a:off x="252332" y="2720808"/>
            <a:ext cx="17807068" cy="7451892"/>
            <a:chOff x="0" y="0"/>
            <a:chExt cx="3780149" cy="7616153"/>
          </a:xfrm>
        </p:grpSpPr>
        <p:sp>
          <p:nvSpPr>
            <p:cNvPr id="7" name="AutoShape 7"/>
            <p:cNvSpPr/>
            <p:nvPr/>
          </p:nvSpPr>
          <p:spPr>
            <a:xfrm>
              <a:off x="0" y="0"/>
              <a:ext cx="3780149" cy="7616153"/>
            </a:xfrm>
            <a:prstGeom prst="rect">
              <a:avLst/>
            </a:prstGeom>
            <a:solidFill>
              <a:srgbClr val="242424">
                <a:alpha val="4706"/>
              </a:srgbClr>
            </a:solidFill>
          </p:spPr>
        </p:sp>
        <p:grpSp>
          <p:nvGrpSpPr>
            <p:cNvPr id="8" name="Group 8"/>
            <p:cNvGrpSpPr/>
            <p:nvPr/>
          </p:nvGrpSpPr>
          <p:grpSpPr>
            <a:xfrm rot="5400000">
              <a:off x="-505" y="505"/>
              <a:ext cx="631736" cy="630726"/>
              <a:chOff x="0" y="0"/>
              <a:chExt cx="6350000" cy="633984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6350000" cy="633984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39840">
                    <a:moveTo>
                      <a:pt x="6350000" y="6339840"/>
                    </a:moveTo>
                    <a:lnTo>
                      <a:pt x="0" y="6339840"/>
                    </a:lnTo>
                    <a:lnTo>
                      <a:pt x="0" y="0"/>
                    </a:lnTo>
                    <a:lnTo>
                      <a:pt x="6350000" y="6339840"/>
                    </a:lnTo>
                    <a:close/>
                  </a:path>
                </a:pathLst>
              </a:custGeom>
              <a:solidFill>
                <a:srgbClr val="31356E"/>
              </a:solidFill>
            </p:spPr>
          </p:sp>
        </p:grpSp>
      </p:grpSp>
      <p:grpSp>
        <p:nvGrpSpPr>
          <p:cNvPr id="18" name="Group 18"/>
          <p:cNvGrpSpPr/>
          <p:nvPr/>
        </p:nvGrpSpPr>
        <p:grpSpPr>
          <a:xfrm>
            <a:off x="500745" y="2720806"/>
            <a:ext cx="16820387" cy="7497841"/>
            <a:chOff x="-6160" y="0"/>
            <a:chExt cx="3039118" cy="6223401"/>
          </a:xfrm>
        </p:grpSpPr>
        <p:sp>
          <p:nvSpPr>
            <p:cNvPr id="19" name="TextBox 19"/>
            <p:cNvSpPr txBox="1"/>
            <p:nvPr/>
          </p:nvSpPr>
          <p:spPr>
            <a:xfrm>
              <a:off x="-4791" y="1011967"/>
              <a:ext cx="3032958" cy="521143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indent="457200" algn="just"/>
              <a:r>
                <a:rPr lang="uk-UA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С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тимулювання</a:t>
              </a:r>
              <a:r>
                <a:rPr lang="ru-RU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збуту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різні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матеріального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стимулювання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виборців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(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роздача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сувенірної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продукції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подарунки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безкоштовні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обіди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концерти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виплати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та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.).</a:t>
              </a:r>
            </a:p>
            <a:p>
              <a:pPr indent="457200" algn="just"/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особливості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стимулювання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збуту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як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маркетингової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комунікації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полягають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 тому,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що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цей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вплив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розрахований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тимчасове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короткострокове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підвищення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інтересу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предмета (кандидата) за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допомогою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пропозиції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будь-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яких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виняткових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пільг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які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мають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увазі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активну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співпрацю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засновану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на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персоналізованій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мотивації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ru-RU" sz="24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indent="457200" algn="just"/>
              <a:r>
                <a:rPr lang="ru-RU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Основні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завдання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стимулювання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збуту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 </a:t>
              </a:r>
              <a:r>
                <a:rPr lang="ru-RU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виборах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- </a:t>
              </a:r>
              <a:r>
                <a:rPr lang="ru-RU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доведення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</a:t>
              </a:r>
              <a:r>
                <a:rPr lang="ru-RU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цільових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груп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відомостей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про </a:t>
              </a:r>
              <a:r>
                <a:rPr lang="ru-RU" sz="2400" b="1" i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характерні</a:t>
              </a:r>
              <a:r>
                <a:rPr lang="ru-RU" sz="2400" b="1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характеристики кандидата.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Формування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у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виборців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позитивного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сприйняття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його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образу та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вдячного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ставлення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«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благодійника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» і, як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наслідок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створення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спонукальних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мотивів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голосувати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за тих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інших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політиків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indent="457200" algn="just"/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Цільові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аудиторії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стимулювання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збуту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локальніші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ніж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аудиторії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політичної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реклами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Це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може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бути один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або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кілька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вибраних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сегментів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як правило,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із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представників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груп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суспільства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найбільш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схильних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раптової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зміни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своїх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настроїв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під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впливом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поточних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обставин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які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зазнають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життєвих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труднощів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—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матері-одиначки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пенсіонери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ветерани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  <a:p>
              <a:pPr indent="457200" algn="just"/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 </a:t>
              </a:r>
            </a:p>
            <a:p>
              <a:pPr indent="457200" algn="just"/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Акції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стимулювання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збуту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відрізняються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нетривалим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часом </a:t>
              </a:r>
              <a:r>
                <a:rPr lang="ru-RU" sz="2400" u="sng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впливу</a:t>
              </a:r>
              <a:r>
                <a:rPr lang="ru-RU" sz="2400" u="sng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(у межах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виборчої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кампанії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окремих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заходів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кампанії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—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зустрічей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виборцями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кампанії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від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«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двері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до дверей»,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мітингів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найчастіше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пов'язані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іншими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способами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комунікативного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впливу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—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акціями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директ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-маркетингу,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спеціальними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заходами та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подіями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новин.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паблік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рілейшнз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т.д. Вони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здебільшого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використовуються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комунікативні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канали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групового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і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міжособистісного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спілкування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хоча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іноді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залучаються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ЗМІ (як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інформатора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про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майбутній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конкурс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чи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лотерею, </a:t>
              </a:r>
              <a:r>
                <a:rPr lang="ru-RU" sz="2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наприклад</a:t>
              </a:r>
              <a:r>
                <a:rPr lang="ru-RU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).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-6160" y="477693"/>
              <a:ext cx="3032958" cy="36520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60"/>
                </a:lnSpc>
              </a:pPr>
              <a:r>
                <a:rPr lang="uk-UA" sz="2800" dirty="0" smtClean="0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Стимулювання збуту</a:t>
              </a:r>
              <a:endParaRPr lang="en-US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0"/>
              <a:ext cx="3032958" cy="4630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799"/>
                </a:lnSpc>
              </a:pPr>
              <a:r>
                <a:rPr lang="uk-UA" sz="2800" dirty="0">
                  <a:solidFill>
                    <a:srgbClr val="31356E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8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2057400" y="672582"/>
            <a:ext cx="13458664" cy="1846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 </a:t>
            </a:r>
            <a:r>
              <a:rPr lang="ru-RU" sz="5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комунікацій</a:t>
            </a: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політичного</a:t>
            </a: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маркетингу </a:t>
            </a:r>
            <a:r>
              <a:rPr lang="ru-RU" sz="5400" dirty="0" err="1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sz="5400" dirty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dirty="0" err="1" smtClean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представити</a:t>
            </a:r>
            <a:r>
              <a:rPr lang="ru-RU" sz="5400" dirty="0" smtClean="0">
                <a:solidFill>
                  <a:srgbClr val="31356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таким чином:</a:t>
            </a:r>
            <a:endParaRPr lang="en-US" sz="5400" dirty="0">
              <a:solidFill>
                <a:srgbClr val="31356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1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1356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6"/>
          <p:cNvSpPr txBox="1"/>
          <p:nvPr/>
        </p:nvSpPr>
        <p:spPr>
          <a:xfrm>
            <a:off x="2362200" y="1638300"/>
            <a:ext cx="13458664" cy="11217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lvl="0" algn="ctr">
              <a:lnSpc>
                <a:spcPts val="9600"/>
              </a:lnSpc>
              <a:spcBef>
                <a:spcPct val="0"/>
              </a:spcBef>
            </a:pPr>
            <a:r>
              <a:rPr lang="ru-RU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Особливості</a:t>
            </a:r>
            <a:r>
              <a:rPr lang="ru-RU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політичної</a:t>
            </a:r>
            <a:r>
              <a:rPr lang="ru-RU" sz="6600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6600" dirty="0" err="1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реклами</a:t>
            </a:r>
            <a:endParaRPr lang="en-US" sz="6600" u="none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4686300"/>
            <a:ext cx="5562600" cy="381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4200" y="4699000"/>
            <a:ext cx="5257800" cy="381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5400" y="4686300"/>
            <a:ext cx="5181600" cy="381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281</TotalTime>
  <Words>3916</Words>
  <Application>Microsoft Office PowerPoint</Application>
  <PresentationFormat>Произвольный</PresentationFormat>
  <Paragraphs>173</Paragraphs>
  <Slides>34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Times New Roman</vt:lpstr>
      <vt:lpstr>Wingdings</vt:lpstr>
      <vt:lpstr>Arial</vt:lpstr>
      <vt:lpstr>Raleway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Фиолетовый Диагональные Блоки Предложение по Продажам Презентация по продажам</dc:title>
  <dc:creator>Адмін</dc:creator>
  <cp:lastModifiedBy>Учетная запись Майкрософт</cp:lastModifiedBy>
  <cp:revision>21</cp:revision>
  <dcterms:created xsi:type="dcterms:W3CDTF">2006-08-16T00:00:00Z</dcterms:created>
  <dcterms:modified xsi:type="dcterms:W3CDTF">2023-03-07T11:39:19Z</dcterms:modified>
  <dc:identifier>DAFcfutcMGs</dc:identifier>
</cp:coreProperties>
</file>