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307" r:id="rId3"/>
    <p:sldId id="257" r:id="rId4"/>
    <p:sldId id="289" r:id="rId5"/>
    <p:sldId id="290" r:id="rId6"/>
    <p:sldId id="291" r:id="rId7"/>
    <p:sldId id="309" r:id="rId8"/>
    <p:sldId id="310" r:id="rId9"/>
    <p:sldId id="260" r:id="rId10"/>
    <p:sldId id="287" r:id="rId11"/>
    <p:sldId id="292" r:id="rId12"/>
    <p:sldId id="286" r:id="rId13"/>
    <p:sldId id="258" r:id="rId14"/>
    <p:sldId id="262" r:id="rId15"/>
    <p:sldId id="264" r:id="rId16"/>
    <p:sldId id="265" r:id="rId17"/>
    <p:sldId id="316" r:id="rId18"/>
    <p:sldId id="267" r:id="rId19"/>
    <p:sldId id="268" r:id="rId20"/>
    <p:sldId id="308" r:id="rId21"/>
    <p:sldId id="312" r:id="rId22"/>
    <p:sldId id="311" r:id="rId23"/>
    <p:sldId id="263" r:id="rId24"/>
    <p:sldId id="313" r:id="rId25"/>
    <p:sldId id="314" r:id="rId26"/>
    <p:sldId id="315" r:id="rId27"/>
    <p:sldId id="269" r:id="rId28"/>
    <p:sldId id="306" r:id="rId29"/>
    <p:sldId id="317" r:id="rId30"/>
    <p:sldId id="270" r:id="rId31"/>
    <p:sldId id="271" r:id="rId32"/>
    <p:sldId id="318" r:id="rId33"/>
    <p:sldId id="319" r:id="rId34"/>
    <p:sldId id="293" r:id="rId35"/>
    <p:sldId id="294" r:id="rId36"/>
    <p:sldId id="295" r:id="rId37"/>
    <p:sldId id="320" r:id="rId38"/>
    <p:sldId id="321" r:id="rId39"/>
    <p:sldId id="296" r:id="rId40"/>
    <p:sldId id="322" r:id="rId41"/>
    <p:sldId id="297" r:id="rId42"/>
    <p:sldId id="298" r:id="rId43"/>
  </p:sldIdLst>
  <p:sldSz cx="12192000" cy="6858000"/>
  <p:notesSz cx="6858000" cy="9144000"/>
  <p:defaultTextStyle>
    <a:defPPr>
      <a:defRPr lang="uk-UA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7" autoAdjust="0"/>
    <p:restoredTop sz="94660"/>
  </p:normalViewPr>
  <p:slideViewPr>
    <p:cSldViewPr snapToGrid="0">
      <p:cViewPr>
        <p:scale>
          <a:sx n="100" d="100"/>
          <a:sy n="100" d="100"/>
        </p:scale>
        <p:origin x="-174" y="-4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EDB061-43B3-4DC5-BE59-93D747E32723}" type="datetimeFigureOut">
              <a:rPr lang="uk-UA"/>
              <a:pPr>
                <a:defRPr/>
              </a:pPr>
              <a:t>27.11.2017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5BADEB-2D98-4DA7-822D-25CC05F9D44D}" type="slidenum">
              <a:rPr lang="uk-UA"/>
              <a:pPr>
                <a:defRPr/>
              </a:pPr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45D799-1401-465D-A553-9FB13B169E0B}" type="datetimeFigureOut">
              <a:rPr lang="uk-UA"/>
              <a:pPr>
                <a:defRPr/>
              </a:pPr>
              <a:t>27.11.2017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2042A7-7E02-45AA-8E09-6EC0E74E21F0}" type="slidenum">
              <a:rPr lang="uk-UA"/>
              <a:pPr>
                <a:defRPr/>
              </a:pPr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045652-277A-49DA-BCE6-9ED73A999540}" type="datetimeFigureOut">
              <a:rPr lang="uk-UA"/>
              <a:pPr>
                <a:defRPr/>
              </a:pPr>
              <a:t>27.11.2017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DAF23A-59F4-464B-9E9B-CB8E63ED6C9E}" type="slidenum">
              <a:rPr lang="uk-UA"/>
              <a:pPr>
                <a:defRPr/>
              </a:pPr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7E10ED-EAFE-4590-A11E-A75CD7AF3C74}" type="datetimeFigureOut">
              <a:rPr lang="uk-UA"/>
              <a:pPr>
                <a:defRPr/>
              </a:pPr>
              <a:t>27.11.2017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B9F75E-E1DA-406D-B8AD-9973D1ADFDCB}" type="slidenum">
              <a:rPr lang="uk-UA"/>
              <a:pPr>
                <a:defRPr/>
              </a:pPr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167FC9-062D-4786-80C3-F9DA0E5A3F77}" type="datetimeFigureOut">
              <a:rPr lang="uk-UA"/>
              <a:pPr>
                <a:defRPr/>
              </a:pPr>
              <a:t>27.11.2017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E9CEC2-939F-4045-8B23-4A28B56D95DA}" type="slidenum">
              <a:rPr lang="uk-UA"/>
              <a:pPr>
                <a:defRPr/>
              </a:pPr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7270B3-F931-4762-B35B-FC84EB5CE914}" type="datetimeFigureOut">
              <a:rPr lang="uk-UA"/>
              <a:pPr>
                <a:defRPr/>
              </a:pPr>
              <a:t>27.11.2017</a:t>
            </a:fld>
            <a:endParaRPr lang="uk-UA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0BDC13-A5BF-47DE-AEF3-A7D3F9B18226}" type="slidenum">
              <a:rPr lang="uk-UA"/>
              <a:pPr>
                <a:defRPr/>
              </a:pPr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D345B5-C22B-41C7-911A-710BA0CE4803}" type="datetimeFigureOut">
              <a:rPr lang="uk-UA"/>
              <a:pPr>
                <a:defRPr/>
              </a:pPr>
              <a:t>27.11.2017</a:t>
            </a:fld>
            <a:endParaRPr lang="uk-UA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F9DC6D-51A0-4402-9D0B-3CCE5DCC19A9}" type="slidenum">
              <a:rPr lang="uk-UA"/>
              <a:pPr>
                <a:defRPr/>
              </a:pPr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45E3A9-2444-4E9B-852D-A0BB90F4FD10}" type="datetimeFigureOut">
              <a:rPr lang="uk-UA"/>
              <a:pPr>
                <a:defRPr/>
              </a:pPr>
              <a:t>27.11.2017</a:t>
            </a:fld>
            <a:endParaRPr lang="uk-UA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83C7E2-CC72-4E6E-9E44-7492B781EA00}" type="slidenum">
              <a:rPr lang="uk-UA"/>
              <a:pPr>
                <a:defRPr/>
              </a:pPr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1B40E5-E831-4639-A936-839DE31C9985}" type="datetimeFigureOut">
              <a:rPr lang="uk-UA"/>
              <a:pPr>
                <a:defRPr/>
              </a:pPr>
              <a:t>27.11.2017</a:t>
            </a:fld>
            <a:endParaRPr lang="uk-UA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E1177F-EA55-4D43-BA4E-0780CC33E486}" type="slidenum">
              <a:rPr lang="uk-UA"/>
              <a:pPr>
                <a:defRPr/>
              </a:pPr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CF65A7-46F2-426C-BB28-B08367FB0B6A}" type="datetimeFigureOut">
              <a:rPr lang="uk-UA"/>
              <a:pPr>
                <a:defRPr/>
              </a:pPr>
              <a:t>27.11.2017</a:t>
            </a:fld>
            <a:endParaRPr lang="uk-UA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6721DD-4BCD-4489-ABB8-073CAC8513AE}" type="slidenum">
              <a:rPr lang="uk-UA"/>
              <a:pPr>
                <a:defRPr/>
              </a:pPr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uk-UA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9C6D11-2FFC-40B7-A6CB-FD1D9D5CBE38}" type="datetimeFigureOut">
              <a:rPr lang="uk-UA"/>
              <a:pPr>
                <a:defRPr/>
              </a:pPr>
              <a:t>27.11.2017</a:t>
            </a:fld>
            <a:endParaRPr lang="uk-UA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4D9E52-FCD1-4B6F-8EF5-FCAF0F104C99}" type="slidenum">
              <a:rPr lang="uk-UA"/>
              <a:pPr>
                <a:defRPr/>
              </a:pPr>
              <a:t>‹#›</a:t>
            </a:fld>
            <a:endParaRPr lang="uk-U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uk-UA" smtClean="0"/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 smtClean="0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F24B4282-1477-4738-87C9-6D8A05C14EFF}" type="datetimeFigureOut">
              <a:rPr lang="uk-UA"/>
              <a:pPr>
                <a:defRPr/>
              </a:pPr>
              <a:t>27.11.2017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9D88807E-88D3-48A5-A1DC-9D90173E7894}" type="slidenum">
              <a:rPr lang="uk-UA"/>
              <a:pPr>
                <a:defRPr/>
              </a:pPr>
              <a:t>‹#›</a:t>
            </a:fld>
            <a:endParaRPr lang="uk-U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txStyles>
    <p:titleStyle>
      <a:lvl1pPr algn="l" rtl="0" fontAlgn="base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2pPr>
      <a:lvl3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3pPr>
      <a:lvl4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4pPr>
      <a:lvl5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9pPr>
    </p:titleStyle>
    <p:bodyStyle>
      <a:lvl1pPr marL="228600" indent="-228600" algn="l" rtl="0" fontAlgn="base">
        <a:lnSpc>
          <a:spcPct val="90000"/>
        </a:lnSpc>
        <a:spcBef>
          <a:spcPts val="1000"/>
        </a:spcBef>
        <a:spcAft>
          <a:spcPct val="0"/>
        </a:spcAft>
        <a:buFont typeface="Arial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0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Заголовок 1"/>
          <p:cNvSpPr>
            <a:spLocks noGrp="1"/>
          </p:cNvSpPr>
          <p:nvPr>
            <p:ph type="ctrTitle"/>
          </p:nvPr>
        </p:nvSpPr>
        <p:spPr>
          <a:xfrm>
            <a:off x="1716088" y="657225"/>
            <a:ext cx="9144000" cy="1120775"/>
          </a:xfrm>
        </p:spPr>
        <p:txBody>
          <a:bodyPr/>
          <a:lstStyle/>
          <a:p>
            <a:r>
              <a:rPr lang="uk-UA" smtClean="0"/>
              <a:t>Математичний аналіз</a:t>
            </a:r>
          </a:p>
        </p:txBody>
      </p:sp>
      <p:sp>
        <p:nvSpPr>
          <p:cNvPr id="13314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99394" y="1890279"/>
            <a:ext cx="9577388" cy="4011613"/>
          </a:xfrm>
        </p:spPr>
        <p:txBody>
          <a:bodyPr/>
          <a:lstStyle/>
          <a:p>
            <a:pPr algn="just"/>
            <a:r>
              <a:rPr lang="uk-UA" sz="4000" dirty="0" smtClean="0">
                <a:latin typeface="Times New Roman" pitchFamily="18" charset="0"/>
                <a:cs typeface="Times New Roman" pitchFamily="18" charset="0"/>
              </a:rPr>
              <a:t>Лекція 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3.</a:t>
            </a:r>
            <a:r>
              <a:rPr lang="uk-UA" sz="4000" dirty="0" smtClean="0">
                <a:latin typeface="Times New Roman" pitchFamily="18" charset="0"/>
                <a:cs typeface="Times New Roman" pitchFamily="18" charset="0"/>
              </a:rPr>
              <a:t>   </a:t>
            </a:r>
            <a:endParaRPr lang="en-US" sz="40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uk-UA" sz="4000" dirty="0" smtClean="0">
                <a:latin typeface="Times New Roman" pitchFamily="18" charset="0"/>
                <a:cs typeface="Times New Roman" pitchFamily="18" charset="0"/>
              </a:rPr>
              <a:t>Тема: </a:t>
            </a:r>
            <a:r>
              <a:rPr lang="uk-UA" sz="4000" dirty="0" smtClean="0"/>
              <a:t>Похідна. Механічний фізичний та геометричний зміст похідної. Правила диференціювання. Таблиця похідних. Похідна складеної функції. Похідні функцій заданих параметрично та неявно. Логарифмічне диференціювання функцій. </a:t>
            </a:r>
            <a:endParaRPr lang="uk-UA" sz="40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Объект 1"/>
              <p:cNvSpPr>
                <a:spLocks noGrp="1"/>
              </p:cNvSpPr>
              <p:nvPr>
                <p:ph idx="1"/>
              </p:nvPr>
            </p:nvSpPr>
            <p:spPr>
              <a:xfrm>
                <a:off x="597877" y="386862"/>
                <a:ext cx="11078307" cy="6154615"/>
              </a:xfrm>
            </p:spPr>
            <p:txBody>
              <a:bodyPr/>
              <a:lstStyle/>
              <a:p>
                <a:pPr marL="0" indent="0" algn="just">
                  <a:buNone/>
                </a:pPr>
                <a:r>
                  <a:rPr lang="uk-UA" b="1" dirty="0" smtClean="0"/>
                  <a:t>          </a:t>
                </a:r>
                <a:r>
                  <a:rPr lang="uk-UA" sz="3000" b="1" dirty="0" smtClean="0"/>
                  <a:t>Геометричний зміст похідної. </a:t>
                </a:r>
                <a:r>
                  <a:rPr lang="uk-UA" sz="3000" dirty="0" smtClean="0"/>
                  <a:t>Кутовий </a:t>
                </a:r>
                <a:r>
                  <a:rPr lang="uk-UA" sz="3000" dirty="0"/>
                  <a:t>коефіцієнт дотичної до кривої </a:t>
                </a:r>
                <a14:m>
                  <m:oMath xmlns:m="http://schemas.openxmlformats.org/officeDocument/2006/math">
                    <m:r>
                      <a:rPr lang="uk-UA" sz="3000" i="1">
                        <a:latin typeface="Cambria Math" panose="02040503050406030204" pitchFamily="18" charset="0"/>
                      </a:rPr>
                      <m:t>𝑦</m:t>
                    </m:r>
                    <m:r>
                      <a:rPr lang="uk-UA" sz="30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uk-UA" sz="3000" i="1"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uk-UA" sz="3000" i="1">
                            <a:latin typeface="Cambria Math"/>
                          </a:rPr>
                        </m:ctrlPr>
                      </m:dPr>
                      <m:e>
                        <m:r>
                          <a:rPr lang="uk-UA" sz="30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</m:oMath>
                </a14:m>
                <a:r>
                  <a:rPr lang="uk-UA" sz="3000" dirty="0"/>
                  <a:t> в точці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uk-UA" sz="3000" i="1">
                            <a:latin typeface="Cambria Math"/>
                          </a:rPr>
                        </m:ctrlPr>
                      </m:sSubPr>
                      <m:e>
                        <m:r>
                          <a:rPr lang="uk-UA" sz="3000" i="1">
                            <a:latin typeface="Cambria Math" panose="02040503050406030204" pitchFamily="18" charset="0"/>
                          </a:rPr>
                          <m:t>𝑀</m:t>
                        </m:r>
                      </m:e>
                      <m:sub>
                        <m:r>
                          <a:rPr lang="uk-UA" sz="3000" i="1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d>
                      <m:dPr>
                        <m:ctrlPr>
                          <a:rPr lang="uk-UA" sz="3000" i="1">
                            <a:latin typeface="Cambria Math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uk-UA" sz="30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uk-UA" sz="3000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uk-UA" sz="3000" i="1">
                                <a:latin typeface="Cambria Math" panose="02040503050406030204" pitchFamily="18" charset="0"/>
                              </a:rPr>
                              <m:t>0</m:t>
                            </m:r>
                          </m:sub>
                        </m:sSub>
                        <m:r>
                          <a:rPr lang="uk-UA" sz="3000" i="1">
                            <a:latin typeface="Cambria Math" panose="02040503050406030204" pitchFamily="18" charset="0"/>
                          </a:rPr>
                          <m:t>;</m:t>
                        </m:r>
                        <m:sSub>
                          <m:sSubPr>
                            <m:ctrlPr>
                              <a:rPr lang="uk-UA" sz="30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uk-UA" sz="3000" i="1">
                                <a:latin typeface="Cambria Math" panose="02040503050406030204" pitchFamily="18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uk-UA" sz="3000" i="1">
                                <a:latin typeface="Cambria Math" panose="02040503050406030204" pitchFamily="18" charset="0"/>
                              </a:rPr>
                              <m:t>0</m:t>
                            </m:r>
                          </m:sub>
                        </m:sSub>
                      </m:e>
                    </m:d>
                  </m:oMath>
                </a14:m>
                <a:r>
                  <a:rPr lang="uk-UA" sz="3000" dirty="0"/>
                  <a:t> або тангенс кута </a:t>
                </a:r>
                <a14:m>
                  <m:oMath xmlns:m="http://schemas.openxmlformats.org/officeDocument/2006/math">
                    <m:r>
                      <a:rPr lang="uk-UA" sz="3000" i="1">
                        <a:latin typeface="Cambria Math" panose="02040503050406030204" pitchFamily="18" charset="0"/>
                      </a:rPr>
                      <m:t>𝛼</m:t>
                    </m:r>
                  </m:oMath>
                </a14:m>
                <a:r>
                  <a:rPr lang="uk-UA" sz="3000" dirty="0"/>
                  <a:t>, що утворює дотична до кривої в даній точці з додатним напрямом осі </a:t>
                </a:r>
                <a14:m>
                  <m:oMath xmlns:m="http://schemas.openxmlformats.org/officeDocument/2006/math">
                    <m:r>
                      <a:rPr lang="uk-UA" sz="3000" i="1">
                        <a:latin typeface="Cambria Math" panose="02040503050406030204" pitchFamily="18" charset="0"/>
                      </a:rPr>
                      <m:t>𝑂𝑥</m:t>
                    </m:r>
                  </m:oMath>
                </a14:m>
                <a:r>
                  <a:rPr lang="uk-UA" sz="3000" dirty="0"/>
                  <a:t>,— це похідна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uk-UA" sz="3000" i="1">
                            <a:latin typeface="Cambria Math"/>
                          </a:rPr>
                        </m:ctrlPr>
                      </m:sSupPr>
                      <m:e>
                        <m:r>
                          <a:rPr lang="uk-UA" sz="3000" i="1">
                            <a:latin typeface="Cambria Math" panose="02040503050406030204" pitchFamily="18" charset="0"/>
                          </a:rPr>
                          <m:t>𝑓</m:t>
                        </m:r>
                      </m:e>
                      <m:sup>
                        <m:r>
                          <a:rPr lang="uk-UA" sz="3000" i="1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  <m:d>
                      <m:dPr>
                        <m:ctrlPr>
                          <a:rPr lang="uk-UA" sz="3000" i="1">
                            <a:latin typeface="Cambria Math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uk-UA" sz="30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uk-UA" sz="3000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uk-UA" sz="3000" i="1">
                                <a:latin typeface="Cambria Math" panose="02040503050406030204" pitchFamily="18" charset="0"/>
                              </a:rPr>
                              <m:t>0</m:t>
                            </m:r>
                          </m:sub>
                        </m:sSub>
                      </m:e>
                    </m:d>
                    <m:r>
                      <a:rPr lang="uk-UA" sz="3000" i="1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uk-UA" sz="3000" dirty="0"/>
                  <a:t>в цій точці</a:t>
                </a:r>
                <a:r>
                  <a:rPr lang="uk-UA" sz="3000" dirty="0" smtClean="0"/>
                  <a:t>:     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uk-UA" sz="3000" i="1">
                            <a:latin typeface="Cambria Math"/>
                          </a:rPr>
                        </m:ctrlPr>
                      </m:sSupPr>
                      <m:e>
                        <m:r>
                          <a:rPr lang="uk-UA" sz="3000" i="1">
                            <a:latin typeface="Cambria Math" panose="02040503050406030204" pitchFamily="18" charset="0"/>
                          </a:rPr>
                          <m:t>𝑘</m:t>
                        </m:r>
                        <m:r>
                          <a:rPr lang="uk-UA" sz="3000" i="1"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uk-UA" sz="3000" i="1">
                            <a:latin typeface="Cambria Math" panose="02040503050406030204" pitchFamily="18" charset="0"/>
                          </a:rPr>
                          <m:t>𝑡𝑔</m:t>
                        </m:r>
                        <m:r>
                          <a:rPr lang="uk-UA" sz="3000" i="1">
                            <a:latin typeface="Cambria Math" panose="02040503050406030204" pitchFamily="18" charset="0"/>
                          </a:rPr>
                          <m:t>𝛼</m:t>
                        </m:r>
                        <m:r>
                          <a:rPr lang="uk-UA" sz="3000" i="1"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uk-UA" sz="3000" i="1">
                            <a:latin typeface="Cambria Math" panose="02040503050406030204" pitchFamily="18" charset="0"/>
                          </a:rPr>
                          <m:t>𝑓</m:t>
                        </m:r>
                      </m:e>
                      <m:sup>
                        <m:r>
                          <a:rPr lang="uk-UA" sz="3000" i="1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  <m:d>
                      <m:dPr>
                        <m:ctrlPr>
                          <a:rPr lang="uk-UA" sz="3000" i="1">
                            <a:latin typeface="Cambria Math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uk-UA" sz="30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uk-UA" sz="3000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uk-UA" sz="3000" i="1">
                                <a:latin typeface="Cambria Math" panose="02040503050406030204" pitchFamily="18" charset="0"/>
                              </a:rPr>
                              <m:t>0</m:t>
                            </m:r>
                          </m:sub>
                        </m:sSub>
                      </m:e>
                    </m:d>
                    <m:r>
                      <a:rPr lang="uk-UA" sz="3000" b="0" i="0" smtClean="0">
                        <a:latin typeface="Cambria Math" panose="02040503050406030204" pitchFamily="18" charset="0"/>
                      </a:rPr>
                      <m:t>.</m:t>
                    </m:r>
                  </m:oMath>
                </a14:m>
                <a:endParaRPr lang="uk-UA" sz="3000" dirty="0"/>
              </a:p>
              <a:p>
                <a:pPr marL="0" indent="0" algn="just">
                  <a:buNone/>
                </a:pPr>
                <a:r>
                  <a:rPr lang="ru-RU" sz="3000" dirty="0"/>
                  <a:t> </a:t>
                </a:r>
                <a:r>
                  <a:rPr lang="ru-RU" sz="3000" dirty="0" smtClean="0"/>
                  <a:t>         </a:t>
                </a:r>
                <a:r>
                  <a:rPr lang="uk-UA" sz="3000" dirty="0"/>
                  <a:t>Рівняння дотичної до кривої </a:t>
                </a:r>
                <a14:m>
                  <m:oMath xmlns:m="http://schemas.openxmlformats.org/officeDocument/2006/math">
                    <m:r>
                      <a:rPr lang="uk-UA" sz="3000" i="1">
                        <a:latin typeface="Cambria Math" panose="02040503050406030204" pitchFamily="18" charset="0"/>
                      </a:rPr>
                      <m:t>𝑦</m:t>
                    </m:r>
                    <m:r>
                      <a:rPr lang="uk-UA" sz="30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uk-UA" sz="3000" i="1"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uk-UA" sz="3000" i="1">
                            <a:latin typeface="Cambria Math"/>
                          </a:rPr>
                        </m:ctrlPr>
                      </m:dPr>
                      <m:e>
                        <m:r>
                          <a:rPr lang="uk-UA" sz="30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</m:oMath>
                </a14:m>
                <a:r>
                  <a:rPr lang="uk-UA" sz="3000" dirty="0"/>
                  <a:t> в точці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uk-UA" sz="3000" i="1">
                            <a:latin typeface="Cambria Math"/>
                          </a:rPr>
                        </m:ctrlPr>
                      </m:sSubPr>
                      <m:e>
                        <m:r>
                          <a:rPr lang="uk-UA" sz="3000" i="1">
                            <a:latin typeface="Cambria Math" panose="02040503050406030204" pitchFamily="18" charset="0"/>
                          </a:rPr>
                          <m:t>𝑀</m:t>
                        </m:r>
                      </m:e>
                      <m:sub>
                        <m:r>
                          <a:rPr lang="uk-UA" sz="3000" i="1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d>
                      <m:dPr>
                        <m:ctrlPr>
                          <a:rPr lang="uk-UA" sz="3000" i="1">
                            <a:latin typeface="Cambria Math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uk-UA" sz="30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uk-UA" sz="3000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uk-UA" sz="3000" i="1">
                                <a:latin typeface="Cambria Math" panose="02040503050406030204" pitchFamily="18" charset="0"/>
                              </a:rPr>
                              <m:t>0</m:t>
                            </m:r>
                          </m:sub>
                        </m:sSub>
                        <m:r>
                          <a:rPr lang="uk-UA" sz="3000" i="1">
                            <a:latin typeface="Cambria Math" panose="02040503050406030204" pitchFamily="18" charset="0"/>
                          </a:rPr>
                          <m:t>;</m:t>
                        </m:r>
                        <m:sSub>
                          <m:sSubPr>
                            <m:ctrlPr>
                              <a:rPr lang="uk-UA" sz="30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uk-UA" sz="3000" i="1">
                                <a:latin typeface="Cambria Math" panose="02040503050406030204" pitchFamily="18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uk-UA" sz="3000" i="1">
                                <a:latin typeface="Cambria Math" panose="02040503050406030204" pitchFamily="18" charset="0"/>
                              </a:rPr>
                              <m:t>0</m:t>
                            </m:r>
                          </m:sub>
                        </m:sSub>
                      </m:e>
                    </m:d>
                  </m:oMath>
                </a14:m>
                <a:r>
                  <a:rPr lang="ru-RU" sz="3000" dirty="0"/>
                  <a:t>:</a:t>
                </a:r>
                <a:endParaRPr lang="uk-UA" sz="3000" dirty="0"/>
              </a:p>
              <a:p>
                <a:pPr marL="0" indent="0" algn="ctr">
                  <a:buNone/>
                </a:pPr>
                <a14:m>
                  <m:oMath xmlns:m="http://schemas.openxmlformats.org/officeDocument/2006/math">
                    <m:r>
                      <a:rPr lang="ru-RU" sz="3000" i="1">
                        <a:latin typeface="Cambria Math" panose="02040503050406030204" pitchFamily="18" charset="0"/>
                      </a:rPr>
                      <m:t>𝑦</m:t>
                    </m:r>
                    <m:r>
                      <a:rPr lang="ru-RU" sz="3000" i="1">
                        <a:latin typeface="Cambria Math" panose="02040503050406030204" pitchFamily="18" charset="0"/>
                      </a:rPr>
                      <m:t>−</m:t>
                    </m:r>
                    <m:sSub>
                      <m:sSubPr>
                        <m:ctrlPr>
                          <a:rPr lang="uk-UA" sz="3000" i="1">
                            <a:latin typeface="Cambria Math"/>
                          </a:rPr>
                        </m:ctrlPr>
                      </m:sSubPr>
                      <m:e>
                        <m:r>
                          <a:rPr lang="uk-UA" sz="3000" i="1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  <m:sub>
                        <m:r>
                          <a:rPr lang="uk-UA" sz="3000" i="1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uk-UA" sz="3000" i="1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uk-UA" sz="3000" i="1">
                            <a:latin typeface="Cambria Math"/>
                          </a:rPr>
                        </m:ctrlPr>
                      </m:sSupPr>
                      <m:e>
                        <m:r>
                          <a:rPr lang="uk-UA" sz="3000" i="1">
                            <a:latin typeface="Cambria Math" panose="02040503050406030204" pitchFamily="18" charset="0"/>
                          </a:rPr>
                          <m:t>𝑓</m:t>
                        </m:r>
                      </m:e>
                      <m:sup>
                        <m:r>
                          <a:rPr lang="uk-UA" sz="3000" i="1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  <m:d>
                      <m:dPr>
                        <m:ctrlPr>
                          <a:rPr lang="uk-UA" sz="3000" i="1">
                            <a:latin typeface="Cambria Math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uk-UA" sz="30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uk-UA" sz="3000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uk-UA" sz="3000" i="1">
                                <a:latin typeface="Cambria Math" panose="02040503050406030204" pitchFamily="18" charset="0"/>
                              </a:rPr>
                              <m:t>0</m:t>
                            </m:r>
                          </m:sub>
                        </m:sSub>
                      </m:e>
                    </m:d>
                    <m:r>
                      <a:rPr lang="uk-UA" sz="3000" i="1">
                        <a:latin typeface="Cambria Math" panose="02040503050406030204" pitchFamily="18" charset="0"/>
                      </a:rPr>
                      <m:t> </m:t>
                    </m:r>
                    <m:d>
                      <m:dPr>
                        <m:ctrlPr>
                          <a:rPr lang="uk-UA" sz="3000" i="1">
                            <a:latin typeface="Cambria Math"/>
                          </a:rPr>
                        </m:ctrlPr>
                      </m:dPr>
                      <m:e>
                        <m:r>
                          <a:rPr lang="uk-UA" sz="3000" i="1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uk-UA" sz="3000" i="1">
                            <a:latin typeface="Cambria Math" panose="02040503050406030204" pitchFamily="18" charset="0"/>
                          </a:rPr>
                          <m:t>−</m:t>
                        </m:r>
                        <m:sSub>
                          <m:sSubPr>
                            <m:ctrlPr>
                              <a:rPr lang="uk-UA" sz="30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uk-UA" sz="3000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uk-UA" sz="3000" i="1">
                                <a:latin typeface="Cambria Math" panose="02040503050406030204" pitchFamily="18" charset="0"/>
                              </a:rPr>
                              <m:t>0</m:t>
                            </m:r>
                          </m:sub>
                        </m:sSub>
                      </m:e>
                    </m:d>
                  </m:oMath>
                </a14:m>
                <a:r>
                  <a:rPr lang="ru-RU" sz="3000" dirty="0"/>
                  <a:t>.</a:t>
                </a:r>
                <a:endParaRPr lang="uk-UA" sz="3000" dirty="0"/>
              </a:p>
              <a:p>
                <a:pPr marL="0" indent="0" algn="just">
                  <a:buNone/>
                </a:pPr>
                <a:r>
                  <a:rPr lang="ru-RU" sz="3000" dirty="0"/>
                  <a:t> </a:t>
                </a:r>
                <a:r>
                  <a:rPr lang="ru-RU" sz="3000" dirty="0" smtClean="0"/>
                  <a:t>          </a:t>
                </a:r>
                <a:r>
                  <a:rPr lang="uk-UA" sz="3000" dirty="0"/>
                  <a:t>Нормаллю до кривої називається пряма, що проходить через точку дотику, перпендикулярно до дотичної.</a:t>
                </a:r>
              </a:p>
              <a:p>
                <a:pPr marL="0" indent="0" algn="just">
                  <a:buNone/>
                </a:pPr>
                <a:r>
                  <a:rPr lang="uk-UA" sz="3000" dirty="0" smtClean="0"/>
                  <a:t>            Оскільки </a:t>
                </a:r>
                <a:r>
                  <a:rPr lang="uk-UA" sz="3000" dirty="0"/>
                  <a:t>кутові коефіцієнти дотичної і нормалі пов’язані між собою умовою перпендикулярності, то рівняння нормалі до кривої </a:t>
                </a:r>
                <a14:m>
                  <m:oMath xmlns:m="http://schemas.openxmlformats.org/officeDocument/2006/math">
                    <m:r>
                      <a:rPr lang="uk-UA" sz="3000" i="1">
                        <a:latin typeface="Cambria Math" panose="02040503050406030204" pitchFamily="18" charset="0"/>
                      </a:rPr>
                      <m:t>𝑦</m:t>
                    </m:r>
                    <m:r>
                      <a:rPr lang="uk-UA" sz="30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uk-UA" sz="3000" i="1"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uk-UA" sz="3000" i="1">
                            <a:latin typeface="Cambria Math"/>
                          </a:rPr>
                        </m:ctrlPr>
                      </m:dPr>
                      <m:e>
                        <m:r>
                          <a:rPr lang="uk-UA" sz="30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</m:oMath>
                </a14:m>
                <a:r>
                  <a:rPr lang="uk-UA" sz="3000" dirty="0"/>
                  <a:t> в точці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uk-UA" sz="3000" i="1">
                            <a:latin typeface="Cambria Math"/>
                          </a:rPr>
                        </m:ctrlPr>
                      </m:sSubPr>
                      <m:e>
                        <m:r>
                          <a:rPr lang="uk-UA" sz="3000" i="1">
                            <a:latin typeface="Cambria Math" panose="02040503050406030204" pitchFamily="18" charset="0"/>
                          </a:rPr>
                          <m:t>𝑀</m:t>
                        </m:r>
                      </m:e>
                      <m:sub>
                        <m:r>
                          <a:rPr lang="uk-UA" sz="3000" i="1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d>
                      <m:dPr>
                        <m:ctrlPr>
                          <a:rPr lang="uk-UA" sz="3000" i="1">
                            <a:latin typeface="Cambria Math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uk-UA" sz="30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uk-UA" sz="3000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uk-UA" sz="3000" i="1">
                                <a:latin typeface="Cambria Math" panose="02040503050406030204" pitchFamily="18" charset="0"/>
                              </a:rPr>
                              <m:t>0</m:t>
                            </m:r>
                          </m:sub>
                        </m:sSub>
                        <m:r>
                          <a:rPr lang="uk-UA" sz="3000" i="1">
                            <a:latin typeface="Cambria Math" panose="02040503050406030204" pitchFamily="18" charset="0"/>
                          </a:rPr>
                          <m:t>;</m:t>
                        </m:r>
                        <m:sSub>
                          <m:sSubPr>
                            <m:ctrlPr>
                              <a:rPr lang="uk-UA" sz="30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uk-UA" sz="3000" i="1">
                                <a:latin typeface="Cambria Math" panose="02040503050406030204" pitchFamily="18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uk-UA" sz="3000" i="1">
                                <a:latin typeface="Cambria Math" panose="02040503050406030204" pitchFamily="18" charset="0"/>
                              </a:rPr>
                              <m:t>0</m:t>
                            </m:r>
                          </m:sub>
                        </m:sSub>
                      </m:e>
                    </m:d>
                    <m:r>
                      <a:rPr lang="uk-UA" sz="3000" i="1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uk-UA" sz="3000" dirty="0"/>
                  <a:t>має вигляд:</a:t>
                </a:r>
                <a:r>
                  <a:rPr lang="uk-UA" sz="3000" dirty="0" smtClean="0"/>
                  <a:t>      </a:t>
                </a:r>
              </a:p>
              <a:p>
                <a:pPr marL="0" indent="0" algn="ctr">
                  <a:buNone/>
                </a:pPr>
                <a14:m>
                  <m:oMath xmlns:m="http://schemas.openxmlformats.org/officeDocument/2006/math">
                    <m:r>
                      <a:rPr lang="ru-RU" sz="3000" i="1">
                        <a:latin typeface="Cambria Math" panose="02040503050406030204" pitchFamily="18" charset="0"/>
                      </a:rPr>
                      <m:t>𝑦</m:t>
                    </m:r>
                    <m:r>
                      <a:rPr lang="uk-UA" sz="3000" i="1">
                        <a:latin typeface="Cambria Math" panose="02040503050406030204" pitchFamily="18" charset="0"/>
                      </a:rPr>
                      <m:t>−</m:t>
                    </m:r>
                    <m:sSub>
                      <m:sSubPr>
                        <m:ctrlPr>
                          <a:rPr lang="uk-UA" sz="3000" i="1">
                            <a:latin typeface="Cambria Math"/>
                          </a:rPr>
                        </m:ctrlPr>
                      </m:sSubPr>
                      <m:e>
                        <m:r>
                          <a:rPr lang="uk-UA" sz="3000" i="1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  <m:sub>
                        <m:r>
                          <a:rPr lang="uk-UA" sz="3000" i="1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uk-UA" sz="3000" i="1">
                        <a:latin typeface="Cambria Math" panose="02040503050406030204" pitchFamily="18" charset="0"/>
                      </a:rPr>
                      <m:t>=−</m:t>
                    </m:r>
                    <m:f>
                      <m:fPr>
                        <m:ctrlPr>
                          <a:rPr lang="uk-UA" sz="3000" i="1">
                            <a:latin typeface="Cambria Math"/>
                          </a:rPr>
                        </m:ctrlPr>
                      </m:fPr>
                      <m:num>
                        <m:r>
                          <a:rPr lang="uk-UA" sz="3000" i="1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sSup>
                          <m:sSupPr>
                            <m:ctrlPr>
                              <a:rPr lang="uk-UA" sz="3000" i="1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uk-UA" sz="3000" i="1">
                                <a:latin typeface="Cambria Math" panose="02040503050406030204" pitchFamily="18" charset="0"/>
                              </a:rPr>
                              <m:t>𝑓</m:t>
                            </m:r>
                          </m:e>
                          <m:sup>
                            <m:r>
                              <a:rPr lang="uk-UA" sz="3000" i="1">
                                <a:latin typeface="Cambria Math" panose="02040503050406030204" pitchFamily="18" charset="0"/>
                              </a:rPr>
                              <m:t>′</m:t>
                            </m:r>
                          </m:sup>
                        </m:sSup>
                        <m:d>
                          <m:dPr>
                            <m:ctrlPr>
                              <a:rPr lang="uk-UA" sz="3000" i="1">
                                <a:latin typeface="Cambria Math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uk-UA" sz="3000" i="1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uk-UA" sz="3000" i="1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e>
                              <m:sub>
                                <m:r>
                                  <a:rPr lang="uk-UA" sz="3000" i="1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sub>
                            </m:sSub>
                          </m:e>
                        </m:d>
                      </m:den>
                    </m:f>
                    <m:d>
                      <m:dPr>
                        <m:ctrlPr>
                          <a:rPr lang="uk-UA" sz="3000" i="1">
                            <a:latin typeface="Cambria Math"/>
                          </a:rPr>
                        </m:ctrlPr>
                      </m:dPr>
                      <m:e>
                        <m:r>
                          <a:rPr lang="uk-UA" sz="3000" i="1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uk-UA" sz="3000" i="1">
                            <a:latin typeface="Cambria Math" panose="02040503050406030204" pitchFamily="18" charset="0"/>
                          </a:rPr>
                          <m:t>−</m:t>
                        </m:r>
                        <m:sSub>
                          <m:sSubPr>
                            <m:ctrlPr>
                              <a:rPr lang="uk-UA" sz="30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uk-UA" sz="3000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uk-UA" sz="3000" i="1">
                                <a:latin typeface="Cambria Math" panose="02040503050406030204" pitchFamily="18" charset="0"/>
                              </a:rPr>
                              <m:t>0</m:t>
                            </m:r>
                          </m:sub>
                        </m:sSub>
                      </m:e>
                    </m:d>
                  </m:oMath>
                </a14:m>
                <a:r>
                  <a:rPr lang="uk-UA" sz="3000" dirty="0"/>
                  <a:t>.</a:t>
                </a:r>
              </a:p>
              <a:p>
                <a:pPr marL="0" indent="0">
                  <a:buNone/>
                </a:pPr>
                <a:endParaRPr lang="uk-UA" dirty="0"/>
              </a:p>
            </p:txBody>
          </p:sp>
        </mc:Choice>
        <mc:Fallback xmlns="">
          <p:sp>
            <p:nvSpPr>
              <p:cNvPr id="2" name="Объект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97877" y="386862"/>
                <a:ext cx="11078307" cy="6154615"/>
              </a:xfrm>
              <a:blipFill rotWithShape="0">
                <a:blip r:embed="rId2"/>
                <a:stretch>
                  <a:fillRect l="-1266" t="-1980" r="-1321"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35907" y="465222"/>
            <a:ext cx="7627797" cy="52618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98538"/>
          </a:xfrm>
        </p:spPr>
        <p:txBody>
          <a:bodyPr/>
          <a:lstStyle/>
          <a:p>
            <a:r>
              <a:rPr lang="uk-UA" sz="3600" b="1" dirty="0" smtClean="0">
                <a:latin typeface="Times New Roman" pitchFamily="18" charset="0"/>
                <a:cs typeface="Times New Roman" pitchFamily="18" charset="0"/>
              </a:rPr>
              <a:t>4.2. Неперервність і </a:t>
            </a:r>
            <a:r>
              <a:rPr lang="uk-UA" sz="3600" b="1" dirty="0" err="1" smtClean="0">
                <a:latin typeface="Times New Roman" pitchFamily="18" charset="0"/>
                <a:cs typeface="Times New Roman" pitchFamily="18" charset="0"/>
              </a:rPr>
              <a:t>диференційовність</a:t>
            </a:r>
            <a:r>
              <a:rPr lang="uk-UA" sz="3600" b="1" dirty="0" smtClean="0">
                <a:latin typeface="Times New Roman" pitchFamily="18" charset="0"/>
                <a:cs typeface="Times New Roman" pitchFamily="18" charset="0"/>
              </a:rPr>
              <a:t> функцій.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Объект 1"/>
              <p:cNvSpPr>
                <a:spLocks noGrp="1"/>
              </p:cNvSpPr>
              <p:nvPr>
                <p:ph idx="1"/>
              </p:nvPr>
            </p:nvSpPr>
            <p:spPr>
              <a:xfrm>
                <a:off x="838200" y="1203158"/>
                <a:ext cx="10515600" cy="5165558"/>
              </a:xfrm>
            </p:spPr>
            <p:txBody>
              <a:bodyPr/>
              <a:lstStyle/>
              <a:p>
                <a:pPr marL="0" indent="0" algn="just">
                  <a:buNone/>
                </a:pPr>
                <a:r>
                  <a:rPr lang="uk-UA" dirty="0" smtClean="0"/>
                  <a:t>            </a:t>
                </a:r>
                <a:r>
                  <a:rPr lang="uk-UA" sz="3200" dirty="0" smtClean="0"/>
                  <a:t>Функція </a:t>
                </a:r>
                <a14:m>
                  <m:oMath xmlns:m="http://schemas.openxmlformats.org/officeDocument/2006/math">
                    <m:r>
                      <a:rPr lang="uk-UA" sz="3200" i="1"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uk-UA" sz="3200" i="1">
                            <a:latin typeface="Cambria Math"/>
                          </a:rPr>
                        </m:ctrlPr>
                      </m:dPr>
                      <m:e>
                        <m:r>
                          <a:rPr lang="uk-UA" sz="32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</m:oMath>
                </a14:m>
                <a:r>
                  <a:rPr lang="uk-UA" sz="3200" dirty="0"/>
                  <a:t> називається </a:t>
                </a:r>
                <a:r>
                  <a:rPr lang="uk-UA" sz="3200" dirty="0" err="1"/>
                  <a:t>диференційовною</a:t>
                </a:r>
                <a:r>
                  <a:rPr lang="uk-UA" sz="3200" dirty="0"/>
                  <a:t> в точці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uk-UA" sz="3200" i="1">
                            <a:latin typeface="Cambria Math"/>
                          </a:rPr>
                        </m:ctrlPr>
                      </m:sSubPr>
                      <m:e>
                        <m:r>
                          <a:rPr lang="uk-UA" sz="32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uk-UA" sz="3200" i="1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lang="uk-UA" sz="3200" dirty="0"/>
                  <a:t>, якщо в цій точці вона має похідну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uk-UA" sz="3200" i="1">
                            <a:latin typeface="Cambria Math"/>
                          </a:rPr>
                        </m:ctrlPr>
                      </m:sSupPr>
                      <m:e>
                        <m:r>
                          <a:rPr lang="uk-UA" sz="3200" i="1">
                            <a:latin typeface="Cambria Math" panose="02040503050406030204" pitchFamily="18" charset="0"/>
                          </a:rPr>
                          <m:t>𝑓</m:t>
                        </m:r>
                      </m:e>
                      <m:sup>
                        <m:r>
                          <a:rPr lang="uk-UA" sz="3200" i="1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  <m:d>
                      <m:dPr>
                        <m:ctrlPr>
                          <a:rPr lang="uk-UA" sz="3200" i="1">
                            <a:latin typeface="Cambria Math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uk-UA" sz="32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uk-UA" sz="3200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uk-UA" sz="3200" i="1">
                                <a:latin typeface="Cambria Math" panose="02040503050406030204" pitchFamily="18" charset="0"/>
                              </a:rPr>
                              <m:t>0</m:t>
                            </m:r>
                          </m:sub>
                        </m:sSub>
                      </m:e>
                    </m:d>
                  </m:oMath>
                </a14:m>
                <a:r>
                  <a:rPr lang="uk-UA" sz="3200" dirty="0"/>
                  <a:t>.</a:t>
                </a:r>
              </a:p>
              <a:p>
                <a:pPr marL="0" indent="0" algn="just">
                  <a:buNone/>
                </a:pPr>
                <a:r>
                  <a:rPr lang="uk-UA" sz="3200" dirty="0" smtClean="0"/>
                  <a:t>            Функцію </a:t>
                </a:r>
                <a14:m>
                  <m:oMath xmlns:m="http://schemas.openxmlformats.org/officeDocument/2006/math">
                    <m:r>
                      <a:rPr lang="uk-UA" sz="3200" i="1"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uk-UA" sz="3200" i="1">
                            <a:latin typeface="Cambria Math"/>
                          </a:rPr>
                        </m:ctrlPr>
                      </m:dPr>
                      <m:e>
                        <m:r>
                          <a:rPr lang="uk-UA" sz="32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</m:oMath>
                </a14:m>
                <a:r>
                  <a:rPr lang="uk-UA" sz="3200" dirty="0"/>
                  <a:t> називають </a:t>
                </a:r>
                <a:r>
                  <a:rPr lang="uk-UA" sz="3200" dirty="0" err="1"/>
                  <a:t>диференційовною</a:t>
                </a:r>
                <a:r>
                  <a:rPr lang="uk-UA" sz="3200" dirty="0"/>
                  <a:t> на інтервалі, якщо вона </a:t>
                </a:r>
                <a:r>
                  <a:rPr lang="uk-UA" sz="3200" dirty="0" err="1"/>
                  <a:t>диференційовна</a:t>
                </a:r>
                <a:r>
                  <a:rPr lang="uk-UA" sz="3200" dirty="0"/>
                  <a:t> в кожній точці цього інтервалу.</a:t>
                </a:r>
              </a:p>
              <a:p>
                <a:pPr marL="0" indent="0" algn="just">
                  <a:buNone/>
                </a:pPr>
                <a:r>
                  <a:rPr lang="uk-UA" sz="800" dirty="0" smtClean="0"/>
                  <a:t>           </a:t>
                </a:r>
              </a:p>
              <a:p>
                <a:pPr marL="0" indent="0" algn="just">
                  <a:buNone/>
                </a:pPr>
                <a:r>
                  <a:rPr lang="uk-UA" sz="3200" dirty="0"/>
                  <a:t> </a:t>
                </a:r>
                <a:r>
                  <a:rPr lang="uk-UA" sz="3200" dirty="0" smtClean="0"/>
                  <a:t>           Зв’язок </a:t>
                </a:r>
                <a:r>
                  <a:rPr lang="uk-UA" sz="3200" dirty="0"/>
                  <a:t>між неперервністю функції в точці і </a:t>
                </a:r>
                <a:r>
                  <a:rPr lang="uk-UA" sz="3200" dirty="0" err="1"/>
                  <a:t>диференційовністю</a:t>
                </a:r>
                <a:r>
                  <a:rPr lang="uk-UA" sz="3200" dirty="0"/>
                  <a:t> її в цій точці встановлює така теорема</a:t>
                </a:r>
                <a:r>
                  <a:rPr lang="uk-UA" sz="3200" dirty="0" smtClean="0"/>
                  <a:t>.</a:t>
                </a:r>
              </a:p>
              <a:p>
                <a:pPr marL="0" indent="0" algn="just">
                  <a:buNone/>
                </a:pPr>
                <a:endParaRPr lang="uk-UA" sz="800" dirty="0"/>
              </a:p>
              <a:p>
                <a:pPr marL="0" indent="0" algn="just">
                  <a:buNone/>
                </a:pPr>
                <a:r>
                  <a:rPr lang="uk-UA" sz="3200" dirty="0" smtClean="0"/>
                  <a:t>        </a:t>
                </a:r>
                <a:r>
                  <a:rPr lang="uk-UA" sz="3200" b="1" dirty="0" smtClean="0"/>
                  <a:t>Теорема</a:t>
                </a:r>
                <a:r>
                  <a:rPr lang="uk-UA" sz="3200" b="1" dirty="0"/>
                  <a:t>.</a:t>
                </a:r>
                <a:r>
                  <a:rPr lang="uk-UA" sz="3200" dirty="0"/>
                  <a:t> Якщо функція </a:t>
                </a:r>
                <a14:m>
                  <m:oMath xmlns:m="http://schemas.openxmlformats.org/officeDocument/2006/math">
                    <m:r>
                      <a:rPr lang="uk-UA" sz="3200" i="1">
                        <a:latin typeface="Cambria Math" panose="02040503050406030204" pitchFamily="18" charset="0"/>
                      </a:rPr>
                      <m:t>𝑦</m:t>
                    </m:r>
                    <m:r>
                      <a:rPr lang="uk-UA" sz="32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uk-UA" sz="3200" i="1"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uk-UA" sz="3200" i="1">
                            <a:latin typeface="Cambria Math"/>
                          </a:rPr>
                        </m:ctrlPr>
                      </m:dPr>
                      <m:e>
                        <m:r>
                          <a:rPr lang="uk-UA" sz="32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</m:oMath>
                </a14:m>
                <a:r>
                  <a:rPr lang="uk-UA" sz="3200" dirty="0"/>
                  <a:t> </a:t>
                </a:r>
                <a:r>
                  <a:rPr lang="uk-UA" sz="3200" dirty="0" err="1"/>
                  <a:t>диференційовна</a:t>
                </a:r>
                <a:r>
                  <a:rPr lang="uk-UA" sz="3200" dirty="0"/>
                  <a:t> в точці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uk-UA" sz="3200" i="1">
                            <a:latin typeface="Cambria Math"/>
                          </a:rPr>
                        </m:ctrlPr>
                      </m:sSubPr>
                      <m:e>
                        <m:r>
                          <a:rPr lang="uk-UA" sz="32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uk-UA" sz="3200" i="1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lang="uk-UA" sz="3200" dirty="0"/>
                  <a:t>, то вона в цій точці неперервна.</a:t>
                </a:r>
              </a:p>
            </p:txBody>
          </p:sp>
        </mc:Choice>
        <mc:Fallback xmlns="">
          <p:sp>
            <p:nvSpPr>
              <p:cNvPr id="2" name="Объект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203158"/>
                <a:ext cx="10515600" cy="5165558"/>
              </a:xfrm>
              <a:blipFill rotWithShape="0">
                <a:blip r:embed="rId2"/>
                <a:stretch>
                  <a:fillRect l="-1507" t="-2358" r="-1449" b="-118"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144380"/>
            <a:ext cx="10515600" cy="962526"/>
          </a:xfrm>
        </p:spPr>
        <p:txBody>
          <a:bodyPr rtlCol="0">
            <a:normAutofit/>
          </a:bodyPr>
          <a:lstStyle/>
          <a:p>
            <a:pPr algn="ctr" fontAlgn="auto">
              <a:lnSpc>
                <a:spcPct val="100000"/>
              </a:lnSpc>
              <a:spcAft>
                <a:spcPts val="0"/>
              </a:spcAft>
              <a:defRPr/>
            </a:pPr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§ </a:t>
            </a:r>
            <a:r>
              <a:rPr lang="uk-UA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uk-UA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ДИФЕРЕНЦІЮВАННЯ ФУНКЦІЙ.</a:t>
            </a:r>
            <a:endParaRPr lang="uk-UA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Прямоугольник 3"/>
              <p:cNvSpPr/>
              <p:nvPr/>
            </p:nvSpPr>
            <p:spPr>
              <a:xfrm>
                <a:off x="545432" y="1106906"/>
                <a:ext cx="11101136" cy="529754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ru-RU" sz="2800" b="1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5.1. </a:t>
                </a:r>
                <a:r>
                  <a:rPr lang="uk-UA" sz="2800" b="1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Правила диференціювання суми, різниці, добутку і частки.</a:t>
                </a:r>
                <a:endParaRPr lang="uk-UA" sz="20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uk-UA" sz="2800" b="1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Теорема 1.</a:t>
                </a:r>
                <a:r>
                  <a:rPr lang="uk-UA" sz="2800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Якщо функції </a:t>
                </a:r>
                <a14:m>
                  <m:oMath xmlns:m="http://schemas.openxmlformats.org/officeDocument/2006/math">
                    <m:r>
                      <a:rPr lang="uk-UA" sz="28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𝑢</m:t>
                    </m:r>
                    <m:r>
                      <a:rPr lang="uk-UA" sz="28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uk-UA" sz="28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𝑢</m:t>
                    </m:r>
                    <m:d>
                      <m:dPr>
                        <m:ctrlPr>
                          <a:rPr lang="uk-UA" sz="2800" i="1">
                            <a:effectLst/>
                            <a:latin typeface="Cambria Math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uk-UA" sz="28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𝑥</m:t>
                        </m:r>
                      </m:e>
                    </m:d>
                  </m:oMath>
                </a14:m>
                <a:r>
                  <a:rPr lang="uk-UA" sz="2800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uk-UA" sz="28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𝑣</m:t>
                    </m:r>
                    <m:r>
                      <a:rPr lang="uk-UA" sz="28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uk-UA" sz="28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𝑣</m:t>
                    </m:r>
                    <m:d>
                      <m:dPr>
                        <m:ctrlPr>
                          <a:rPr lang="uk-UA" sz="2800" i="1">
                            <a:effectLst/>
                            <a:latin typeface="Cambria Math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uk-UA" sz="28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𝑥</m:t>
                        </m:r>
                      </m:e>
                    </m:d>
                  </m:oMath>
                </a14:m>
                <a:r>
                  <a:rPr lang="uk-UA" sz="28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uk-UA" sz="2800" dirty="0" err="1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диференційовні</a:t>
                </a:r>
                <a:r>
                  <a:rPr lang="uk-UA" sz="2800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в точці </a:t>
                </a:r>
                <a14:m>
                  <m:oMath xmlns:m="http://schemas.openxmlformats.org/officeDocument/2006/math">
                    <m:r>
                      <a:rPr lang="uk-UA" sz="28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𝑥</m:t>
                    </m:r>
                  </m:oMath>
                </a14:m>
                <a:r>
                  <a:rPr lang="uk-UA" sz="2800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, сума, різниця, добуток і частка цих функцій (частка за умови, що </a:t>
                </a:r>
                <a14:m>
                  <m:oMath xmlns:m="http://schemas.openxmlformats.org/officeDocument/2006/math">
                    <m:r>
                      <a:rPr lang="uk-UA" sz="28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𝑣</m:t>
                    </m:r>
                    <m:d>
                      <m:dPr>
                        <m:ctrlPr>
                          <a:rPr lang="uk-UA" sz="2800" i="1">
                            <a:effectLst/>
                            <a:latin typeface="Cambria Math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uk-UA" sz="28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𝑥</m:t>
                        </m:r>
                      </m:e>
                    </m:d>
                    <m:r>
                      <a:rPr lang="uk-UA" sz="28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≠0</m:t>
                    </m:r>
                  </m:oMath>
                </a14:m>
                <a:r>
                  <a:rPr lang="uk-UA" sz="2800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) також </a:t>
                </a:r>
                <a:r>
                  <a:rPr lang="uk-UA" sz="2800" dirty="0" err="1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диференційовні</a:t>
                </a:r>
                <a:r>
                  <a:rPr lang="uk-UA" sz="2800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в цій точці і справедливі такі формули:</a:t>
                </a:r>
                <a:endParaRPr lang="uk-UA" sz="20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algn="ctr">
                  <a:lnSpc>
                    <a:spcPct val="107000"/>
                  </a:lnSpc>
                  <a:spcAft>
                    <a:spcPts val="800"/>
                  </a:spcAft>
                </a:pPr>
                <a14:m>
                  <m:oMath xmlns:m="http://schemas.openxmlformats.org/officeDocument/2006/math">
                    <m:d>
                      <m:dPr>
                        <m:ctrlPr>
                          <a:rPr lang="uk-UA" sz="2800" i="1">
                            <a:effectLst/>
                            <a:latin typeface="Cambria Math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uk-UA" sz="28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𝑢</m:t>
                        </m:r>
                        <m:r>
                          <a:rPr lang="uk-UA" sz="28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+</m:t>
                        </m:r>
                        <m:r>
                          <a:rPr lang="uk-UA" sz="28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𝑣</m:t>
                        </m:r>
                      </m:e>
                    </m:d>
                    <m:r>
                      <a:rPr lang="uk-UA" sz="28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′=</m:t>
                    </m:r>
                    <m:r>
                      <a:rPr lang="uk-UA" sz="28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𝑢</m:t>
                    </m:r>
                    <m:r>
                      <a:rPr lang="uk-UA" sz="28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′+</m:t>
                    </m:r>
                    <m:r>
                      <a:rPr lang="uk-UA" sz="28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𝑣</m:t>
                    </m:r>
                    <m:r>
                      <a:rPr lang="uk-UA" sz="28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′</m:t>
                    </m:r>
                  </m:oMath>
                </a14:m>
                <a:r>
                  <a:rPr lang="ru-RU" sz="28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;</a:t>
                </a:r>
                <a:endParaRPr lang="uk-UA" sz="20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07000"/>
                  </a:lnSpc>
                  <a:spcAft>
                    <a:spcPts val="8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uk-UA" sz="2800" i="1">
                              <a:effectLst/>
                              <a:latin typeface="Cambria Math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uk-UA" sz="2800" i="1">
                                  <a:effectLst/>
                                  <a:latin typeface="Cambria Math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r>
                                <a:rPr lang="uk-UA" sz="28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𝑢</m:t>
                              </m:r>
                              <m:r>
                                <a:rPr lang="uk-UA" sz="28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−</m:t>
                              </m:r>
                              <m:r>
                                <a:rPr lang="uk-UA" sz="28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𝑣</m:t>
                              </m:r>
                            </m:e>
                          </m:d>
                        </m:e>
                        <m:sup>
                          <m:r>
                            <a:rPr lang="uk-UA" sz="28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′</m:t>
                          </m:r>
                        </m:sup>
                      </m:sSup>
                      <m:r>
                        <a:rPr lang="uk-UA" sz="2800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=</m:t>
                      </m:r>
                      <m:sSup>
                        <m:sSupPr>
                          <m:ctrlPr>
                            <a:rPr lang="uk-UA" sz="2800" i="1">
                              <a:effectLst/>
                              <a:latin typeface="Cambria Math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uk-UA" sz="28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𝑢</m:t>
                          </m:r>
                        </m:e>
                        <m:sup>
                          <m:r>
                            <a:rPr lang="uk-UA" sz="28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′</m:t>
                          </m:r>
                        </m:sup>
                      </m:sSup>
                      <m:r>
                        <a:rPr lang="uk-UA" sz="2800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−</m:t>
                      </m:r>
                      <m:r>
                        <a:rPr lang="uk-UA" sz="2800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𝑣</m:t>
                      </m:r>
                      <m:r>
                        <a:rPr lang="uk-UA" sz="2800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′</m:t>
                      </m:r>
                    </m:oMath>
                  </m:oMathPara>
                </a14:m>
                <a:endParaRPr lang="uk-UA" sz="20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07000"/>
                  </a:lnSpc>
                  <a:spcAft>
                    <a:spcPts val="8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uk-UA" sz="2800" i="1">
                              <a:effectLst/>
                              <a:latin typeface="Cambria Math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uk-UA" sz="2800" i="1">
                                  <a:effectLst/>
                                  <a:latin typeface="Cambria Math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r>
                                <a:rPr lang="uk-UA" sz="28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𝑢𝑣</m:t>
                              </m:r>
                            </m:e>
                          </m:d>
                        </m:e>
                        <m:sup>
                          <m:r>
                            <a:rPr lang="uk-UA" sz="28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′</m:t>
                          </m:r>
                        </m:sup>
                      </m:sSup>
                      <m:r>
                        <a:rPr lang="uk-UA" sz="2800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=</m:t>
                      </m:r>
                      <m:sSup>
                        <m:sSupPr>
                          <m:ctrlPr>
                            <a:rPr lang="uk-UA" sz="2800" i="1">
                              <a:effectLst/>
                              <a:latin typeface="Cambria Math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uk-UA" sz="28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𝑢</m:t>
                          </m:r>
                        </m:e>
                        <m:sup>
                          <m:r>
                            <a:rPr lang="uk-UA" sz="28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′</m:t>
                          </m:r>
                        </m:sup>
                      </m:sSup>
                      <m:r>
                        <a:rPr lang="uk-UA" sz="2800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𝑣</m:t>
                      </m:r>
                      <m:r>
                        <a:rPr lang="uk-UA" sz="2800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+</m:t>
                      </m:r>
                      <m:r>
                        <a:rPr lang="uk-UA" sz="2800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𝑢</m:t>
                      </m:r>
                      <m:sSup>
                        <m:sSupPr>
                          <m:ctrlPr>
                            <a:rPr lang="uk-UA" sz="2800" i="1">
                              <a:effectLst/>
                              <a:latin typeface="Cambria Math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uk-UA" sz="28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𝑣</m:t>
                          </m:r>
                        </m:e>
                        <m:sup>
                          <m:r>
                            <a:rPr lang="uk-UA" sz="28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′</m:t>
                          </m:r>
                        </m:sup>
                      </m:sSup>
                    </m:oMath>
                  </m:oMathPara>
                </a14:m>
                <a:endParaRPr lang="uk-UA" sz="20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07000"/>
                  </a:lnSpc>
                  <a:spcAft>
                    <a:spcPts val="8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uk-UA" sz="2800" i="1">
                              <a:effectLst/>
                              <a:latin typeface="Cambria Math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uk-UA" sz="2800" i="1">
                                  <a:effectLst/>
                                  <a:latin typeface="Cambria Math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fPr>
                            <m:num>
                              <m:r>
                                <a:rPr lang="uk-UA" sz="28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𝑢</m:t>
                              </m:r>
                            </m:num>
                            <m:den>
                              <m:r>
                                <a:rPr lang="uk-UA" sz="28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𝑣</m:t>
                              </m:r>
                            </m:den>
                          </m:f>
                        </m:e>
                      </m:d>
                      <m:r>
                        <a:rPr lang="uk-UA" sz="2800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′=</m:t>
                      </m:r>
                      <m:f>
                        <m:fPr>
                          <m:ctrlPr>
                            <a:rPr lang="uk-UA" sz="2800" i="1">
                              <a:effectLst/>
                              <a:latin typeface="Cambria Math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uk-UA" sz="2800" i="1">
                                  <a:effectLst/>
                                  <a:latin typeface="Cambria Math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lang="uk-UA" sz="28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𝑢</m:t>
                              </m:r>
                            </m:e>
                            <m:sup>
                              <m:r>
                                <a:rPr lang="uk-UA" sz="28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′</m:t>
                              </m:r>
                            </m:sup>
                          </m:sSup>
                          <m:r>
                            <a:rPr lang="uk-UA" sz="28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𝑣</m:t>
                          </m:r>
                          <m:r>
                            <a:rPr lang="uk-UA" sz="28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−</m:t>
                          </m:r>
                          <m:r>
                            <a:rPr lang="uk-UA" sz="28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𝑢𝑣</m:t>
                          </m:r>
                          <m:r>
                            <a:rPr lang="uk-UA" sz="28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′</m:t>
                          </m:r>
                        </m:num>
                        <m:den>
                          <m:sSup>
                            <m:sSupPr>
                              <m:ctrlPr>
                                <a:rPr lang="uk-UA" sz="2800" i="1">
                                  <a:effectLst/>
                                  <a:latin typeface="Cambria Math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lang="uk-UA" sz="28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𝑣</m:t>
                              </m:r>
                            </m:e>
                            <m:sup>
                              <m:r>
                                <a:rPr lang="uk-UA" sz="28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uk-UA" sz="14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" name="Прямоугольник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5432" y="1106906"/>
                <a:ext cx="11101136" cy="5297540"/>
              </a:xfrm>
              <a:prstGeom prst="rect">
                <a:avLst/>
              </a:prstGeom>
              <a:blipFill rotWithShape="0">
                <a:blip r:embed="rId2"/>
                <a:stretch>
                  <a:fillRect l="-1098" t="-1266" r="-1647"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Объект 1"/>
              <p:cNvSpPr>
                <a:spLocks noGrp="1"/>
              </p:cNvSpPr>
              <p:nvPr>
                <p:ph idx="1"/>
              </p:nvPr>
            </p:nvSpPr>
            <p:spPr>
              <a:xfrm>
                <a:off x="838200" y="641684"/>
                <a:ext cx="10515600" cy="5535279"/>
              </a:xfrm>
            </p:spPr>
            <p:txBody>
              <a:bodyPr/>
              <a:lstStyle/>
              <a:p>
                <a:pPr marL="0" indent="0" algn="just">
                  <a:buNone/>
                </a:pPr>
                <a:r>
                  <a:rPr lang="uk-UA" sz="4000" b="1" dirty="0"/>
                  <a:t>Теорема </a:t>
                </a:r>
                <a:r>
                  <a:rPr lang="ru-RU" sz="4000" b="1" dirty="0"/>
                  <a:t>2</a:t>
                </a:r>
                <a:r>
                  <a:rPr lang="uk-UA" sz="4000" b="1" dirty="0"/>
                  <a:t>.</a:t>
                </a:r>
                <a:r>
                  <a:rPr lang="uk-UA" sz="4000" dirty="0"/>
                  <a:t> Якщо </a:t>
                </a:r>
                <a14:m>
                  <m:oMath xmlns:m="http://schemas.openxmlformats.org/officeDocument/2006/math">
                    <m:r>
                      <a:rPr lang="uk-UA" sz="4000" i="1">
                        <a:latin typeface="Cambria Math" panose="02040503050406030204" pitchFamily="18" charset="0"/>
                      </a:rPr>
                      <m:t>𝑦</m:t>
                    </m:r>
                    <m:r>
                      <a:rPr lang="uk-UA" sz="40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uk-UA" sz="4000" i="1"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uk-UA" sz="4000" i="1">
                            <a:latin typeface="Cambria Math"/>
                          </a:rPr>
                        </m:ctrlPr>
                      </m:dPr>
                      <m:e>
                        <m:r>
                          <a:rPr lang="uk-UA" sz="40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uk-UA" sz="40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uk-UA" sz="4000" i="1">
                        <a:latin typeface="Cambria Math" panose="02040503050406030204" pitchFamily="18" charset="0"/>
                      </a:rPr>
                      <m:t>𝐶</m:t>
                    </m:r>
                  </m:oMath>
                </a14:m>
                <a:r>
                  <a:rPr lang="ru-RU" sz="4000" dirty="0"/>
                  <a:t>, </a:t>
                </a:r>
                <a:r>
                  <a:rPr lang="uk-UA" sz="4000" dirty="0"/>
                  <a:t>де </a:t>
                </a:r>
                <a14:m>
                  <m:oMath xmlns:m="http://schemas.openxmlformats.org/officeDocument/2006/math">
                    <m:r>
                      <a:rPr lang="uk-UA" sz="4000" i="1">
                        <a:latin typeface="Cambria Math" panose="02040503050406030204" pitchFamily="18" charset="0"/>
                      </a:rPr>
                      <m:t>𝐶</m:t>
                    </m:r>
                  </m:oMath>
                </a14:m>
                <a:r>
                  <a:rPr lang="uk-UA" sz="4000" dirty="0"/>
                  <a:t> — стале число, то 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uk-UA" sz="4000" i="1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uk-UA" sz="4000" i="1"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  <m:sup>
                          <m:r>
                            <a:rPr lang="en-US" sz="4000" i="1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d>
                        <m:dPr>
                          <m:ctrlPr>
                            <a:rPr lang="uk-UA" sz="4000" i="1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sz="40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lang="uk-UA" sz="4000" i="1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uk-UA" sz="4000" i="1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uk-UA" sz="4000" i="1"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  <m:sup>
                          <m:r>
                            <a:rPr lang="uk-UA" sz="4000" i="1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lang="uk-UA" sz="4000" i="1">
                          <a:latin typeface="Cambria Math" panose="02040503050406030204" pitchFamily="18" charset="0"/>
                        </a:rPr>
                        <m:t>=0.</m:t>
                      </m:r>
                    </m:oMath>
                  </m:oMathPara>
                </a14:m>
                <a:endParaRPr lang="uk-UA" sz="4000" dirty="0"/>
              </a:p>
              <a:p>
                <a:pPr marL="0" indent="0" algn="just">
                  <a:buNone/>
                </a:pPr>
                <a:endParaRPr lang="uk-UA" sz="4000" dirty="0"/>
              </a:p>
              <a:p>
                <a:pPr marL="0" indent="0" algn="just">
                  <a:buNone/>
                </a:pPr>
                <a:endParaRPr lang="uk-UA" sz="4000" b="1" dirty="0" smtClean="0"/>
              </a:p>
              <a:p>
                <a:pPr marL="0" indent="0" algn="just">
                  <a:buNone/>
                </a:pPr>
                <a:r>
                  <a:rPr lang="uk-UA" sz="4000" b="1" dirty="0" smtClean="0"/>
                  <a:t>Теорема </a:t>
                </a:r>
                <a:r>
                  <a:rPr lang="uk-UA" sz="4000" b="1" dirty="0"/>
                  <a:t>3. </a:t>
                </a:r>
                <a:r>
                  <a:rPr lang="uk-UA" sz="4000" dirty="0"/>
                  <a:t>Сталий множник можна виносити за знак похідної, тобто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uk-UA" sz="4000" i="1">
                            <a:latin typeface="Cambria Math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uk-UA" sz="4000" i="1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uk-UA" sz="4000" i="1">
                                <a:latin typeface="Cambria Math" panose="02040503050406030204" pitchFamily="18" charset="0"/>
                              </a:rPr>
                              <m:t>𝐶𝑢</m:t>
                            </m:r>
                          </m:e>
                        </m:d>
                      </m:e>
                      <m:sup>
                        <m:r>
                          <a:rPr lang="uk-UA" sz="4000" i="1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  <m:r>
                      <a:rPr lang="uk-UA" sz="40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uk-UA" sz="4000" i="1">
                        <a:latin typeface="Cambria Math" panose="02040503050406030204" pitchFamily="18" charset="0"/>
                      </a:rPr>
                      <m:t>𝐶𝑢</m:t>
                    </m:r>
                    <m:r>
                      <a:rPr lang="uk-UA" sz="4000" i="1">
                        <a:latin typeface="Cambria Math" panose="02040503050406030204" pitchFamily="18" charset="0"/>
                      </a:rPr>
                      <m:t>′</m:t>
                    </m:r>
                  </m:oMath>
                </a14:m>
                <a:r>
                  <a:rPr lang="ru-RU" sz="4000" dirty="0"/>
                  <a:t>.</a:t>
                </a:r>
                <a:endParaRPr lang="uk-UA" sz="4000" dirty="0"/>
              </a:p>
              <a:p>
                <a:pPr marL="0" indent="0">
                  <a:buNone/>
                </a:pPr>
                <a:endParaRPr lang="uk-UA" dirty="0"/>
              </a:p>
            </p:txBody>
          </p:sp>
        </mc:Choice>
        <mc:Fallback xmlns="">
          <p:sp>
            <p:nvSpPr>
              <p:cNvPr id="2" name="Объект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641684"/>
                <a:ext cx="10515600" cy="5535279"/>
              </a:xfrm>
              <a:blipFill rotWithShape="0">
                <a:blip r:embed="rId2"/>
                <a:stretch>
                  <a:fillRect l="-2087" t="-3084" r="-2029"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Объект 1"/>
              <p:cNvSpPr>
                <a:spLocks noGrp="1"/>
              </p:cNvSpPr>
              <p:nvPr>
                <p:ph idx="1"/>
              </p:nvPr>
            </p:nvSpPr>
            <p:spPr>
              <a:xfrm>
                <a:off x="838200" y="304800"/>
                <a:ext cx="10515600" cy="5872163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en-US" sz="3600" b="1" dirty="0" smtClean="0"/>
                  <a:t>5.2. </a:t>
                </a:r>
                <a:r>
                  <a:rPr lang="uk-UA" sz="3600" b="1" dirty="0"/>
                  <a:t>Гіперболічні функції. </a:t>
                </a:r>
                <a:endParaRPr lang="uk-UA" sz="3600" dirty="0"/>
              </a:p>
              <a:p>
                <a:pPr marL="0" indent="0" algn="just">
                  <a:buNone/>
                </a:pPr>
                <a:r>
                  <a:rPr lang="uk-UA" sz="3600" dirty="0" smtClean="0"/>
                  <a:t>    У </a:t>
                </a:r>
                <a:r>
                  <a:rPr lang="uk-UA" sz="3600" dirty="0"/>
                  <a:t>математиці, будівельній </a:t>
                </a:r>
                <a:r>
                  <a:rPr lang="uk-UA" sz="3600" dirty="0" err="1"/>
                  <a:t>механіці</a:t>
                </a:r>
                <a:r>
                  <a:rPr lang="uk-UA" sz="3600" dirty="0"/>
                  <a:t>, електротехніці та інших дисциплінах зустрічаються так звані гіперболічні функції.</a:t>
                </a:r>
              </a:p>
              <a:p>
                <a:pPr marL="0" indent="0" algn="just">
                  <a:buNone/>
                </a:pPr>
                <a:r>
                  <a:rPr lang="uk-UA" sz="3600" dirty="0" smtClean="0"/>
                  <a:t>    Гіперболічними </a:t>
                </a:r>
                <a:r>
                  <a:rPr lang="uk-UA" sz="3600" dirty="0"/>
                  <a:t>синусом </a:t>
                </a:r>
                <a14:m>
                  <m:oMath xmlns:m="http://schemas.openxmlformats.org/officeDocument/2006/math">
                    <m:r>
                      <a:rPr lang="ru-RU" sz="3600" i="1">
                        <a:latin typeface="Cambria Math" panose="02040503050406030204" pitchFamily="18" charset="0"/>
                      </a:rPr>
                      <m:t>𝑠h</m:t>
                    </m:r>
                    <m:r>
                      <a:rPr lang="ru-RU" sz="3600" i="1">
                        <a:latin typeface="Cambria Math" panose="02040503050406030204" pitchFamily="18" charset="0"/>
                      </a:rPr>
                      <m:t> </m:t>
                    </m:r>
                    <m:r>
                      <a:rPr lang="ru-RU" sz="3600" i="1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uk-UA" sz="3600" dirty="0"/>
                  <a:t>, косинусом </a:t>
                </a:r>
                <a14:m>
                  <m:oMath xmlns:m="http://schemas.openxmlformats.org/officeDocument/2006/math">
                    <m:r>
                      <a:rPr lang="ru-RU" sz="3600" i="1">
                        <a:latin typeface="Cambria Math" panose="02040503050406030204" pitchFamily="18" charset="0"/>
                      </a:rPr>
                      <m:t>𝑐h</m:t>
                    </m:r>
                    <m:r>
                      <a:rPr lang="ru-RU" sz="3600" i="1">
                        <a:latin typeface="Cambria Math" panose="02040503050406030204" pitchFamily="18" charset="0"/>
                      </a:rPr>
                      <m:t> </m:t>
                    </m:r>
                    <m:r>
                      <a:rPr lang="ru-RU" sz="3600" i="1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uk-UA" sz="3600" dirty="0"/>
                  <a:t>, тангенсом </a:t>
                </a:r>
                <a14:m>
                  <m:oMath xmlns:m="http://schemas.openxmlformats.org/officeDocument/2006/math">
                    <m:r>
                      <a:rPr lang="ru-RU" sz="3600" i="1">
                        <a:latin typeface="Cambria Math" panose="02040503050406030204" pitchFamily="18" charset="0"/>
                      </a:rPr>
                      <m:t>𝑡h</m:t>
                    </m:r>
                    <m:r>
                      <a:rPr lang="ru-RU" sz="3600" i="1">
                        <a:latin typeface="Cambria Math" panose="02040503050406030204" pitchFamily="18" charset="0"/>
                      </a:rPr>
                      <m:t> </m:t>
                    </m:r>
                    <m:r>
                      <a:rPr lang="ru-RU" sz="3600" i="1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uk-UA" sz="3600" dirty="0"/>
                  <a:t> і котангенсом </a:t>
                </a:r>
                <a14:m>
                  <m:oMath xmlns:m="http://schemas.openxmlformats.org/officeDocument/2006/math">
                    <m:r>
                      <a:rPr lang="ru-RU" sz="3600" i="1">
                        <a:latin typeface="Cambria Math" panose="02040503050406030204" pitchFamily="18" charset="0"/>
                      </a:rPr>
                      <m:t>𝑐𝑡h</m:t>
                    </m:r>
                    <m:r>
                      <a:rPr lang="ru-RU" sz="3600" i="1">
                        <a:latin typeface="Cambria Math" panose="02040503050406030204" pitchFamily="18" charset="0"/>
                      </a:rPr>
                      <m:t> </m:t>
                    </m:r>
                    <m:r>
                      <a:rPr lang="ru-RU" sz="3600" i="1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uk-UA" sz="3600" dirty="0"/>
                  <a:t> називаються</a:t>
                </a:r>
              </a:p>
              <a:p>
                <a:pPr marL="0" indent="0" algn="ctr">
                  <a:buNone/>
                </a:pPr>
                <a14:m>
                  <m:oMath xmlns:m="http://schemas.openxmlformats.org/officeDocument/2006/math">
                    <m:r>
                      <a:rPr lang="ru-RU" sz="3600" i="1">
                        <a:latin typeface="Cambria Math" panose="02040503050406030204" pitchFamily="18" charset="0"/>
                      </a:rPr>
                      <m:t>𝑠</m:t>
                    </m:r>
                    <m:r>
                      <a:rPr lang="uk-UA" sz="3600" i="1">
                        <a:latin typeface="Cambria Math" panose="02040503050406030204" pitchFamily="18" charset="0"/>
                      </a:rPr>
                      <m:t>h</m:t>
                    </m:r>
                    <m:r>
                      <a:rPr lang="uk-UA" sz="3600" i="1">
                        <a:latin typeface="Cambria Math" panose="02040503050406030204" pitchFamily="18" charset="0"/>
                      </a:rPr>
                      <m:t> </m:t>
                    </m:r>
                    <m:r>
                      <a:rPr lang="ru-RU" sz="360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uk-UA" sz="3600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uk-UA" sz="3600" i="1">
                            <a:latin typeface="Cambria Math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uk-UA" sz="3600" i="1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ru-RU" sz="3600" i="1">
                                <a:latin typeface="Cambria Math" panose="02040503050406030204" pitchFamily="18" charset="0"/>
                              </a:rPr>
                              <m:t>𝑒</m:t>
                            </m:r>
                          </m:e>
                          <m:sup>
                            <m:r>
                              <a:rPr lang="ru-RU" sz="3600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sup>
                        </m:sSup>
                        <m:r>
                          <a:rPr lang="uk-UA" sz="3600" i="1">
                            <a:latin typeface="Cambria Math" panose="02040503050406030204" pitchFamily="18" charset="0"/>
                          </a:rPr>
                          <m:t>−</m:t>
                        </m:r>
                        <m:sSup>
                          <m:sSupPr>
                            <m:ctrlPr>
                              <a:rPr lang="uk-UA" sz="3600" i="1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ru-RU" sz="3600" i="1">
                                <a:latin typeface="Cambria Math" panose="02040503050406030204" pitchFamily="18" charset="0"/>
                              </a:rPr>
                              <m:t>𝑒</m:t>
                            </m:r>
                          </m:e>
                          <m:sup>
                            <m:r>
                              <a:rPr lang="uk-UA" sz="3600" i="1"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ru-RU" sz="3600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sup>
                        </m:sSup>
                      </m:num>
                      <m:den>
                        <m:r>
                          <a:rPr lang="uk-UA" sz="3600" i="1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uk-UA" sz="3600" i="1">
                        <a:latin typeface="Cambria Math" panose="02040503050406030204" pitchFamily="18" charset="0"/>
                      </a:rPr>
                      <m:t>;   </m:t>
                    </m:r>
                  </m:oMath>
                </a14:m>
                <a:r>
                  <a:rPr lang="uk-UA" sz="3600" dirty="0"/>
                  <a:t> </a:t>
                </a:r>
                <a14:m>
                  <m:oMath xmlns:m="http://schemas.openxmlformats.org/officeDocument/2006/math">
                    <m:r>
                      <a:rPr lang="ru-RU" sz="3600" i="1">
                        <a:latin typeface="Cambria Math" panose="02040503050406030204" pitchFamily="18" charset="0"/>
                      </a:rPr>
                      <m:t>𝑐</m:t>
                    </m:r>
                    <m:r>
                      <a:rPr lang="uk-UA" sz="3600" i="1">
                        <a:latin typeface="Cambria Math" panose="02040503050406030204" pitchFamily="18" charset="0"/>
                      </a:rPr>
                      <m:t>h</m:t>
                    </m:r>
                    <m:r>
                      <a:rPr lang="uk-UA" sz="3600" i="1">
                        <a:latin typeface="Cambria Math" panose="02040503050406030204" pitchFamily="18" charset="0"/>
                      </a:rPr>
                      <m:t> </m:t>
                    </m:r>
                    <m:r>
                      <a:rPr lang="ru-RU" sz="360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uk-UA" sz="3600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uk-UA" sz="3600" i="1">
                            <a:latin typeface="Cambria Math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uk-UA" sz="3600" i="1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ru-RU" sz="3600" i="1">
                                <a:latin typeface="Cambria Math" panose="02040503050406030204" pitchFamily="18" charset="0"/>
                              </a:rPr>
                              <m:t>𝑒</m:t>
                            </m:r>
                          </m:e>
                          <m:sup>
                            <m:r>
                              <a:rPr lang="ru-RU" sz="3600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sup>
                        </m:sSup>
                        <m:r>
                          <a:rPr lang="uk-UA" sz="3600" i="1">
                            <a:latin typeface="Cambria Math" panose="02040503050406030204" pitchFamily="18" charset="0"/>
                          </a:rPr>
                          <m:t>+</m:t>
                        </m:r>
                        <m:sSup>
                          <m:sSupPr>
                            <m:ctrlPr>
                              <a:rPr lang="uk-UA" sz="3600" i="1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ru-RU" sz="3600" i="1">
                                <a:latin typeface="Cambria Math" panose="02040503050406030204" pitchFamily="18" charset="0"/>
                              </a:rPr>
                              <m:t>𝑒</m:t>
                            </m:r>
                          </m:e>
                          <m:sup>
                            <m:r>
                              <a:rPr lang="uk-UA" sz="3600" i="1"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ru-RU" sz="3600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sup>
                        </m:sSup>
                      </m:num>
                      <m:den>
                        <m:r>
                          <a:rPr lang="uk-UA" sz="3600" i="1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uk-UA" sz="3600" i="1">
                        <a:latin typeface="Cambria Math" panose="02040503050406030204" pitchFamily="18" charset="0"/>
                      </a:rPr>
                      <m:t>;</m:t>
                    </m:r>
                  </m:oMath>
                </a14:m>
                <a:endParaRPr lang="uk-UA" sz="3600" dirty="0"/>
              </a:p>
              <a:p>
                <a:pPr marL="0" indent="0" algn="ctr">
                  <a:buNone/>
                </a:pPr>
                <a14:m>
                  <m:oMath xmlns:m="http://schemas.openxmlformats.org/officeDocument/2006/math">
                    <m:r>
                      <a:rPr lang="ru-RU" sz="3600" i="1">
                        <a:latin typeface="Cambria Math" panose="02040503050406030204" pitchFamily="18" charset="0"/>
                      </a:rPr>
                      <m:t>𝑡</m:t>
                    </m:r>
                    <m:r>
                      <a:rPr lang="uk-UA" sz="3600" i="1">
                        <a:latin typeface="Cambria Math" panose="02040503050406030204" pitchFamily="18" charset="0"/>
                      </a:rPr>
                      <m:t>h</m:t>
                    </m:r>
                    <m:r>
                      <a:rPr lang="uk-UA" sz="3600" i="1">
                        <a:latin typeface="Cambria Math" panose="02040503050406030204" pitchFamily="18" charset="0"/>
                      </a:rPr>
                      <m:t> </m:t>
                    </m:r>
                    <m:r>
                      <a:rPr lang="ru-RU" sz="360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uk-UA" sz="3600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uk-UA" sz="3600" i="1">
                            <a:latin typeface="Cambria Math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uk-UA" sz="3600" i="1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ru-RU" sz="3600" i="1">
                                <a:latin typeface="Cambria Math" panose="02040503050406030204" pitchFamily="18" charset="0"/>
                              </a:rPr>
                              <m:t>𝑒</m:t>
                            </m:r>
                          </m:e>
                          <m:sup>
                            <m:r>
                              <a:rPr lang="ru-RU" sz="3600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sup>
                        </m:sSup>
                        <m:r>
                          <a:rPr lang="uk-UA" sz="3600" i="1">
                            <a:latin typeface="Cambria Math" panose="02040503050406030204" pitchFamily="18" charset="0"/>
                          </a:rPr>
                          <m:t>−</m:t>
                        </m:r>
                        <m:sSup>
                          <m:sSupPr>
                            <m:ctrlPr>
                              <a:rPr lang="uk-UA" sz="3600" i="1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ru-RU" sz="3600" i="1">
                                <a:latin typeface="Cambria Math" panose="02040503050406030204" pitchFamily="18" charset="0"/>
                              </a:rPr>
                              <m:t>𝑒</m:t>
                            </m:r>
                          </m:e>
                          <m:sup>
                            <m:r>
                              <a:rPr lang="uk-UA" sz="3600" i="1"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ru-RU" sz="3600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sup>
                        </m:sSup>
                      </m:num>
                      <m:den>
                        <m:sSup>
                          <m:sSupPr>
                            <m:ctrlPr>
                              <a:rPr lang="uk-UA" sz="3600" i="1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ru-RU" sz="3600" i="1">
                                <a:latin typeface="Cambria Math" panose="02040503050406030204" pitchFamily="18" charset="0"/>
                              </a:rPr>
                              <m:t>𝑒</m:t>
                            </m:r>
                          </m:e>
                          <m:sup>
                            <m:r>
                              <a:rPr lang="ru-RU" sz="3600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sup>
                        </m:sSup>
                        <m:r>
                          <a:rPr lang="uk-UA" sz="3600" i="1">
                            <a:latin typeface="Cambria Math" panose="02040503050406030204" pitchFamily="18" charset="0"/>
                          </a:rPr>
                          <m:t>+</m:t>
                        </m:r>
                        <m:sSup>
                          <m:sSupPr>
                            <m:ctrlPr>
                              <a:rPr lang="uk-UA" sz="3600" i="1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ru-RU" sz="3600" i="1">
                                <a:latin typeface="Cambria Math" panose="02040503050406030204" pitchFamily="18" charset="0"/>
                              </a:rPr>
                              <m:t>𝑒</m:t>
                            </m:r>
                          </m:e>
                          <m:sup>
                            <m:r>
                              <a:rPr lang="uk-UA" sz="3600" i="1"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ru-RU" sz="3600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sup>
                        </m:sSup>
                      </m:den>
                    </m:f>
                    <m:r>
                      <a:rPr lang="uk-UA" sz="3600" i="1">
                        <a:latin typeface="Cambria Math" panose="02040503050406030204" pitchFamily="18" charset="0"/>
                      </a:rPr>
                      <m:t>;   </m:t>
                    </m:r>
                  </m:oMath>
                </a14:m>
                <a:r>
                  <a:rPr lang="uk-UA" sz="3600" dirty="0"/>
                  <a:t> </a:t>
                </a:r>
                <a14:m>
                  <m:oMath xmlns:m="http://schemas.openxmlformats.org/officeDocument/2006/math">
                    <m:r>
                      <a:rPr lang="ru-RU" sz="3600" i="1">
                        <a:latin typeface="Cambria Math" panose="02040503050406030204" pitchFamily="18" charset="0"/>
                      </a:rPr>
                      <m:t>𝑐𝑡</m:t>
                    </m:r>
                    <m:r>
                      <a:rPr lang="uk-UA" sz="3600" i="1">
                        <a:latin typeface="Cambria Math" panose="02040503050406030204" pitchFamily="18" charset="0"/>
                      </a:rPr>
                      <m:t>h</m:t>
                    </m:r>
                    <m:r>
                      <a:rPr lang="uk-UA" sz="3600" i="1">
                        <a:latin typeface="Cambria Math" panose="02040503050406030204" pitchFamily="18" charset="0"/>
                      </a:rPr>
                      <m:t> </m:t>
                    </m:r>
                    <m:r>
                      <a:rPr lang="ru-RU" sz="360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uk-UA" sz="3600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uk-UA" sz="3600" i="1">
                            <a:latin typeface="Cambria Math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uk-UA" sz="3600" i="1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ru-RU" sz="3600" i="1">
                                <a:latin typeface="Cambria Math" panose="02040503050406030204" pitchFamily="18" charset="0"/>
                              </a:rPr>
                              <m:t>𝑒</m:t>
                            </m:r>
                          </m:e>
                          <m:sup>
                            <m:r>
                              <a:rPr lang="ru-RU" sz="3600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sup>
                        </m:sSup>
                        <m:r>
                          <a:rPr lang="uk-UA" sz="3600" i="1">
                            <a:latin typeface="Cambria Math" panose="02040503050406030204" pitchFamily="18" charset="0"/>
                          </a:rPr>
                          <m:t>+</m:t>
                        </m:r>
                        <m:sSup>
                          <m:sSupPr>
                            <m:ctrlPr>
                              <a:rPr lang="uk-UA" sz="3600" i="1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ru-RU" sz="3600" i="1">
                                <a:latin typeface="Cambria Math" panose="02040503050406030204" pitchFamily="18" charset="0"/>
                              </a:rPr>
                              <m:t>𝑒</m:t>
                            </m:r>
                          </m:e>
                          <m:sup>
                            <m:r>
                              <a:rPr lang="uk-UA" sz="3600" i="1"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ru-RU" sz="3600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sup>
                        </m:sSup>
                      </m:num>
                      <m:den>
                        <m:sSup>
                          <m:sSupPr>
                            <m:ctrlPr>
                              <a:rPr lang="uk-UA" sz="3600" i="1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ru-RU" sz="3600" i="1">
                                <a:latin typeface="Cambria Math" panose="02040503050406030204" pitchFamily="18" charset="0"/>
                              </a:rPr>
                              <m:t>𝑒</m:t>
                            </m:r>
                          </m:e>
                          <m:sup>
                            <m:r>
                              <a:rPr lang="ru-RU" sz="3600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sup>
                        </m:sSup>
                        <m:r>
                          <a:rPr lang="uk-UA" sz="3600" i="1">
                            <a:latin typeface="Cambria Math" panose="02040503050406030204" pitchFamily="18" charset="0"/>
                          </a:rPr>
                          <m:t>−</m:t>
                        </m:r>
                        <m:sSup>
                          <m:sSupPr>
                            <m:ctrlPr>
                              <a:rPr lang="uk-UA" sz="3600" i="1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ru-RU" sz="3600" i="1">
                                <a:latin typeface="Cambria Math" panose="02040503050406030204" pitchFamily="18" charset="0"/>
                              </a:rPr>
                              <m:t>𝑒</m:t>
                            </m:r>
                          </m:e>
                          <m:sup>
                            <m:r>
                              <a:rPr lang="uk-UA" sz="3600" i="1"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ru-RU" sz="3600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sup>
                        </m:sSup>
                      </m:den>
                    </m:f>
                  </m:oMath>
                </a14:m>
                <a:r>
                  <a:rPr lang="uk-UA" sz="3600" dirty="0"/>
                  <a:t> .</a:t>
                </a:r>
              </a:p>
              <a:p>
                <a:pPr marL="0" indent="0">
                  <a:buNone/>
                </a:pPr>
                <a:r>
                  <a:rPr lang="en-US" sz="3600" dirty="0"/>
                  <a:t>C</a:t>
                </a:r>
                <a:r>
                  <a:rPr lang="uk-UA" sz="3600" dirty="0" err="1"/>
                  <a:t>праведлива</a:t>
                </a:r>
                <a:r>
                  <a:rPr lang="uk-UA" sz="3600" dirty="0"/>
                  <a:t> формула: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uk-UA" sz="3600" i="1">
                            <a:latin typeface="Cambria Math"/>
                          </a:rPr>
                        </m:ctrlPr>
                      </m:sSupPr>
                      <m:e>
                        <m:r>
                          <a:rPr lang="ru-RU" sz="3600" i="1">
                            <a:latin typeface="Cambria Math" panose="02040503050406030204" pitchFamily="18" charset="0"/>
                          </a:rPr>
                          <m:t>𝑐</m:t>
                        </m:r>
                        <m:r>
                          <a:rPr lang="uk-UA" sz="3600" i="1">
                            <a:latin typeface="Cambria Math" panose="02040503050406030204" pitchFamily="18" charset="0"/>
                          </a:rPr>
                          <m:t>h</m:t>
                        </m:r>
                      </m:e>
                      <m:sup>
                        <m:r>
                          <a:rPr lang="ru-RU" sz="360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ru-RU" sz="360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ru-RU" sz="3600" i="1">
                        <a:latin typeface="Cambria Math" panose="02040503050406030204" pitchFamily="18" charset="0"/>
                      </a:rPr>
                      <m:t>−</m:t>
                    </m:r>
                    <m:sSup>
                      <m:sSupPr>
                        <m:ctrlPr>
                          <a:rPr lang="uk-UA" sz="3600" i="1">
                            <a:latin typeface="Cambria Math"/>
                          </a:rPr>
                        </m:ctrlPr>
                      </m:sSupPr>
                      <m:e>
                        <m:r>
                          <a:rPr lang="en-US" sz="3600" i="1">
                            <a:latin typeface="Cambria Math" panose="02040503050406030204" pitchFamily="18" charset="0"/>
                          </a:rPr>
                          <m:t>𝑠</m:t>
                        </m:r>
                        <m:r>
                          <a:rPr lang="uk-UA" sz="3600" i="1">
                            <a:latin typeface="Cambria Math" panose="02040503050406030204" pitchFamily="18" charset="0"/>
                          </a:rPr>
                          <m:t>h</m:t>
                        </m:r>
                      </m:e>
                      <m:sup>
                        <m:r>
                          <a:rPr lang="ru-RU" sz="360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ru-RU" sz="360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ru-RU" sz="3600" i="1">
                        <a:latin typeface="Cambria Math" panose="02040503050406030204" pitchFamily="18" charset="0"/>
                      </a:rPr>
                      <m:t>=1</m:t>
                    </m:r>
                  </m:oMath>
                </a14:m>
                <a:r>
                  <a:rPr lang="ru-RU" sz="3600" dirty="0"/>
                  <a:t>.</a:t>
                </a:r>
                <a:endParaRPr lang="uk-UA" sz="3600" dirty="0"/>
              </a:p>
            </p:txBody>
          </p:sp>
        </mc:Choice>
        <mc:Fallback xmlns="">
          <p:sp>
            <p:nvSpPr>
              <p:cNvPr id="2" name="Объект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304800"/>
                <a:ext cx="10515600" cy="5872163"/>
              </a:xfrm>
              <a:blipFill rotWithShape="0">
                <a:blip r:embed="rId2"/>
                <a:stretch>
                  <a:fillRect l="-1797" t="-2492" r="-1739" b="-727"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941" y="1416467"/>
            <a:ext cx="10746405" cy="41982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5.</a:t>
            </a:r>
            <a:r>
              <a:rPr lang="uk-U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Похідна оберненої функції.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marL="0" indent="0" algn="just">
                  <a:buNone/>
                </a:pPr>
                <a:r>
                  <a:rPr lang="uk-UA" sz="3600" dirty="0" smtClean="0"/>
                  <a:t>            Нехай </a:t>
                </a:r>
                <a14:m>
                  <m:oMath xmlns:m="http://schemas.openxmlformats.org/officeDocument/2006/math">
                    <m:r>
                      <a:rPr lang="uk-UA" sz="3600" i="1">
                        <a:latin typeface="Cambria Math" panose="02040503050406030204" pitchFamily="18" charset="0"/>
                      </a:rPr>
                      <m:t>𝑦</m:t>
                    </m:r>
                    <m:r>
                      <a:rPr lang="uk-UA" sz="36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uk-UA" sz="3600" i="1"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uk-UA" sz="3600" i="1">
                            <a:latin typeface="Cambria Math"/>
                          </a:rPr>
                        </m:ctrlPr>
                      </m:dPr>
                      <m:e>
                        <m:r>
                          <a:rPr lang="uk-UA" sz="36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</m:oMath>
                </a14:m>
                <a:r>
                  <a:rPr lang="uk-UA" sz="3600" dirty="0"/>
                  <a:t> і </a:t>
                </a:r>
                <a14:m>
                  <m:oMath xmlns:m="http://schemas.openxmlformats.org/officeDocument/2006/math">
                    <m:r>
                      <a:rPr lang="uk-UA" sz="360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uk-UA" sz="36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uk-UA" sz="3600" i="1">
                        <a:latin typeface="Cambria Math" panose="02040503050406030204" pitchFamily="18" charset="0"/>
                      </a:rPr>
                      <m:t>𝜑</m:t>
                    </m:r>
                    <m:d>
                      <m:dPr>
                        <m:ctrlPr>
                          <a:rPr lang="uk-UA" sz="3600" i="1">
                            <a:latin typeface="Cambria Math"/>
                          </a:rPr>
                        </m:ctrlPr>
                      </m:dPr>
                      <m:e>
                        <m:r>
                          <a:rPr lang="uk-UA" sz="3600" i="1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</m:d>
                  </m:oMath>
                </a14:m>
                <a:r>
                  <a:rPr lang="uk-UA" sz="3600" dirty="0"/>
                  <a:t> — пара взаємно обернених функцій. </a:t>
                </a:r>
              </a:p>
              <a:p>
                <a:pPr marL="0" indent="0" algn="just">
                  <a:buNone/>
                </a:pPr>
                <a:r>
                  <a:rPr lang="uk-UA" sz="3600" b="1" dirty="0" smtClean="0"/>
                  <a:t>            Теорема 4.</a:t>
                </a:r>
                <a:r>
                  <a:rPr lang="uk-UA" sz="3600" dirty="0" smtClean="0"/>
                  <a:t> </a:t>
                </a:r>
                <a:r>
                  <a:rPr lang="uk-UA" sz="3600" dirty="0"/>
                  <a:t>Якщо функція </a:t>
                </a:r>
                <a14:m>
                  <m:oMath xmlns:m="http://schemas.openxmlformats.org/officeDocument/2006/math">
                    <m:r>
                      <a:rPr lang="uk-UA" sz="3600" i="1">
                        <a:latin typeface="Cambria Math" panose="02040503050406030204" pitchFamily="18" charset="0"/>
                      </a:rPr>
                      <m:t>𝑦</m:t>
                    </m:r>
                    <m:r>
                      <a:rPr lang="uk-UA" sz="36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uk-UA" sz="3600" i="1"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uk-UA" sz="3600" i="1">
                            <a:latin typeface="Cambria Math"/>
                          </a:rPr>
                        </m:ctrlPr>
                      </m:dPr>
                      <m:e>
                        <m:r>
                          <a:rPr lang="uk-UA" sz="36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</m:oMath>
                </a14:m>
                <a:r>
                  <a:rPr lang="uk-UA" sz="3600" dirty="0"/>
                  <a:t> строго монотонна на інтервалі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uk-UA" sz="3600" i="1">
                            <a:latin typeface="Cambria Math"/>
                          </a:rPr>
                        </m:ctrlPr>
                      </m:dPr>
                      <m:e>
                        <m:r>
                          <a:rPr lang="uk-UA" sz="3600" i="1">
                            <a:latin typeface="Cambria Math" panose="02040503050406030204" pitchFamily="18" charset="0"/>
                          </a:rPr>
                          <m:t>𝑎</m:t>
                        </m:r>
                        <m:r>
                          <a:rPr lang="uk-UA" sz="3600">
                            <a:latin typeface="Cambria Math" panose="02040503050406030204" pitchFamily="18" charset="0"/>
                          </a:rPr>
                          <m:t>;</m:t>
                        </m:r>
                        <m:r>
                          <a:rPr lang="uk-UA" sz="3600" i="1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</m:d>
                  </m:oMath>
                </a14:m>
                <a:r>
                  <a:rPr lang="uk-UA" sz="3600" dirty="0"/>
                  <a:t> і має відмінну від нуля похідну </a:t>
                </a:r>
                <a14:m>
                  <m:oMath xmlns:m="http://schemas.openxmlformats.org/officeDocument/2006/math">
                    <m:r>
                      <a:rPr lang="uk-UA" sz="3600" i="1">
                        <a:latin typeface="Cambria Math" panose="02040503050406030204" pitchFamily="18" charset="0"/>
                      </a:rPr>
                      <m:t>𝑓</m:t>
                    </m:r>
                    <m:r>
                      <a:rPr lang="uk-UA" sz="3600" i="1">
                        <a:latin typeface="Cambria Math" panose="02040503050406030204" pitchFamily="18" charset="0"/>
                      </a:rPr>
                      <m:t>′</m:t>
                    </m:r>
                    <m:d>
                      <m:dPr>
                        <m:ctrlPr>
                          <a:rPr lang="uk-UA" sz="3600" i="1">
                            <a:latin typeface="Cambria Math"/>
                          </a:rPr>
                        </m:ctrlPr>
                      </m:dPr>
                      <m:e>
                        <m:r>
                          <a:rPr lang="uk-UA" sz="36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</m:oMath>
                </a14:m>
                <a:r>
                  <a:rPr lang="uk-UA" sz="3600" dirty="0"/>
                  <a:t> в довільній точці цього інтервалу, то існує обернена функція </a:t>
                </a:r>
                <a14:m>
                  <m:oMath xmlns:m="http://schemas.openxmlformats.org/officeDocument/2006/math">
                    <m:r>
                      <a:rPr lang="uk-UA" sz="360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uk-UA" sz="36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uk-UA" sz="3600" i="1">
                        <a:latin typeface="Cambria Math" panose="02040503050406030204" pitchFamily="18" charset="0"/>
                      </a:rPr>
                      <m:t>𝜑</m:t>
                    </m:r>
                    <m:d>
                      <m:dPr>
                        <m:ctrlPr>
                          <a:rPr lang="uk-UA" sz="3600" i="1">
                            <a:latin typeface="Cambria Math"/>
                          </a:rPr>
                        </m:ctrlPr>
                      </m:dPr>
                      <m:e>
                        <m:r>
                          <a:rPr lang="uk-UA" sz="3600" i="1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</m:d>
                  </m:oMath>
                </a14:m>
                <a:r>
                  <a:rPr lang="uk-UA" sz="3600" dirty="0"/>
                  <a:t>, яка також має похідну </a:t>
                </a:r>
                <a14:m>
                  <m:oMath xmlns:m="http://schemas.openxmlformats.org/officeDocument/2006/math">
                    <m:r>
                      <a:rPr lang="uk-UA" sz="3600" i="1">
                        <a:latin typeface="Cambria Math" panose="02040503050406030204" pitchFamily="18" charset="0"/>
                      </a:rPr>
                      <m:t>𝜑</m:t>
                    </m:r>
                    <m:r>
                      <a:rPr lang="uk-UA" sz="3600" i="1">
                        <a:latin typeface="Cambria Math" panose="02040503050406030204" pitchFamily="18" charset="0"/>
                      </a:rPr>
                      <m:t>′</m:t>
                    </m:r>
                    <m:d>
                      <m:dPr>
                        <m:ctrlPr>
                          <a:rPr lang="uk-UA" sz="3600" i="1">
                            <a:latin typeface="Cambria Math"/>
                          </a:rPr>
                        </m:ctrlPr>
                      </m:dPr>
                      <m:e>
                        <m:r>
                          <a:rPr lang="uk-UA" sz="3600" i="1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</m:d>
                  </m:oMath>
                </a14:m>
                <a:r>
                  <a:rPr lang="uk-UA" sz="3600" dirty="0"/>
                  <a:t>, причому </a:t>
                </a:r>
                <a14:m>
                  <m:oMath xmlns:m="http://schemas.openxmlformats.org/officeDocument/2006/math">
                    <m:r>
                      <a:rPr lang="uk-UA" sz="3600" i="1">
                        <a:latin typeface="Cambria Math" panose="02040503050406030204" pitchFamily="18" charset="0"/>
                      </a:rPr>
                      <m:t>𝜑</m:t>
                    </m:r>
                    <m:r>
                      <a:rPr lang="uk-UA" sz="3600" i="1">
                        <a:latin typeface="Cambria Math" panose="02040503050406030204" pitchFamily="18" charset="0"/>
                      </a:rPr>
                      <m:t>′</m:t>
                    </m:r>
                    <m:d>
                      <m:dPr>
                        <m:ctrlPr>
                          <a:rPr lang="uk-UA" sz="3600" i="1">
                            <a:latin typeface="Cambria Math"/>
                          </a:rPr>
                        </m:ctrlPr>
                      </m:dPr>
                      <m:e>
                        <m:r>
                          <a:rPr lang="uk-UA" sz="3600" i="1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</m:d>
                    <m:r>
                      <a:rPr lang="uk-UA" sz="3600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uk-UA" sz="3600" i="1">
                            <a:latin typeface="Cambria Math"/>
                          </a:rPr>
                        </m:ctrlPr>
                      </m:fPr>
                      <m:num>
                        <m:r>
                          <a:rPr lang="uk-UA" sz="3600" i="1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uk-UA" sz="3600" i="1">
                            <a:latin typeface="Cambria Math" panose="02040503050406030204" pitchFamily="18" charset="0"/>
                          </a:rPr>
                          <m:t>𝑓</m:t>
                        </m:r>
                        <m:r>
                          <a:rPr lang="uk-UA" sz="3600" i="1">
                            <a:latin typeface="Cambria Math" panose="02040503050406030204" pitchFamily="18" charset="0"/>
                          </a:rPr>
                          <m:t>′</m:t>
                        </m:r>
                        <m:d>
                          <m:dPr>
                            <m:ctrlPr>
                              <a:rPr lang="uk-UA" sz="3600" i="1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uk-UA" sz="3600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</m:d>
                      </m:den>
                    </m:f>
                  </m:oMath>
                </a14:m>
                <a:r>
                  <a:rPr lang="uk-UA" sz="3600" dirty="0"/>
                  <a:t> .</a:t>
                </a:r>
              </a:p>
              <a:p>
                <a:pPr marL="0" indent="0">
                  <a:buNone/>
                </a:pPr>
                <a:endParaRPr lang="uk-UA" dirty="0"/>
              </a:p>
            </p:txBody>
          </p:sp>
        </mc:Choice>
        <mc:Fallback xmlns=""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0">
                <a:blip r:embed="rId2"/>
                <a:stretch>
                  <a:fillRect l="-1797" t="-3361" r="-1739"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4060044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705853" y="481264"/>
                <a:ext cx="10716125" cy="584762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uk-UA" sz="3600" b="1" dirty="0" smtClean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5.4. </a:t>
                </a:r>
                <a:r>
                  <a:rPr lang="uk-UA" sz="3600" b="1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Таблиця похідних.</a:t>
                </a:r>
                <a:endParaRPr lang="uk-UA" sz="36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342900" lvl="0" indent="-342900">
                  <a:lnSpc>
                    <a:spcPct val="107000"/>
                  </a:lnSpc>
                  <a:spcAft>
                    <a:spcPts val="0"/>
                  </a:spcAft>
                  <a:buFont typeface="Times New Roman" panose="02020603050405020304" pitchFamily="18" charset="0"/>
                  <a:buAutoNum type="arabicPeriod"/>
                </a:pPr>
                <a14:m>
                  <m:oMath xmlns:m="http://schemas.openxmlformats.org/officeDocument/2006/math">
                    <m:sSup>
                      <m:sSupPr>
                        <m:ctrlPr>
                          <a:rPr lang="uk-UA" sz="2800" i="1">
                            <a:effectLst/>
                            <a:latin typeface="Cambria Math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uk-UA" sz="28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𝐶</m:t>
                        </m:r>
                      </m:e>
                      <m:sup>
                        <m:r>
                          <a:rPr lang="uk-UA" sz="28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′</m:t>
                        </m:r>
                      </m:sup>
                    </m:sSup>
                    <m:r>
                      <a:rPr lang="uk-UA" sz="28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=0;</m:t>
                    </m:r>
                  </m:oMath>
                </a14:m>
                <a:endParaRPr lang="uk-UA" sz="2000" dirty="0"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342900" lvl="0" indent="-342900">
                  <a:lnSpc>
                    <a:spcPct val="107000"/>
                  </a:lnSpc>
                  <a:spcAft>
                    <a:spcPts val="0"/>
                  </a:spcAft>
                  <a:buFont typeface="Times New Roman" panose="02020603050405020304" pitchFamily="18" charset="0"/>
                  <a:buAutoNum type="arabicPeriod"/>
                </a:pPr>
                <a14:m>
                  <m:oMath xmlns:m="http://schemas.openxmlformats.org/officeDocument/2006/math">
                    <m:sSup>
                      <m:sSupPr>
                        <m:ctrlPr>
                          <a:rPr lang="uk-UA" sz="2800" i="1">
                            <a:effectLst/>
                            <a:latin typeface="Cambria Math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uk-UA" sz="2800" i="1">
                                <a:effectLst/>
                                <a:latin typeface="Cambria Math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sSup>
                              <m:sSupPr>
                                <m:ctrlPr>
                                  <a:rPr lang="uk-UA" sz="2800" i="1">
                                    <a:effectLst/>
                                    <a:latin typeface="Cambria Math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2800" i="1"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𝑥</m:t>
                                </m:r>
                              </m:e>
                              <m:sup>
                                <m:r>
                                  <a:rPr lang="uk-UA" sz="2800" i="1"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𝛼</m:t>
                                </m:r>
                              </m:sup>
                            </m:sSup>
                          </m:e>
                        </m:d>
                      </m:e>
                      <m:sup>
                        <m:r>
                          <a:rPr lang="uk-UA" sz="28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′</m:t>
                        </m:r>
                      </m:sup>
                    </m:sSup>
                  </m:oMath>
                </a14:m>
                <a:r>
                  <a:rPr lang="en-US" sz="28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r>
                      <a:rPr lang="en-US" sz="28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 </m:t>
                    </m:r>
                    <m:r>
                      <a:rPr lang="uk-UA" sz="28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𝛼</m:t>
                    </m:r>
                    <m:sSup>
                      <m:sSupPr>
                        <m:ctrlPr>
                          <a:rPr lang="uk-UA" sz="2800" i="1">
                            <a:effectLst/>
                            <a:latin typeface="Cambria Math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8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𝑥</m:t>
                        </m:r>
                      </m:e>
                      <m:sup>
                        <m:r>
                          <a:rPr lang="uk-UA" sz="28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𝛼</m:t>
                        </m:r>
                        <m:r>
                          <a:rPr lang="uk-UA" sz="28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−1</m:t>
                        </m:r>
                      </m:sup>
                    </m:sSup>
                  </m:oMath>
                </a14:m>
                <a:r>
                  <a:rPr lang="en-US" sz="28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uk-UA" sz="28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𝛼</m:t>
                    </m:r>
                    <m:r>
                      <a:rPr lang="uk-UA" sz="28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∈</m:t>
                    </m:r>
                    <m:r>
                      <a:rPr lang="uk-UA" sz="28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𝑅</m:t>
                    </m:r>
                    <m:r>
                      <a:rPr lang="uk-UA" sz="28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;</m:t>
                    </m:r>
                  </m:oMath>
                </a14:m>
                <a:endParaRPr lang="uk-UA" sz="2000" dirty="0"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742950" lvl="1" indent="-285750">
                  <a:lnSpc>
                    <a:spcPct val="107000"/>
                  </a:lnSpc>
                  <a:spcAft>
                    <a:spcPts val="0"/>
                  </a:spcAft>
                  <a:buFont typeface="+mj-lt"/>
                  <a:buAutoNum type="arabicPeriod"/>
                </a:pPr>
                <a:r>
                  <a:rPr lang="uk-UA" sz="2800" dirty="0" smtClean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При </a:t>
                </a:r>
                <a14:m>
                  <m:oMath xmlns:m="http://schemas.openxmlformats.org/officeDocument/2006/math">
                    <m:r>
                      <a:rPr lang="uk-UA" sz="28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𝛼</m:t>
                    </m:r>
                    <m:r>
                      <a:rPr lang="uk-UA" sz="28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=1</m:t>
                    </m:r>
                  </m:oMath>
                </a14:m>
                <a:r>
                  <a:rPr lang="uk-UA" sz="28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маємо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uk-UA" sz="2800" i="1">
                            <a:effectLst/>
                            <a:latin typeface="Cambria Math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uk-UA" sz="2800" i="1">
                                <a:effectLst/>
                                <a:latin typeface="Cambria Math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en-US" sz="2800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𝑥</m:t>
                            </m:r>
                          </m:e>
                        </m:d>
                      </m:e>
                      <m:sup>
                        <m:r>
                          <a:rPr lang="uk-UA" sz="28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′</m:t>
                        </m:r>
                      </m:sup>
                    </m:sSup>
                    <m:r>
                      <a:rPr lang="ru-RU" sz="28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sz="28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1</m:t>
                    </m:r>
                  </m:oMath>
                </a14:m>
                <a:r>
                  <a:rPr lang="en-US" sz="28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uk-UA" sz="28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;</m:t>
                    </m:r>
                  </m:oMath>
                </a14:m>
                <a:endParaRPr lang="uk-UA" sz="20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742950" lvl="1" indent="-285750">
                  <a:lnSpc>
                    <a:spcPct val="107000"/>
                  </a:lnSpc>
                  <a:spcAft>
                    <a:spcPts val="0"/>
                  </a:spcAft>
                  <a:buFont typeface="+mj-lt"/>
                  <a:buAutoNum type="arabicPeriod"/>
                </a:pPr>
                <a:r>
                  <a:rPr lang="uk-UA" sz="2800" dirty="0" smtClean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При </a:t>
                </a:r>
                <a14:m>
                  <m:oMath xmlns:m="http://schemas.openxmlformats.org/officeDocument/2006/math">
                    <m:r>
                      <a:rPr lang="uk-UA" sz="28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𝛼</m:t>
                    </m:r>
                    <m:r>
                      <a:rPr lang="uk-UA" sz="28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uk-UA" sz="2800" i="1">
                            <a:effectLst/>
                            <a:latin typeface="Cambria Math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uk-UA" sz="28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r>
                          <a:rPr lang="uk-UA" sz="28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den>
                    </m:f>
                    <m:r>
                      <a:rPr lang="uk-UA" sz="28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 </m:t>
                    </m:r>
                  </m:oMath>
                </a14:m>
                <a:r>
                  <a:rPr lang="uk-UA" sz="28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маємо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uk-UA" sz="2800" i="1">
                            <a:effectLst/>
                            <a:latin typeface="Cambria Math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uk-UA" sz="2800" i="1">
                                <a:effectLst/>
                                <a:latin typeface="Cambria Math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ad>
                              <m:radPr>
                                <m:degHide m:val="on"/>
                                <m:ctrlPr>
                                  <a:rPr lang="uk-UA" sz="2800" i="1">
                                    <a:effectLst/>
                                    <a:latin typeface="Cambria Math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</m:ctrlPr>
                              </m:radPr>
                              <m:deg/>
                              <m:e>
                                <m:r>
                                  <a:rPr lang="uk-UA" sz="2800" i="1"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𝑥</m:t>
                                </m:r>
                              </m:e>
                            </m:rad>
                          </m:e>
                        </m:d>
                      </m:e>
                      <m:sup>
                        <m:r>
                          <a:rPr lang="uk-UA" sz="28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′</m:t>
                        </m:r>
                      </m:sup>
                    </m:sSup>
                    <m:r>
                      <a:rPr lang="ru-RU" sz="28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uk-UA" sz="2800" i="1">
                            <a:effectLst/>
                            <a:latin typeface="Cambria Math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ru-RU" sz="28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r>
                          <a:rPr lang="ru-RU" sz="28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  <m:rad>
                          <m:radPr>
                            <m:degHide m:val="on"/>
                            <m:ctrlPr>
                              <a:rPr lang="uk-UA" sz="2800" i="1">
                                <a:effectLst/>
                                <a:latin typeface="Cambria Math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uk-UA" sz="2800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𝑥</m:t>
                            </m:r>
                          </m:e>
                        </m:rad>
                      </m:den>
                    </m:f>
                  </m:oMath>
                </a14:m>
                <a:r>
                  <a:rPr lang="en-US" sz="28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uk-UA" sz="28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;</m:t>
                    </m:r>
                  </m:oMath>
                </a14:m>
                <a:endParaRPr lang="uk-UA" sz="20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742950" lvl="1" indent="-285750">
                  <a:lnSpc>
                    <a:spcPct val="107000"/>
                  </a:lnSpc>
                  <a:spcAft>
                    <a:spcPts val="0"/>
                  </a:spcAft>
                  <a:buFont typeface="+mj-lt"/>
                  <a:buAutoNum type="arabicPeriod"/>
                </a:pPr>
                <a:r>
                  <a:rPr lang="uk-UA" sz="2800" dirty="0" smtClean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При </a:t>
                </a:r>
                <a14:m>
                  <m:oMath xmlns:m="http://schemas.openxmlformats.org/officeDocument/2006/math">
                    <m:r>
                      <a:rPr lang="uk-UA" sz="28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𝛼</m:t>
                    </m:r>
                    <m:r>
                      <a:rPr lang="uk-UA" sz="28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=−1 </m:t>
                    </m:r>
                  </m:oMath>
                </a14:m>
                <a:r>
                  <a:rPr lang="uk-UA" sz="28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маємо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uk-UA" sz="2800" i="1">
                            <a:effectLst/>
                            <a:latin typeface="Cambria Math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uk-UA" sz="2800" i="1">
                                <a:effectLst/>
                                <a:latin typeface="Cambria Math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uk-UA" sz="2800" i="1">
                                    <a:effectLst/>
                                    <a:latin typeface="Cambria Math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uk-UA" sz="2800" i="1"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1</m:t>
                                </m:r>
                              </m:num>
                              <m:den>
                                <m:r>
                                  <a:rPr lang="uk-UA" sz="2800" i="1"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𝑥</m:t>
                                </m:r>
                              </m:den>
                            </m:f>
                          </m:e>
                        </m:d>
                      </m:e>
                      <m:sup>
                        <m:r>
                          <a:rPr lang="uk-UA" sz="28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′</m:t>
                        </m:r>
                      </m:sup>
                    </m:sSup>
                    <m:r>
                      <a:rPr lang="ru-RU" sz="28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=−</m:t>
                    </m:r>
                    <m:f>
                      <m:fPr>
                        <m:ctrlPr>
                          <a:rPr lang="uk-UA" sz="2800" i="1">
                            <a:effectLst/>
                            <a:latin typeface="Cambria Math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ru-RU" sz="28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sSup>
                          <m:sSupPr>
                            <m:ctrlPr>
                              <a:rPr lang="uk-UA" sz="2800" i="1">
                                <a:effectLst/>
                                <a:latin typeface="Cambria Math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ru-RU" sz="28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ru-RU" sz="28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r>
                  <a:rPr lang="en-US" sz="28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uk-UA" sz="28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;</m:t>
                    </m:r>
                  </m:oMath>
                </a14:m>
                <a:endParaRPr lang="uk-UA" sz="20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342900" lvl="0" indent="-342900">
                  <a:lnSpc>
                    <a:spcPct val="107000"/>
                  </a:lnSpc>
                  <a:spcAft>
                    <a:spcPts val="0"/>
                  </a:spcAft>
                  <a:buFont typeface="Times New Roman" panose="02020603050405020304" pitchFamily="18" charset="0"/>
                  <a:buAutoNum type="arabicPeriod"/>
                </a:pPr>
                <a14:m>
                  <m:oMath xmlns:m="http://schemas.openxmlformats.org/officeDocument/2006/math">
                    <m:sSup>
                      <m:sSupPr>
                        <m:ctrlPr>
                          <a:rPr lang="uk-UA" sz="2800" i="1">
                            <a:effectLst/>
                            <a:latin typeface="Cambria Math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uk-UA" sz="2800" i="1">
                                <a:effectLst/>
                                <a:latin typeface="Cambria Math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sSup>
                              <m:sSupPr>
                                <m:ctrlPr>
                                  <a:rPr lang="uk-UA" sz="2800" i="1">
                                    <a:effectLst/>
                                    <a:latin typeface="Cambria Math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2800" i="1"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𝑎</m:t>
                                </m:r>
                              </m:e>
                              <m:sup>
                                <m:r>
                                  <a:rPr lang="uk-UA" sz="2800" i="1"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𝑥</m:t>
                                </m:r>
                              </m:sup>
                            </m:sSup>
                          </m:e>
                        </m:d>
                      </m:e>
                      <m:sup>
                        <m:r>
                          <a:rPr lang="uk-UA" sz="28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′</m:t>
                        </m:r>
                      </m:sup>
                    </m:sSup>
                  </m:oMath>
                </a14:m>
                <a:r>
                  <a:rPr lang="en-US" sz="28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r>
                      <a:rPr lang="en-US" sz="28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 </m:t>
                    </m:r>
                    <m:sSup>
                      <m:sSupPr>
                        <m:ctrlPr>
                          <a:rPr lang="uk-UA" sz="2800" i="1">
                            <a:effectLst/>
                            <a:latin typeface="Cambria Math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8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𝑎</m:t>
                        </m:r>
                      </m:e>
                      <m:sup>
                        <m:r>
                          <a:rPr lang="uk-UA" sz="28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𝑥</m:t>
                        </m:r>
                      </m:sup>
                    </m:sSup>
                    <m:r>
                      <a:rPr lang="uk-UA" sz="28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 </m:t>
                    </m:r>
                    <m:r>
                      <a:rPr lang="uk-UA" sz="28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𝑙𝑛𝑎</m:t>
                    </m:r>
                  </m:oMath>
                </a14:m>
                <a:r>
                  <a:rPr lang="en-US" sz="28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en-US" sz="28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𝑎</m:t>
                    </m:r>
                    <m:r>
                      <a:rPr lang="en-US" sz="28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&gt;0</m:t>
                    </m:r>
                  </m:oMath>
                </a14:m>
                <a:r>
                  <a:rPr lang="en-US" sz="28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en-US" sz="28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𝑎</m:t>
                    </m:r>
                    <m:r>
                      <a:rPr lang="en-US" sz="28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≠1;</m:t>
                    </m:r>
                  </m:oMath>
                </a14:m>
                <a:endParaRPr lang="uk-UA" sz="2000" dirty="0"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342900" lvl="0" indent="-342900">
                  <a:lnSpc>
                    <a:spcPct val="107000"/>
                  </a:lnSpc>
                  <a:spcAft>
                    <a:spcPts val="0"/>
                  </a:spcAft>
                  <a:buFont typeface="Times New Roman" panose="02020603050405020304" pitchFamily="18" charset="0"/>
                  <a:buAutoNum type="arabicPeriod"/>
                </a:pPr>
                <a14:m>
                  <m:oMath xmlns:m="http://schemas.openxmlformats.org/officeDocument/2006/math">
                    <m:sSup>
                      <m:sSupPr>
                        <m:ctrlPr>
                          <a:rPr lang="uk-UA" sz="2800" i="1">
                            <a:effectLst/>
                            <a:latin typeface="Cambria Math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uk-UA" sz="2800" i="1">
                                <a:effectLst/>
                                <a:latin typeface="Cambria Math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sSup>
                              <m:sSupPr>
                                <m:ctrlPr>
                                  <a:rPr lang="uk-UA" sz="2800" i="1">
                                    <a:effectLst/>
                                    <a:latin typeface="Cambria Math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2800" i="1"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𝑒</m:t>
                                </m:r>
                              </m:e>
                              <m:sup>
                                <m:r>
                                  <a:rPr lang="uk-UA" sz="2800" i="1"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𝑥</m:t>
                                </m:r>
                              </m:sup>
                            </m:sSup>
                          </m:e>
                        </m:d>
                      </m:e>
                      <m:sup>
                        <m:r>
                          <a:rPr lang="uk-UA" sz="28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′</m:t>
                        </m:r>
                      </m:sup>
                    </m:sSup>
                  </m:oMath>
                </a14:m>
                <a:r>
                  <a:rPr lang="en-US" sz="28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r>
                      <a:rPr lang="en-US" sz="28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 </m:t>
                    </m:r>
                    <m:sSup>
                      <m:sSupPr>
                        <m:ctrlPr>
                          <a:rPr lang="uk-UA" sz="2800" i="1">
                            <a:effectLst/>
                            <a:latin typeface="Cambria Math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8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𝑒</m:t>
                        </m:r>
                      </m:e>
                      <m:sup>
                        <m:r>
                          <a:rPr lang="uk-UA" sz="28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𝑥</m:t>
                        </m:r>
                      </m:sup>
                    </m:sSup>
                  </m:oMath>
                </a14:m>
                <a:r>
                  <a:rPr lang="en-US" sz="28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;</a:t>
                </a:r>
                <a:endParaRPr lang="uk-UA" sz="2000" dirty="0"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342900" lvl="0" indent="-342900">
                  <a:lnSpc>
                    <a:spcPct val="107000"/>
                  </a:lnSpc>
                  <a:spcAft>
                    <a:spcPts val="0"/>
                  </a:spcAft>
                  <a:buFont typeface="Times New Roman" panose="02020603050405020304" pitchFamily="18" charset="0"/>
                  <a:buAutoNum type="arabicPeriod"/>
                </a:pPr>
                <a14:m>
                  <m:oMath xmlns:m="http://schemas.openxmlformats.org/officeDocument/2006/math">
                    <m:sSup>
                      <m:sSupPr>
                        <m:ctrlPr>
                          <a:rPr lang="uk-UA" sz="2800" i="1">
                            <a:effectLst/>
                            <a:latin typeface="Cambria Math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uk-UA" sz="2800" i="1">
                                <a:effectLst/>
                                <a:latin typeface="Cambria Math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func>
                              <m:funcPr>
                                <m:ctrlPr>
                                  <a:rPr lang="uk-UA" sz="2800" i="1">
                                    <a:effectLst/>
                                    <a:latin typeface="Cambria Math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funcPr>
                              <m:fName>
                                <m:sSub>
                                  <m:sSubPr>
                                    <m:ctrlPr>
                                      <a:rPr lang="uk-UA" sz="2800" i="1">
                                        <a:effectLst/>
                                        <a:latin typeface="Cambria Math"/>
                                        <a:ea typeface="Times New Roman" panose="020206030504050203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m:rPr>
                                        <m:sty m:val="p"/>
                                      </m:rPr>
                                      <a:rPr lang="uk-UA" sz="2800">
                                        <a:effectLst/>
                                        <a:latin typeface="Cambria Math" panose="02040503050406030204" pitchFamily="18" charset="0"/>
                                        <a:ea typeface="Times New Roman" panose="02020603050405020304" pitchFamily="18" charset="0"/>
                                        <a:cs typeface="Times New Roman" panose="02020603050405020304" pitchFamily="18" charset="0"/>
                                      </a:rPr>
                                      <m:t>log</m:t>
                                    </m:r>
                                  </m:e>
                                  <m:sub>
                                    <m:r>
                                      <a:rPr lang="uk-UA" sz="2800" i="1">
                                        <a:effectLst/>
                                        <a:latin typeface="Cambria Math" panose="02040503050406030204" pitchFamily="18" charset="0"/>
                                        <a:ea typeface="Times New Roman" panose="02020603050405020304" pitchFamily="18" charset="0"/>
                                        <a:cs typeface="Times New Roman" panose="02020603050405020304" pitchFamily="18" charset="0"/>
                                      </a:rPr>
                                      <m:t>𝑎</m:t>
                                    </m:r>
                                  </m:sub>
                                </m:sSub>
                              </m:fName>
                              <m:e>
                                <m:r>
                                  <a:rPr lang="uk-UA" sz="2800" i="1"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𝑥</m:t>
                                </m:r>
                              </m:e>
                            </m:func>
                          </m:e>
                        </m:d>
                      </m:e>
                      <m:sup>
                        <m:r>
                          <a:rPr lang="uk-UA" sz="28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′</m:t>
                        </m:r>
                      </m:sup>
                    </m:sSup>
                    <m:r>
                      <a:rPr lang="uk-UA" sz="28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uk-UA" sz="2800" i="1">
                            <a:effectLst/>
                            <a:latin typeface="Cambria Math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uk-UA" sz="28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r>
                          <a:rPr lang="uk-UA" sz="28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𝑥</m:t>
                        </m:r>
                        <m:r>
                          <a:rPr lang="uk-UA" sz="28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 </m:t>
                        </m:r>
                        <m:r>
                          <a:rPr lang="uk-UA" sz="28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𝑙𝑛𝑎</m:t>
                        </m:r>
                      </m:den>
                    </m:f>
                    <m:r>
                      <a:rPr lang="uk-UA" sz="28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;</m:t>
                    </m:r>
                  </m:oMath>
                </a14:m>
                <a:endParaRPr lang="uk-UA" sz="2000" dirty="0"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342900" lvl="0" indent="-342900">
                  <a:lnSpc>
                    <a:spcPct val="107000"/>
                  </a:lnSpc>
                  <a:spcAft>
                    <a:spcPts val="800"/>
                  </a:spcAft>
                  <a:buFont typeface="Times New Roman" panose="02020603050405020304" pitchFamily="18" charset="0"/>
                  <a:buAutoNum type="arabicPeriod"/>
                </a:pPr>
                <a14:m>
                  <m:oMath xmlns:m="http://schemas.openxmlformats.org/officeDocument/2006/math">
                    <m:sSup>
                      <m:sSupPr>
                        <m:ctrlPr>
                          <a:rPr lang="uk-UA" sz="2800" i="1">
                            <a:effectLst/>
                            <a:latin typeface="Cambria Math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uk-UA" sz="2800" i="1">
                                <a:effectLst/>
                                <a:latin typeface="Cambria Math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func>
                              <m:funcPr>
                                <m:ctrlPr>
                                  <a:rPr lang="uk-UA" sz="2800" i="1">
                                    <a:effectLst/>
                                    <a:latin typeface="Cambria Math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funcPr>
                              <m:fName>
                                <m:r>
                                  <a:rPr lang="uk-UA" sz="2800" i="1"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𝑙𝑛</m:t>
                                </m:r>
                              </m:fName>
                              <m:e>
                                <m:r>
                                  <a:rPr lang="uk-UA" sz="2800" i="1"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𝑥</m:t>
                                </m:r>
                              </m:e>
                            </m:func>
                          </m:e>
                        </m:d>
                      </m:e>
                      <m:sup>
                        <m:r>
                          <a:rPr lang="uk-UA" sz="28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′</m:t>
                        </m:r>
                      </m:sup>
                    </m:sSup>
                    <m:r>
                      <a:rPr lang="uk-UA" sz="28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uk-UA" sz="2800" i="1">
                            <a:effectLst/>
                            <a:latin typeface="Cambria Math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uk-UA" sz="28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r>
                          <a:rPr lang="uk-UA" sz="28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𝑥</m:t>
                        </m:r>
                        <m:r>
                          <a:rPr lang="uk-UA" sz="28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 </m:t>
                        </m:r>
                      </m:den>
                    </m:f>
                    <m:r>
                      <a:rPr lang="uk-UA" sz="28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;</m:t>
                    </m:r>
                  </m:oMath>
                </a14:m>
                <a:endParaRPr lang="uk-UA" sz="2000" dirty="0"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5853" y="481264"/>
                <a:ext cx="10716125" cy="5847626"/>
              </a:xfrm>
              <a:prstGeom prst="rect">
                <a:avLst/>
              </a:prstGeom>
              <a:blipFill rotWithShape="0">
                <a:blip r:embed="rId2"/>
                <a:stretch>
                  <a:fillRect t="-1773"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449179" y="481263"/>
                <a:ext cx="10122567" cy="5824415"/>
              </a:xfrm>
              <a:prstGeom prst="rect">
                <a:avLst/>
              </a:prstGeom>
            </p:spPr>
            <p:txBody>
              <a:bodyPr wrap="square" numCol="2">
                <a:spAutoFit/>
              </a:bodyPr>
              <a:lstStyle/>
              <a:p>
                <a:pPr lvl="0">
                  <a:lnSpc>
                    <a:spcPct val="107000"/>
                  </a:lnSpc>
                  <a:spcAft>
                    <a:spcPts val="0"/>
                  </a:spcAft>
                </a:pPr>
                <a:r>
                  <a:rPr lang="uk-UA" sz="3600" dirty="0" smtClean="0"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7.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uk-UA" sz="3600" i="1">
                            <a:latin typeface="Cambria Math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uk-UA" sz="3600" i="1">
                                <a:effectLst/>
                                <a:latin typeface="Cambria Math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func>
                              <m:funcPr>
                                <m:ctrlPr>
                                  <a:rPr lang="uk-UA" sz="3600" i="1">
                                    <a:effectLst/>
                                    <a:latin typeface="Cambria Math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funcPr>
                              <m:fName>
                                <m:r>
                                  <m:rPr>
                                    <m:sty m:val="p"/>
                                  </m:rPr>
                                  <a:rPr lang="uk-UA" sz="3600"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sin</m:t>
                                </m:r>
                              </m:fName>
                              <m:e>
                                <m:r>
                                  <a:rPr lang="uk-UA" sz="3600" i="1"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𝑥</m:t>
                                </m:r>
                              </m:e>
                            </m:func>
                          </m:e>
                        </m:d>
                      </m:e>
                      <m:sup>
                        <m:r>
                          <a:rPr lang="uk-UA" sz="36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′</m:t>
                        </m:r>
                      </m:sup>
                    </m:sSup>
                  </m:oMath>
                </a14:m>
                <a:r>
                  <a:rPr lang="en-US" sz="36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r>
                      <a:rPr lang="en-US" sz="36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 </m:t>
                    </m:r>
                    <m:func>
                      <m:funcPr>
                        <m:ctrlPr>
                          <a:rPr lang="uk-UA" sz="3600" i="1">
                            <a:effectLst/>
                            <a:latin typeface="Cambria Math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uk-UA" sz="3600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cos</m:t>
                        </m:r>
                      </m:fName>
                      <m:e>
                        <m:r>
                          <a:rPr lang="uk-UA" sz="36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𝑥</m:t>
                        </m:r>
                      </m:e>
                    </m:func>
                  </m:oMath>
                </a14:m>
                <a:r>
                  <a:rPr lang="en-US" sz="36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;</a:t>
                </a:r>
                <a:endParaRPr lang="uk-UA" sz="2800" dirty="0"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lvl="0">
                  <a:lnSpc>
                    <a:spcPct val="107000"/>
                  </a:lnSpc>
                  <a:spcAft>
                    <a:spcPts val="0"/>
                  </a:spcAft>
                </a:pPr>
                <a:r>
                  <a:rPr lang="uk-UA" sz="3600" dirty="0" smtClean="0">
                    <a:effectLst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8.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uk-UA" sz="3600" i="1">
                            <a:effectLst/>
                            <a:latin typeface="Cambria Math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uk-UA" sz="3600" i="1">
                                <a:effectLst/>
                                <a:latin typeface="Cambria Math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func>
                              <m:funcPr>
                                <m:ctrlPr>
                                  <a:rPr lang="uk-UA" sz="3600" i="1">
                                    <a:effectLst/>
                                    <a:latin typeface="Cambria Math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funcPr>
                              <m:fName>
                                <m:r>
                                  <m:rPr>
                                    <m:sty m:val="p"/>
                                  </m:rPr>
                                  <a:rPr lang="uk-UA" sz="3600"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cos</m:t>
                                </m:r>
                              </m:fName>
                              <m:e>
                                <m:r>
                                  <a:rPr lang="uk-UA" sz="3600" i="1"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𝑥</m:t>
                                </m:r>
                              </m:e>
                            </m:func>
                          </m:e>
                        </m:d>
                      </m:e>
                      <m:sup>
                        <m:r>
                          <a:rPr lang="uk-UA" sz="36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′</m:t>
                        </m:r>
                      </m:sup>
                    </m:sSup>
                  </m:oMath>
                </a14:m>
                <a:r>
                  <a:rPr lang="en-US" sz="36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r>
                      <a:rPr lang="en-US" sz="36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− </m:t>
                    </m:r>
                    <m:func>
                      <m:funcPr>
                        <m:ctrlPr>
                          <a:rPr lang="uk-UA" sz="3600" i="1">
                            <a:effectLst/>
                            <a:latin typeface="Cambria Math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uk-UA" sz="3600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sin</m:t>
                        </m:r>
                      </m:fName>
                      <m:e>
                        <m:r>
                          <a:rPr lang="uk-UA" sz="36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𝑥</m:t>
                        </m:r>
                      </m:e>
                    </m:func>
                  </m:oMath>
                </a14:m>
                <a:r>
                  <a:rPr lang="en-US" sz="36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;</a:t>
                </a:r>
                <a:endParaRPr lang="uk-UA" sz="2800" dirty="0"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lvl="0">
                  <a:lnSpc>
                    <a:spcPct val="107000"/>
                  </a:lnSpc>
                  <a:spcAft>
                    <a:spcPts val="0"/>
                  </a:spcAft>
                </a:pPr>
                <a:r>
                  <a:rPr lang="uk-UA" sz="3600" dirty="0" smtClean="0">
                    <a:effectLst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9.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uk-UA" sz="3600" i="1">
                            <a:effectLst/>
                            <a:latin typeface="Cambria Math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uk-UA" sz="3600" i="1">
                                <a:effectLst/>
                                <a:latin typeface="Cambria Math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func>
                              <m:funcPr>
                                <m:ctrlPr>
                                  <a:rPr lang="uk-UA" sz="3600" i="1">
                                    <a:effectLst/>
                                    <a:latin typeface="Cambria Math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funcPr>
                              <m:fName>
                                <m:r>
                                  <m:rPr>
                                    <m:sty m:val="p"/>
                                  </m:rPr>
                                  <a:rPr lang="uk-UA" sz="3600"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tg</m:t>
                                </m:r>
                              </m:fName>
                              <m:e>
                                <m:r>
                                  <a:rPr lang="uk-UA" sz="3600" i="1"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𝑥</m:t>
                                </m:r>
                              </m:e>
                            </m:func>
                          </m:e>
                        </m:d>
                      </m:e>
                      <m:sup>
                        <m:r>
                          <a:rPr lang="uk-UA" sz="36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′</m:t>
                        </m:r>
                      </m:sup>
                    </m:sSup>
                  </m:oMath>
                </a14:m>
                <a:r>
                  <a:rPr lang="ru-RU" sz="36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r>
                      <a:rPr lang="ru-RU" sz="36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 </m:t>
                    </m:r>
                    <m:f>
                      <m:fPr>
                        <m:ctrlPr>
                          <a:rPr lang="uk-UA" sz="3600" i="1">
                            <a:effectLst/>
                            <a:latin typeface="Cambria Math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uk-UA" sz="36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sSup>
                          <m:sSupPr>
                            <m:ctrlPr>
                              <a:rPr lang="uk-UA" sz="3600" i="1">
                                <a:effectLst/>
                                <a:latin typeface="Cambria Math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uk-UA" sz="36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𝑐𝑜𝑠</m:t>
                            </m:r>
                          </m:e>
                          <m:sup>
                            <m:r>
                              <a:rPr lang="uk-UA" sz="36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uk-UA" sz="36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𝑥</m:t>
                        </m:r>
                      </m:den>
                    </m:f>
                  </m:oMath>
                </a14:m>
                <a:r>
                  <a:rPr lang="ru-RU" sz="36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;</a:t>
                </a:r>
                <a:endParaRPr lang="uk-UA" sz="2800" dirty="0"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lvl="0">
                  <a:lnSpc>
                    <a:spcPct val="107000"/>
                  </a:lnSpc>
                  <a:spcAft>
                    <a:spcPts val="0"/>
                  </a:spcAft>
                </a:pPr>
                <a:r>
                  <a:rPr lang="uk-UA" sz="3600" dirty="0" smtClean="0">
                    <a:effectLst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10.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uk-UA" sz="3600" i="1">
                            <a:effectLst/>
                            <a:latin typeface="Cambria Math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uk-UA" sz="3600" i="1">
                                <a:effectLst/>
                                <a:latin typeface="Cambria Math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uk-UA" sz="36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𝑐𝑡𝑔</m:t>
                            </m:r>
                            <m:r>
                              <a:rPr lang="uk-UA" sz="36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 </m:t>
                            </m:r>
                            <m:r>
                              <a:rPr lang="uk-UA" sz="36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𝑥</m:t>
                            </m:r>
                          </m:e>
                        </m:d>
                      </m:e>
                      <m:sup>
                        <m:r>
                          <a:rPr lang="uk-UA" sz="36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′</m:t>
                        </m:r>
                      </m:sup>
                    </m:sSup>
                  </m:oMath>
                </a14:m>
                <a:r>
                  <a:rPr lang="ru-RU" sz="36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r>
                      <a:rPr lang="ru-RU" sz="36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− </m:t>
                    </m:r>
                    <m:f>
                      <m:fPr>
                        <m:ctrlPr>
                          <a:rPr lang="uk-UA" sz="3600" i="1">
                            <a:effectLst/>
                            <a:latin typeface="Cambria Math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uk-UA" sz="36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sSup>
                          <m:sSupPr>
                            <m:ctrlPr>
                              <a:rPr lang="uk-UA" sz="3600" i="1">
                                <a:effectLst/>
                                <a:latin typeface="Cambria Math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uk-UA" sz="36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𝑠𝑖𝑛</m:t>
                            </m:r>
                          </m:e>
                          <m:sup>
                            <m:r>
                              <a:rPr lang="uk-UA" sz="36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uk-UA" sz="36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𝑥</m:t>
                        </m:r>
                      </m:den>
                    </m:f>
                  </m:oMath>
                </a14:m>
                <a:r>
                  <a:rPr lang="ru-RU" sz="36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;</a:t>
                </a:r>
                <a:endParaRPr lang="uk-UA" sz="2800" dirty="0"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lvl="0">
                  <a:lnSpc>
                    <a:spcPct val="107000"/>
                  </a:lnSpc>
                  <a:spcAft>
                    <a:spcPts val="0"/>
                  </a:spcAft>
                </a:pPr>
                <a:r>
                  <a:rPr lang="uk-UA" sz="3600" dirty="0" smtClean="0">
                    <a:effectLst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11.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uk-UA" sz="3600" i="1">
                            <a:effectLst/>
                            <a:latin typeface="Cambria Math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uk-UA" sz="3600" i="1">
                                <a:effectLst/>
                                <a:latin typeface="Cambria Math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func>
                              <m:funcPr>
                                <m:ctrlPr>
                                  <a:rPr lang="uk-UA" sz="3600" i="1">
                                    <a:effectLst/>
                                    <a:latin typeface="Cambria Math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funcPr>
                              <m:fName>
                                <m:r>
                                  <m:rPr>
                                    <m:sty m:val="p"/>
                                  </m:rPr>
                                  <a:rPr lang="uk-UA" sz="3600"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sh</m:t>
                                </m:r>
                              </m:fName>
                              <m:e>
                                <m:r>
                                  <a:rPr lang="uk-UA" sz="3600" i="1"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𝑥</m:t>
                                </m:r>
                              </m:e>
                            </m:func>
                          </m:e>
                        </m:d>
                      </m:e>
                      <m:sup>
                        <m:r>
                          <a:rPr lang="uk-UA" sz="36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′</m:t>
                        </m:r>
                      </m:sup>
                    </m:sSup>
                  </m:oMath>
                </a14:m>
                <a:r>
                  <a:rPr lang="en-US" sz="36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r>
                      <a:rPr lang="en-US" sz="36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 </m:t>
                    </m:r>
                    <m:func>
                      <m:funcPr>
                        <m:ctrlPr>
                          <a:rPr lang="uk-UA" sz="3600" i="1">
                            <a:effectLst/>
                            <a:latin typeface="Cambria Math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uk-UA" sz="3600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ch</m:t>
                        </m:r>
                      </m:fName>
                      <m:e>
                        <m:r>
                          <a:rPr lang="uk-UA" sz="36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𝑥</m:t>
                        </m:r>
                      </m:e>
                    </m:func>
                  </m:oMath>
                </a14:m>
                <a:r>
                  <a:rPr lang="en-US" sz="36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;</a:t>
                </a:r>
                <a:endParaRPr lang="uk-UA" sz="2800" dirty="0"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lvl="0">
                  <a:lnSpc>
                    <a:spcPct val="107000"/>
                  </a:lnSpc>
                  <a:spcAft>
                    <a:spcPts val="0"/>
                  </a:spcAft>
                </a:pPr>
                <a14:m>
                  <m:oMath xmlns:m="http://schemas.openxmlformats.org/officeDocument/2006/math">
                    <m:r>
                      <a:rPr lang="uk-UA" sz="3600" b="0" i="1" smtClean="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12. </m:t>
                    </m:r>
                    <m:sSup>
                      <m:sSupPr>
                        <m:ctrlPr>
                          <a:rPr lang="uk-UA" sz="3600" i="1">
                            <a:effectLst/>
                            <a:latin typeface="Cambria Math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uk-UA" sz="3600" i="1">
                                <a:effectLst/>
                                <a:latin typeface="Cambria Math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func>
                              <m:funcPr>
                                <m:ctrlPr>
                                  <a:rPr lang="uk-UA" sz="3600" i="1">
                                    <a:effectLst/>
                                    <a:latin typeface="Cambria Math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funcPr>
                              <m:fName>
                                <m:r>
                                  <m:rPr>
                                    <m:sty m:val="p"/>
                                  </m:rPr>
                                  <a:rPr lang="uk-UA" sz="3600"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ch</m:t>
                                </m:r>
                              </m:fName>
                              <m:e>
                                <m:r>
                                  <a:rPr lang="uk-UA" sz="3600" i="1"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𝑥</m:t>
                                </m:r>
                              </m:e>
                            </m:func>
                          </m:e>
                        </m:d>
                      </m:e>
                      <m:sup>
                        <m:r>
                          <a:rPr lang="uk-UA" sz="36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′</m:t>
                        </m:r>
                      </m:sup>
                    </m:sSup>
                  </m:oMath>
                </a14:m>
                <a:r>
                  <a:rPr lang="en-US" sz="36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r>
                      <a:rPr lang="en-US" sz="36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 </m:t>
                    </m:r>
                    <m:func>
                      <m:funcPr>
                        <m:ctrlPr>
                          <a:rPr lang="uk-UA" sz="3600" i="1">
                            <a:effectLst/>
                            <a:latin typeface="Cambria Math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uk-UA" sz="3600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sh</m:t>
                        </m:r>
                      </m:fName>
                      <m:e>
                        <m:r>
                          <a:rPr lang="uk-UA" sz="36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𝑥</m:t>
                        </m:r>
                      </m:e>
                    </m:func>
                    <m:r>
                      <a:rPr lang="uk-UA" sz="36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;</m:t>
                    </m:r>
                  </m:oMath>
                </a14:m>
                <a:endParaRPr lang="uk-UA" sz="2800" dirty="0"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lvl="0">
                  <a:lnSpc>
                    <a:spcPct val="107000"/>
                  </a:lnSpc>
                  <a:spcAft>
                    <a:spcPts val="0"/>
                  </a:spcAft>
                </a:pPr>
                <a:r>
                  <a:rPr lang="uk-UA" sz="3600" dirty="0" smtClean="0">
                    <a:effectLst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13.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uk-UA" sz="3600" i="1">
                            <a:effectLst/>
                            <a:latin typeface="Cambria Math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uk-UA" sz="3600" i="1">
                                <a:effectLst/>
                                <a:latin typeface="Cambria Math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func>
                              <m:funcPr>
                                <m:ctrlPr>
                                  <a:rPr lang="uk-UA" sz="3600" i="1">
                                    <a:effectLst/>
                                    <a:latin typeface="Cambria Math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funcPr>
                              <m:fName>
                                <m:r>
                                  <m:rPr>
                                    <m:sty m:val="p"/>
                                  </m:rPr>
                                  <a:rPr lang="uk-UA" sz="3600"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th</m:t>
                                </m:r>
                              </m:fName>
                              <m:e>
                                <m:r>
                                  <a:rPr lang="uk-UA" sz="3600" i="1"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𝑥</m:t>
                                </m:r>
                              </m:e>
                            </m:func>
                          </m:e>
                        </m:d>
                      </m:e>
                      <m:sup>
                        <m:r>
                          <a:rPr lang="uk-UA" sz="36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′</m:t>
                        </m:r>
                      </m:sup>
                    </m:sSup>
                  </m:oMath>
                </a14:m>
                <a:r>
                  <a:rPr lang="ru-RU" sz="36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r>
                      <a:rPr lang="ru-RU" sz="36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 </m:t>
                    </m:r>
                    <m:f>
                      <m:fPr>
                        <m:ctrlPr>
                          <a:rPr lang="uk-UA" sz="3600" i="1">
                            <a:effectLst/>
                            <a:latin typeface="Cambria Math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uk-UA" sz="36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sSup>
                          <m:sSupPr>
                            <m:ctrlPr>
                              <a:rPr lang="uk-UA" sz="3600" i="1">
                                <a:effectLst/>
                                <a:latin typeface="Cambria Math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uk-UA" sz="36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𝑐h</m:t>
                            </m:r>
                          </m:e>
                          <m:sup>
                            <m:r>
                              <a:rPr lang="uk-UA" sz="36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uk-UA" sz="36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𝑥</m:t>
                        </m:r>
                      </m:den>
                    </m:f>
                  </m:oMath>
                </a14:m>
                <a:r>
                  <a:rPr lang="ru-RU" sz="3600" dirty="0" smtClean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;</a:t>
                </a:r>
                <a:endParaRPr lang="uk-UA" sz="2800" dirty="0"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lvl="0">
                  <a:lnSpc>
                    <a:spcPct val="107000"/>
                  </a:lnSpc>
                  <a:spcAft>
                    <a:spcPts val="0"/>
                  </a:spcAft>
                </a:pPr>
                <a:r>
                  <a:rPr lang="uk-UA" sz="3600" dirty="0" smtClean="0">
                    <a:effectLst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14.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uk-UA" sz="3600" i="1" smtClean="0">
                            <a:effectLst/>
                            <a:latin typeface="Cambria Math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uk-UA" sz="3600" i="1">
                                <a:effectLst/>
                                <a:latin typeface="Cambria Math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uk-UA" sz="36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𝑐𝑡h</m:t>
                            </m:r>
                            <m:r>
                              <a:rPr lang="uk-UA" sz="36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 </m:t>
                            </m:r>
                            <m:r>
                              <a:rPr lang="uk-UA" sz="36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𝑥</m:t>
                            </m:r>
                          </m:e>
                        </m:d>
                      </m:e>
                      <m:sup>
                        <m:r>
                          <a:rPr lang="uk-UA" sz="36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′</m:t>
                        </m:r>
                      </m:sup>
                    </m:sSup>
                  </m:oMath>
                </a14:m>
                <a:r>
                  <a:rPr lang="ru-RU" sz="3600" dirty="0" smtClean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r>
                      <a:rPr lang="uk-UA" sz="36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−</m:t>
                    </m:r>
                    <m:f>
                      <m:fPr>
                        <m:ctrlPr>
                          <a:rPr lang="uk-UA" sz="3600" i="1">
                            <a:effectLst/>
                            <a:latin typeface="Cambria Math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uk-UA" sz="36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sSup>
                          <m:sSupPr>
                            <m:ctrlPr>
                              <a:rPr lang="uk-UA" sz="3600" i="1">
                                <a:effectLst/>
                                <a:latin typeface="Cambria Math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uk-UA" sz="36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𝑠h</m:t>
                            </m:r>
                          </m:e>
                          <m:sup>
                            <m:r>
                              <a:rPr lang="uk-UA" sz="36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uk-UA" sz="36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𝑥</m:t>
                        </m:r>
                      </m:den>
                    </m:f>
                  </m:oMath>
                </a14:m>
                <a:r>
                  <a:rPr lang="ru-RU" sz="36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;</a:t>
                </a:r>
                <a:endParaRPr lang="uk-UA" sz="2800" dirty="0"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lvl="0">
                  <a:lnSpc>
                    <a:spcPct val="107000"/>
                  </a:lnSpc>
                  <a:spcAft>
                    <a:spcPts val="0"/>
                  </a:spcAft>
                </a:pPr>
                <a:r>
                  <a:rPr lang="uk-UA" sz="3600" dirty="0" smtClean="0">
                    <a:effectLst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15.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uk-UA" sz="3600" i="1">
                            <a:effectLst/>
                            <a:latin typeface="Cambria Math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uk-UA" sz="3600" i="1">
                                <a:effectLst/>
                                <a:latin typeface="Cambria Math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func>
                              <m:funcPr>
                                <m:ctrlPr>
                                  <a:rPr lang="uk-UA" sz="3600" i="1">
                                    <a:effectLst/>
                                    <a:latin typeface="Cambria Math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funcPr>
                              <m:fName>
                                <m:r>
                                  <m:rPr>
                                    <m:sty m:val="p"/>
                                  </m:rPr>
                                  <a:rPr lang="uk-UA" sz="3600"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arcsin</m:t>
                                </m:r>
                              </m:fName>
                              <m:e>
                                <m:r>
                                  <a:rPr lang="uk-UA" sz="3600" i="1"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𝑥</m:t>
                                </m:r>
                              </m:e>
                            </m:func>
                          </m:e>
                        </m:d>
                      </m:e>
                      <m:sup>
                        <m:r>
                          <a:rPr lang="uk-UA" sz="36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′</m:t>
                        </m:r>
                      </m:sup>
                    </m:sSup>
                  </m:oMath>
                </a14:m>
                <a:r>
                  <a:rPr lang="ru-RU" sz="36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r>
                      <a:rPr lang="ru-RU" sz="36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 </m:t>
                    </m:r>
                    <m:f>
                      <m:fPr>
                        <m:ctrlPr>
                          <a:rPr lang="uk-UA" sz="3600" i="1">
                            <a:effectLst/>
                            <a:latin typeface="Cambria Math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uk-UA" sz="36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rad>
                          <m:radPr>
                            <m:degHide m:val="on"/>
                            <m:ctrlPr>
                              <a:rPr lang="uk-UA" sz="3600" i="1">
                                <a:effectLst/>
                                <a:latin typeface="Cambria Math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uk-UA" sz="36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1−</m:t>
                            </m:r>
                            <m:sSup>
                              <m:sSupPr>
                                <m:ctrlPr>
                                  <a:rPr lang="uk-UA" sz="3600" i="1">
                                    <a:effectLst/>
                                    <a:latin typeface="Cambria Math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uk-UA" sz="3600" i="1"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𝑥</m:t>
                                </m:r>
                              </m:e>
                              <m:sup>
                                <m:r>
                                  <a:rPr lang="uk-UA" sz="3600" i="1"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2</m:t>
                                </m:r>
                              </m:sup>
                            </m:sSup>
                          </m:e>
                        </m:rad>
                      </m:den>
                    </m:f>
                  </m:oMath>
                </a14:m>
                <a:r>
                  <a:rPr lang="ru-RU" sz="36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;</a:t>
                </a:r>
                <a:endParaRPr lang="uk-UA" sz="2800" dirty="0"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lvl="0">
                  <a:lnSpc>
                    <a:spcPct val="107000"/>
                  </a:lnSpc>
                  <a:spcAft>
                    <a:spcPts val="0"/>
                  </a:spcAft>
                </a:pPr>
                <a:r>
                  <a:rPr lang="uk-UA" sz="3600" dirty="0" smtClean="0">
                    <a:effectLst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16.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uk-UA" sz="3600" i="1">
                            <a:effectLst/>
                            <a:latin typeface="Cambria Math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uk-UA" sz="3600" i="1">
                                <a:effectLst/>
                                <a:latin typeface="Cambria Math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func>
                              <m:funcPr>
                                <m:ctrlPr>
                                  <a:rPr lang="uk-UA" sz="3600" i="1">
                                    <a:effectLst/>
                                    <a:latin typeface="Cambria Math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funcPr>
                              <m:fName>
                                <m:r>
                                  <m:rPr>
                                    <m:sty m:val="p"/>
                                  </m:rPr>
                                  <a:rPr lang="uk-UA" sz="3600"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arccos</m:t>
                                </m:r>
                              </m:fName>
                              <m:e>
                                <m:r>
                                  <a:rPr lang="uk-UA" sz="3600" i="1"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𝑥</m:t>
                                </m:r>
                              </m:e>
                            </m:func>
                          </m:e>
                        </m:d>
                      </m:e>
                      <m:sup>
                        <m:r>
                          <a:rPr lang="uk-UA" sz="36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′</m:t>
                        </m:r>
                      </m:sup>
                    </m:sSup>
                  </m:oMath>
                </a14:m>
                <a:r>
                  <a:rPr lang="ru-RU" sz="36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r>
                      <a:rPr lang="ru-RU" sz="36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− </m:t>
                    </m:r>
                    <m:f>
                      <m:fPr>
                        <m:ctrlPr>
                          <a:rPr lang="uk-UA" sz="3600" i="1">
                            <a:effectLst/>
                            <a:latin typeface="Cambria Math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uk-UA" sz="36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rad>
                          <m:radPr>
                            <m:degHide m:val="on"/>
                            <m:ctrlPr>
                              <a:rPr lang="uk-UA" sz="3600" i="1">
                                <a:effectLst/>
                                <a:latin typeface="Cambria Math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uk-UA" sz="36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1−</m:t>
                            </m:r>
                            <m:sSup>
                              <m:sSupPr>
                                <m:ctrlPr>
                                  <a:rPr lang="uk-UA" sz="3600" i="1">
                                    <a:effectLst/>
                                    <a:latin typeface="Cambria Math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uk-UA" sz="3600" i="1"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𝑥</m:t>
                                </m:r>
                              </m:e>
                              <m:sup>
                                <m:r>
                                  <a:rPr lang="uk-UA" sz="3600" i="1"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2</m:t>
                                </m:r>
                              </m:sup>
                            </m:sSup>
                          </m:e>
                        </m:rad>
                      </m:den>
                    </m:f>
                  </m:oMath>
                </a14:m>
                <a:r>
                  <a:rPr lang="ru-RU" sz="36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;</a:t>
                </a:r>
                <a:endParaRPr lang="uk-UA" sz="2800" dirty="0"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lvl="0">
                  <a:lnSpc>
                    <a:spcPct val="107000"/>
                  </a:lnSpc>
                  <a:spcAft>
                    <a:spcPts val="0"/>
                  </a:spcAft>
                </a:pPr>
                <a:r>
                  <a:rPr lang="uk-UA" sz="3600" dirty="0" smtClean="0">
                    <a:effectLst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17.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uk-UA" sz="3600" i="1">
                            <a:effectLst/>
                            <a:latin typeface="Cambria Math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uk-UA" sz="3600" i="1">
                                <a:effectLst/>
                                <a:latin typeface="Cambria Math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func>
                              <m:funcPr>
                                <m:ctrlPr>
                                  <a:rPr lang="uk-UA" sz="3600" i="1">
                                    <a:effectLst/>
                                    <a:latin typeface="Cambria Math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funcPr>
                              <m:fName>
                                <m:r>
                                  <m:rPr>
                                    <m:sty m:val="p"/>
                                  </m:rPr>
                                  <a:rPr lang="uk-UA" sz="3600"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arctg</m:t>
                                </m:r>
                              </m:fName>
                              <m:e>
                                <m:r>
                                  <a:rPr lang="uk-UA" sz="3600" i="1"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𝑥</m:t>
                                </m:r>
                              </m:e>
                            </m:func>
                          </m:e>
                        </m:d>
                      </m:e>
                      <m:sup>
                        <m:r>
                          <a:rPr lang="uk-UA" sz="36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′</m:t>
                        </m:r>
                      </m:sup>
                    </m:sSup>
                  </m:oMath>
                </a14:m>
                <a:r>
                  <a:rPr lang="ru-RU" sz="36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r>
                      <a:rPr lang="ru-RU" sz="36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 </m:t>
                    </m:r>
                    <m:f>
                      <m:fPr>
                        <m:ctrlPr>
                          <a:rPr lang="uk-UA" sz="3600" i="1">
                            <a:effectLst/>
                            <a:latin typeface="Cambria Math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uk-UA" sz="36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r>
                          <a:rPr lang="uk-UA" sz="36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1+</m:t>
                        </m:r>
                        <m:sSup>
                          <m:sSupPr>
                            <m:ctrlPr>
                              <a:rPr lang="uk-UA" sz="3600" i="1">
                                <a:effectLst/>
                                <a:latin typeface="Cambria Math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uk-UA" sz="36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uk-UA" sz="36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r>
                  <a:rPr lang="ru-RU" sz="36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;</a:t>
                </a:r>
                <a:endParaRPr lang="uk-UA" sz="2800" dirty="0"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lvl="0"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uk-UA" sz="3600" dirty="0" smtClean="0">
                    <a:effectLst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18.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uk-UA" sz="3600" i="1">
                            <a:effectLst/>
                            <a:latin typeface="Cambria Math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uk-UA" sz="3600" i="1">
                                <a:effectLst/>
                                <a:latin typeface="Cambria Math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func>
                              <m:funcPr>
                                <m:ctrlPr>
                                  <a:rPr lang="uk-UA" sz="3600" i="1">
                                    <a:effectLst/>
                                    <a:latin typeface="Cambria Math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funcPr>
                              <m:fName>
                                <m:r>
                                  <m:rPr>
                                    <m:sty m:val="p"/>
                                  </m:rPr>
                                  <a:rPr lang="uk-UA" sz="3600"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arcctg</m:t>
                                </m:r>
                              </m:fName>
                              <m:e>
                                <m:r>
                                  <a:rPr lang="uk-UA" sz="3600" i="1"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𝑥</m:t>
                                </m:r>
                              </m:e>
                            </m:func>
                          </m:e>
                        </m:d>
                      </m:e>
                      <m:sup>
                        <m:r>
                          <a:rPr lang="uk-UA" sz="36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′</m:t>
                        </m:r>
                      </m:sup>
                    </m:sSup>
                  </m:oMath>
                </a14:m>
                <a:r>
                  <a:rPr lang="ru-RU" sz="36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r>
                      <a:rPr lang="uk-UA" sz="36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−</m:t>
                    </m:r>
                    <m:f>
                      <m:fPr>
                        <m:ctrlPr>
                          <a:rPr lang="uk-UA" sz="3600" i="1">
                            <a:effectLst/>
                            <a:latin typeface="Cambria Math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uk-UA" sz="36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r>
                          <a:rPr lang="uk-UA" sz="36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1+</m:t>
                        </m:r>
                        <m:sSup>
                          <m:sSupPr>
                            <m:ctrlPr>
                              <a:rPr lang="uk-UA" sz="3600" i="1">
                                <a:effectLst/>
                                <a:latin typeface="Cambria Math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uk-UA" sz="36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uk-UA" sz="36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r>
                  <a:rPr lang="en-US" sz="36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.</a:t>
                </a:r>
                <a:endParaRPr lang="uk-UA" sz="2800" dirty="0"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9179" y="481263"/>
                <a:ext cx="10122567" cy="5824415"/>
              </a:xfrm>
              <a:prstGeom prst="rect">
                <a:avLst/>
              </a:prstGeom>
              <a:blipFill rotWithShape="0">
                <a:blip r:embed="rId2"/>
                <a:stretch>
                  <a:fillRect l="-1867" t="-1780" r="-301" b="-838"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ДИФЕРЕНЦІАЛЬНЕ ЧИСЛЕННЯ ФУНКЦІЙ</a:t>
            </a:r>
            <a:br>
              <a:rPr lang="uk-UA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ОДНІЄЇ ЗМІННОЇ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674943"/>
          </a:xfrm>
        </p:spPr>
        <p:txBody>
          <a:bodyPr/>
          <a:lstStyle/>
          <a:p>
            <a:pPr marL="0" indent="0" algn="just">
              <a:buNone/>
            </a:pPr>
            <a:r>
              <a:rPr lang="uk-UA" b="1" dirty="0" smtClean="0"/>
              <a:t>                 Диференціальне </a:t>
            </a:r>
            <a:r>
              <a:rPr lang="uk-UA" b="1" dirty="0"/>
              <a:t>числення — розділ математики, в якому розглядається дослідження функцій за допомогою похідних та диференціалів.</a:t>
            </a:r>
          </a:p>
          <a:p>
            <a:pPr marL="0" indent="0" algn="just">
              <a:buNone/>
            </a:pPr>
            <a:r>
              <a:rPr lang="uk-UA" b="1" dirty="0" smtClean="0"/>
              <a:t>                 Деякі </a:t>
            </a:r>
            <a:r>
              <a:rPr lang="uk-UA" b="1" dirty="0"/>
              <a:t>задачі диференціального числення розв’язані ще в давнину. Так, Евклід розв’язав задачу про паралелограм найбільшої площі, який можна вписати в даний трикутник; Архімед побудував дотичну до спіралі, що носить його ім’я, а Аполлоній — дотичну до еліпса, гіперболи та параболи.</a:t>
            </a:r>
          </a:p>
          <a:p>
            <a:pPr marL="0" indent="0" algn="just">
              <a:buNone/>
            </a:pPr>
            <a:r>
              <a:rPr lang="uk-UA" b="1" dirty="0" smtClean="0"/>
              <a:t>                Загальні </a:t>
            </a:r>
            <a:r>
              <a:rPr lang="uk-UA" b="1" dirty="0"/>
              <a:t>методи диференціального числення розроблено Ньютоном і </a:t>
            </a:r>
            <a:r>
              <a:rPr lang="uk-UA" b="1" dirty="0" err="1"/>
              <a:t>Лейбніцем</a:t>
            </a:r>
            <a:r>
              <a:rPr lang="uk-UA" b="1" dirty="0"/>
              <a:t> наприкінці 17 ст., але лише в 19 ст. Коші </a:t>
            </a:r>
            <a:r>
              <a:rPr lang="uk-UA" b="1" dirty="0" err="1"/>
              <a:t>обгрунтував</a:t>
            </a:r>
            <a:r>
              <a:rPr lang="uk-UA" b="1" dirty="0"/>
              <a:t> ці методи на основі теорії границь.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17101581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 smtClean="0"/>
              <a:t>Приклади. Знайти похідні функцій.</a:t>
            </a:r>
            <a:endParaRPr lang="uk-UA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marL="514350" indent="-514350">
                  <a:buAutoNum type="arabicPeriod"/>
                </a:pPr>
                <a14:m>
                  <m:oMath xmlns:m="http://schemas.openxmlformats.org/officeDocument/2006/math">
                    <m:r>
                      <a:rPr lang="uk-UA" sz="3600" i="1">
                        <a:latin typeface="Cambria Math" panose="02040503050406030204" pitchFamily="18" charset="0"/>
                      </a:rPr>
                      <m:t>𝑦</m:t>
                    </m:r>
                    <m:r>
                      <a:rPr lang="uk-UA" sz="3600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uk-UA" sz="3600" i="1">
                            <a:latin typeface="Cambria Math"/>
                          </a:rPr>
                        </m:ctrlPr>
                      </m:fPr>
                      <m:num>
                        <m:r>
                          <a:rPr lang="uk-UA" sz="3600" i="1">
                            <a:latin typeface="Cambria Math" panose="02040503050406030204" pitchFamily="18" charset="0"/>
                          </a:rPr>
                          <m:t>3</m:t>
                        </m:r>
                      </m:num>
                      <m:den>
                        <m:sSup>
                          <m:sSupPr>
                            <m:ctrlPr>
                              <a:rPr lang="uk-UA" sz="3600" i="1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uk-UA" sz="3600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uk-UA" sz="36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den>
                    </m:f>
                    <m:r>
                      <a:rPr lang="uk-UA" sz="3600" i="1">
                        <a:latin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uk-UA" sz="3600" i="1">
                            <a:latin typeface="Cambria Math"/>
                          </a:rPr>
                        </m:ctrlPr>
                      </m:fPr>
                      <m:num>
                        <m:r>
                          <a:rPr lang="uk-UA" sz="3600" i="1">
                            <a:latin typeface="Cambria Math" panose="02040503050406030204" pitchFamily="18" charset="0"/>
                          </a:rPr>
                          <m:t>2</m:t>
                        </m:r>
                      </m:num>
                      <m:den>
                        <m:rad>
                          <m:radPr>
                            <m:degHide m:val="on"/>
                            <m:ctrlPr>
                              <a:rPr lang="uk-UA" sz="3600" i="1">
                                <a:latin typeface="Cambria Math"/>
                              </a:rPr>
                            </m:ctrlPr>
                          </m:radPr>
                          <m:deg/>
                          <m:e>
                            <m:r>
                              <a:rPr lang="uk-UA" sz="3600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</m:rad>
                      </m:den>
                    </m:f>
                  </m:oMath>
                </a14:m>
                <a:endParaRPr lang="uk-UA" dirty="0" smtClean="0"/>
              </a:p>
              <a:p>
                <a:pPr marL="0" indent="0">
                  <a:buNone/>
                </a:pPr>
                <a:endParaRPr lang="uk-UA" dirty="0"/>
              </a:p>
              <a:p>
                <a:pPr marL="0" indent="0">
                  <a:buNone/>
                </a:pPr>
                <a:endParaRPr lang="uk-UA" dirty="0"/>
              </a:p>
            </p:txBody>
          </p:sp>
        </mc:Choice>
        <mc:Fallback xmlns=""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Рисунок 3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4632" y="3080083"/>
            <a:ext cx="8662736" cy="280812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7632355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Заголовок 1"/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:r>
                  <a:rPr lang="uk-UA" dirty="0" smtClean="0"/>
                  <a:t>2</a:t>
                </a:r>
                <a:r>
                  <a:rPr lang="en-US" dirty="0" smtClean="0"/>
                  <a:t>. 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uk-UA" i="1">
                            <a:latin typeface="Cambria Math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uk-UA" i="1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func>
                          <m:funcPr>
                            <m:ctrlPr>
                              <a:rPr lang="uk-UA" i="1">
                                <a:latin typeface="Cambria Math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>
                                <a:latin typeface="Cambria Math" panose="02040503050406030204" pitchFamily="18" charset="0"/>
                              </a:rPr>
                              <m:t>sin</m:t>
                            </m:r>
                          </m:fName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</m:func>
                      </m:den>
                    </m:f>
                  </m:oMath>
                </a14:m>
                <a:endParaRPr lang="uk-UA" dirty="0"/>
              </a:p>
            </p:txBody>
          </p:sp>
        </mc:Choice>
        <mc:Fallback xmlns="">
          <p:sp>
            <p:nvSpPr>
              <p:cNvPr id="2" name="Заголовок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 rotWithShape="0">
                <a:blip r:embed="rId2"/>
                <a:stretch>
                  <a:fillRect l="-2377" b="-3687"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Объект 3"/>
          <p:cNvPicPr>
            <a:picLocks noGrp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9832" y="2983832"/>
            <a:ext cx="9577136" cy="229402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30451125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Заголовок 1"/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:r>
                  <a:rPr lang="uk-UA" sz="5400" dirty="0" smtClean="0"/>
                  <a:t>3</a:t>
                </a:r>
                <a:r>
                  <a:rPr lang="en-US" sz="5400" dirty="0" smtClean="0"/>
                  <a:t>. </a:t>
                </a:r>
                <a:r>
                  <a:rPr lang="uk-UA" sz="5400" dirty="0" smtClean="0"/>
                  <a:t> </a:t>
                </a:r>
                <a14:m>
                  <m:oMath xmlns:m="http://schemas.openxmlformats.org/officeDocument/2006/math">
                    <m:r>
                      <a:rPr lang="uk-UA" sz="5400" b="0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5400" i="1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US" sz="54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5400" i="1">
                        <a:latin typeface="Cambria Math" panose="02040503050406030204" pitchFamily="18" charset="0"/>
                      </a:rPr>
                      <m:t>𝑡𝑔</m:t>
                    </m:r>
                    <m:r>
                      <a:rPr lang="en-US" sz="5400" i="1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5400" i="1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endParaRPr lang="uk-UA" sz="5400" dirty="0"/>
              </a:p>
            </p:txBody>
          </p:sp>
        </mc:Choice>
        <mc:Fallback xmlns="">
          <p:sp>
            <p:nvSpPr>
              <p:cNvPr id="2" name="Заголовок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 rotWithShape="0">
                <a:blip r:embed="rId2"/>
                <a:stretch>
                  <a:fillRect l="-3130" t="-461" b="-9677"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Объект 3"/>
          <p:cNvPicPr>
            <a:picLocks noGrp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6905" y="2759242"/>
            <a:ext cx="9448800" cy="287452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90800843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Объект 1"/>
              <p:cNvSpPr>
                <a:spLocks noGrp="1"/>
              </p:cNvSpPr>
              <p:nvPr>
                <p:ph idx="1"/>
              </p:nvPr>
            </p:nvSpPr>
            <p:spPr>
              <a:xfrm>
                <a:off x="838200" y="280554"/>
                <a:ext cx="10515600" cy="6088161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ru-RU" sz="3600" b="1" dirty="0" smtClean="0"/>
                  <a:t>5.5. </a:t>
                </a:r>
                <a:r>
                  <a:rPr lang="uk-UA" sz="3600" b="1" dirty="0"/>
                  <a:t>Похідна складеної функції</a:t>
                </a:r>
                <a:r>
                  <a:rPr lang="ru-RU" sz="3600" b="1" dirty="0"/>
                  <a:t>.</a:t>
                </a:r>
                <a:endParaRPr lang="uk-UA" sz="3600" dirty="0"/>
              </a:p>
              <a:p>
                <a:pPr marL="0" indent="0">
                  <a:buNone/>
                </a:pPr>
                <a:r>
                  <a:rPr lang="uk-UA" sz="3600" dirty="0" smtClean="0"/>
                  <a:t>            Нехай </a:t>
                </a:r>
                <a14:m>
                  <m:oMath xmlns:m="http://schemas.openxmlformats.org/officeDocument/2006/math">
                    <m:r>
                      <a:rPr lang="uk-UA" sz="3600" i="1">
                        <a:latin typeface="Cambria Math" panose="02040503050406030204" pitchFamily="18" charset="0"/>
                      </a:rPr>
                      <m:t>𝑦</m:t>
                    </m:r>
                    <m:r>
                      <a:rPr lang="uk-UA" sz="36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uk-UA" sz="3600" i="1"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uk-UA" sz="3600" i="1">
                            <a:latin typeface="Cambria Math"/>
                          </a:rPr>
                        </m:ctrlPr>
                      </m:dPr>
                      <m:e>
                        <m:r>
                          <a:rPr lang="uk-UA" sz="3600" i="1">
                            <a:latin typeface="Cambria Math" panose="02040503050406030204" pitchFamily="18" charset="0"/>
                          </a:rPr>
                          <m:t>𝑢</m:t>
                        </m:r>
                      </m:e>
                    </m:d>
                  </m:oMath>
                </a14:m>
                <a:r>
                  <a:rPr lang="uk-UA" sz="3600" dirty="0"/>
                  <a:t> і </a:t>
                </a:r>
                <a14:m>
                  <m:oMath xmlns:m="http://schemas.openxmlformats.org/officeDocument/2006/math">
                    <m:r>
                      <a:rPr lang="uk-UA" sz="3600" i="1">
                        <a:latin typeface="Cambria Math" panose="02040503050406030204" pitchFamily="18" charset="0"/>
                      </a:rPr>
                      <m:t>𝑢</m:t>
                    </m:r>
                    <m:r>
                      <a:rPr lang="uk-UA" sz="36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uk-UA" sz="3600" i="1">
                        <a:latin typeface="Cambria Math" panose="02040503050406030204" pitchFamily="18" charset="0"/>
                      </a:rPr>
                      <m:t>𝜑</m:t>
                    </m:r>
                    <m:d>
                      <m:dPr>
                        <m:ctrlPr>
                          <a:rPr lang="uk-UA" sz="3600" i="1">
                            <a:latin typeface="Cambria Math"/>
                          </a:rPr>
                        </m:ctrlPr>
                      </m:dPr>
                      <m:e>
                        <m:r>
                          <a:rPr lang="uk-UA" sz="36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</m:oMath>
                </a14:m>
                <a:r>
                  <a:rPr lang="uk-UA" sz="3600" dirty="0"/>
                  <a:t>, тоді </a:t>
                </a:r>
                <a14:m>
                  <m:oMath xmlns:m="http://schemas.openxmlformats.org/officeDocument/2006/math">
                    <m:r>
                      <a:rPr lang="uk-UA" sz="3600" i="1">
                        <a:latin typeface="Cambria Math" panose="02040503050406030204" pitchFamily="18" charset="0"/>
                      </a:rPr>
                      <m:t>𝑦</m:t>
                    </m:r>
                    <m:r>
                      <a:rPr lang="uk-UA" sz="36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uk-UA" sz="3600" i="1"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uk-UA" sz="3600" i="1">
                            <a:latin typeface="Cambria Math"/>
                          </a:rPr>
                        </m:ctrlPr>
                      </m:dPr>
                      <m:e>
                        <m:r>
                          <a:rPr lang="uk-UA" sz="3600" i="1">
                            <a:latin typeface="Cambria Math" panose="02040503050406030204" pitchFamily="18" charset="0"/>
                          </a:rPr>
                          <m:t>𝜑</m:t>
                        </m:r>
                        <m:d>
                          <m:dPr>
                            <m:ctrlPr>
                              <a:rPr lang="uk-UA" sz="3600" i="1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uk-UA" sz="3600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</m:d>
                      </m:e>
                    </m:d>
                  </m:oMath>
                </a14:m>
                <a:r>
                  <a:rPr lang="uk-UA" sz="3600" dirty="0"/>
                  <a:t> — складена функція з проміжним аргументом </a:t>
                </a:r>
                <a14:m>
                  <m:oMath xmlns:m="http://schemas.openxmlformats.org/officeDocument/2006/math">
                    <m:r>
                      <a:rPr lang="uk-UA" sz="3600" i="1">
                        <a:latin typeface="Cambria Math" panose="02040503050406030204" pitchFamily="18" charset="0"/>
                      </a:rPr>
                      <m:t>𝑢</m:t>
                    </m:r>
                  </m:oMath>
                </a14:m>
                <a:r>
                  <a:rPr lang="uk-UA" sz="3600" dirty="0"/>
                  <a:t> і кінцевим </a:t>
                </a:r>
                <a14:m>
                  <m:oMath xmlns:m="http://schemas.openxmlformats.org/officeDocument/2006/math">
                    <m:r>
                      <a:rPr lang="uk-UA" sz="3600" i="1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uk-UA" sz="3600" dirty="0" smtClean="0"/>
                  <a:t>.</a:t>
                </a:r>
              </a:p>
              <a:p>
                <a:pPr marL="0" indent="0">
                  <a:buNone/>
                </a:pPr>
                <a:endParaRPr lang="uk-UA" sz="1050" dirty="0"/>
              </a:p>
              <a:p>
                <a:pPr marL="0" indent="0">
                  <a:buNone/>
                </a:pPr>
                <a:r>
                  <a:rPr lang="uk-UA" sz="3600" b="1" dirty="0" smtClean="0"/>
                  <a:t>         Теорема </a:t>
                </a:r>
                <a:r>
                  <a:rPr lang="ru-RU" sz="3600" b="1" dirty="0" smtClean="0"/>
                  <a:t>5</a:t>
                </a:r>
                <a:r>
                  <a:rPr lang="uk-UA" sz="3600" b="1" dirty="0" smtClean="0"/>
                  <a:t>. </a:t>
                </a:r>
                <a:r>
                  <a:rPr lang="uk-UA" sz="3600" dirty="0"/>
                  <a:t>Якщо функція </a:t>
                </a:r>
                <a14:m>
                  <m:oMath xmlns:m="http://schemas.openxmlformats.org/officeDocument/2006/math">
                    <m:r>
                      <a:rPr lang="uk-UA" sz="3600" i="1">
                        <a:latin typeface="Cambria Math" panose="02040503050406030204" pitchFamily="18" charset="0"/>
                      </a:rPr>
                      <m:t>𝑢</m:t>
                    </m:r>
                    <m:r>
                      <a:rPr lang="uk-UA" sz="36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uk-UA" sz="3600" i="1">
                        <a:latin typeface="Cambria Math" panose="02040503050406030204" pitchFamily="18" charset="0"/>
                      </a:rPr>
                      <m:t>𝜑</m:t>
                    </m:r>
                    <m:d>
                      <m:dPr>
                        <m:ctrlPr>
                          <a:rPr lang="uk-UA" sz="3600" i="1">
                            <a:latin typeface="Cambria Math"/>
                          </a:rPr>
                        </m:ctrlPr>
                      </m:dPr>
                      <m:e>
                        <m:r>
                          <a:rPr lang="uk-UA" sz="36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</m:oMath>
                </a14:m>
                <a:r>
                  <a:rPr lang="uk-UA" sz="3600" dirty="0"/>
                  <a:t> мав похідну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uk-UA" sz="3600" i="1">
                            <a:latin typeface="Cambria Math"/>
                          </a:rPr>
                        </m:ctrlPr>
                      </m:sSubSupPr>
                      <m:e>
                        <m:r>
                          <a:rPr lang="uk-UA" sz="3600" i="1">
                            <a:latin typeface="Cambria Math" panose="02040503050406030204" pitchFamily="18" charset="0"/>
                          </a:rPr>
                          <m:t>𝑢</m:t>
                        </m:r>
                      </m:e>
                      <m:sub>
                        <m:r>
                          <a:rPr lang="uk-UA" sz="3600" i="1">
                            <a:latin typeface="Cambria Math" panose="02040503050406030204" pitchFamily="18" charset="0"/>
                          </a:rPr>
                          <m:t>𝑥</m:t>
                        </m:r>
                      </m:sub>
                      <m:sup>
                        <m:r>
                          <a:rPr lang="uk-UA" sz="3600" i="1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bSup>
                  </m:oMath>
                </a14:m>
                <a:r>
                  <a:rPr lang="uk-UA" sz="3600" dirty="0"/>
                  <a:t> в точці </a:t>
                </a:r>
                <a14:m>
                  <m:oMath xmlns:m="http://schemas.openxmlformats.org/officeDocument/2006/math">
                    <m:r>
                      <a:rPr lang="uk-UA" sz="3600" i="1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uk-UA" sz="3600" dirty="0"/>
                  <a:t>, а функція </a:t>
                </a:r>
                <a14:m>
                  <m:oMath xmlns:m="http://schemas.openxmlformats.org/officeDocument/2006/math">
                    <m:r>
                      <a:rPr lang="uk-UA" sz="3600" i="1">
                        <a:latin typeface="Cambria Math" panose="02040503050406030204" pitchFamily="18" charset="0"/>
                      </a:rPr>
                      <m:t>𝑦</m:t>
                    </m:r>
                    <m:r>
                      <a:rPr lang="uk-UA" sz="36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uk-UA" sz="3600" i="1"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uk-UA" sz="3600" i="1">
                            <a:latin typeface="Cambria Math"/>
                          </a:rPr>
                        </m:ctrlPr>
                      </m:dPr>
                      <m:e>
                        <m:r>
                          <a:rPr lang="uk-UA" sz="3600" i="1">
                            <a:latin typeface="Cambria Math" panose="02040503050406030204" pitchFamily="18" charset="0"/>
                          </a:rPr>
                          <m:t>𝑢</m:t>
                        </m:r>
                      </m:e>
                    </m:d>
                  </m:oMath>
                </a14:m>
                <a:r>
                  <a:rPr lang="uk-UA" sz="3600" dirty="0"/>
                  <a:t> має похідну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uk-UA" sz="3600" i="1">
                            <a:latin typeface="Cambria Math"/>
                          </a:rPr>
                        </m:ctrlPr>
                      </m:sSubSupPr>
                      <m:e>
                        <m:r>
                          <a:rPr lang="uk-UA" sz="3600" i="1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  <m:sub>
                        <m:r>
                          <a:rPr lang="uk-UA" sz="3600" i="1">
                            <a:latin typeface="Cambria Math" panose="02040503050406030204" pitchFamily="18" charset="0"/>
                          </a:rPr>
                          <m:t>𝑢</m:t>
                        </m:r>
                      </m:sub>
                      <m:sup>
                        <m:r>
                          <a:rPr lang="uk-UA" sz="3600" i="1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bSup>
                  </m:oMath>
                </a14:m>
                <a:r>
                  <a:rPr lang="uk-UA" sz="3600" dirty="0"/>
                  <a:t>  у відповідній точці </a:t>
                </a:r>
                <a14:m>
                  <m:oMath xmlns:m="http://schemas.openxmlformats.org/officeDocument/2006/math">
                    <m:r>
                      <a:rPr lang="uk-UA" sz="3600" i="1">
                        <a:latin typeface="Cambria Math" panose="02040503050406030204" pitchFamily="18" charset="0"/>
                      </a:rPr>
                      <m:t>𝑢</m:t>
                    </m:r>
                  </m:oMath>
                </a14:m>
                <a:r>
                  <a:rPr lang="uk-UA" sz="3600" dirty="0"/>
                  <a:t>, то складена функція </a:t>
                </a:r>
                <a14:m>
                  <m:oMath xmlns:m="http://schemas.openxmlformats.org/officeDocument/2006/math">
                    <m:r>
                      <a:rPr lang="uk-UA" sz="3600" i="1">
                        <a:latin typeface="Cambria Math" panose="02040503050406030204" pitchFamily="18" charset="0"/>
                      </a:rPr>
                      <m:t>𝑦</m:t>
                    </m:r>
                    <m:r>
                      <a:rPr lang="uk-UA" sz="36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uk-UA" sz="3600" i="1"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uk-UA" sz="3600" i="1">
                            <a:latin typeface="Cambria Math"/>
                          </a:rPr>
                        </m:ctrlPr>
                      </m:dPr>
                      <m:e>
                        <m:r>
                          <a:rPr lang="uk-UA" sz="3600" i="1">
                            <a:latin typeface="Cambria Math" panose="02040503050406030204" pitchFamily="18" charset="0"/>
                          </a:rPr>
                          <m:t>𝜑</m:t>
                        </m:r>
                        <m:d>
                          <m:dPr>
                            <m:ctrlPr>
                              <a:rPr lang="uk-UA" sz="3600" i="1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uk-UA" sz="3600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</m:d>
                      </m:e>
                    </m:d>
                  </m:oMath>
                </a14:m>
                <a:r>
                  <a:rPr lang="uk-UA" sz="3600" dirty="0"/>
                  <a:t> має похідну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uk-UA" sz="3600" i="1">
                            <a:latin typeface="Cambria Math"/>
                          </a:rPr>
                        </m:ctrlPr>
                      </m:sSubSupPr>
                      <m:e>
                        <m:r>
                          <a:rPr lang="uk-UA" sz="3600" i="1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  <m:sub>
                        <m:r>
                          <a:rPr lang="uk-UA" sz="3600" i="1">
                            <a:latin typeface="Cambria Math" panose="02040503050406030204" pitchFamily="18" charset="0"/>
                          </a:rPr>
                          <m:t>𝑥</m:t>
                        </m:r>
                      </m:sub>
                      <m:sup>
                        <m:r>
                          <a:rPr lang="uk-UA" sz="3600" i="1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bSup>
                  </m:oMath>
                </a14:m>
                <a:r>
                  <a:rPr lang="uk-UA" sz="3600" dirty="0"/>
                  <a:t>  в точці </a:t>
                </a:r>
                <a14:m>
                  <m:oMath xmlns:m="http://schemas.openxmlformats.org/officeDocument/2006/math">
                    <m:r>
                      <a:rPr lang="uk-UA" sz="3600" i="1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uk-UA" sz="3600" dirty="0"/>
                  <a:t> і справедлива формула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uk-UA" sz="3600" i="1">
                              <a:latin typeface="Cambria Math"/>
                            </a:rPr>
                          </m:ctrlPr>
                        </m:sSubSupPr>
                        <m:e>
                          <m:r>
                            <a:rPr lang="uk-UA" sz="3600" i="1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  <m:sub>
                          <m:r>
                            <a:rPr lang="uk-UA" sz="3600" i="1">
                              <a:latin typeface="Cambria Math" panose="02040503050406030204" pitchFamily="18" charset="0"/>
                            </a:rPr>
                            <m:t>𝑥</m:t>
                          </m:r>
                        </m:sub>
                        <m:sup>
                          <m:r>
                            <a:rPr lang="uk-UA" sz="3600" i="1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bSup>
                      <m:r>
                        <a:rPr lang="uk-UA" sz="3600" i="1">
                          <a:latin typeface="Cambria Math" panose="02040503050406030204" pitchFamily="18" charset="0"/>
                        </a:rPr>
                        <m:t>=</m:t>
                      </m:r>
                      <m:sSubSup>
                        <m:sSubSupPr>
                          <m:ctrlPr>
                            <a:rPr lang="uk-UA" sz="3600" i="1">
                              <a:latin typeface="Cambria Math"/>
                            </a:rPr>
                          </m:ctrlPr>
                        </m:sSubSupPr>
                        <m:e>
                          <m:r>
                            <a:rPr lang="uk-UA" sz="3600" i="1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  <m:sub>
                          <m:r>
                            <a:rPr lang="uk-UA" sz="3600" i="1">
                              <a:latin typeface="Cambria Math" panose="02040503050406030204" pitchFamily="18" charset="0"/>
                            </a:rPr>
                            <m:t>𝑢</m:t>
                          </m:r>
                        </m:sub>
                        <m:sup>
                          <m:r>
                            <a:rPr lang="uk-UA" sz="3600" i="1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bSup>
                      <m:sSubSup>
                        <m:sSubSupPr>
                          <m:ctrlPr>
                            <a:rPr lang="uk-UA" sz="3600" i="1">
                              <a:latin typeface="Cambria Math"/>
                            </a:rPr>
                          </m:ctrlPr>
                        </m:sSubSupPr>
                        <m:e>
                          <m:r>
                            <a:rPr lang="uk-UA" sz="3600" i="1">
                              <a:latin typeface="Cambria Math" panose="02040503050406030204" pitchFamily="18" charset="0"/>
                            </a:rPr>
                            <m:t>∙</m:t>
                          </m:r>
                          <m:r>
                            <a:rPr lang="uk-UA" sz="3600" i="1">
                              <a:latin typeface="Cambria Math" panose="02040503050406030204" pitchFamily="18" charset="0"/>
                            </a:rPr>
                            <m:t>𝑢</m:t>
                          </m:r>
                        </m:e>
                        <m:sub>
                          <m:r>
                            <a:rPr lang="uk-UA" sz="3600" i="1">
                              <a:latin typeface="Cambria Math" panose="02040503050406030204" pitchFamily="18" charset="0"/>
                            </a:rPr>
                            <m:t>𝑥</m:t>
                          </m:r>
                        </m:sub>
                        <m:sup>
                          <m:r>
                            <a:rPr lang="uk-UA" sz="3600" i="1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bSup>
                    </m:oMath>
                  </m:oMathPara>
                </a14:m>
                <a:endParaRPr lang="uk-UA" sz="3200" dirty="0"/>
              </a:p>
            </p:txBody>
          </p:sp>
        </mc:Choice>
        <mc:Fallback xmlns="">
          <p:sp>
            <p:nvSpPr>
              <p:cNvPr id="2" name="Объект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280554"/>
                <a:ext cx="10515600" cy="6088161"/>
              </a:xfrm>
              <a:blipFill rotWithShape="0">
                <a:blip r:embed="rId2"/>
                <a:stretch>
                  <a:fillRect l="-1797" t="-2402" r="-1565"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5905" y="333041"/>
            <a:ext cx="10515600" cy="1325563"/>
          </a:xfrm>
        </p:spPr>
        <p:txBody>
          <a:bodyPr/>
          <a:lstStyle/>
          <a:p>
            <a:pPr algn="ctr"/>
            <a:r>
              <a:rPr lang="uk-UA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Застосовуючи  правило  диференціювання  складеної  функції,  знайдіть </a:t>
            </a:r>
            <a:r>
              <a:rPr lang="uk-UA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похідні </a:t>
            </a:r>
            <a:r>
              <a:rPr lang="uk-UA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функцій.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marL="514350" lvl="0" indent="-514350">
                  <a:buAutoNum type="arabicPeriod"/>
                </a:pP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uk-UA" i="1">
                            <a:latin typeface="Cambria Math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uk-UA" i="1">
                                <a:latin typeface="Cambria Math"/>
                              </a:rPr>
                            </m:ctrlPr>
                          </m:dPr>
                          <m:e>
                            <m:sSup>
                              <m:sSupPr>
                                <m:ctrlPr>
                                  <a:rPr lang="uk-UA" i="1">
                                    <a:latin typeface="Cambria Math"/>
                                  </a:rPr>
                                </m:ctrlPr>
                              </m:sSupPr>
                              <m:e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e>
                              <m:sup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+1</m:t>
                            </m:r>
                          </m:e>
                        </m:d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</m:oMath>
                </a14:m>
                <a:endParaRPr lang="uk-UA" dirty="0" smtClean="0"/>
              </a:p>
              <a:p>
                <a:pPr marL="0" lvl="0" indent="0">
                  <a:buNone/>
                </a:pPr>
                <a:endParaRPr lang="uk-UA" dirty="0"/>
              </a:p>
              <a:p>
                <a:pPr marL="0" indent="0">
                  <a:buNone/>
                </a:pPr>
                <a:endParaRPr lang="uk-UA" dirty="0"/>
              </a:p>
            </p:txBody>
          </p:sp>
        </mc:Choice>
        <mc:Fallback xmlns=""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Рисунок 3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6957" y="2935706"/>
            <a:ext cx="10515599" cy="280736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65693675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Заголовок 1"/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:pPr lvl="0"/>
                <a:r>
                  <a:rPr lang="uk-UA" dirty="0" smtClean="0"/>
                  <a:t>2.  </a:t>
                </a:r>
                <a14:m>
                  <m:oMath xmlns:m="http://schemas.openxmlformats.org/officeDocument/2006/math">
                    <m:r>
                      <a:rPr lang="uk-UA" i="1">
                        <a:latin typeface="Cambria Math" panose="02040503050406030204" pitchFamily="18" charset="0"/>
                      </a:rPr>
                      <m:t>𝑦</m:t>
                    </m:r>
                    <m:r>
                      <a:rPr lang="uk-UA" i="1">
                        <a:latin typeface="Cambria Math" panose="02040503050406030204" pitchFamily="18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uk-UA" i="1">
                            <a:latin typeface="Cambria Math"/>
                          </a:rPr>
                        </m:ctrlPr>
                      </m:radPr>
                      <m:deg/>
                      <m:e>
                        <m:sSup>
                          <m:sSupPr>
                            <m:ctrlPr>
                              <a:rPr lang="uk-UA" i="1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4</m:t>
                            </m:r>
                          </m:sup>
                        </m:sSup>
                        <m:r>
                          <a:rPr lang="en-US" i="1">
                            <a:latin typeface="Cambria Math" panose="02040503050406030204" pitchFamily="18" charset="0"/>
                          </a:rPr>
                          <m:t>+</m:t>
                        </m:r>
                        <m:sSup>
                          <m:sSupPr>
                            <m:ctrlPr>
                              <a:rPr lang="uk-UA" i="1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3</m:t>
                            </m:r>
                          </m:sup>
                        </m:sSup>
                        <m:r>
                          <a:rPr lang="en-US" i="1">
                            <a:latin typeface="Cambria Math" panose="02040503050406030204" pitchFamily="18" charset="0"/>
                          </a:rPr>
                          <m:t>+1</m:t>
                        </m:r>
                      </m:e>
                    </m:rad>
                  </m:oMath>
                </a14:m>
                <a:r>
                  <a:rPr lang="uk-UA" dirty="0"/>
                  <a:t/>
                </a:r>
                <a:br>
                  <a:rPr lang="uk-UA" dirty="0"/>
                </a:br>
                <a:endParaRPr lang="uk-UA" dirty="0"/>
              </a:p>
            </p:txBody>
          </p:sp>
        </mc:Choice>
        <mc:Fallback xmlns="">
          <p:sp>
            <p:nvSpPr>
              <p:cNvPr id="2" name="Заголовок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 rotWithShape="0">
                <a:blip r:embed="rId2"/>
                <a:stretch>
                  <a:fillRect l="-2377" t="-7834"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Объект 3"/>
          <p:cNvPicPr>
            <a:picLocks noGrp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5854" y="2614863"/>
            <a:ext cx="10491536" cy="319238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56258701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Заголовок 1"/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:r>
                  <a:rPr lang="uk-UA" dirty="0" smtClean="0"/>
                  <a:t>3. </a:t>
                </a:r>
                <a14:m>
                  <m:oMath xmlns:m="http://schemas.openxmlformats.org/officeDocument/2006/math">
                    <m:r>
                      <a:rPr lang="uk-UA" i="1">
                        <a:latin typeface="Cambria Math" panose="02040503050406030204" pitchFamily="18" charset="0"/>
                      </a:rPr>
                      <m:t>𝑦</m:t>
                    </m:r>
                    <m:r>
                      <a:rPr lang="uk-UA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uk-UA" i="1">
                        <a:latin typeface="Cambria Math" panose="02040503050406030204" pitchFamily="18" charset="0"/>
                      </a:rPr>
                      <m:t>𝑙𝑛</m:t>
                    </m:r>
                    <m:d>
                      <m:dPr>
                        <m:ctrlPr>
                          <a:rPr lang="uk-UA" i="1">
                            <a:latin typeface="Cambria Math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uk-UA" i="1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i="1">
                            <a:latin typeface="Cambria Math" panose="02040503050406030204" pitchFamily="18" charset="0"/>
                          </a:rPr>
                          <m:t>+1</m:t>
                        </m:r>
                      </m:e>
                    </m:d>
                  </m:oMath>
                </a14:m>
                <a:r>
                  <a:rPr lang="uk-UA" dirty="0"/>
                  <a:t/>
                </a:r>
                <a:br>
                  <a:rPr lang="uk-UA" dirty="0"/>
                </a:br>
                <a:endParaRPr lang="uk-UA" dirty="0"/>
              </a:p>
            </p:txBody>
          </p:sp>
        </mc:Choice>
        <mc:Fallback xmlns="">
          <p:sp>
            <p:nvSpPr>
              <p:cNvPr id="2" name="Заголовок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 rotWithShape="0">
                <a:blip r:embed="rId2"/>
                <a:stretch>
                  <a:fillRect l="-2377" t="-12442"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Объект 3"/>
          <p:cNvPicPr>
            <a:picLocks noGrp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726" y="2197769"/>
            <a:ext cx="10696074" cy="221381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2991080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72" name="Rectangle 28"/>
          <p:cNvSpPr>
            <a:spLocks noGrp="1"/>
          </p:cNvSpPr>
          <p:nvPr>
            <p:ph type="ctrTitle" idx="4294967295"/>
          </p:nvPr>
        </p:nvSpPr>
        <p:spPr>
          <a:xfrm>
            <a:off x="917863" y="1070264"/>
            <a:ext cx="10363200" cy="345690"/>
          </a:xfrm>
        </p:spPr>
        <p:txBody>
          <a:bodyPr/>
          <a:lstStyle/>
          <a:p>
            <a:r>
              <a:rPr lang="uk-UA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5.6. Похідна функції, заданої параметрично</a:t>
            </a:r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4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1773" name="Rectangle 29"/>
              <p:cNvSpPr>
                <a:spLocks noGrp="1"/>
              </p:cNvSpPr>
              <p:nvPr>
                <p:ph type="subTitle" idx="4294967295"/>
              </p:nvPr>
            </p:nvSpPr>
            <p:spPr>
              <a:xfrm>
                <a:off x="338343" y="1995055"/>
                <a:ext cx="11201400" cy="4325534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uk-UA" sz="4000" dirty="0" smtClean="0"/>
                  <a:t>        Функція </a:t>
                </a:r>
                <a:r>
                  <a:rPr lang="uk-UA" sz="4000" dirty="0"/>
                  <a:t>може задаватися параметрично: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uk-UA" sz="400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uk-UA" sz="40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uk-UA" sz="4000" i="1">
                        <a:latin typeface="Cambria Math" panose="02040503050406030204" pitchFamily="18" charset="0"/>
                      </a:rPr>
                      <m:t>𝜑</m:t>
                    </m:r>
                    <m:d>
                      <m:dPr>
                        <m:ctrlPr>
                          <a:rPr lang="uk-UA" sz="4000" i="1">
                            <a:latin typeface="Cambria Math"/>
                          </a:rPr>
                        </m:ctrlPr>
                      </m:dPr>
                      <m:e>
                        <m:r>
                          <a:rPr lang="uk-UA" sz="4000" i="1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</m:oMath>
                </a14:m>
                <a:r>
                  <a:rPr lang="uk-UA" sz="4000" dirty="0"/>
                  <a:t>, </a:t>
                </a:r>
                <a14:m>
                  <m:oMath xmlns:m="http://schemas.openxmlformats.org/officeDocument/2006/math">
                    <m:r>
                      <a:rPr lang="uk-UA" sz="4000" i="1">
                        <a:latin typeface="Cambria Math" panose="02040503050406030204" pitchFamily="18" charset="0"/>
                      </a:rPr>
                      <m:t>𝑦</m:t>
                    </m:r>
                    <m:r>
                      <a:rPr lang="uk-UA" sz="40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uk-UA" sz="4000" i="1">
                        <a:latin typeface="Cambria Math" panose="02040503050406030204" pitchFamily="18" charset="0"/>
                      </a:rPr>
                      <m:t>𝜓</m:t>
                    </m:r>
                    <m:d>
                      <m:dPr>
                        <m:ctrlPr>
                          <a:rPr lang="uk-UA" sz="4000" i="1">
                            <a:latin typeface="Cambria Math"/>
                          </a:rPr>
                        </m:ctrlPr>
                      </m:dPr>
                      <m:e>
                        <m:r>
                          <a:rPr lang="uk-UA" sz="4000" i="1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</m:oMath>
                </a14:m>
                <a:r>
                  <a:rPr lang="uk-UA" sz="4000" dirty="0"/>
                  <a:t>, </a:t>
                </a:r>
                <a14:m>
                  <m:oMath xmlns:m="http://schemas.openxmlformats.org/officeDocument/2006/math">
                    <m:r>
                      <a:rPr lang="uk-UA" sz="4000" i="1">
                        <a:latin typeface="Cambria Math" panose="02040503050406030204" pitchFamily="18" charset="0"/>
                      </a:rPr>
                      <m:t>𝛼</m:t>
                    </m:r>
                    <m:r>
                      <a:rPr lang="uk-UA" sz="4000" i="1">
                        <a:latin typeface="Cambria Math" panose="02040503050406030204" pitchFamily="18" charset="0"/>
                      </a:rPr>
                      <m:t>≤</m:t>
                    </m:r>
                    <m:r>
                      <a:rPr lang="uk-UA" sz="4000" i="1">
                        <a:latin typeface="Cambria Math" panose="02040503050406030204" pitchFamily="18" charset="0"/>
                      </a:rPr>
                      <m:t>𝑡</m:t>
                    </m:r>
                    <m:r>
                      <a:rPr lang="uk-UA" sz="4000" i="1">
                        <a:latin typeface="Cambria Math" panose="02040503050406030204" pitchFamily="18" charset="0"/>
                      </a:rPr>
                      <m:t>≤</m:t>
                    </m:r>
                    <m:r>
                      <a:rPr lang="uk-UA" sz="4000" i="1">
                        <a:latin typeface="Cambria Math" panose="02040503050406030204" pitchFamily="18" charset="0"/>
                      </a:rPr>
                      <m:t>𝛽</m:t>
                    </m:r>
                  </m:oMath>
                </a14:m>
                <a:r>
                  <a:rPr lang="uk-UA" sz="4000" dirty="0"/>
                  <a:t>.</a:t>
                </a:r>
              </a:p>
              <a:p>
                <a:pPr marL="0" indent="0">
                  <a:buNone/>
                </a:pPr>
                <a:r>
                  <a:rPr lang="uk-UA" sz="4000" dirty="0" smtClean="0"/>
                  <a:t>       Приклад</a:t>
                </a:r>
                <a:r>
                  <a:rPr lang="uk-UA" sz="4000" dirty="0"/>
                  <a:t>. Рівняння кола радіуса </a:t>
                </a:r>
                <a14:m>
                  <m:oMath xmlns:m="http://schemas.openxmlformats.org/officeDocument/2006/math">
                    <m:r>
                      <a:rPr lang="uk-UA" sz="4000" i="1">
                        <a:latin typeface="Cambria Math" panose="02040503050406030204" pitchFamily="18" charset="0"/>
                      </a:rPr>
                      <m:t>𝑅</m:t>
                    </m:r>
                  </m:oMath>
                </a14:m>
                <a:r>
                  <a:rPr lang="uk-UA" sz="4000" dirty="0"/>
                  <a:t> з центром </a:t>
                </a:r>
              </a:p>
              <a:p>
                <a:pPr marL="0" indent="0">
                  <a:buNone/>
                </a:pPr>
                <a:r>
                  <a:rPr lang="uk-UA" sz="4000" dirty="0"/>
                  <a:t>в початку координат відоме: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uk-UA" sz="4000" i="1">
                            <a:latin typeface="Cambria Math"/>
                          </a:rPr>
                        </m:ctrlPr>
                      </m:sSupPr>
                      <m:e>
                        <m:r>
                          <a:rPr lang="uk-UA" sz="40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uk-UA" sz="400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uk-UA" sz="4000" i="1">
                        <a:latin typeface="Cambria Math" panose="02040503050406030204" pitchFamily="18" charset="0"/>
                      </a:rPr>
                      <m:t>+</m:t>
                    </m:r>
                    <m:sSup>
                      <m:sSupPr>
                        <m:ctrlPr>
                          <a:rPr lang="uk-UA" sz="4000" i="1">
                            <a:latin typeface="Cambria Math"/>
                          </a:rPr>
                        </m:ctrlPr>
                      </m:sSupPr>
                      <m:e>
                        <m:r>
                          <a:rPr lang="uk-UA" sz="4000" i="1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  <m:sup>
                        <m:r>
                          <a:rPr lang="uk-UA" sz="400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uk-UA" sz="4000" i="1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uk-UA" sz="4000" i="1">
                            <a:latin typeface="Cambria Math"/>
                          </a:rPr>
                        </m:ctrlPr>
                      </m:sSupPr>
                      <m:e>
                        <m:r>
                          <a:rPr lang="uk-UA" sz="4000" i="1">
                            <a:latin typeface="Cambria Math" panose="02040503050406030204" pitchFamily="18" charset="0"/>
                          </a:rPr>
                          <m:t>𝑅</m:t>
                        </m:r>
                      </m:e>
                      <m:sup>
                        <m:r>
                          <a:rPr lang="uk-UA" sz="400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uk-UA" sz="4000" dirty="0"/>
                  <a:t>.</a:t>
                </a:r>
              </a:p>
              <a:p>
                <a:pPr marL="0" indent="0">
                  <a:buNone/>
                </a:pPr>
                <a:r>
                  <a:rPr lang="uk-UA" sz="4000" dirty="0"/>
                  <a:t>Параметрично воно запишеться так: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uk-UA" sz="400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uk-UA" sz="40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uk-UA" sz="4000" i="1">
                        <a:latin typeface="Cambria Math" panose="02040503050406030204" pitchFamily="18" charset="0"/>
                      </a:rPr>
                      <m:t>𝑅𝑐𝑜𝑠</m:t>
                    </m:r>
                    <m:r>
                      <a:rPr lang="uk-UA" sz="4000" i="1">
                        <a:latin typeface="Cambria Math" panose="02040503050406030204" pitchFamily="18" charset="0"/>
                      </a:rPr>
                      <m:t> </m:t>
                    </m:r>
                    <m:r>
                      <a:rPr lang="uk-UA" sz="4000" i="1">
                        <a:latin typeface="Cambria Math" panose="02040503050406030204" pitchFamily="18" charset="0"/>
                      </a:rPr>
                      <m:t>𝑡</m:t>
                    </m:r>
                  </m:oMath>
                </a14:m>
                <a:r>
                  <a:rPr lang="uk-UA" sz="4000" dirty="0"/>
                  <a:t>, </a:t>
                </a:r>
                <a14:m>
                  <m:oMath xmlns:m="http://schemas.openxmlformats.org/officeDocument/2006/math">
                    <m:r>
                      <a:rPr lang="uk-UA" sz="4000" i="1">
                        <a:latin typeface="Cambria Math" panose="02040503050406030204" pitchFamily="18" charset="0"/>
                      </a:rPr>
                      <m:t>𝑦</m:t>
                    </m:r>
                    <m:r>
                      <a:rPr lang="uk-UA" sz="40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uk-UA" sz="4000" i="1">
                        <a:latin typeface="Cambria Math" panose="02040503050406030204" pitchFamily="18" charset="0"/>
                      </a:rPr>
                      <m:t>𝑅𝑠𝑖𝑛</m:t>
                    </m:r>
                    <m:r>
                      <a:rPr lang="uk-UA" sz="4000" i="1">
                        <a:latin typeface="Cambria Math" panose="02040503050406030204" pitchFamily="18" charset="0"/>
                      </a:rPr>
                      <m:t> </m:t>
                    </m:r>
                    <m:r>
                      <a:rPr lang="uk-UA" sz="4000" i="1">
                        <a:latin typeface="Cambria Math" panose="02040503050406030204" pitchFamily="18" charset="0"/>
                      </a:rPr>
                      <m:t>𝑡</m:t>
                    </m:r>
                  </m:oMath>
                </a14:m>
                <a:r>
                  <a:rPr lang="uk-UA" sz="4000" dirty="0"/>
                  <a:t>, </a:t>
                </a:r>
                <a14:m>
                  <m:oMath xmlns:m="http://schemas.openxmlformats.org/officeDocument/2006/math">
                    <m:r>
                      <a:rPr lang="uk-UA" sz="4000" i="1">
                        <a:latin typeface="Cambria Math" panose="02040503050406030204" pitchFamily="18" charset="0"/>
                      </a:rPr>
                      <m:t>0≤</m:t>
                    </m:r>
                    <m:r>
                      <a:rPr lang="uk-UA" sz="4000" i="1">
                        <a:latin typeface="Cambria Math" panose="02040503050406030204" pitchFamily="18" charset="0"/>
                      </a:rPr>
                      <m:t>𝑡</m:t>
                    </m:r>
                    <m:r>
                      <a:rPr lang="uk-UA" sz="4000" i="1">
                        <a:latin typeface="Cambria Math" panose="02040503050406030204" pitchFamily="18" charset="0"/>
                      </a:rPr>
                      <m:t>≤2</m:t>
                    </m:r>
                    <m:r>
                      <a:rPr lang="uk-UA" sz="4000" i="1">
                        <a:latin typeface="Cambria Math" panose="02040503050406030204" pitchFamily="18" charset="0"/>
                      </a:rPr>
                      <m:t>𝜋</m:t>
                    </m:r>
                  </m:oMath>
                </a14:m>
                <a:r>
                  <a:rPr lang="uk-UA" sz="4000" dirty="0" smtClean="0"/>
                  <a:t>.</a:t>
                </a:r>
                <a:endParaRPr lang="uk-UA" sz="4000" dirty="0"/>
              </a:p>
            </p:txBody>
          </p:sp>
        </mc:Choice>
        <mc:Fallback xmlns="">
          <p:sp>
            <p:nvSpPr>
              <p:cNvPr id="31773" name="Rectangle 29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subTitle" idx="4294967295"/>
              </p:nvPr>
            </p:nvSpPr>
            <p:spPr>
              <a:xfrm>
                <a:off x="338343" y="1995055"/>
                <a:ext cx="11201400" cy="4325534"/>
              </a:xfrm>
              <a:blipFill rotWithShape="0">
                <a:blip r:embed="rId2"/>
                <a:stretch>
                  <a:fillRect l="-1960" t="-3944"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1775" name="Rectangle 31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>
              <a:xfrm>
                <a:off x="838200" y="465221"/>
                <a:ext cx="10515600" cy="5711742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uk-UA" sz="3600" dirty="0" smtClean="0"/>
                  <a:t>      </a:t>
                </a:r>
                <a:r>
                  <a:rPr lang="uk-UA" sz="36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Нехай </a:t>
                </a:r>
                <a:r>
                  <a:rPr lang="uk-UA" sz="3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функція </a:t>
                </a:r>
                <a14:m>
                  <m:oMath xmlns:m="http://schemas.openxmlformats.org/officeDocument/2006/math">
                    <m:r>
                      <a:rPr lang="uk-UA" sz="3600" i="1">
                        <a:latin typeface="Cambria Math" panose="02040503050406030204" pitchFamily="18" charset="0"/>
                      </a:rPr>
                      <m:t>𝑦</m:t>
                    </m:r>
                    <m:r>
                      <a:rPr lang="uk-UA" sz="36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uk-UA" sz="3600" i="1"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uk-UA" sz="3600" i="1">
                            <a:latin typeface="Cambria Math"/>
                          </a:rPr>
                        </m:ctrlPr>
                      </m:dPr>
                      <m:e>
                        <m:r>
                          <a:rPr lang="uk-UA" sz="36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</m:oMath>
                </a14:m>
                <a:r>
                  <a:rPr lang="uk-UA" sz="3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задана параметрично у вигляді: </a:t>
                </a:r>
                <a14:m>
                  <m:oMath xmlns:m="http://schemas.openxmlformats.org/officeDocument/2006/math">
                    <m:r>
                      <a:rPr lang="en-US" sz="360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uk-UA" sz="36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uk-UA" sz="3600" i="1">
                        <a:latin typeface="Cambria Math" panose="02040503050406030204" pitchFamily="18" charset="0"/>
                      </a:rPr>
                      <m:t>𝜑</m:t>
                    </m:r>
                    <m:d>
                      <m:dPr>
                        <m:ctrlPr>
                          <a:rPr lang="uk-UA" sz="3600" i="1">
                            <a:latin typeface="Cambria Math"/>
                          </a:rPr>
                        </m:ctrlPr>
                      </m:dPr>
                      <m:e>
                        <m:r>
                          <a:rPr lang="uk-UA" sz="3600" i="1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</m:oMath>
                </a14:m>
                <a:r>
                  <a:rPr lang="ru-RU" sz="3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en-US" sz="3600" i="1">
                        <a:latin typeface="Cambria Math" panose="02040503050406030204" pitchFamily="18" charset="0"/>
                      </a:rPr>
                      <m:t>𝑦</m:t>
                    </m:r>
                    <m:r>
                      <a:rPr lang="uk-UA" sz="36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uk-UA" sz="3600" i="1">
                        <a:latin typeface="Cambria Math" panose="02040503050406030204" pitchFamily="18" charset="0"/>
                      </a:rPr>
                      <m:t>𝜓</m:t>
                    </m:r>
                    <m:d>
                      <m:dPr>
                        <m:ctrlPr>
                          <a:rPr lang="uk-UA" sz="3600" i="1">
                            <a:latin typeface="Cambria Math"/>
                          </a:rPr>
                        </m:ctrlPr>
                      </m:dPr>
                      <m:e>
                        <m:r>
                          <a:rPr lang="uk-UA" sz="3600" i="1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</m:oMath>
                </a14:m>
                <a:r>
                  <a:rPr lang="ru-RU" sz="3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ru-RU" sz="3600" i="1">
                        <a:latin typeface="Cambria Math" panose="02040503050406030204" pitchFamily="18" charset="0"/>
                      </a:rPr>
                      <m:t>𝛼</m:t>
                    </m:r>
                    <m:r>
                      <a:rPr lang="ru-RU" sz="3600" i="1">
                        <a:latin typeface="Cambria Math" panose="02040503050406030204" pitchFamily="18" charset="0"/>
                      </a:rPr>
                      <m:t>≤</m:t>
                    </m:r>
                    <m:r>
                      <a:rPr lang="ru-RU" sz="3600" i="1">
                        <a:latin typeface="Cambria Math" panose="02040503050406030204" pitchFamily="18" charset="0"/>
                      </a:rPr>
                      <m:t>𝑡</m:t>
                    </m:r>
                    <m:r>
                      <a:rPr lang="ru-RU" sz="3600" i="1">
                        <a:latin typeface="Cambria Math" panose="02040503050406030204" pitchFamily="18" charset="0"/>
                      </a:rPr>
                      <m:t>≤</m:t>
                    </m:r>
                    <m:r>
                      <a:rPr lang="ru-RU" sz="3600" i="1">
                        <a:latin typeface="Cambria Math" panose="02040503050406030204" pitchFamily="18" charset="0"/>
                      </a:rPr>
                      <m:t>𝛽</m:t>
                    </m:r>
                  </m:oMath>
                </a14:m>
                <a:r>
                  <a:rPr lang="ru-RU" sz="36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r>
                  <a:rPr lang="uk-UA" sz="3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uk-UA" sz="36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Тоді </a:t>
                </a:r>
              </a:p>
              <a:p>
                <a:pPr marL="0" indent="0" algn="ctr">
                  <a:buNone/>
                </a:pPr>
                <a14:m>
                  <m:oMath xmlns:m="http://schemas.openxmlformats.org/officeDocument/2006/math">
                    <m:sSubSup>
                      <m:sSubSupPr>
                        <m:ctrlPr>
                          <a:rPr lang="uk-UA" sz="3600" i="1">
                            <a:latin typeface="Cambria Math"/>
                          </a:rPr>
                        </m:ctrlPr>
                      </m:sSubSupPr>
                      <m:e>
                        <m:r>
                          <a:rPr lang="uk-UA" sz="3600" i="1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  <m:sub>
                        <m:r>
                          <a:rPr lang="uk-UA" sz="3600" i="1">
                            <a:latin typeface="Cambria Math" panose="02040503050406030204" pitchFamily="18" charset="0"/>
                          </a:rPr>
                          <m:t>𝑥</m:t>
                        </m:r>
                      </m:sub>
                      <m:sup>
                        <m:r>
                          <a:rPr lang="uk-UA" sz="3600" i="1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bSup>
                    <m:r>
                      <a:rPr lang="uk-UA" sz="3600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uk-UA" sz="3600" i="1">
                            <a:latin typeface="Cambria Math"/>
                          </a:rPr>
                        </m:ctrlPr>
                      </m:fPr>
                      <m:num>
                        <m:sSubSup>
                          <m:sSubSupPr>
                            <m:ctrlPr>
                              <a:rPr lang="uk-UA" sz="3600" i="1">
                                <a:latin typeface="Cambria Math"/>
                              </a:rPr>
                            </m:ctrlPr>
                          </m:sSubSupPr>
                          <m:e>
                            <m:r>
                              <a:rPr lang="uk-UA" sz="3600" i="1">
                                <a:latin typeface="Cambria Math" panose="02040503050406030204" pitchFamily="18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en-US" sz="3600" i="1">
                                <a:latin typeface="Cambria Math" panose="02040503050406030204" pitchFamily="18" charset="0"/>
                              </a:rPr>
                              <m:t>𝑡</m:t>
                            </m:r>
                          </m:sub>
                          <m:sup>
                            <m:r>
                              <a:rPr lang="uk-UA" sz="3600" i="1">
                                <a:latin typeface="Cambria Math" panose="02040503050406030204" pitchFamily="18" charset="0"/>
                              </a:rPr>
                              <m:t>′</m:t>
                            </m:r>
                          </m:sup>
                        </m:sSubSup>
                      </m:num>
                      <m:den>
                        <m:sSubSup>
                          <m:sSubSupPr>
                            <m:ctrlPr>
                              <a:rPr lang="uk-UA" sz="3600" i="1">
                                <a:latin typeface="Cambria Math"/>
                              </a:rPr>
                            </m:ctrlPr>
                          </m:sSubSupPr>
                          <m:e>
                            <m:r>
                              <a:rPr lang="uk-UA" sz="3600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uk-UA" sz="3600" i="1">
                                <a:latin typeface="Cambria Math" panose="02040503050406030204" pitchFamily="18" charset="0"/>
                              </a:rPr>
                              <m:t>𝑡</m:t>
                            </m:r>
                          </m:sub>
                          <m:sup>
                            <m:r>
                              <a:rPr lang="uk-UA" sz="3600" i="1">
                                <a:latin typeface="Cambria Math" panose="02040503050406030204" pitchFamily="18" charset="0"/>
                              </a:rPr>
                              <m:t>′</m:t>
                            </m:r>
                          </m:sup>
                        </m:sSubSup>
                      </m:den>
                    </m:f>
                  </m:oMath>
                </a14:m>
                <a:r>
                  <a:rPr lang="ru-RU" sz="36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r>
                  <a:rPr lang="uk-UA" sz="36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</a:p>
              <a:p>
                <a:pPr marL="0" indent="0">
                  <a:buNone/>
                </a:pPr>
                <a:r>
                  <a:rPr lang="uk-UA" sz="3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uk-UA" sz="36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Приклади. </a:t>
                </a:r>
              </a:p>
              <a:p>
                <a:pPr marL="0" indent="0">
                  <a:buNone/>
                </a:pPr>
                <a:r>
                  <a:rPr lang="uk-UA" sz="36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1. Знайти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uk-UA" sz="3600" i="1">
                            <a:latin typeface="Cambria Math"/>
                          </a:rPr>
                        </m:ctrlPr>
                      </m:sSubSupPr>
                      <m:e>
                        <m:r>
                          <a:rPr lang="uk-UA" sz="3600" i="1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  <m:sub>
                        <m:r>
                          <a:rPr lang="uk-UA" sz="3600" i="1">
                            <a:latin typeface="Cambria Math" panose="02040503050406030204" pitchFamily="18" charset="0"/>
                          </a:rPr>
                          <m:t>𝑥</m:t>
                        </m:r>
                      </m:sub>
                      <m:sup>
                        <m:r>
                          <a:rPr lang="uk-UA" sz="3600" i="1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bSup>
                  </m:oMath>
                </a14:m>
                <a:r>
                  <a:rPr lang="uk-UA" sz="3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якщо </a:t>
                </a:r>
                <a14:m>
                  <m:oMath xmlns:m="http://schemas.openxmlformats.org/officeDocument/2006/math">
                    <m:r>
                      <a:rPr lang="en-US" sz="360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uk-UA" sz="36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uk-UA" sz="3600" i="1">
                        <a:latin typeface="Cambria Math" panose="02040503050406030204" pitchFamily="18" charset="0"/>
                      </a:rPr>
                      <m:t>𝑅𝑐𝑜𝑠</m:t>
                    </m:r>
                    <m:r>
                      <a:rPr lang="uk-UA" sz="3600" i="1">
                        <a:latin typeface="Cambria Math" panose="02040503050406030204" pitchFamily="18" charset="0"/>
                      </a:rPr>
                      <m:t> </m:t>
                    </m:r>
                    <m:r>
                      <a:rPr lang="uk-UA" sz="3600" i="1">
                        <a:latin typeface="Cambria Math" panose="02040503050406030204" pitchFamily="18" charset="0"/>
                      </a:rPr>
                      <m:t>𝑡</m:t>
                    </m:r>
                  </m:oMath>
                </a14:m>
                <a:r>
                  <a:rPr lang="ru-RU" sz="3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en-US" sz="3600" i="1">
                        <a:latin typeface="Cambria Math" panose="02040503050406030204" pitchFamily="18" charset="0"/>
                      </a:rPr>
                      <m:t>𝑦</m:t>
                    </m:r>
                    <m:r>
                      <a:rPr lang="uk-UA" sz="36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uk-UA" sz="3600" i="1">
                        <a:latin typeface="Cambria Math" panose="02040503050406030204" pitchFamily="18" charset="0"/>
                      </a:rPr>
                      <m:t>𝑅𝑠𝑖𝑛</m:t>
                    </m:r>
                    <m:r>
                      <a:rPr lang="uk-UA" sz="3600" i="1">
                        <a:latin typeface="Cambria Math" panose="02040503050406030204" pitchFamily="18" charset="0"/>
                      </a:rPr>
                      <m:t> </m:t>
                    </m:r>
                    <m:r>
                      <a:rPr lang="uk-UA" sz="3600" i="1">
                        <a:latin typeface="Cambria Math" panose="02040503050406030204" pitchFamily="18" charset="0"/>
                      </a:rPr>
                      <m:t>𝑡</m:t>
                    </m:r>
                    <m:r>
                      <a:rPr lang="uk-UA" sz="3600" i="1">
                        <a:latin typeface="Cambria Math" panose="02040503050406030204" pitchFamily="18" charset="0"/>
                      </a:rPr>
                      <m:t>.</m:t>
                    </m:r>
                  </m:oMath>
                </a14:m>
                <a:endParaRPr lang="uk-UA" sz="36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r>
                  <a:rPr lang="uk-UA" sz="3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Оскільки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uk-UA" sz="3600" i="1">
                            <a:latin typeface="Cambria Math"/>
                          </a:rPr>
                        </m:ctrlPr>
                      </m:sSubSupPr>
                      <m:e>
                        <m:r>
                          <a:rPr lang="uk-UA" sz="36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uk-UA" sz="3600" i="1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  <m:sup>
                        <m:r>
                          <a:rPr lang="uk-UA" sz="3600" i="1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bSup>
                    <m:r>
                      <a:rPr lang="uk-UA" sz="3600" i="1">
                        <a:latin typeface="Cambria Math" panose="02040503050406030204" pitchFamily="18" charset="0"/>
                      </a:rPr>
                      <m:t>=−</m:t>
                    </m:r>
                    <m:r>
                      <a:rPr lang="uk-UA" sz="3600" i="1">
                        <a:latin typeface="Cambria Math" panose="02040503050406030204" pitchFamily="18" charset="0"/>
                      </a:rPr>
                      <m:t>𝑅𝑠𝑖𝑛</m:t>
                    </m:r>
                    <m:r>
                      <a:rPr lang="uk-UA" sz="3600" i="1">
                        <a:latin typeface="Cambria Math" panose="02040503050406030204" pitchFamily="18" charset="0"/>
                      </a:rPr>
                      <m:t> </m:t>
                    </m:r>
                    <m:r>
                      <a:rPr lang="uk-UA" sz="3600" i="1">
                        <a:latin typeface="Cambria Math" panose="02040503050406030204" pitchFamily="18" charset="0"/>
                      </a:rPr>
                      <m:t>𝑡</m:t>
                    </m:r>
                  </m:oMath>
                </a14:m>
                <a:r>
                  <a:rPr lang="uk-UA" sz="3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uk-UA" sz="3600" i="1">
                            <a:latin typeface="Cambria Math"/>
                          </a:rPr>
                        </m:ctrlPr>
                      </m:sSubSupPr>
                      <m:e>
                        <m:r>
                          <a:rPr lang="uk-UA" sz="3600" i="1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  <m:sub>
                        <m:r>
                          <a:rPr lang="en-US" sz="3600" i="1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  <m:sup>
                        <m:r>
                          <a:rPr lang="uk-UA" sz="3600" i="1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bSup>
                    <m:r>
                      <a:rPr lang="uk-UA" sz="36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uk-UA" sz="3600" i="1">
                        <a:latin typeface="Cambria Math" panose="02040503050406030204" pitchFamily="18" charset="0"/>
                      </a:rPr>
                      <m:t>𝑅𝑐𝑜𝑠</m:t>
                    </m:r>
                    <m:r>
                      <a:rPr lang="uk-UA" sz="3600" i="1">
                        <a:latin typeface="Cambria Math" panose="02040503050406030204" pitchFamily="18" charset="0"/>
                      </a:rPr>
                      <m:t> </m:t>
                    </m:r>
                    <m:r>
                      <a:rPr lang="uk-UA" sz="3600" i="1">
                        <a:latin typeface="Cambria Math" panose="02040503050406030204" pitchFamily="18" charset="0"/>
                      </a:rPr>
                      <m:t>𝑡</m:t>
                    </m:r>
                  </m:oMath>
                </a14:m>
                <a:r>
                  <a:rPr lang="uk-UA" sz="3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то за формулою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sSubSup>
                      <m:sSubSupPr>
                        <m:ctrlPr>
                          <a:rPr lang="uk-UA" sz="3600" i="1">
                            <a:latin typeface="Cambria Math"/>
                          </a:rPr>
                        </m:ctrlPr>
                      </m:sSubSupPr>
                      <m:e>
                        <m:r>
                          <a:rPr lang="uk-UA" sz="3600" i="1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  <m:sub>
                        <m:r>
                          <a:rPr lang="uk-UA" sz="3600" i="1">
                            <a:latin typeface="Cambria Math" panose="02040503050406030204" pitchFamily="18" charset="0"/>
                          </a:rPr>
                          <m:t>𝑥</m:t>
                        </m:r>
                      </m:sub>
                      <m:sup>
                        <m:r>
                          <a:rPr lang="uk-UA" sz="3600" i="1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bSup>
                    <m:r>
                      <a:rPr lang="uk-UA" sz="3600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uk-UA" sz="3600" i="1">
                            <a:latin typeface="Cambria Math"/>
                          </a:rPr>
                        </m:ctrlPr>
                      </m:fPr>
                      <m:num>
                        <m:sSubSup>
                          <m:sSubSupPr>
                            <m:ctrlPr>
                              <a:rPr lang="uk-UA" sz="3600" i="1">
                                <a:latin typeface="Cambria Math"/>
                              </a:rPr>
                            </m:ctrlPr>
                          </m:sSubSupPr>
                          <m:e>
                            <m:r>
                              <a:rPr lang="uk-UA" sz="3600" i="1">
                                <a:latin typeface="Cambria Math" panose="02040503050406030204" pitchFamily="18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en-US" sz="3600" i="1">
                                <a:latin typeface="Cambria Math" panose="02040503050406030204" pitchFamily="18" charset="0"/>
                              </a:rPr>
                              <m:t>𝑡</m:t>
                            </m:r>
                          </m:sub>
                          <m:sup>
                            <m:r>
                              <a:rPr lang="uk-UA" sz="3600" i="1">
                                <a:latin typeface="Cambria Math" panose="02040503050406030204" pitchFamily="18" charset="0"/>
                              </a:rPr>
                              <m:t>′</m:t>
                            </m:r>
                          </m:sup>
                        </m:sSubSup>
                      </m:num>
                      <m:den>
                        <m:sSubSup>
                          <m:sSubSupPr>
                            <m:ctrlPr>
                              <a:rPr lang="uk-UA" sz="3600" i="1">
                                <a:latin typeface="Cambria Math"/>
                              </a:rPr>
                            </m:ctrlPr>
                          </m:sSubSupPr>
                          <m:e>
                            <m:r>
                              <a:rPr lang="uk-UA" sz="3600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uk-UA" sz="3600" i="1">
                                <a:latin typeface="Cambria Math" panose="02040503050406030204" pitchFamily="18" charset="0"/>
                              </a:rPr>
                              <m:t>𝑡</m:t>
                            </m:r>
                          </m:sub>
                          <m:sup>
                            <m:r>
                              <a:rPr lang="uk-UA" sz="3600" i="1">
                                <a:latin typeface="Cambria Math" panose="02040503050406030204" pitchFamily="18" charset="0"/>
                              </a:rPr>
                              <m:t>′</m:t>
                            </m:r>
                          </m:sup>
                        </m:sSubSup>
                      </m:den>
                    </m:f>
                  </m:oMath>
                </a14:m>
                <a:r>
                  <a:rPr lang="uk-UA" sz="3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отримаємо: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uk-UA" sz="3600" i="1">
                            <a:latin typeface="Cambria Math"/>
                          </a:rPr>
                        </m:ctrlPr>
                      </m:sSubSupPr>
                      <m:e>
                        <m:r>
                          <a:rPr lang="uk-UA" sz="3600" i="1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  <m:sub>
                        <m:r>
                          <a:rPr lang="uk-UA" sz="3600" i="1">
                            <a:latin typeface="Cambria Math" panose="02040503050406030204" pitchFamily="18" charset="0"/>
                          </a:rPr>
                          <m:t>𝑥</m:t>
                        </m:r>
                      </m:sub>
                      <m:sup>
                        <m:r>
                          <a:rPr lang="uk-UA" sz="3600" i="1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bSup>
                    <m:r>
                      <a:rPr lang="uk-UA" sz="3600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uk-UA" sz="3600" i="1">
                            <a:latin typeface="Cambria Math"/>
                          </a:rPr>
                        </m:ctrlPr>
                      </m:fPr>
                      <m:num>
                        <m:sSubSup>
                          <m:sSubSupPr>
                            <m:ctrlPr>
                              <a:rPr lang="uk-UA" sz="3600" i="1">
                                <a:latin typeface="Cambria Math"/>
                              </a:rPr>
                            </m:ctrlPr>
                          </m:sSubSupPr>
                          <m:e>
                            <m:r>
                              <a:rPr lang="uk-UA" sz="3600" i="1">
                                <a:latin typeface="Cambria Math" panose="02040503050406030204" pitchFamily="18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en-US" sz="3600" i="1">
                                <a:latin typeface="Cambria Math" panose="02040503050406030204" pitchFamily="18" charset="0"/>
                              </a:rPr>
                              <m:t>𝑡</m:t>
                            </m:r>
                          </m:sub>
                          <m:sup>
                            <m:r>
                              <a:rPr lang="uk-UA" sz="3600" i="1">
                                <a:latin typeface="Cambria Math" panose="02040503050406030204" pitchFamily="18" charset="0"/>
                              </a:rPr>
                              <m:t>′</m:t>
                            </m:r>
                          </m:sup>
                        </m:sSubSup>
                      </m:num>
                      <m:den>
                        <m:sSubSup>
                          <m:sSubSupPr>
                            <m:ctrlPr>
                              <a:rPr lang="uk-UA" sz="3600" i="1">
                                <a:latin typeface="Cambria Math"/>
                              </a:rPr>
                            </m:ctrlPr>
                          </m:sSubSupPr>
                          <m:e>
                            <m:r>
                              <a:rPr lang="uk-UA" sz="3600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uk-UA" sz="3600" i="1">
                                <a:latin typeface="Cambria Math" panose="02040503050406030204" pitchFamily="18" charset="0"/>
                              </a:rPr>
                              <m:t>𝑡</m:t>
                            </m:r>
                          </m:sub>
                          <m:sup>
                            <m:r>
                              <a:rPr lang="uk-UA" sz="3600" i="1">
                                <a:latin typeface="Cambria Math" panose="02040503050406030204" pitchFamily="18" charset="0"/>
                              </a:rPr>
                              <m:t>′</m:t>
                            </m:r>
                          </m:sup>
                        </m:sSubSup>
                      </m:den>
                    </m:f>
                    <m:r>
                      <a:rPr lang="uk-UA" sz="3600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uk-UA" sz="3600" i="1">
                            <a:latin typeface="Cambria Math"/>
                          </a:rPr>
                        </m:ctrlPr>
                      </m:fPr>
                      <m:num>
                        <m:r>
                          <a:rPr lang="uk-UA" sz="3600" i="1">
                            <a:latin typeface="Cambria Math" panose="02040503050406030204" pitchFamily="18" charset="0"/>
                          </a:rPr>
                          <m:t>𝑅𝑐𝑜𝑠</m:t>
                        </m:r>
                        <m:r>
                          <a:rPr lang="uk-UA" sz="3600" i="1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uk-UA" sz="3600" i="1">
                            <a:latin typeface="Cambria Math" panose="02040503050406030204" pitchFamily="18" charset="0"/>
                          </a:rPr>
                          <m:t>𝑡</m:t>
                        </m:r>
                      </m:num>
                      <m:den>
                        <m:r>
                          <a:rPr lang="uk-UA" sz="3600" i="1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uk-UA" sz="3600" i="1">
                            <a:latin typeface="Cambria Math" panose="02040503050406030204" pitchFamily="18" charset="0"/>
                          </a:rPr>
                          <m:t>𝑅𝑠𝑖𝑛</m:t>
                        </m:r>
                        <m:r>
                          <a:rPr lang="uk-UA" sz="3600" i="1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uk-UA" sz="3600" i="1">
                            <a:latin typeface="Cambria Math" panose="02040503050406030204" pitchFamily="18" charset="0"/>
                          </a:rPr>
                          <m:t>𝑡</m:t>
                        </m:r>
                      </m:den>
                    </m:f>
                    <m:r>
                      <a:rPr lang="uk-UA" sz="3600" i="1">
                        <a:latin typeface="Cambria Math" panose="02040503050406030204" pitchFamily="18" charset="0"/>
                      </a:rPr>
                      <m:t>=−</m:t>
                    </m:r>
                    <m:r>
                      <a:rPr lang="en-US" sz="3600" i="1">
                        <a:latin typeface="Cambria Math" panose="02040503050406030204" pitchFamily="18" charset="0"/>
                      </a:rPr>
                      <m:t>𝑐𝑡𝑔</m:t>
                    </m:r>
                    <m:r>
                      <a:rPr lang="en-US" sz="3600" i="1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3600" i="1">
                        <a:latin typeface="Cambria Math" panose="02040503050406030204" pitchFamily="18" charset="0"/>
                      </a:rPr>
                      <m:t>𝑡</m:t>
                    </m:r>
                  </m:oMath>
                </a14:m>
                <a:r>
                  <a:rPr lang="ru-RU" sz="3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endParaRPr lang="uk-UA" sz="36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465221"/>
                <a:ext cx="10515600" cy="5711742"/>
              </a:xfrm>
              <a:blipFill rotWithShape="0">
                <a:blip r:embed="rId2"/>
                <a:stretch>
                  <a:fillRect l="-1797" t="-2775" r="-1101"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8627585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Заголовок 1"/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:r>
                  <a:rPr lang="uk-UA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2.</a:t>
                </a:r>
                <a:r>
                  <a:rPr lang="uk-UA" dirty="0" smtClean="0"/>
                  <a:t> </a:t>
                </a:r>
                <a:r>
                  <a:rPr lang="uk-UA" sz="40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Знайти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uk-UA" sz="4000" b="1" i="1">
                            <a:latin typeface="Cambria Math"/>
                          </a:rPr>
                        </m:ctrlPr>
                      </m:sSubSupPr>
                      <m:e>
                        <m:r>
                          <a:rPr lang="uk-UA" sz="4000" b="1" i="1">
                            <a:latin typeface="Cambria Math" panose="02040503050406030204" pitchFamily="18" charset="0"/>
                          </a:rPr>
                          <m:t>𝒚</m:t>
                        </m:r>
                      </m:e>
                      <m:sub>
                        <m:r>
                          <a:rPr lang="uk-UA" sz="4000" b="1" i="1">
                            <a:latin typeface="Cambria Math" panose="02040503050406030204" pitchFamily="18" charset="0"/>
                          </a:rPr>
                          <m:t>𝒙</m:t>
                        </m:r>
                      </m:sub>
                      <m:sup>
                        <m:r>
                          <a:rPr lang="uk-UA" sz="4000" b="1" i="1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bSup>
                  </m:oMath>
                </a14:m>
                <a:r>
                  <a:rPr lang="uk-UA" sz="40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якщо </a:t>
                </a:r>
                <a14:m>
                  <m:oMath xmlns:m="http://schemas.openxmlformats.org/officeDocument/2006/math">
                    <m:r>
                      <a:rPr lang="en-US" sz="4000" b="1" i="1">
                        <a:latin typeface="Cambria Math" panose="02040503050406030204" pitchFamily="18" charset="0"/>
                      </a:rPr>
                      <m:t>𝒙</m:t>
                    </m:r>
                    <m:r>
                      <a:rPr lang="uk-UA" sz="4000" b="1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uk-UA" sz="4000" b="1" i="1">
                        <a:latin typeface="Cambria Math" panose="02040503050406030204" pitchFamily="18" charset="0"/>
                      </a:rPr>
                      <m:t>𝟐</m:t>
                    </m:r>
                    <m:r>
                      <a:rPr lang="uk-UA" sz="4000" b="1" i="1">
                        <a:latin typeface="Cambria Math" panose="02040503050406030204" pitchFamily="18" charset="0"/>
                      </a:rPr>
                      <m:t>𝒕</m:t>
                    </m:r>
                    <m:r>
                      <a:rPr lang="uk-UA" sz="4000" b="1" i="1">
                        <a:latin typeface="Cambria Math" panose="02040503050406030204" pitchFamily="18" charset="0"/>
                      </a:rPr>
                      <m:t>+</m:t>
                    </m:r>
                    <m:sSup>
                      <m:sSupPr>
                        <m:ctrlPr>
                          <a:rPr lang="uk-UA" sz="4000" b="1" i="1">
                            <a:latin typeface="Cambria Math"/>
                          </a:rPr>
                        </m:ctrlPr>
                      </m:sSupPr>
                      <m:e>
                        <m:r>
                          <a:rPr lang="uk-UA" sz="4000" b="1" i="1">
                            <a:latin typeface="Cambria Math" panose="02040503050406030204" pitchFamily="18" charset="0"/>
                          </a:rPr>
                          <m:t>𝒕</m:t>
                        </m:r>
                      </m:e>
                      <m:sup>
                        <m:r>
                          <a:rPr lang="uk-UA" sz="4000" b="1" i="1"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ru-RU" sz="40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en-US" sz="4000" b="1" i="1">
                        <a:latin typeface="Cambria Math" panose="02040503050406030204" pitchFamily="18" charset="0"/>
                      </a:rPr>
                      <m:t>𝒚</m:t>
                    </m:r>
                    <m:r>
                      <a:rPr lang="uk-UA" sz="4000" b="1" i="1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uk-UA" sz="4000" b="1" i="1">
                            <a:latin typeface="Cambria Math"/>
                          </a:rPr>
                        </m:ctrlPr>
                      </m:sSupPr>
                      <m:e>
                        <m:r>
                          <a:rPr lang="uk-UA" sz="4000" b="1" i="1">
                            <a:latin typeface="Cambria Math" panose="02040503050406030204" pitchFamily="18" charset="0"/>
                          </a:rPr>
                          <m:t>𝒕</m:t>
                        </m:r>
                      </m:e>
                      <m:sup>
                        <m:r>
                          <a:rPr lang="uk-UA" sz="4000" b="1" i="1"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  <m:r>
                      <a:rPr lang="uk-UA" sz="4000" b="1" i="1">
                        <a:latin typeface="Cambria Math" panose="02040503050406030204" pitchFamily="18" charset="0"/>
                      </a:rPr>
                      <m:t>−</m:t>
                    </m:r>
                    <m:r>
                      <a:rPr lang="uk-UA" sz="4000" b="1" i="1">
                        <a:latin typeface="Cambria Math" panose="02040503050406030204" pitchFamily="18" charset="0"/>
                      </a:rPr>
                      <m:t>𝟐</m:t>
                    </m:r>
                    <m:sSup>
                      <m:sSupPr>
                        <m:ctrlPr>
                          <a:rPr lang="uk-UA" sz="4000" b="1" i="1">
                            <a:latin typeface="Cambria Math"/>
                          </a:rPr>
                        </m:ctrlPr>
                      </m:sSupPr>
                      <m:e>
                        <m:r>
                          <a:rPr lang="uk-UA" sz="4000" b="1" i="1">
                            <a:latin typeface="Cambria Math" panose="02040503050406030204" pitchFamily="18" charset="0"/>
                          </a:rPr>
                          <m:t>𝒕</m:t>
                        </m:r>
                      </m:e>
                      <m:sup>
                        <m:r>
                          <a:rPr lang="uk-UA" sz="4000" b="1" i="1">
                            <a:latin typeface="Cambria Math" panose="02040503050406030204" pitchFamily="18" charset="0"/>
                          </a:rPr>
                          <m:t>𝟑</m:t>
                        </m:r>
                      </m:sup>
                    </m:sSup>
                    <m:r>
                      <a:rPr lang="uk-UA" sz="4000" b="1" i="1">
                        <a:latin typeface="Cambria Math" panose="02040503050406030204" pitchFamily="18" charset="0"/>
                      </a:rPr>
                      <m:t>.</m:t>
                    </m:r>
                  </m:oMath>
                </a14:m>
                <a:r>
                  <a:rPr lang="uk-UA" sz="40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endParaRPr lang="uk-UA" sz="4000" b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" name="Заголовок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 rotWithShape="0">
                <a:blip r:embed="rId2"/>
                <a:stretch>
                  <a:fillRect l="-2377"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Объект 3"/>
          <p:cNvPicPr>
            <a:picLocks noGrp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8590" y="2117558"/>
            <a:ext cx="8662735" cy="389823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4678652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838200" y="404814"/>
            <a:ext cx="10515600" cy="368910"/>
          </a:xfrm>
        </p:spPr>
        <p:txBody>
          <a:bodyPr rtlCol="0">
            <a:normAutofit fontScale="90000"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sz="5400" b="1" dirty="0" smtClean="0">
                <a:latin typeface="Times New Roman" pitchFamily="18" charset="0"/>
                <a:cs typeface="Times New Roman" pitchFamily="18" charset="0"/>
              </a:rPr>
              <a:t>§</a:t>
            </a:r>
            <a:r>
              <a:rPr lang="uk-UA" sz="5400" b="1" dirty="0" smtClean="0">
                <a:latin typeface="Times New Roman" pitchFamily="18" charset="0"/>
                <a:cs typeface="Times New Roman" pitchFamily="18" charset="0"/>
              </a:rPr>
              <a:t>4. Похідна.</a:t>
            </a:r>
            <a:r>
              <a:rPr lang="uk-UA" b="1" dirty="0" smtClean="0"/>
              <a:t/>
            </a:r>
            <a:br>
              <a:rPr lang="uk-UA" b="1" dirty="0" smtClean="0"/>
            </a:br>
            <a:endParaRPr lang="uk-UA" dirty="0"/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838200" y="773724"/>
            <a:ext cx="10515600" cy="5403239"/>
          </a:xfrm>
        </p:spPr>
        <p:txBody>
          <a:bodyPr/>
          <a:lstStyle/>
          <a:p>
            <a:pPr marL="0" indent="0" algn="just">
              <a:buNone/>
            </a:pPr>
            <a:r>
              <a:rPr lang="uk-UA" sz="4000" dirty="0"/>
              <a:t> </a:t>
            </a:r>
            <a:r>
              <a:rPr lang="uk-UA" sz="4000" dirty="0" smtClean="0"/>
              <a:t>       Центральне </a:t>
            </a:r>
            <a:r>
              <a:rPr lang="uk-UA" sz="4000" dirty="0"/>
              <a:t>поняття диференціального числення — похідна — широко використовується при розв’язуванні багатьох задач з математики, фізики та інших наук, а також при вивченні різних процесів. Якщо перебіг того чи іншого процесу описується деякою функцією, то дослідження даного процесу зводиться до вивчення властивостей цієї функції та її похідної.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673770" y="641684"/>
                <a:ext cx="11036968" cy="573522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uk-UA" sz="3600" b="1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5.7. Диференціювання неявно заданої функції.</a:t>
                </a:r>
                <a:endParaRPr lang="uk-UA" sz="28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uk-UA" sz="3600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Нехай неявна функція </a:t>
                </a:r>
                <a14:m>
                  <m:oMath xmlns:m="http://schemas.openxmlformats.org/officeDocument/2006/math">
                    <m:r>
                      <a:rPr lang="uk-UA" sz="36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𝑦</m:t>
                    </m:r>
                    <m:d>
                      <m:dPr>
                        <m:ctrlPr>
                          <a:rPr lang="uk-UA" sz="3600" i="1">
                            <a:effectLst/>
                            <a:latin typeface="Cambria Math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uk-UA" sz="36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𝑥</m:t>
                        </m:r>
                      </m:e>
                    </m:d>
                  </m:oMath>
                </a14:m>
                <a:r>
                  <a:rPr lang="uk-UA" sz="3600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задана рівнянням</a:t>
                </a:r>
                <a:endParaRPr lang="uk-UA" sz="28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07000"/>
                  </a:lnSpc>
                  <a:spcAft>
                    <a:spcPts val="8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uk-UA" sz="3600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𝐹</m:t>
                      </m:r>
                      <m:d>
                        <m:dPr>
                          <m:ctrlPr>
                            <a:rPr lang="uk-UA" sz="3600" i="1">
                              <a:effectLst/>
                              <a:latin typeface="Cambria Math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uk-UA" sz="36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𝑥</m:t>
                          </m:r>
                          <m:r>
                            <a:rPr lang="uk-UA" sz="36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,</m:t>
                          </m:r>
                          <m:r>
                            <a:rPr lang="uk-UA" sz="36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𝑦</m:t>
                          </m:r>
                        </m:e>
                      </m:d>
                      <m:r>
                        <a:rPr lang="uk-UA" sz="3600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=0</m:t>
                      </m:r>
                    </m:oMath>
                  </m:oMathPara>
                </a14:m>
                <a:endParaRPr lang="uk-UA" sz="28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algn="just"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uk-UA" sz="3600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Щоб продиференціювати неявно задану функцію, потрібно взяти похідну по </a:t>
                </a:r>
                <a14:m>
                  <m:oMath xmlns:m="http://schemas.openxmlformats.org/officeDocument/2006/math">
                    <m:r>
                      <a:rPr lang="uk-UA" sz="36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𝑥</m:t>
                    </m:r>
                  </m:oMath>
                </a14:m>
                <a:r>
                  <a:rPr lang="uk-UA" sz="3600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від обох частин рівності </a:t>
                </a:r>
                <a14:m>
                  <m:oMath xmlns:m="http://schemas.openxmlformats.org/officeDocument/2006/math">
                    <m:r>
                      <a:rPr lang="uk-UA" sz="36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𝐹</m:t>
                    </m:r>
                    <m:d>
                      <m:dPr>
                        <m:ctrlPr>
                          <a:rPr lang="uk-UA" sz="3600" i="1">
                            <a:effectLst/>
                            <a:latin typeface="Cambria Math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uk-UA" sz="36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𝑥</m:t>
                        </m:r>
                        <m:r>
                          <a:rPr lang="uk-UA" sz="36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uk-UA" sz="36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𝑦</m:t>
                        </m:r>
                      </m:e>
                    </m:d>
                    <m:r>
                      <a:rPr lang="uk-UA" sz="36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=0</m:t>
                    </m:r>
                  </m:oMath>
                </a14:m>
                <a:r>
                  <a:rPr lang="uk-UA" sz="3600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, вважаючи </a:t>
                </a:r>
                <a14:m>
                  <m:oMath xmlns:m="http://schemas.openxmlformats.org/officeDocument/2006/math">
                    <m:r>
                      <a:rPr lang="uk-UA" sz="36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𝑦</m:t>
                    </m:r>
                  </m:oMath>
                </a14:m>
                <a:r>
                  <a:rPr lang="uk-UA" sz="3600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функцією від </a:t>
                </a:r>
                <a14:m>
                  <m:oMath xmlns:m="http://schemas.openxmlformats.org/officeDocument/2006/math">
                    <m:r>
                      <a:rPr lang="uk-UA" sz="36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𝑥</m:t>
                    </m:r>
                  </m:oMath>
                </a14:m>
                <a:r>
                  <a:rPr lang="uk-UA" sz="3600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, і одержане рівняння розв’язати відносно </a:t>
                </a:r>
                <a14:m>
                  <m:oMath xmlns:m="http://schemas.openxmlformats.org/officeDocument/2006/math">
                    <m:r>
                      <a:rPr lang="uk-UA" sz="36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𝑦</m:t>
                    </m:r>
                    <m:r>
                      <a:rPr lang="uk-UA" sz="36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′</m:t>
                    </m:r>
                  </m:oMath>
                </a14:m>
                <a:r>
                  <a:rPr lang="uk-UA" sz="3600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. Похідна неявної функції виражається через незалежну змінну </a:t>
                </a:r>
                <a14:m>
                  <m:oMath xmlns:m="http://schemas.openxmlformats.org/officeDocument/2006/math">
                    <m:r>
                      <a:rPr lang="uk-UA" sz="36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𝑥</m:t>
                    </m:r>
                  </m:oMath>
                </a14:m>
                <a:r>
                  <a:rPr lang="uk-UA" sz="3600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і саму функцію </a:t>
                </a:r>
                <a14:m>
                  <m:oMath xmlns:m="http://schemas.openxmlformats.org/officeDocument/2006/math">
                    <m:r>
                      <a:rPr lang="uk-UA" sz="36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𝑦</m:t>
                    </m:r>
                  </m:oMath>
                </a14:m>
                <a:r>
                  <a:rPr lang="uk-UA" sz="3600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.</a:t>
                </a:r>
                <a:endParaRPr lang="uk-UA" sz="28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3770" y="641684"/>
                <a:ext cx="11036968" cy="5735224"/>
              </a:xfrm>
              <a:prstGeom prst="rect">
                <a:avLst/>
              </a:prstGeom>
              <a:blipFill rotWithShape="0">
                <a:blip r:embed="rId2"/>
                <a:stretch>
                  <a:fillRect l="-1713" t="-1700" r="-1657" b="-2338"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1283" y="962525"/>
            <a:ext cx="10250905" cy="458804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Заголовок 1"/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:r>
                  <a:rPr lang="uk-UA" dirty="0" smtClean="0"/>
                  <a:t>2. </a:t>
                </a:r>
                <a:r>
                  <a:rPr lang="uk-UA" sz="4000" dirty="0" smtClean="0"/>
                  <a:t>Знайдіть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uk-UA" sz="4000" i="1">
                            <a:latin typeface="Cambria Math"/>
                          </a:rPr>
                        </m:ctrlPr>
                      </m:sSubSupPr>
                      <m:e>
                        <m:r>
                          <a:rPr lang="uk-UA" sz="4000" i="1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  <m:sub>
                        <m:r>
                          <a:rPr lang="uk-UA" sz="4000" i="1" smtClean="0">
                            <a:latin typeface="Cambria Math" panose="02040503050406030204" pitchFamily="18" charset="0"/>
                          </a:rPr>
                          <m:t>𝑥</m:t>
                        </m:r>
                      </m:sub>
                      <m:sup>
                        <m:r>
                          <a:rPr lang="uk-UA" sz="4000" i="1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bSup>
                  </m:oMath>
                </a14:m>
                <a:r>
                  <a:rPr lang="uk-UA" sz="4000" dirty="0" smtClean="0"/>
                  <a:t> , </a:t>
                </a:r>
                <a:r>
                  <a:rPr lang="uk-UA" sz="4000" dirty="0"/>
                  <a:t>якщо </a:t>
                </a:r>
                <a14:m>
                  <m:oMath xmlns:m="http://schemas.openxmlformats.org/officeDocument/2006/math">
                    <m:r>
                      <a:rPr lang="uk-UA" sz="4000" i="1">
                        <a:latin typeface="Cambria Math" panose="02040503050406030204" pitchFamily="18" charset="0"/>
                      </a:rPr>
                      <m:t>𝑎𝑟𝑐𝑡𝑔</m:t>
                    </m:r>
                    <m:f>
                      <m:fPr>
                        <m:ctrlPr>
                          <a:rPr lang="uk-UA" sz="4000" i="1">
                            <a:latin typeface="Cambria Math"/>
                          </a:rPr>
                        </m:ctrlPr>
                      </m:fPr>
                      <m:num>
                        <m:r>
                          <a:rPr lang="uk-UA" sz="4000" i="1">
                            <a:latin typeface="Cambria Math" panose="02040503050406030204" pitchFamily="18" charset="0"/>
                          </a:rPr>
                          <m:t>𝑦</m:t>
                        </m:r>
                      </m:num>
                      <m:den>
                        <m:r>
                          <a:rPr lang="uk-UA" sz="4000" i="1">
                            <a:latin typeface="Cambria Math" panose="02040503050406030204" pitchFamily="18" charset="0"/>
                          </a:rPr>
                          <m:t>𝑥</m:t>
                        </m:r>
                      </m:den>
                    </m:f>
                    <m:r>
                      <a:rPr lang="uk-UA" sz="40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uk-UA" sz="4000" i="1">
                        <a:latin typeface="Cambria Math" panose="02040503050406030204" pitchFamily="18" charset="0"/>
                      </a:rPr>
                      <m:t>𝑙𝑛</m:t>
                    </m:r>
                    <m:rad>
                      <m:radPr>
                        <m:degHide m:val="on"/>
                        <m:ctrlPr>
                          <a:rPr lang="uk-UA" sz="4000" i="1">
                            <a:latin typeface="Cambria Math"/>
                          </a:rPr>
                        </m:ctrlPr>
                      </m:radPr>
                      <m:deg/>
                      <m:e>
                        <m:sSup>
                          <m:sSupPr>
                            <m:ctrlPr>
                              <a:rPr lang="uk-UA" sz="4000" i="1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uk-UA" sz="4000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uk-UA" sz="40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uk-UA" sz="4000" i="1">
                            <a:latin typeface="Cambria Math" panose="02040503050406030204" pitchFamily="18" charset="0"/>
                          </a:rPr>
                          <m:t>+</m:t>
                        </m:r>
                        <m:sSup>
                          <m:sSupPr>
                            <m:ctrlPr>
                              <a:rPr lang="uk-UA" sz="4000" i="1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uk-UA" sz="4000" i="1">
                                <a:latin typeface="Cambria Math" panose="02040503050406030204" pitchFamily="18" charset="0"/>
                              </a:rPr>
                              <m:t>𝑦</m:t>
                            </m:r>
                          </m:e>
                          <m:sup>
                            <m:r>
                              <a:rPr lang="uk-UA" sz="40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e>
                    </m:rad>
                  </m:oMath>
                </a14:m>
                <a:r>
                  <a:rPr lang="ru-RU" sz="4000" dirty="0"/>
                  <a:t>.</a:t>
                </a:r>
                <a:endParaRPr lang="uk-UA" sz="4000" dirty="0"/>
              </a:p>
            </p:txBody>
          </p:sp>
        </mc:Choice>
        <mc:Fallback xmlns="">
          <p:sp>
            <p:nvSpPr>
              <p:cNvPr id="2" name="Заголовок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 rotWithShape="0">
                <a:blip r:embed="rId2"/>
                <a:stretch>
                  <a:fillRect l="-2377"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Объект 3"/>
          <p:cNvPicPr>
            <a:picLocks noGrp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7217" y="1690688"/>
            <a:ext cx="8902868" cy="443242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93609083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316" y="1283369"/>
            <a:ext cx="10940716" cy="402656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4374375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0442" y="1138989"/>
            <a:ext cx="10411327" cy="418699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extBox 1"/>
          <p:cNvSpPr txBox="1"/>
          <p:nvPr/>
        </p:nvSpPr>
        <p:spPr>
          <a:xfrm>
            <a:off x="10026317" y="4010526"/>
            <a:ext cx="4571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6000" dirty="0" smtClean="0">
                <a:latin typeface="+mj-lt"/>
                <a:cs typeface="Times New Roman" panose="02020603050405020304" pitchFamily="18" charset="0"/>
              </a:rPr>
              <a:t>)</a:t>
            </a:r>
            <a:endParaRPr lang="uk-UA" sz="6000" dirty="0">
              <a:latin typeface="+mj-lt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7052" y="336884"/>
            <a:ext cx="5710990" cy="1037098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7052" y="1748589"/>
            <a:ext cx="7419474" cy="462168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4820" y="850232"/>
            <a:ext cx="10170695" cy="2486526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3577" y="4021282"/>
            <a:ext cx="8933814" cy="101846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Тоді</a:t>
            </a:r>
          </a:p>
        </p:txBody>
      </p:sp>
      <p:pic>
        <p:nvPicPr>
          <p:cNvPr id="4" name="Объект 3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39453" y="1203158"/>
            <a:ext cx="7940842" cy="2106258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extBox 4"/>
          <p:cNvSpPr txBox="1"/>
          <p:nvPr/>
        </p:nvSpPr>
        <p:spPr>
          <a:xfrm>
            <a:off x="1251284" y="3561347"/>
            <a:ext cx="133652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3600" dirty="0" smtClean="0"/>
              <a:t>Отже</a:t>
            </a:r>
            <a:endParaRPr lang="uk-UA" sz="3600" dirty="0"/>
          </a:p>
        </p:txBody>
      </p:sp>
      <p:pic>
        <p:nvPicPr>
          <p:cNvPr id="6" name="Рисунок 5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52274" y="4716379"/>
            <a:ext cx="5887451" cy="68981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7351230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Заголовок 1"/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:r>
                  <a:rPr lang="uk-UA" sz="3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Приклад. Знайдіть похідну функції </a:t>
                </a:r>
                <a14:m>
                  <m:oMath xmlns:m="http://schemas.openxmlformats.org/officeDocument/2006/math">
                    <m:r>
                      <a:rPr lang="uk-UA" sz="3600" b="1" i="1">
                        <a:latin typeface="Cambria Math" panose="02040503050406030204" pitchFamily="18" charset="0"/>
                      </a:rPr>
                      <m:t>𝒚</m:t>
                    </m:r>
                    <m:r>
                      <a:rPr lang="uk-UA" sz="3600" b="1" i="1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uk-UA" sz="3600" b="1" i="1">
                            <a:latin typeface="Cambria Math"/>
                          </a:rPr>
                        </m:ctrlPr>
                      </m:sSupPr>
                      <m:e>
                        <m:r>
                          <a:rPr lang="uk-UA" sz="3600" b="1" i="1"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  <m:sup>
                        <m:r>
                          <a:rPr lang="uk-UA" sz="3600" b="1" i="1">
                            <a:latin typeface="Cambria Math" panose="02040503050406030204" pitchFamily="18" charset="0"/>
                          </a:rPr>
                          <m:t>𝒄𝒐𝒔</m:t>
                        </m:r>
                        <m:r>
                          <a:rPr lang="uk-UA" sz="3600" b="1" i="1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uk-UA" sz="3600" b="1" i="1">
                            <a:latin typeface="Cambria Math" panose="02040503050406030204" pitchFamily="18" charset="0"/>
                          </a:rPr>
                          <m:t>𝒙</m:t>
                        </m:r>
                      </m:sup>
                    </m:sSup>
                  </m:oMath>
                </a14:m>
                <a:r>
                  <a:rPr lang="ru-RU" sz="3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endParaRPr lang="uk-UA" sz="3600" b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" name="Заголовок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 rotWithShape="0">
                <a:blip r:embed="rId2"/>
                <a:stretch>
                  <a:fillRect l="-1797"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Объект 3"/>
          <p:cNvPicPr>
            <a:picLocks noGrp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9226" y="1690688"/>
            <a:ext cx="10124574" cy="437322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89638414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1915" y="753979"/>
            <a:ext cx="9930064" cy="478054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Объект 1"/>
              <p:cNvSpPr>
                <a:spLocks noGrp="1"/>
              </p:cNvSpPr>
              <p:nvPr>
                <p:ph idx="1"/>
              </p:nvPr>
            </p:nvSpPr>
            <p:spPr>
              <a:xfrm>
                <a:off x="838200" y="404446"/>
                <a:ext cx="10515600" cy="6084277"/>
              </a:xfrm>
            </p:spPr>
            <p:txBody>
              <a:bodyPr/>
              <a:lstStyle/>
              <a:p>
                <a:pPr marL="0" indent="0" algn="just">
                  <a:buNone/>
                </a:pPr>
                <a:r>
                  <a:rPr lang="uk-UA" sz="3200" dirty="0" smtClean="0"/>
                  <a:t>         Нехай </a:t>
                </a:r>
                <a:r>
                  <a:rPr lang="uk-UA" sz="3200" dirty="0"/>
                  <a:t>на деякому інтервалі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uk-UA" sz="3200" i="1">
                            <a:latin typeface="Cambria Math"/>
                          </a:rPr>
                        </m:ctrlPr>
                      </m:dPr>
                      <m:e>
                        <m:r>
                          <a:rPr lang="uk-UA" sz="3200" b="1" i="1">
                            <a:latin typeface="Cambria Math" panose="02040503050406030204" pitchFamily="18" charset="0"/>
                          </a:rPr>
                          <m:t>𝒂</m:t>
                        </m:r>
                        <m:r>
                          <a:rPr lang="uk-UA" sz="3200" b="1">
                            <a:latin typeface="Cambria Math" panose="02040503050406030204" pitchFamily="18" charset="0"/>
                          </a:rPr>
                          <m:t>;</m:t>
                        </m:r>
                        <m:r>
                          <a:rPr lang="uk-UA" sz="3200" b="1" i="1">
                            <a:latin typeface="Cambria Math" panose="02040503050406030204" pitchFamily="18" charset="0"/>
                          </a:rPr>
                          <m:t>𝒃</m:t>
                        </m:r>
                      </m:e>
                    </m:d>
                  </m:oMath>
                </a14:m>
                <a:r>
                  <a:rPr lang="uk-UA" sz="3200" dirty="0"/>
                  <a:t> задано функцію </a:t>
                </a:r>
                <a14:m>
                  <m:oMath xmlns:m="http://schemas.openxmlformats.org/officeDocument/2006/math">
                    <m:r>
                      <a:rPr lang="uk-UA" sz="3200" i="1">
                        <a:latin typeface="Cambria Math" panose="02040503050406030204" pitchFamily="18" charset="0"/>
                      </a:rPr>
                      <m:t>𝑦</m:t>
                    </m:r>
                    <m:r>
                      <a:rPr lang="uk-UA" sz="3200">
                        <a:latin typeface="Cambria Math" panose="02040503050406030204" pitchFamily="18" charset="0"/>
                      </a:rPr>
                      <m:t>=</m:t>
                    </m:r>
                    <m:r>
                      <a:rPr lang="uk-UA" sz="3200" i="1"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uk-UA" sz="3200" i="1">
                            <a:latin typeface="Cambria Math"/>
                          </a:rPr>
                        </m:ctrlPr>
                      </m:dPr>
                      <m:e>
                        <m:r>
                          <a:rPr lang="uk-UA" sz="32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</m:oMath>
                </a14:m>
                <a:r>
                  <a:rPr lang="uk-UA" sz="3200" dirty="0"/>
                  <a:t>. Візьмемо будь-яку точку </a:t>
                </a:r>
                <a14:m>
                  <m:oMath xmlns:m="http://schemas.openxmlformats.org/officeDocument/2006/math">
                    <m:r>
                      <a:rPr lang="uk-UA" sz="320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uk-UA" sz="3200" i="1">
                        <a:latin typeface="Cambria Math" panose="02040503050406030204" pitchFamily="18" charset="0"/>
                      </a:rPr>
                      <m:t>∈</m:t>
                    </m:r>
                    <m:d>
                      <m:dPr>
                        <m:ctrlPr>
                          <a:rPr lang="uk-UA" sz="3200" i="1">
                            <a:latin typeface="Cambria Math"/>
                          </a:rPr>
                        </m:ctrlPr>
                      </m:dPr>
                      <m:e>
                        <m:r>
                          <a:rPr lang="uk-UA" sz="3200" b="1" i="1">
                            <a:latin typeface="Cambria Math" panose="02040503050406030204" pitchFamily="18" charset="0"/>
                          </a:rPr>
                          <m:t>𝒂</m:t>
                        </m:r>
                        <m:r>
                          <a:rPr lang="uk-UA" sz="3200" b="1">
                            <a:latin typeface="Cambria Math" panose="02040503050406030204" pitchFamily="18" charset="0"/>
                          </a:rPr>
                          <m:t>;</m:t>
                        </m:r>
                        <m:r>
                          <a:rPr lang="uk-UA" sz="3200" b="1" i="1">
                            <a:latin typeface="Cambria Math" panose="02040503050406030204" pitchFamily="18" charset="0"/>
                          </a:rPr>
                          <m:t>𝒃</m:t>
                        </m:r>
                      </m:e>
                    </m:d>
                  </m:oMath>
                </a14:m>
                <a:r>
                  <a:rPr lang="uk-UA" sz="3200" dirty="0"/>
                  <a:t>  і </a:t>
                </a:r>
                <a:r>
                  <a:rPr lang="uk-UA" sz="3200" dirty="0" err="1"/>
                  <a:t>надамо</a:t>
                </a:r>
                <a:r>
                  <a:rPr lang="uk-UA" sz="3200" dirty="0"/>
                  <a:t> </a:t>
                </a:r>
                <a14:m>
                  <m:oMath xmlns:m="http://schemas.openxmlformats.org/officeDocument/2006/math">
                    <m:r>
                      <a:rPr lang="uk-UA" sz="3200" i="1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uk-UA" sz="3200" dirty="0"/>
                  <a:t> довільного приросту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uk-UA" sz="3200">
                        <a:latin typeface="Cambria Math" panose="02040503050406030204" pitchFamily="18" charset="0"/>
                      </a:rPr>
                      <m:t>Δ</m:t>
                    </m:r>
                    <m:r>
                      <a:rPr lang="uk-UA" sz="3200" i="1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uk-UA" sz="3200" dirty="0"/>
                  <a:t> такого, щоб точка </a:t>
                </a:r>
                <a14:m>
                  <m:oMath xmlns:m="http://schemas.openxmlformats.org/officeDocument/2006/math">
                    <m:r>
                      <a:rPr lang="uk-UA" sz="320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uk-UA" sz="3200" i="1">
                        <a:latin typeface="Cambria Math" panose="02040503050406030204" pitchFamily="18" charset="0"/>
                      </a:rPr>
                      <m:t>+</m:t>
                    </m:r>
                    <m:r>
                      <m:rPr>
                        <m:sty m:val="p"/>
                      </m:rPr>
                      <a:rPr lang="uk-UA" sz="3200">
                        <a:latin typeface="Cambria Math" panose="02040503050406030204" pitchFamily="18" charset="0"/>
                      </a:rPr>
                      <m:t>Δ</m:t>
                    </m:r>
                    <m:r>
                      <a:rPr lang="uk-UA" sz="3200" i="1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uk-UA" sz="3200" dirty="0"/>
                  <a:t> також належала інтервал</a:t>
                </a:r>
                <a:r>
                  <a:rPr lang="en-US" sz="3200" dirty="0"/>
                  <a:t>e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uk-UA" sz="3200" i="1">
                            <a:latin typeface="Cambria Math"/>
                          </a:rPr>
                        </m:ctrlPr>
                      </m:dPr>
                      <m:e>
                        <m:r>
                          <a:rPr lang="uk-UA" sz="3200" b="1" i="1">
                            <a:latin typeface="Cambria Math" panose="02040503050406030204" pitchFamily="18" charset="0"/>
                          </a:rPr>
                          <m:t>𝒂</m:t>
                        </m:r>
                        <m:r>
                          <a:rPr lang="uk-UA" sz="3200" b="1">
                            <a:latin typeface="Cambria Math" panose="02040503050406030204" pitchFamily="18" charset="0"/>
                          </a:rPr>
                          <m:t>;</m:t>
                        </m:r>
                        <m:r>
                          <a:rPr lang="uk-UA" sz="3200" b="1" i="1">
                            <a:latin typeface="Cambria Math" panose="02040503050406030204" pitchFamily="18" charset="0"/>
                          </a:rPr>
                          <m:t>𝒃</m:t>
                        </m:r>
                      </m:e>
                    </m:d>
                  </m:oMath>
                </a14:m>
                <a:r>
                  <a:rPr lang="uk-UA" sz="3200" dirty="0"/>
                  <a:t>. </a:t>
                </a:r>
                <a:r>
                  <a:rPr lang="uk-UA" sz="3200" dirty="0" smtClean="0"/>
                  <a:t> Знайдемо </a:t>
                </a:r>
                <a:r>
                  <a:rPr lang="uk-UA" sz="3200" dirty="0"/>
                  <a:t>приріст функції: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uk-UA" sz="3200">
                        <a:latin typeface="Cambria Math" panose="02040503050406030204" pitchFamily="18" charset="0"/>
                      </a:rPr>
                      <m:t>Δ</m:t>
                    </m:r>
                    <m:r>
                      <a:rPr lang="uk-UA" sz="3200" i="1">
                        <a:latin typeface="Cambria Math" panose="02040503050406030204" pitchFamily="18" charset="0"/>
                      </a:rPr>
                      <m:t>𝑦</m:t>
                    </m:r>
                    <m:r>
                      <a:rPr lang="uk-UA" sz="32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uk-UA" sz="3200" i="1"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uk-UA" sz="3200" i="1">
                            <a:latin typeface="Cambria Math"/>
                          </a:rPr>
                        </m:ctrlPr>
                      </m:dPr>
                      <m:e>
                        <m:r>
                          <a:rPr lang="uk-UA" sz="3200" i="1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uk-UA" sz="3200" i="1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m:rPr>
                            <m:sty m:val="p"/>
                          </m:rPr>
                          <a:rPr lang="uk-UA" sz="3200">
                            <a:latin typeface="Cambria Math" panose="02040503050406030204" pitchFamily="18" charset="0"/>
                          </a:rPr>
                          <m:t>Δ</m:t>
                        </m:r>
                        <m:r>
                          <a:rPr lang="uk-UA" sz="32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uk-UA" sz="3200" i="1">
                        <a:latin typeface="Cambria Math" panose="02040503050406030204" pitchFamily="18" charset="0"/>
                      </a:rPr>
                      <m:t>−</m:t>
                    </m:r>
                    <m:r>
                      <a:rPr lang="uk-UA" sz="3200" i="1"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uk-UA" sz="3200" i="1">
                            <a:latin typeface="Cambria Math"/>
                          </a:rPr>
                        </m:ctrlPr>
                      </m:dPr>
                      <m:e>
                        <m:r>
                          <a:rPr lang="uk-UA" sz="32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</m:oMath>
                </a14:m>
                <a:r>
                  <a:rPr lang="uk-UA" sz="3200" dirty="0"/>
                  <a:t>.</a:t>
                </a:r>
              </a:p>
            </p:txBody>
          </p:sp>
        </mc:Choice>
        <mc:Fallback xmlns="">
          <p:sp>
            <p:nvSpPr>
              <p:cNvPr id="2" name="Объект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404446"/>
                <a:ext cx="10515600" cy="6084277"/>
              </a:xfrm>
              <a:blipFill rotWithShape="0">
                <a:blip r:embed="rId2"/>
                <a:stretch>
                  <a:fillRect l="-1507" t="-2004" r="-1449"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02718" y="2823411"/>
            <a:ext cx="4016926" cy="29064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93654"/>
          </a:xfrm>
        </p:spPr>
        <p:txBody>
          <a:bodyPr/>
          <a:lstStyle/>
          <a:p>
            <a:r>
              <a:rPr lang="uk-UA" sz="3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5.8. Зведена </a:t>
            </a:r>
            <a:r>
              <a:rPr lang="uk-UA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таблиця правил і формул диференціювання</a:t>
            </a:r>
            <a:r>
              <a:rPr lang="uk-UA" sz="3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uk-UA" sz="3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4821" y="1219200"/>
            <a:ext cx="9400673" cy="1860885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0867" y="3400927"/>
            <a:ext cx="8021280" cy="2925228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/>
          <p:cNvSpPr txBox="1"/>
          <p:nvPr/>
        </p:nvSpPr>
        <p:spPr>
          <a:xfrm>
            <a:off x="4347410" y="2332856"/>
            <a:ext cx="29687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latin typeface="+mj-lt"/>
              </a:rPr>
              <a:t>‘</a:t>
            </a:r>
            <a:endParaRPr lang="uk-UA" sz="3600" b="1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757194726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9" name="AutoShape 3"/>
          <p:cNvSpPr>
            <a:spLocks noGrp="1" noChangeAspect="1" noChangeArrowheads="1"/>
          </p:cNvSpPr>
          <p:nvPr>
            <p:ph type="body" idx="1"/>
          </p:nvPr>
        </p:nvSpPr>
        <p:spPr>
          <a:xfrm>
            <a:off x="304800" y="377825"/>
            <a:ext cx="11544300" cy="6008688"/>
          </a:xfrm>
        </p:spPr>
        <p:txBody>
          <a:bodyPr/>
          <a:lstStyle/>
          <a:p>
            <a:pPr>
              <a:buFont typeface="Arial" charset="0"/>
              <a:buNone/>
            </a:pPr>
            <a:r>
              <a:rPr lang="uk-UA" dirty="0" smtClean="0"/>
              <a:t>   </a:t>
            </a:r>
          </a:p>
          <a:p>
            <a:pPr>
              <a:buFont typeface="Arial" charset="0"/>
              <a:buNone/>
            </a:pPr>
            <a:endParaRPr lang="uk-UA" dirty="0" smtClean="0"/>
          </a:p>
          <a:p>
            <a:pPr>
              <a:buFont typeface="Arial" charset="0"/>
              <a:buNone/>
            </a:pPr>
            <a:r>
              <a:rPr lang="uk-UA" dirty="0" smtClean="0"/>
              <a:t>             </a:t>
            </a:r>
          </a:p>
          <a:p>
            <a:pPr>
              <a:buFont typeface="Arial" charset="0"/>
              <a:buNone/>
            </a:pPr>
            <a:endParaRPr lang="uk-UA" sz="900" dirty="0" smtClean="0"/>
          </a:p>
        </p:txBody>
      </p:sp>
      <p:pic>
        <p:nvPicPr>
          <p:cNvPr id="5" name="Рисунок 4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7769" y="641214"/>
            <a:ext cx="8357936" cy="548190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0377" y="529390"/>
            <a:ext cx="6521118" cy="611204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Объект 3"/>
              <p:cNvSpPr>
                <a:spLocks noGrp="1"/>
              </p:cNvSpPr>
              <p:nvPr>
                <p:ph idx="1"/>
              </p:nvPr>
            </p:nvSpPr>
            <p:spPr>
              <a:xfrm>
                <a:off x="838200" y="211015"/>
                <a:ext cx="10515600" cy="6207370"/>
              </a:xfrm>
            </p:spPr>
            <p:txBody>
              <a:bodyPr/>
              <a:lstStyle/>
              <a:p>
                <a:pPr marL="0" indent="0" algn="ctr">
                  <a:buNone/>
                </a:pPr>
                <a:r>
                  <a:rPr lang="uk-UA" sz="4400" b="1" dirty="0" smtClean="0"/>
                  <a:t>   4.1. Означення похідної.</a:t>
                </a:r>
              </a:p>
              <a:p>
                <a:pPr marL="0" indent="0" algn="just">
                  <a:buNone/>
                </a:pPr>
                <a:r>
                  <a:rPr lang="uk-UA" sz="4000" b="1" dirty="0" smtClean="0"/>
                  <a:t>Означення</a:t>
                </a:r>
                <a:r>
                  <a:rPr lang="uk-UA" sz="4000" b="1" dirty="0"/>
                  <a:t>.</a:t>
                </a:r>
                <a:r>
                  <a:rPr lang="uk-UA" sz="4000" dirty="0"/>
                  <a:t> Похідною функції </a:t>
                </a:r>
                <a14:m>
                  <m:oMath xmlns:m="http://schemas.openxmlformats.org/officeDocument/2006/math">
                    <m:r>
                      <a:rPr lang="uk-UA" sz="4000" i="1">
                        <a:latin typeface="Cambria Math" panose="02040503050406030204" pitchFamily="18" charset="0"/>
                      </a:rPr>
                      <m:t>𝑦</m:t>
                    </m:r>
                    <m:r>
                      <a:rPr lang="uk-UA" sz="40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uk-UA" sz="4000" i="1"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uk-UA" sz="4000" i="1">
                            <a:latin typeface="Cambria Math"/>
                          </a:rPr>
                        </m:ctrlPr>
                      </m:dPr>
                      <m:e>
                        <m:r>
                          <a:rPr lang="uk-UA" sz="40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</m:oMath>
                </a14:m>
                <a:r>
                  <a:rPr lang="uk-UA" sz="4000" dirty="0"/>
                  <a:t> в точці </a:t>
                </a:r>
                <a14:m>
                  <m:oMath xmlns:m="http://schemas.openxmlformats.org/officeDocument/2006/math">
                    <m:r>
                      <a:rPr lang="uk-UA" sz="4000" i="1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uk-UA" sz="4000" dirty="0"/>
                  <a:t> називається границя відношення приросту функції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uk-UA" sz="4000">
                        <a:latin typeface="Cambria Math" panose="02040503050406030204" pitchFamily="18" charset="0"/>
                      </a:rPr>
                      <m:t>Δ</m:t>
                    </m:r>
                    <m:r>
                      <a:rPr lang="uk-UA" sz="4000" i="1">
                        <a:latin typeface="Cambria Math" panose="02040503050406030204" pitchFamily="18" charset="0"/>
                      </a:rPr>
                      <m:t>𝑦</m:t>
                    </m:r>
                  </m:oMath>
                </a14:m>
                <a:r>
                  <a:rPr lang="uk-UA" sz="4000" dirty="0"/>
                  <a:t> в цій точці до приросту аргументу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uk-UA" sz="4000">
                        <a:latin typeface="Cambria Math" panose="02040503050406030204" pitchFamily="18" charset="0"/>
                      </a:rPr>
                      <m:t>Δ</m:t>
                    </m:r>
                    <m:r>
                      <a:rPr lang="uk-UA" sz="4000" i="1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uk-UA" sz="4000" dirty="0"/>
                  <a:t>, коли приріст аргументу прямує до нуля, якщо ця границя існує.</a:t>
                </a:r>
              </a:p>
              <a:p>
                <a:pPr marL="0" indent="0" algn="just">
                  <a:buNone/>
                </a:pPr>
                <a:r>
                  <a:rPr lang="uk-UA" sz="4000" dirty="0" smtClean="0"/>
                  <a:t>       </a:t>
                </a:r>
              </a:p>
              <a:p>
                <a:pPr marL="0" indent="0" algn="just">
                  <a:buNone/>
                </a:pPr>
                <a:r>
                  <a:rPr lang="uk-UA" sz="4000" dirty="0" smtClean="0"/>
                  <a:t>Таким </a:t>
                </a:r>
                <a:r>
                  <a:rPr lang="uk-UA" sz="4000" dirty="0"/>
                  <a:t>чином, за означенням</a:t>
                </a:r>
              </a:p>
              <a:p>
                <a:pPr marL="0" indent="0" algn="just">
                  <a:buNone/>
                </a:pPr>
                <a:r>
                  <a:rPr lang="uk-UA" sz="4000" dirty="0" smtClean="0"/>
                  <a:t>          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uk-UA" sz="4000" i="1">
                            <a:latin typeface="Cambria Math"/>
                          </a:rPr>
                        </m:ctrlPr>
                      </m:sSupPr>
                      <m:e>
                        <m:r>
                          <a:rPr lang="uk-UA" sz="4000" i="1">
                            <a:latin typeface="Cambria Math" panose="02040503050406030204" pitchFamily="18" charset="0"/>
                          </a:rPr>
                          <m:t>𝑓</m:t>
                        </m:r>
                      </m:e>
                      <m:sup>
                        <m:r>
                          <a:rPr lang="uk-UA" sz="4000" i="1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  <m:d>
                      <m:dPr>
                        <m:ctrlPr>
                          <a:rPr lang="uk-UA" sz="4000" i="1">
                            <a:latin typeface="Cambria Math"/>
                          </a:rPr>
                        </m:ctrlPr>
                      </m:dPr>
                      <m:e>
                        <m:r>
                          <a:rPr lang="uk-UA" sz="40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uk-UA" sz="4000" i="1">
                        <a:latin typeface="Cambria Math" panose="02040503050406030204" pitchFamily="18" charset="0"/>
                      </a:rPr>
                      <m:t>=</m:t>
                    </m:r>
                    <m:func>
                      <m:funcPr>
                        <m:ctrlPr>
                          <a:rPr lang="uk-UA" sz="4000" i="1">
                            <a:latin typeface="Cambria Math"/>
                          </a:rPr>
                        </m:ctrlPr>
                      </m:funcPr>
                      <m:fName>
                        <m:limLow>
                          <m:limLowPr>
                            <m:ctrlPr>
                              <a:rPr lang="uk-UA" sz="4000" i="1">
                                <a:latin typeface="Cambria Math"/>
                              </a:rPr>
                            </m:ctrlPr>
                          </m:limLowPr>
                          <m:e>
                            <m:r>
                              <m:rPr>
                                <m:sty m:val="p"/>
                              </m:rPr>
                              <a:rPr lang="uk-UA" sz="4000">
                                <a:latin typeface="Cambria Math" panose="02040503050406030204" pitchFamily="18" charset="0"/>
                              </a:rPr>
                              <m:t>lim</m:t>
                            </m:r>
                          </m:e>
                          <m:lim>
                            <m:r>
                              <m:rPr>
                                <m:sty m:val="p"/>
                              </m:rPr>
                              <a:rPr lang="uk-UA" sz="4000">
                                <a:latin typeface="Cambria Math" panose="02040503050406030204" pitchFamily="18" charset="0"/>
                              </a:rPr>
                              <m:t>Δ</m:t>
                            </m:r>
                            <m:r>
                              <a:rPr lang="uk-UA" sz="4000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  <m:r>
                              <a:rPr lang="uk-UA" sz="4000" i="1">
                                <a:latin typeface="Cambria Math" panose="02040503050406030204" pitchFamily="18" charset="0"/>
                              </a:rPr>
                              <m:t>→0</m:t>
                            </m:r>
                          </m:lim>
                        </m:limLow>
                      </m:fName>
                      <m:e>
                        <m:f>
                          <m:fPr>
                            <m:ctrlPr>
                              <a:rPr lang="uk-UA" sz="4000" i="1"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m:rPr>
                                <m:sty m:val="p"/>
                              </m:rPr>
                              <a:rPr lang="uk-UA" sz="4000">
                                <a:latin typeface="Cambria Math" panose="02040503050406030204" pitchFamily="18" charset="0"/>
                              </a:rPr>
                              <m:t>Δ</m:t>
                            </m:r>
                            <m:r>
                              <a:rPr lang="uk-UA" sz="4000" i="1">
                                <a:latin typeface="Cambria Math" panose="02040503050406030204" pitchFamily="18" charset="0"/>
                              </a:rPr>
                              <m:t>𝑦</m:t>
                            </m:r>
                          </m:num>
                          <m:den>
                            <m:r>
                              <m:rPr>
                                <m:sty m:val="p"/>
                              </m:rPr>
                              <a:rPr lang="uk-UA" sz="4000">
                                <a:latin typeface="Cambria Math" panose="02040503050406030204" pitchFamily="18" charset="0"/>
                              </a:rPr>
                              <m:t>Δ</m:t>
                            </m:r>
                            <m:r>
                              <a:rPr lang="uk-UA" sz="4000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den>
                        </m:f>
                      </m:e>
                    </m:func>
                    <m:r>
                      <a:rPr lang="uk-UA" sz="4000" i="1">
                        <a:latin typeface="Cambria Math" panose="02040503050406030204" pitchFamily="18" charset="0"/>
                      </a:rPr>
                      <m:t>=</m:t>
                    </m:r>
                    <m:func>
                      <m:funcPr>
                        <m:ctrlPr>
                          <a:rPr lang="uk-UA" sz="4000" i="1">
                            <a:latin typeface="Cambria Math"/>
                          </a:rPr>
                        </m:ctrlPr>
                      </m:funcPr>
                      <m:fName>
                        <m:limLow>
                          <m:limLowPr>
                            <m:ctrlPr>
                              <a:rPr lang="uk-UA" sz="4000" i="1">
                                <a:latin typeface="Cambria Math"/>
                              </a:rPr>
                            </m:ctrlPr>
                          </m:limLowPr>
                          <m:e>
                            <m:r>
                              <m:rPr>
                                <m:sty m:val="p"/>
                              </m:rPr>
                              <a:rPr lang="uk-UA" sz="4000">
                                <a:latin typeface="Cambria Math" panose="02040503050406030204" pitchFamily="18" charset="0"/>
                              </a:rPr>
                              <m:t>lim</m:t>
                            </m:r>
                          </m:e>
                          <m:lim>
                            <m:r>
                              <m:rPr>
                                <m:sty m:val="p"/>
                              </m:rPr>
                              <a:rPr lang="uk-UA" sz="4000">
                                <a:latin typeface="Cambria Math" panose="02040503050406030204" pitchFamily="18" charset="0"/>
                              </a:rPr>
                              <m:t>Δ</m:t>
                            </m:r>
                            <m:r>
                              <a:rPr lang="uk-UA" sz="4000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  <m:r>
                              <a:rPr lang="uk-UA" sz="4000" i="1">
                                <a:latin typeface="Cambria Math" panose="02040503050406030204" pitchFamily="18" charset="0"/>
                              </a:rPr>
                              <m:t>→0</m:t>
                            </m:r>
                          </m:lim>
                        </m:limLow>
                      </m:fName>
                      <m:e>
                        <m:f>
                          <m:fPr>
                            <m:ctrlPr>
                              <a:rPr lang="uk-UA" sz="4000" i="1"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uk-UA" sz="4000" i="1">
                                <a:latin typeface="Cambria Math" panose="02040503050406030204" pitchFamily="18" charset="0"/>
                              </a:rPr>
                              <m:t>𝑓</m:t>
                            </m:r>
                            <m:d>
                              <m:dPr>
                                <m:ctrlPr>
                                  <a:rPr lang="uk-UA" sz="4000" i="1">
                                    <a:latin typeface="Cambria Math"/>
                                  </a:rPr>
                                </m:ctrlPr>
                              </m:dPr>
                              <m:e>
                                <m:r>
                                  <a:rPr lang="uk-UA" sz="4000" i="1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  <m:r>
                                  <a:rPr lang="uk-UA" sz="4000" i="1"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  <m:r>
                                  <m:rPr>
                                    <m:sty m:val="p"/>
                                  </m:rPr>
                                  <a:rPr lang="uk-UA" sz="4000">
                                    <a:latin typeface="Cambria Math" panose="02040503050406030204" pitchFamily="18" charset="0"/>
                                  </a:rPr>
                                  <m:t>Δ</m:t>
                                </m:r>
                                <m:r>
                                  <a:rPr lang="uk-UA" sz="4000" i="1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e>
                            </m:d>
                            <m:r>
                              <a:rPr lang="uk-UA" sz="4000" i="1"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uk-UA" sz="4000" i="1">
                                <a:latin typeface="Cambria Math" panose="02040503050406030204" pitchFamily="18" charset="0"/>
                              </a:rPr>
                              <m:t>𝑓</m:t>
                            </m:r>
                            <m:d>
                              <m:dPr>
                                <m:ctrlPr>
                                  <a:rPr lang="uk-UA" sz="4000" i="1">
                                    <a:latin typeface="Cambria Math"/>
                                  </a:rPr>
                                </m:ctrlPr>
                              </m:dPr>
                              <m:e>
                                <m:r>
                                  <a:rPr lang="uk-UA" sz="4000" i="1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e>
                            </m:d>
                          </m:num>
                          <m:den>
                            <m:r>
                              <m:rPr>
                                <m:sty m:val="p"/>
                              </m:rPr>
                              <a:rPr lang="uk-UA" sz="4000">
                                <a:latin typeface="Cambria Math" panose="02040503050406030204" pitchFamily="18" charset="0"/>
                              </a:rPr>
                              <m:t>Δ</m:t>
                            </m:r>
                            <m:r>
                              <a:rPr lang="uk-UA" sz="4000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den>
                        </m:f>
                      </m:e>
                    </m:func>
                  </m:oMath>
                </a14:m>
                <a:r>
                  <a:rPr lang="uk-UA" sz="4000" dirty="0"/>
                  <a:t> .</a:t>
                </a:r>
              </a:p>
            </p:txBody>
          </p:sp>
        </mc:Choice>
        <mc:Fallback xmlns="">
          <p:sp>
            <p:nvSpPr>
              <p:cNvPr id="4" name="Объект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211015"/>
                <a:ext cx="10515600" cy="6207370"/>
              </a:xfrm>
              <a:blipFill rotWithShape="0">
                <a:blip r:embed="rId2"/>
                <a:stretch>
                  <a:fillRect l="-2087" t="-3143" r="-2029"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Объект 1"/>
              <p:cNvSpPr>
                <a:spLocks noGrp="1"/>
              </p:cNvSpPr>
              <p:nvPr>
                <p:ph idx="1"/>
              </p:nvPr>
            </p:nvSpPr>
            <p:spPr>
              <a:xfrm>
                <a:off x="627185" y="492368"/>
                <a:ext cx="10515600" cy="6084277"/>
              </a:xfrm>
            </p:spPr>
            <p:txBody>
              <a:bodyPr/>
              <a:lstStyle/>
              <a:p>
                <a:pPr marL="0" indent="0" algn="just">
                  <a:buNone/>
                </a:pPr>
                <a:r>
                  <a:rPr lang="uk-UA" sz="4400" dirty="0"/>
                  <a:t>Похідна функції </a:t>
                </a:r>
                <a14:m>
                  <m:oMath xmlns:m="http://schemas.openxmlformats.org/officeDocument/2006/math">
                    <m:r>
                      <a:rPr lang="uk-UA" sz="4400" i="1">
                        <a:latin typeface="Cambria Math" panose="02040503050406030204" pitchFamily="18" charset="0"/>
                      </a:rPr>
                      <m:t>𝑦</m:t>
                    </m:r>
                    <m:r>
                      <a:rPr lang="uk-UA" sz="44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uk-UA" sz="4400" i="1"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uk-UA" sz="4400" i="1">
                            <a:latin typeface="Cambria Math"/>
                          </a:rPr>
                        </m:ctrlPr>
                      </m:dPr>
                      <m:e>
                        <m:r>
                          <a:rPr lang="uk-UA" sz="44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</m:oMath>
                </a14:m>
                <a:r>
                  <a:rPr lang="uk-UA" sz="4400" dirty="0"/>
                  <a:t> в точці </a:t>
                </a:r>
                <a14:m>
                  <m:oMath xmlns:m="http://schemas.openxmlformats.org/officeDocument/2006/math">
                    <m:r>
                      <a:rPr lang="uk-UA" sz="4400" i="1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uk-UA" sz="4400" dirty="0"/>
                  <a:t> позначається </a:t>
                </a:r>
                <a:r>
                  <a:rPr lang="uk-UA" sz="4400" dirty="0" smtClean="0"/>
                  <a:t>одним </a:t>
                </a:r>
                <a:r>
                  <a:rPr lang="uk-UA" sz="4400" dirty="0"/>
                  <a:t>із таких символів:</a:t>
                </a:r>
              </a:p>
              <a:p>
                <a:pPr marL="0" indent="0" algn="just">
                  <a:buNone/>
                </a:pPr>
                <a:r>
                  <a:rPr lang="uk-UA" sz="4400" dirty="0" smtClean="0"/>
                  <a:t>           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uk-UA" sz="4400" i="1">
                            <a:latin typeface="Cambria Math"/>
                          </a:rPr>
                        </m:ctrlPr>
                      </m:sSupPr>
                      <m:e>
                        <m:sSup>
                          <m:sSupPr>
                            <m:ctrlPr>
                              <a:rPr lang="uk-UA" sz="4400" i="1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sz="4400" i="1">
                                <a:latin typeface="Cambria Math" panose="02040503050406030204" pitchFamily="18" charset="0"/>
                              </a:rPr>
                              <m:t>𝑦</m:t>
                            </m:r>
                          </m:e>
                          <m:sup>
                            <m:r>
                              <a:rPr lang="ru-RU" sz="4400" i="1">
                                <a:latin typeface="Cambria Math" panose="02040503050406030204" pitchFamily="18" charset="0"/>
                              </a:rPr>
                              <m:t>′</m:t>
                            </m:r>
                          </m:sup>
                        </m:sSup>
                        <m:r>
                          <a:rPr lang="uk-UA" sz="4400" i="1"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uk-UA" sz="4400" i="1">
                            <a:latin typeface="Cambria Math" panose="02040503050406030204" pitchFamily="18" charset="0"/>
                          </a:rPr>
                          <m:t>𝑓</m:t>
                        </m:r>
                      </m:e>
                      <m:sup>
                        <m:r>
                          <a:rPr lang="uk-UA" sz="4400" i="1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  <m:d>
                      <m:dPr>
                        <m:ctrlPr>
                          <a:rPr lang="uk-UA" sz="4400" i="1">
                            <a:latin typeface="Cambria Math"/>
                          </a:rPr>
                        </m:ctrlPr>
                      </m:dPr>
                      <m:e>
                        <m:r>
                          <a:rPr lang="uk-UA" sz="44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uk-UA" sz="4400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uk-UA" sz="4400" i="1">
                            <a:latin typeface="Cambria Math"/>
                          </a:rPr>
                        </m:ctrlPr>
                      </m:fPr>
                      <m:num>
                        <m:r>
                          <a:rPr lang="uk-UA" sz="4400" i="1">
                            <a:latin typeface="Cambria Math" panose="02040503050406030204" pitchFamily="18" charset="0"/>
                          </a:rPr>
                          <m:t>𝑑𝑦</m:t>
                        </m:r>
                      </m:num>
                      <m:den>
                        <m:r>
                          <a:rPr lang="uk-UA" sz="4400" i="1">
                            <a:latin typeface="Cambria Math" panose="02040503050406030204" pitchFamily="18" charset="0"/>
                          </a:rPr>
                          <m:t>𝑑𝑥</m:t>
                        </m:r>
                      </m:den>
                    </m:f>
                    <m:r>
                      <a:rPr lang="uk-UA" sz="4400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uk-UA" sz="4400" i="1">
                            <a:latin typeface="Cambria Math"/>
                          </a:rPr>
                        </m:ctrlPr>
                      </m:fPr>
                      <m:num>
                        <m:r>
                          <a:rPr lang="uk-UA" sz="4400" i="1">
                            <a:latin typeface="Cambria Math" panose="02040503050406030204" pitchFamily="18" charset="0"/>
                          </a:rPr>
                          <m:t>𝑑𝑓</m:t>
                        </m:r>
                      </m:num>
                      <m:den>
                        <m:r>
                          <a:rPr lang="uk-UA" sz="4400" i="1">
                            <a:latin typeface="Cambria Math" panose="02040503050406030204" pitchFamily="18" charset="0"/>
                          </a:rPr>
                          <m:t>𝑑𝑥</m:t>
                        </m:r>
                      </m:den>
                    </m:f>
                    <m:r>
                      <a:rPr lang="uk-UA" sz="4400" i="1">
                        <a:latin typeface="Cambria Math" panose="02040503050406030204" pitchFamily="18" charset="0"/>
                      </a:rPr>
                      <m:t>=</m:t>
                    </m:r>
                    <m:sSubSup>
                      <m:sSubSupPr>
                        <m:ctrlPr>
                          <a:rPr lang="uk-UA" sz="4400" i="1">
                            <a:latin typeface="Cambria Math"/>
                          </a:rPr>
                        </m:ctrlPr>
                      </m:sSubSupPr>
                      <m:e>
                        <m:r>
                          <a:rPr lang="uk-UA" sz="4400" i="1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  <m:sub>
                        <m:r>
                          <a:rPr lang="uk-UA" sz="4400" i="1">
                            <a:latin typeface="Cambria Math" panose="02040503050406030204" pitchFamily="18" charset="0"/>
                          </a:rPr>
                          <m:t>𝑥</m:t>
                        </m:r>
                      </m:sub>
                      <m:sup>
                        <m:r>
                          <a:rPr lang="uk-UA" sz="4400" i="1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bSup>
                  </m:oMath>
                </a14:m>
                <a:r>
                  <a:rPr lang="ru-RU" sz="4400" dirty="0" smtClean="0"/>
                  <a:t>.</a:t>
                </a:r>
              </a:p>
              <a:p>
                <a:pPr marL="0" indent="0" algn="just">
                  <a:buNone/>
                </a:pPr>
                <a:endParaRPr lang="uk-UA" sz="2000" dirty="0"/>
              </a:p>
              <a:p>
                <a:pPr marL="0" indent="0" algn="just">
                  <a:buNone/>
                </a:pPr>
                <a:r>
                  <a:rPr lang="uk-UA" sz="4400" dirty="0"/>
                  <a:t>Значення похідної функції </a:t>
                </a:r>
                <a14:m>
                  <m:oMath xmlns:m="http://schemas.openxmlformats.org/officeDocument/2006/math">
                    <m:r>
                      <a:rPr lang="uk-UA" sz="4400" i="1">
                        <a:latin typeface="Cambria Math" panose="02040503050406030204" pitchFamily="18" charset="0"/>
                      </a:rPr>
                      <m:t>𝑦</m:t>
                    </m:r>
                    <m:r>
                      <a:rPr lang="uk-UA" sz="44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uk-UA" sz="4400" i="1"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uk-UA" sz="4400" i="1">
                            <a:latin typeface="Cambria Math"/>
                          </a:rPr>
                        </m:ctrlPr>
                      </m:dPr>
                      <m:e>
                        <m:r>
                          <a:rPr lang="uk-UA" sz="44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</m:oMath>
                </a14:m>
                <a:r>
                  <a:rPr lang="uk-UA" sz="4400" dirty="0"/>
                  <a:t> в точці </a:t>
                </a:r>
                <a14:m>
                  <m:oMath xmlns:m="http://schemas.openxmlformats.org/officeDocument/2006/math">
                    <m:r>
                      <a:rPr lang="uk-UA" sz="440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uk-UA" sz="4400" i="1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uk-UA" sz="4400" i="1">
                            <a:latin typeface="Cambria Math"/>
                          </a:rPr>
                        </m:ctrlPr>
                      </m:sSubPr>
                      <m:e>
                        <m:r>
                          <a:rPr lang="uk-UA" sz="44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uk-UA" sz="4400" i="1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lang="uk-UA" sz="4400" dirty="0"/>
                  <a:t> позначається одним із таких символів:</a:t>
                </a:r>
              </a:p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uk-UA" sz="4400" i="1">
                              <a:latin typeface="Cambria Math"/>
                            </a:rPr>
                          </m:ctrlPr>
                        </m:sSupPr>
                        <m:e>
                          <m:sSup>
                            <m:sSupPr>
                              <m:ctrlPr>
                                <a:rPr lang="uk-UA" sz="4400" i="1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sz="4400" i="1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  <m:sup>
                              <m:r>
                                <a:rPr lang="ru-RU" sz="4400" i="1">
                                  <a:latin typeface="Cambria Math" panose="02040503050406030204" pitchFamily="18" charset="0"/>
                                </a:rPr>
                                <m:t>′</m:t>
                              </m:r>
                            </m:sup>
                          </m:sSup>
                          <m:d>
                            <m:dPr>
                              <m:ctrlPr>
                                <a:rPr lang="uk-UA" sz="4400" i="1">
                                  <a:latin typeface="Cambria Math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uk-UA" sz="4400" i="1"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uk-UA" sz="4400" i="1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b>
                                  <m:r>
                                    <a:rPr lang="uk-UA" sz="4400" i="1">
                                      <a:latin typeface="Cambria Math" panose="02040503050406030204" pitchFamily="18" charset="0"/>
                                    </a:rPr>
                                    <m:t>0</m:t>
                                  </m:r>
                                </m:sub>
                              </m:sSub>
                            </m:e>
                          </m:d>
                          <m:r>
                            <a:rPr lang="uk-UA" sz="4400" i="1"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a:rPr lang="uk-UA" sz="4400" i="1"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  <m:sup>
                          <m:r>
                            <a:rPr lang="uk-UA" sz="4400" i="1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d>
                        <m:dPr>
                          <m:ctrlPr>
                            <a:rPr lang="uk-UA" sz="4400" i="1">
                              <a:latin typeface="Cambria Math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uk-UA" sz="4400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uk-UA" sz="44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uk-UA" sz="4400" i="1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</m:e>
                      </m:d>
                      <m:r>
                        <a:rPr lang="uk-UA" sz="4400" i="1">
                          <a:latin typeface="Cambria Math" panose="02040503050406030204" pitchFamily="18" charset="0"/>
                        </a:rPr>
                        <m:t>.</m:t>
                      </m:r>
                    </m:oMath>
                  </m:oMathPara>
                </a14:m>
                <a:endParaRPr lang="uk-UA" sz="4400" dirty="0"/>
              </a:p>
            </p:txBody>
          </p:sp>
        </mc:Choice>
        <mc:Fallback xmlns="">
          <p:sp>
            <p:nvSpPr>
              <p:cNvPr id="2" name="Объект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27185" y="492368"/>
                <a:ext cx="10515600" cy="6084277"/>
              </a:xfrm>
              <a:blipFill rotWithShape="0">
                <a:blip r:embed="rId2"/>
                <a:stretch>
                  <a:fillRect l="-2377" t="-3206" r="-2319"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Заголовок 1"/>
              <p:cNvSpPr>
                <a:spLocks noGrp="1"/>
              </p:cNvSpPr>
              <p:nvPr>
                <p:ph type="title"/>
              </p:nvPr>
            </p:nvSpPr>
            <p:spPr>
              <a:xfrm>
                <a:off x="838200" y="284914"/>
                <a:ext cx="10515600" cy="1325563"/>
              </a:xfrm>
            </p:spPr>
            <p:txBody>
              <a:bodyPr/>
              <a:lstStyle/>
              <a:p>
                <a:r>
                  <a:rPr lang="uk-UA" b="1" dirty="0"/>
                  <a:t>Приклад. Знайдіть за означенням похідну функції </a:t>
                </a:r>
                <a14:m>
                  <m:oMath xmlns:m="http://schemas.openxmlformats.org/officeDocument/2006/math">
                    <m:r>
                      <a:rPr lang="uk-UA" b="1" i="1">
                        <a:latin typeface="Cambria Math" panose="02040503050406030204" pitchFamily="18" charset="0"/>
                      </a:rPr>
                      <m:t>𝒚</m:t>
                    </m:r>
                    <m:r>
                      <a:rPr lang="uk-UA" b="1" i="1">
                        <a:latin typeface="Cambria Math" panose="02040503050406030204" pitchFamily="18" charset="0"/>
                      </a:rPr>
                      <m:t>=</m:t>
                    </m:r>
                    <m:func>
                      <m:funcPr>
                        <m:ctrlPr>
                          <a:rPr lang="uk-UA" b="1" i="1">
                            <a:latin typeface="Cambria Math"/>
                          </a:rPr>
                        </m:ctrlPr>
                      </m:funcPr>
                      <m:fName>
                        <m:r>
                          <a:rPr lang="uk-UA" b="1" i="1">
                            <a:latin typeface="Cambria Math" panose="02040503050406030204" pitchFamily="18" charset="0"/>
                          </a:rPr>
                          <m:t>𝒄𝒐𝒔</m:t>
                        </m:r>
                      </m:fName>
                      <m:e>
                        <m:r>
                          <a:rPr lang="uk-UA" b="1" i="1">
                            <a:latin typeface="Cambria Math" panose="02040503050406030204" pitchFamily="18" charset="0"/>
                          </a:rPr>
                          <m:t>𝒙</m:t>
                        </m:r>
                        <m:r>
                          <a:rPr lang="uk-UA" b="1" i="1">
                            <a:latin typeface="Cambria Math" panose="02040503050406030204" pitchFamily="18" charset="0"/>
                          </a:rPr>
                          <m:t>.</m:t>
                        </m:r>
                      </m:e>
                    </m:func>
                  </m:oMath>
                </a14:m>
                <a:endParaRPr lang="uk-UA" b="1" dirty="0"/>
              </a:p>
            </p:txBody>
          </p:sp>
        </mc:Choice>
        <mc:Fallback xmlns="">
          <p:sp>
            <p:nvSpPr>
              <p:cNvPr id="2" name="Заголовок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838200" y="284914"/>
                <a:ext cx="10515600" cy="1325563"/>
              </a:xfrm>
              <a:blipFill rotWithShape="0">
                <a:blip r:embed="rId2"/>
                <a:stretch>
                  <a:fillRect l="-2377" t="-13825" b="-21198"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Объект 5"/>
          <p:cNvPicPr>
            <a:picLocks noGrp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7748" y="1780674"/>
            <a:ext cx="9512968" cy="462012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00088898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6906" y="978568"/>
            <a:ext cx="9865894" cy="428324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9801861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Заголовок 3"/>
          <p:cNvSpPr>
            <a:spLocks noGrp="1"/>
          </p:cNvSpPr>
          <p:nvPr>
            <p:ph type="title"/>
          </p:nvPr>
        </p:nvSpPr>
        <p:spPr>
          <a:xfrm>
            <a:off x="651597" y="474785"/>
            <a:ext cx="10515600" cy="230642"/>
          </a:xfrm>
        </p:spPr>
        <p:txBody>
          <a:bodyPr/>
          <a:lstStyle/>
          <a:p>
            <a:pPr algn="ctr"/>
            <a:r>
              <a:rPr lang="uk-UA" b="1" dirty="0" smtClean="0">
                <a:latin typeface="Times New Roman" pitchFamily="18" charset="0"/>
                <a:cs typeface="Times New Roman" pitchFamily="18" charset="0"/>
              </a:rPr>
              <a:t>4.2. </a:t>
            </a: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Механічний фізичний та геометричний зміст похідної</a:t>
            </a:r>
            <a:r>
              <a:rPr lang="uk-UA" b="1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Объект 1"/>
              <p:cNvSpPr>
                <a:spLocks noGrp="1"/>
              </p:cNvSpPr>
              <p:nvPr>
                <p:ph idx="1"/>
              </p:nvPr>
            </p:nvSpPr>
            <p:spPr>
              <a:xfrm>
                <a:off x="734291" y="1248507"/>
                <a:ext cx="10515600" cy="5184377"/>
              </a:xfrm>
            </p:spPr>
            <p:txBody>
              <a:bodyPr/>
              <a:lstStyle/>
              <a:p>
                <a:pPr marL="0" indent="0" algn="just">
                  <a:buNone/>
                </a:pPr>
                <a:r>
                  <a:rPr lang="uk-UA" sz="3200" b="1" dirty="0" smtClean="0"/>
                  <a:t>        Механічний </a:t>
                </a:r>
                <a:r>
                  <a:rPr lang="uk-UA" sz="3200" b="1" dirty="0"/>
                  <a:t>зміст </a:t>
                </a:r>
                <a:r>
                  <a:rPr lang="uk-UA" sz="3200" b="1" dirty="0" smtClean="0"/>
                  <a:t>похідної:</a:t>
                </a:r>
                <a:r>
                  <a:rPr lang="uk-UA" sz="3200" dirty="0"/>
                  <a:t> </a:t>
                </a:r>
                <a:r>
                  <a:rPr lang="uk-UA" sz="3200" dirty="0" smtClean="0"/>
                  <a:t> Швидкість </a:t>
                </a:r>
                <a:r>
                  <a:rPr lang="uk-UA" sz="3200" dirty="0"/>
                  <a:t>в даний момент часу — це похідна від пройденого шляху </a:t>
                </a:r>
                <a14:m>
                  <m:oMath xmlns:m="http://schemas.openxmlformats.org/officeDocument/2006/math">
                    <m:r>
                      <a:rPr lang="uk-UA" sz="3200" i="1">
                        <a:latin typeface="Cambria Math" panose="02040503050406030204" pitchFamily="18" charset="0"/>
                      </a:rPr>
                      <m:t>𝑆</m:t>
                    </m:r>
                    <m:d>
                      <m:dPr>
                        <m:ctrlPr>
                          <a:rPr lang="uk-UA" sz="3200" i="1">
                            <a:latin typeface="Cambria Math"/>
                          </a:rPr>
                        </m:ctrlPr>
                      </m:dPr>
                      <m:e>
                        <m:r>
                          <a:rPr lang="uk-UA" sz="3200" i="1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</m:oMath>
                </a14:m>
                <a:r>
                  <a:rPr lang="uk-UA" sz="3200" dirty="0"/>
                  <a:t> за часом </a:t>
                </a:r>
                <a14:m>
                  <m:oMath xmlns:m="http://schemas.openxmlformats.org/officeDocument/2006/math">
                    <m:r>
                      <a:rPr lang="uk-UA" sz="3200" i="1">
                        <a:latin typeface="Cambria Math" panose="02040503050406030204" pitchFamily="18" charset="0"/>
                      </a:rPr>
                      <m:t>𝑡</m:t>
                    </m:r>
                  </m:oMath>
                </a14:m>
                <a:r>
                  <a:rPr lang="uk-UA" sz="3200" dirty="0"/>
                  <a:t> : </a:t>
                </a:r>
                <a14:m>
                  <m:oMath xmlns:m="http://schemas.openxmlformats.org/officeDocument/2006/math">
                    <m:r>
                      <a:rPr lang="uk-UA" sz="3200" i="1">
                        <a:latin typeface="Cambria Math" panose="02040503050406030204" pitchFamily="18" charset="0"/>
                      </a:rPr>
                      <m:t>𝑣</m:t>
                    </m:r>
                    <m:r>
                      <a:rPr lang="uk-UA" sz="32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uk-UA" sz="3200" i="1">
                        <a:latin typeface="Cambria Math" panose="02040503050406030204" pitchFamily="18" charset="0"/>
                      </a:rPr>
                      <m:t>𝑆</m:t>
                    </m:r>
                    <m:r>
                      <a:rPr lang="uk-UA" sz="3200" i="1">
                        <a:latin typeface="Cambria Math" panose="02040503050406030204" pitchFamily="18" charset="0"/>
                      </a:rPr>
                      <m:t>′</m:t>
                    </m:r>
                    <m:d>
                      <m:dPr>
                        <m:ctrlPr>
                          <a:rPr lang="uk-UA" sz="3200" i="1">
                            <a:latin typeface="Cambria Math"/>
                          </a:rPr>
                        </m:ctrlPr>
                      </m:dPr>
                      <m:e>
                        <m:r>
                          <a:rPr lang="uk-UA" sz="3200" i="1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</m:oMath>
                </a14:m>
                <a:r>
                  <a:rPr lang="uk-UA" sz="3200" dirty="0" smtClean="0"/>
                  <a:t>.</a:t>
                </a:r>
                <a:r>
                  <a:rPr lang="uk-UA" sz="3200" dirty="0"/>
                  <a:t> </a:t>
                </a:r>
              </a:p>
              <a:p>
                <a:pPr marL="0" indent="0" algn="just">
                  <a:buNone/>
                </a:pPr>
                <a:r>
                  <a:rPr lang="uk-UA" sz="3200" b="1" dirty="0" smtClean="0"/>
                  <a:t>        Фізичний </a:t>
                </a:r>
                <a:r>
                  <a:rPr lang="uk-UA" sz="3200" b="1" dirty="0"/>
                  <a:t>зміст </a:t>
                </a:r>
                <a:r>
                  <a:rPr lang="uk-UA" sz="3200" b="1" dirty="0" smtClean="0"/>
                  <a:t>похідної:</a:t>
                </a:r>
                <a:r>
                  <a:rPr lang="uk-UA" sz="3200" dirty="0"/>
                  <a:t> </a:t>
                </a:r>
                <a:r>
                  <a:rPr lang="uk-UA" sz="3200" dirty="0" smtClean="0"/>
                  <a:t> Якщо </a:t>
                </a:r>
                <a:r>
                  <a:rPr lang="uk-UA" sz="3200" dirty="0"/>
                  <a:t>функція </a:t>
                </a:r>
                <a14:m>
                  <m:oMath xmlns:m="http://schemas.openxmlformats.org/officeDocument/2006/math">
                    <m:r>
                      <a:rPr lang="uk-UA" sz="3200" i="1">
                        <a:latin typeface="Cambria Math" panose="02040503050406030204" pitchFamily="18" charset="0"/>
                      </a:rPr>
                      <m:t>𝑦</m:t>
                    </m:r>
                    <m:r>
                      <a:rPr lang="uk-UA" sz="32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uk-UA" sz="3200" i="1"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uk-UA" sz="3200" i="1">
                            <a:latin typeface="Cambria Math"/>
                          </a:rPr>
                        </m:ctrlPr>
                      </m:dPr>
                      <m:e>
                        <m:r>
                          <a:rPr lang="uk-UA" sz="32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</m:oMath>
                </a14:m>
                <a:r>
                  <a:rPr lang="uk-UA" sz="3200" dirty="0"/>
                  <a:t> описує деякий фізичний процес, то похідна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uk-UA" sz="3200" i="1">
                            <a:latin typeface="Cambria Math"/>
                          </a:rPr>
                        </m:ctrlPr>
                      </m:sSupPr>
                      <m:e>
                        <m:sSup>
                          <m:sSupPr>
                            <m:ctrlPr>
                              <a:rPr lang="uk-UA" sz="3200" i="1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sz="3200" i="1">
                                <a:latin typeface="Cambria Math" panose="02040503050406030204" pitchFamily="18" charset="0"/>
                              </a:rPr>
                              <m:t>𝑦</m:t>
                            </m:r>
                          </m:e>
                          <m:sup>
                            <m:r>
                              <a:rPr lang="ru-RU" sz="3200" i="1">
                                <a:latin typeface="Cambria Math" panose="02040503050406030204" pitchFamily="18" charset="0"/>
                              </a:rPr>
                              <m:t>′</m:t>
                            </m:r>
                          </m:sup>
                        </m:sSup>
                        <m:r>
                          <a:rPr lang="uk-UA" sz="3200" i="1"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uk-UA" sz="3200" i="1">
                            <a:latin typeface="Cambria Math" panose="02040503050406030204" pitchFamily="18" charset="0"/>
                          </a:rPr>
                          <m:t>𝑓</m:t>
                        </m:r>
                      </m:e>
                      <m:sup>
                        <m:r>
                          <a:rPr lang="uk-UA" sz="3200" i="1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  <m:d>
                      <m:dPr>
                        <m:ctrlPr>
                          <a:rPr lang="uk-UA" sz="3200" i="1">
                            <a:latin typeface="Cambria Math"/>
                          </a:rPr>
                        </m:ctrlPr>
                      </m:dPr>
                      <m:e>
                        <m:r>
                          <a:rPr lang="uk-UA" sz="32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</m:oMath>
                </a14:m>
                <a:r>
                  <a:rPr lang="uk-UA" sz="3200" dirty="0"/>
                  <a:t> є швидкістю зміни цього процесу. В цьому полягає фізичний зміст похідної. Інакше кажучи, яку б залежність не відображала функція </a:t>
                </a:r>
                <a14:m>
                  <m:oMath xmlns:m="http://schemas.openxmlformats.org/officeDocument/2006/math">
                    <m:r>
                      <a:rPr lang="uk-UA" sz="3200" i="1">
                        <a:latin typeface="Cambria Math" panose="02040503050406030204" pitchFamily="18" charset="0"/>
                      </a:rPr>
                      <m:t>𝑦</m:t>
                    </m:r>
                    <m:r>
                      <a:rPr lang="uk-UA" sz="32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uk-UA" sz="3200" i="1"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uk-UA" sz="3200" i="1">
                            <a:latin typeface="Cambria Math"/>
                          </a:rPr>
                        </m:ctrlPr>
                      </m:dPr>
                      <m:e>
                        <m:r>
                          <a:rPr lang="uk-UA" sz="32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</m:oMath>
                </a14:m>
                <a:r>
                  <a:rPr lang="uk-UA" sz="3200" dirty="0"/>
                  <a:t>, відношення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uk-UA" sz="3200" i="1">
                            <a:latin typeface="Cambria Math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uk-UA" sz="3200">
                            <a:latin typeface="Cambria Math" panose="02040503050406030204" pitchFamily="18" charset="0"/>
                          </a:rPr>
                          <m:t>Δ</m:t>
                        </m:r>
                        <m:r>
                          <a:rPr lang="uk-UA" sz="3200" i="1">
                            <a:latin typeface="Cambria Math" panose="02040503050406030204" pitchFamily="18" charset="0"/>
                          </a:rPr>
                          <m:t>𝑦</m:t>
                        </m:r>
                      </m:num>
                      <m:den>
                        <m:r>
                          <m:rPr>
                            <m:sty m:val="p"/>
                          </m:rPr>
                          <a:rPr lang="uk-UA" sz="3200">
                            <a:latin typeface="Cambria Math" panose="02040503050406030204" pitchFamily="18" charset="0"/>
                          </a:rPr>
                          <m:t>Δ</m:t>
                        </m:r>
                        <m:r>
                          <a:rPr lang="uk-UA" sz="3200" i="1">
                            <a:latin typeface="Cambria Math" panose="02040503050406030204" pitchFamily="18" charset="0"/>
                          </a:rPr>
                          <m:t>𝑥</m:t>
                        </m:r>
                      </m:den>
                    </m:f>
                  </m:oMath>
                </a14:m>
                <a:r>
                  <a:rPr lang="uk-UA" sz="3200" dirty="0"/>
                  <a:t> можна розглядати як середню швидкість зміни функції у відносно аргументу </a:t>
                </a:r>
                <a14:m>
                  <m:oMath xmlns:m="http://schemas.openxmlformats.org/officeDocument/2006/math">
                    <m:r>
                      <a:rPr lang="uk-UA" sz="3200" i="1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uk-UA" sz="3200" dirty="0"/>
                  <a:t>, а похідну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uk-UA" sz="3200" i="1">
                            <a:latin typeface="Cambria Math"/>
                          </a:rPr>
                        </m:ctrlPr>
                      </m:sSupPr>
                      <m:e>
                        <m:r>
                          <a:rPr lang="uk-UA" sz="3200" i="1">
                            <a:latin typeface="Cambria Math" panose="02040503050406030204" pitchFamily="18" charset="0"/>
                          </a:rPr>
                          <m:t>𝑓</m:t>
                        </m:r>
                      </m:e>
                      <m:sup>
                        <m:r>
                          <a:rPr lang="uk-UA" sz="3200" i="1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  <m:d>
                      <m:dPr>
                        <m:ctrlPr>
                          <a:rPr lang="uk-UA" sz="3200" i="1">
                            <a:latin typeface="Cambria Math"/>
                          </a:rPr>
                        </m:ctrlPr>
                      </m:dPr>
                      <m:e>
                        <m:r>
                          <a:rPr lang="uk-UA" sz="32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</m:oMath>
                </a14:m>
                <a:r>
                  <a:rPr lang="uk-UA" sz="3200" dirty="0"/>
                  <a:t> — миттєву швидкість зміни функції.</a:t>
                </a:r>
              </a:p>
            </p:txBody>
          </p:sp>
        </mc:Choice>
        <mc:Fallback xmlns="">
          <p:sp>
            <p:nvSpPr>
              <p:cNvPr id="2" name="Объект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734291" y="1248507"/>
                <a:ext cx="10515600" cy="5184377"/>
              </a:xfrm>
              <a:blipFill rotWithShape="0">
                <a:blip r:embed="rId2"/>
                <a:stretch>
                  <a:fillRect l="-1449" t="-2471" r="-1507" b="-5176"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2222</TotalTime>
  <Words>2141</Words>
  <Application>Microsoft Office PowerPoint</Application>
  <PresentationFormat>Произвольный</PresentationFormat>
  <Paragraphs>121</Paragraphs>
  <Slides>42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42</vt:i4>
      </vt:variant>
    </vt:vector>
  </HeadingPairs>
  <TitlesOfParts>
    <vt:vector size="43" baseType="lpstr">
      <vt:lpstr>Тема Office</vt:lpstr>
      <vt:lpstr>Математичний аналіз</vt:lpstr>
      <vt:lpstr>ДИФЕРЕНЦІАЛЬНЕ ЧИСЛЕННЯ ФУНКЦІЙ ОДНІЄЇ ЗМІННОЇ</vt:lpstr>
      <vt:lpstr>§4. Похідна. </vt:lpstr>
      <vt:lpstr>Презентация PowerPoint</vt:lpstr>
      <vt:lpstr>Презентация PowerPoint</vt:lpstr>
      <vt:lpstr>Презентация PowerPoint</vt:lpstr>
      <vt:lpstr>Приклад. Знайдіть за означенням похідну функції y=cos⁡〖x.〗</vt:lpstr>
      <vt:lpstr>Презентация PowerPoint</vt:lpstr>
      <vt:lpstr>4.2. Механічний фізичний та геометричний зміст похідної.</vt:lpstr>
      <vt:lpstr>Презентация PowerPoint</vt:lpstr>
      <vt:lpstr>Презентация PowerPoint</vt:lpstr>
      <vt:lpstr>4.2. Неперервність і диференційовність функцій.</vt:lpstr>
      <vt:lpstr>§ 5. ДИФЕРЕНЦІЮВАННЯ ФУНКЦІЙ.</vt:lpstr>
      <vt:lpstr>Презентация PowerPoint</vt:lpstr>
      <vt:lpstr>Презентация PowerPoint</vt:lpstr>
      <vt:lpstr>Презентация PowerPoint</vt:lpstr>
      <vt:lpstr>5.3. Похідна оберненої функції.</vt:lpstr>
      <vt:lpstr>Презентация PowerPoint</vt:lpstr>
      <vt:lpstr>Презентация PowerPoint</vt:lpstr>
      <vt:lpstr>Приклади. Знайти похідні функцій.</vt:lpstr>
      <vt:lpstr>2.  y=x^2/sin⁡x </vt:lpstr>
      <vt:lpstr>3.   y=tg x</vt:lpstr>
      <vt:lpstr>Презентация PowerPoint</vt:lpstr>
      <vt:lpstr>Застосовуючи  правило  диференціювання  складеної  функції,  знайдіть похідні функцій.</vt:lpstr>
      <vt:lpstr>2.  y=√(x^4+x^3+1) </vt:lpstr>
      <vt:lpstr>3. y=ln(x^2+1) </vt:lpstr>
      <vt:lpstr>5.6. Похідна функції, заданої параметрично.</vt:lpstr>
      <vt:lpstr>Презентация PowerPoint</vt:lpstr>
      <vt:lpstr>2. Знайти y_x^′, якщо x=2t+t^2, y=t^2-2t^3. </vt:lpstr>
      <vt:lpstr>Презентация PowerPoint</vt:lpstr>
      <vt:lpstr>Презентация PowerPoint</vt:lpstr>
      <vt:lpstr>2. Знайдіть y_x^′ , якщо arctg y/x=ln√(x^2+y^2 ).</vt:lpstr>
      <vt:lpstr>Презентация PowerPoint</vt:lpstr>
      <vt:lpstr>Презентация PowerPoint</vt:lpstr>
      <vt:lpstr>Презентация PowerPoint</vt:lpstr>
      <vt:lpstr>Презентация PowerPoint</vt:lpstr>
      <vt:lpstr>Тоді</vt:lpstr>
      <vt:lpstr>Приклад. Знайдіть похідну функції y=x^(cos x).</vt:lpstr>
      <vt:lpstr>Презентация PowerPoint</vt:lpstr>
      <vt:lpstr>5.8. Зведена таблиця правил і формул диференціювання.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Математичний аналіз</dc:title>
  <dc:creator>Прилипко О І.</dc:creator>
  <cp:lastModifiedBy>Давидчук С П</cp:lastModifiedBy>
  <cp:revision>115</cp:revision>
  <dcterms:created xsi:type="dcterms:W3CDTF">2017-09-05T06:47:19Z</dcterms:created>
  <dcterms:modified xsi:type="dcterms:W3CDTF">2017-11-27T10:19:33Z</dcterms:modified>
</cp:coreProperties>
</file>