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257" r:id="rId4"/>
    <p:sldId id="289" r:id="rId5"/>
    <p:sldId id="290" r:id="rId6"/>
    <p:sldId id="291" r:id="rId7"/>
    <p:sldId id="309" r:id="rId8"/>
    <p:sldId id="310" r:id="rId9"/>
    <p:sldId id="260" r:id="rId10"/>
    <p:sldId id="287" r:id="rId11"/>
    <p:sldId id="292" r:id="rId12"/>
    <p:sldId id="286" r:id="rId13"/>
    <p:sldId id="258" r:id="rId14"/>
    <p:sldId id="262" r:id="rId15"/>
    <p:sldId id="264" r:id="rId16"/>
    <p:sldId id="265" r:id="rId17"/>
    <p:sldId id="316" r:id="rId18"/>
    <p:sldId id="267" r:id="rId19"/>
    <p:sldId id="268" r:id="rId20"/>
    <p:sldId id="308" r:id="rId21"/>
    <p:sldId id="312" r:id="rId22"/>
    <p:sldId id="311" r:id="rId23"/>
    <p:sldId id="263" r:id="rId24"/>
    <p:sldId id="313" r:id="rId25"/>
    <p:sldId id="314" r:id="rId26"/>
    <p:sldId id="315" r:id="rId27"/>
    <p:sldId id="269" r:id="rId28"/>
    <p:sldId id="306" r:id="rId29"/>
    <p:sldId id="317" r:id="rId30"/>
    <p:sldId id="270" r:id="rId31"/>
    <p:sldId id="271" r:id="rId32"/>
    <p:sldId id="318" r:id="rId33"/>
    <p:sldId id="319" r:id="rId34"/>
    <p:sldId id="293" r:id="rId35"/>
    <p:sldId id="294" r:id="rId36"/>
    <p:sldId id="295" r:id="rId37"/>
    <p:sldId id="320" r:id="rId38"/>
    <p:sldId id="321" r:id="rId39"/>
    <p:sldId id="296" r:id="rId40"/>
    <p:sldId id="322" r:id="rId41"/>
    <p:sldId id="297" r:id="rId42"/>
    <p:sldId id="298" r:id="rId43"/>
  </p:sldIdLst>
  <p:sldSz cx="12192000" cy="6858000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100" d="100"/>
          <a:sy n="100" d="100"/>
        </p:scale>
        <p:origin x="-174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DB061-43B3-4DC5-BE59-93D747E32723}" type="datetimeFigureOut">
              <a:rPr lang="uk-UA"/>
              <a:pPr>
                <a:defRPr/>
              </a:pPr>
              <a:t>27.11.2017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BADEB-2D98-4DA7-822D-25CC05F9D44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D799-1401-465D-A553-9FB13B169E0B}" type="datetimeFigureOut">
              <a:rPr lang="uk-UA"/>
              <a:pPr>
                <a:defRPr/>
              </a:pPr>
              <a:t>27.11.2017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042A7-7E02-45AA-8E09-6EC0E74E21F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45652-277A-49DA-BCE6-9ED73A999540}" type="datetimeFigureOut">
              <a:rPr lang="uk-UA"/>
              <a:pPr>
                <a:defRPr/>
              </a:pPr>
              <a:t>27.11.2017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AF23A-59F4-464B-9E9B-CB8E63ED6C9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E10ED-EAFE-4590-A11E-A75CD7AF3C74}" type="datetimeFigureOut">
              <a:rPr lang="uk-UA"/>
              <a:pPr>
                <a:defRPr/>
              </a:pPr>
              <a:t>27.11.2017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9F75E-E1DA-406D-B8AD-9973D1ADFDC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67FC9-062D-4786-80C3-F9DA0E5A3F77}" type="datetimeFigureOut">
              <a:rPr lang="uk-UA"/>
              <a:pPr>
                <a:defRPr/>
              </a:pPr>
              <a:t>27.11.2017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9CEC2-939F-4045-8B23-4A28B56D95D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270B3-F931-4762-B35B-FC84EB5CE914}" type="datetimeFigureOut">
              <a:rPr lang="uk-UA"/>
              <a:pPr>
                <a:defRPr/>
              </a:pPr>
              <a:t>27.11.2017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BDC13-A5BF-47DE-AEF3-A7D3F9B1822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345B5-C22B-41C7-911A-710BA0CE4803}" type="datetimeFigureOut">
              <a:rPr lang="uk-UA"/>
              <a:pPr>
                <a:defRPr/>
              </a:pPr>
              <a:t>27.11.2017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9DC6D-51A0-4402-9D0B-3CCE5DCC19A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5E3A9-2444-4E9B-852D-A0BB90F4FD10}" type="datetimeFigureOut">
              <a:rPr lang="uk-UA"/>
              <a:pPr>
                <a:defRPr/>
              </a:pPr>
              <a:t>27.11.2017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C7E2-CC72-4E6E-9E44-7492B781EA0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40E5-E831-4639-A936-839DE31C9985}" type="datetimeFigureOut">
              <a:rPr lang="uk-UA"/>
              <a:pPr>
                <a:defRPr/>
              </a:pPr>
              <a:t>27.11.2017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1177F-EA55-4D43-BA4E-0780CC33E48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65A7-46F2-426C-BB28-B08367FB0B6A}" type="datetimeFigureOut">
              <a:rPr lang="uk-UA"/>
              <a:pPr>
                <a:defRPr/>
              </a:pPr>
              <a:t>27.11.2017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721DD-4BCD-4489-ABB8-073CAC8513A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6D11-2FFC-40B7-A6CB-FD1D9D5CBE38}" type="datetimeFigureOut">
              <a:rPr lang="uk-UA"/>
              <a:pPr>
                <a:defRPr/>
              </a:pPr>
              <a:t>27.11.2017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D9E52-FCD1-4B6F-8EF5-FCAF0F104C9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4B4282-1477-4738-87C9-6D8A05C14EFF}" type="datetimeFigureOut">
              <a:rPr lang="uk-UA"/>
              <a:pPr>
                <a:defRPr/>
              </a:pPr>
              <a:t>27.11.2017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88807E-88D3-48A5-A1DC-9D90173E789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716088" y="657225"/>
            <a:ext cx="9144000" cy="1120775"/>
          </a:xfrm>
        </p:spPr>
        <p:txBody>
          <a:bodyPr/>
          <a:lstStyle/>
          <a:p>
            <a:r>
              <a:rPr lang="uk-UA" smtClean="0"/>
              <a:t>Математичний аналіз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9394" y="1890279"/>
            <a:ext cx="9577388" cy="4011613"/>
          </a:xfrm>
        </p:spPr>
        <p:txBody>
          <a:bodyPr/>
          <a:lstStyle/>
          <a:p>
            <a:pPr algn="just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Лекція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uk-UA" sz="4000" dirty="0" smtClean="0"/>
              <a:t>Похідна. Механічний фізичний та геометричний зміст похідної. Правила диференціювання. Таблиця похідних. Похідна складеної функції. Похідні функцій заданих параметрично та неявно. Логарифмічне диференціювання функцій. </a:t>
            </a:r>
            <a:endParaRPr lang="uk-UA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597877" y="386862"/>
                <a:ext cx="11078307" cy="6154615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b="1" dirty="0" smtClean="0"/>
                  <a:t>          </a:t>
                </a:r>
                <a:r>
                  <a:rPr lang="uk-UA" sz="3000" b="1" dirty="0" smtClean="0"/>
                  <a:t>Геометричний зміст похідної. </a:t>
                </a:r>
                <a:r>
                  <a:rPr lang="uk-UA" sz="3000" dirty="0" smtClean="0"/>
                  <a:t>Кутовий </a:t>
                </a:r>
                <a:r>
                  <a:rPr lang="uk-UA" sz="3000" dirty="0"/>
                  <a:t>коефіцієнт дотичної до кривої </a:t>
                </a:r>
                <a14:m>
                  <m:oMath xmlns:m="http://schemas.openxmlformats.org/officeDocument/2006/math">
                    <m:r>
                      <a:rPr lang="uk-UA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000" dirty="0"/>
                  <a:t> в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uk-UA" sz="3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uk-UA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3000" dirty="0"/>
                  <a:t> або тангенс кута </a:t>
                </a:r>
                <a14:m>
                  <m:oMath xmlns:m="http://schemas.openxmlformats.org/officeDocument/2006/math">
                    <m:r>
                      <a:rPr lang="uk-UA" sz="3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uk-UA" sz="3000" dirty="0"/>
                  <a:t>, що утворює дотична до кривої в даній точці з додатним напрямом осі </a:t>
                </a:r>
                <a14:m>
                  <m:oMath xmlns:m="http://schemas.openxmlformats.org/officeDocument/2006/math">
                    <m:r>
                      <a:rPr lang="uk-UA" sz="3000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uk-UA" sz="3000" dirty="0"/>
                  <a:t>,— це похідна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uk-UA" sz="3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3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3000" dirty="0"/>
                  <a:t>в цій точці</a:t>
                </a:r>
                <a:r>
                  <a:rPr lang="uk-UA" sz="3000" dirty="0" smtClean="0"/>
                  <a:t>: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𝑡𝑔</m:t>
                        </m:r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uk-UA" sz="3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3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uk-UA" sz="3000" dirty="0"/>
              </a:p>
              <a:p>
                <a:pPr marL="0" indent="0" algn="just">
                  <a:buNone/>
                </a:pPr>
                <a:r>
                  <a:rPr lang="ru-RU" sz="3000" dirty="0"/>
                  <a:t> </a:t>
                </a:r>
                <a:r>
                  <a:rPr lang="ru-RU" sz="3000" dirty="0" smtClean="0"/>
                  <a:t>         </a:t>
                </a:r>
                <a:r>
                  <a:rPr lang="uk-UA" sz="3000" dirty="0"/>
                  <a:t>Рівняння дотичної до кривої </a:t>
                </a:r>
                <a14:m>
                  <m:oMath xmlns:m="http://schemas.openxmlformats.org/officeDocument/2006/math">
                    <m:r>
                      <a:rPr lang="uk-UA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000" dirty="0"/>
                  <a:t> в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uk-UA" sz="3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uk-UA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3000" dirty="0"/>
                  <a:t>:</a:t>
                </a:r>
                <a:endParaRPr lang="uk-UA" sz="3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3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uk-UA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uk-UA" sz="3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uk-UA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uk-UA" sz="3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3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uk-UA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uk-UA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3000" dirty="0"/>
                  <a:t>.</a:t>
                </a:r>
                <a:endParaRPr lang="uk-UA" sz="3000" dirty="0"/>
              </a:p>
              <a:p>
                <a:pPr marL="0" indent="0" algn="just">
                  <a:buNone/>
                </a:pPr>
                <a:r>
                  <a:rPr lang="ru-RU" sz="3000" dirty="0"/>
                  <a:t> </a:t>
                </a:r>
                <a:r>
                  <a:rPr lang="ru-RU" sz="3000" dirty="0" smtClean="0"/>
                  <a:t>          </a:t>
                </a:r>
                <a:r>
                  <a:rPr lang="uk-UA" sz="3000" dirty="0"/>
                  <a:t>Нормаллю до кривої називається пряма, що проходить через точку дотику, перпендикулярно до дотичної.</a:t>
                </a:r>
              </a:p>
              <a:p>
                <a:pPr marL="0" indent="0" algn="just">
                  <a:buNone/>
                </a:pPr>
                <a:r>
                  <a:rPr lang="uk-UA" sz="3000" dirty="0" smtClean="0"/>
                  <a:t>            Оскільки </a:t>
                </a:r>
                <a:r>
                  <a:rPr lang="uk-UA" sz="3000" dirty="0"/>
                  <a:t>кутові коефіцієнти дотичної і нормалі пов’язані між собою умовою перпендикулярності, то рівняння нормалі до кривої </a:t>
                </a:r>
                <a14:m>
                  <m:oMath xmlns:m="http://schemas.openxmlformats.org/officeDocument/2006/math">
                    <m:r>
                      <a:rPr lang="uk-UA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000" dirty="0"/>
                  <a:t> в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uk-UA" sz="3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uk-UA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3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3000" dirty="0"/>
                  <a:t>має вигляд:</a:t>
                </a:r>
                <a:r>
                  <a:rPr lang="uk-UA" sz="3000" dirty="0" smtClean="0"/>
                  <a:t>     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uk-UA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uk-UA" sz="3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uk-UA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uk-UA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uk-UA" sz="3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uk-UA" sz="3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uk-UA" sz="3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uk-UA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  <m:d>
                      <m:dPr>
                        <m:ctrlPr>
                          <a:rPr lang="uk-UA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uk-UA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3000" dirty="0"/>
                  <a:t>.</a:t>
                </a:r>
              </a:p>
              <a:p>
                <a:pPr marL="0" indent="0">
                  <a:buNone/>
                </a:pPr>
                <a:endParaRPr lang="uk-UA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7877" y="386862"/>
                <a:ext cx="11078307" cy="6154615"/>
              </a:xfrm>
              <a:blipFill rotWithShape="0">
                <a:blip r:embed="rId2"/>
                <a:stretch>
                  <a:fillRect l="-1266" t="-1980" r="-132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907" y="465222"/>
            <a:ext cx="7627797" cy="526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538"/>
          </a:xfrm>
        </p:spPr>
        <p:txBody>
          <a:bodyPr/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4.2. Неперервність і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диференційовність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функцій.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03158"/>
                <a:ext cx="10515600" cy="516555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dirty="0" smtClean="0"/>
                  <a:t>            </a:t>
                </a:r>
                <a:r>
                  <a:rPr lang="uk-UA" sz="3200" dirty="0" smtClean="0"/>
                  <a:t>Функція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200" dirty="0"/>
                  <a:t> називається </a:t>
                </a:r>
                <a:r>
                  <a:rPr lang="uk-UA" sz="3200" dirty="0" err="1"/>
                  <a:t>диференційовною</a:t>
                </a:r>
                <a:r>
                  <a:rPr lang="uk-UA" sz="3200" dirty="0"/>
                  <a:t> в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200" dirty="0"/>
                  <a:t>, якщо в цій точці вона має похідну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uk-UA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3200" dirty="0"/>
                  <a:t>.</a:t>
                </a:r>
              </a:p>
              <a:p>
                <a:pPr marL="0" indent="0" algn="just">
                  <a:buNone/>
                </a:pPr>
                <a:r>
                  <a:rPr lang="uk-UA" sz="3200" dirty="0" smtClean="0"/>
                  <a:t>            Функцію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200" dirty="0"/>
                  <a:t> називають </a:t>
                </a:r>
                <a:r>
                  <a:rPr lang="uk-UA" sz="3200" dirty="0" err="1"/>
                  <a:t>диференційовною</a:t>
                </a:r>
                <a:r>
                  <a:rPr lang="uk-UA" sz="3200" dirty="0"/>
                  <a:t> на інтервалі, якщо вона </a:t>
                </a:r>
                <a:r>
                  <a:rPr lang="uk-UA" sz="3200" dirty="0" err="1"/>
                  <a:t>диференційовна</a:t>
                </a:r>
                <a:r>
                  <a:rPr lang="uk-UA" sz="3200" dirty="0"/>
                  <a:t> в кожній точці цього інтервалу.</a:t>
                </a:r>
              </a:p>
              <a:p>
                <a:pPr marL="0" indent="0" algn="just">
                  <a:buNone/>
                </a:pPr>
                <a:r>
                  <a:rPr lang="uk-UA" sz="800" dirty="0" smtClean="0"/>
                  <a:t>           </a:t>
                </a:r>
              </a:p>
              <a:p>
                <a:pPr marL="0" indent="0" algn="just">
                  <a:buNone/>
                </a:pPr>
                <a:r>
                  <a:rPr lang="uk-UA" sz="3200" dirty="0"/>
                  <a:t> </a:t>
                </a:r>
                <a:r>
                  <a:rPr lang="uk-UA" sz="3200" dirty="0" smtClean="0"/>
                  <a:t>           Зв’язок </a:t>
                </a:r>
                <a:r>
                  <a:rPr lang="uk-UA" sz="3200" dirty="0"/>
                  <a:t>між неперервністю функції в точці і </a:t>
                </a:r>
                <a:r>
                  <a:rPr lang="uk-UA" sz="3200" dirty="0" err="1"/>
                  <a:t>диференційовністю</a:t>
                </a:r>
                <a:r>
                  <a:rPr lang="uk-UA" sz="3200" dirty="0"/>
                  <a:t> її в цій точці встановлює така теорема</a:t>
                </a:r>
                <a:r>
                  <a:rPr lang="uk-UA" sz="3200" dirty="0" smtClean="0"/>
                  <a:t>.</a:t>
                </a:r>
              </a:p>
              <a:p>
                <a:pPr marL="0" indent="0" algn="just">
                  <a:buNone/>
                </a:pPr>
                <a:endParaRPr lang="uk-UA" sz="800" dirty="0"/>
              </a:p>
              <a:p>
                <a:pPr marL="0" indent="0" algn="just">
                  <a:buNone/>
                </a:pPr>
                <a:r>
                  <a:rPr lang="uk-UA" sz="3200" dirty="0" smtClean="0"/>
                  <a:t>        </a:t>
                </a:r>
                <a:r>
                  <a:rPr lang="uk-UA" sz="3200" b="1" dirty="0" smtClean="0"/>
                  <a:t>Теорема</a:t>
                </a:r>
                <a:r>
                  <a:rPr lang="uk-UA" sz="3200" b="1" dirty="0"/>
                  <a:t>.</a:t>
                </a:r>
                <a:r>
                  <a:rPr lang="uk-UA" sz="3200" dirty="0"/>
                  <a:t> Якщо функція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200" dirty="0"/>
                  <a:t> </a:t>
                </a:r>
                <a:r>
                  <a:rPr lang="uk-UA" sz="3200" dirty="0" err="1"/>
                  <a:t>диференційовна</a:t>
                </a:r>
                <a:r>
                  <a:rPr lang="uk-UA" sz="3200" dirty="0"/>
                  <a:t> в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200" dirty="0"/>
                  <a:t>, то вона в цій точці неперервна.</a:t>
                </a: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03158"/>
                <a:ext cx="10515600" cy="5165558"/>
              </a:xfrm>
              <a:blipFill rotWithShape="0">
                <a:blip r:embed="rId2"/>
                <a:stretch>
                  <a:fillRect l="-1507" t="-2358" r="-1449" b="-11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4380"/>
            <a:ext cx="10515600" cy="962526"/>
          </a:xfrm>
        </p:spPr>
        <p:txBody>
          <a:bodyPr rtlCol="0">
            <a:norm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ДИФЕРЕНЦІЮВАННЯ ФУНКЦІЙ.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45432" y="1106906"/>
                <a:ext cx="11101136" cy="529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5.1. </a:t>
                </a:r>
                <a:r>
                  <a:rPr lang="uk-UA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Правила диференціювання суми, різниці, добутку і частки.</a:t>
                </a:r>
                <a:endParaRPr lang="uk-UA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Теорема 1.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Якщо функції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uk-UA" sz="2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d>
                      <m:dPr>
                        <m:ctrlPr>
                          <a:rPr lang="uk-UA" sz="2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диференційовні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в точці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сума, різниця, добуток і частка цих функцій (частка за умови, що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d>
                      <m:dPr>
                        <m:ctrlPr>
                          <a:rPr lang="uk-UA" sz="2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також </a:t>
                </a:r>
                <a:r>
                  <a:rPr lang="uk-UA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диференційовні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в цій точці і справедливі такі формули:</a:t>
                </a:r>
                <a:endParaRPr lang="uk-UA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uk-UA" sz="2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′+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uk-UA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uk-UA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uk-UA" sz="28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uk-UA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uk-UA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uk-UA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uk-UA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𝑢𝑣</m:t>
                              </m:r>
                            </m:e>
                          </m:d>
                        </m:e>
                        <m:sup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uk-UA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uk-UA" sz="28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uk-UA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uk-UA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uk-UA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uk-UA" sz="28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uk-UA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uk-UA" sz="28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uk-UA" sz="28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den>
                          </m:f>
                        </m:e>
                      </m:d>
                      <m:r>
                        <a:rPr lang="uk-UA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f>
                        <m:fPr>
                          <m:ctrlPr>
                            <a:rPr lang="uk-UA" sz="28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uk-UA" sz="28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𝑢𝑣</m:t>
                          </m:r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uk-UA" sz="28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uk-UA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32" y="1106906"/>
                <a:ext cx="11101136" cy="5297540"/>
              </a:xfrm>
              <a:prstGeom prst="rect">
                <a:avLst/>
              </a:prstGeom>
              <a:blipFill rotWithShape="0">
                <a:blip r:embed="rId2"/>
                <a:stretch>
                  <a:fillRect l="-1098" t="-1266" r="-164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41684"/>
                <a:ext cx="10515600" cy="5535279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4000" b="1" dirty="0"/>
                  <a:t>Теорема </a:t>
                </a:r>
                <a:r>
                  <a:rPr lang="ru-RU" sz="4000" b="1" dirty="0"/>
                  <a:t>2</a:t>
                </a:r>
                <a:r>
                  <a:rPr lang="uk-UA" sz="4000" b="1" dirty="0"/>
                  <a:t>.</a:t>
                </a:r>
                <a:r>
                  <a:rPr lang="uk-UA" sz="4000" dirty="0"/>
                  <a:t> Якщо </a:t>
                </a: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ru-RU" sz="4000" dirty="0"/>
                  <a:t>, </a:t>
                </a:r>
                <a:r>
                  <a:rPr lang="uk-UA" sz="4000" dirty="0"/>
                  <a:t>де </a:t>
                </a: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uk-UA" sz="4000" dirty="0"/>
                  <a:t> — стале число, то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4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uk-UA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uk-UA" sz="4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uk-UA" sz="4000" i="1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uk-UA" sz="4000" dirty="0"/>
              </a:p>
              <a:p>
                <a:pPr marL="0" indent="0" algn="just">
                  <a:buNone/>
                </a:pPr>
                <a:endParaRPr lang="uk-UA" sz="4000" dirty="0"/>
              </a:p>
              <a:p>
                <a:pPr marL="0" indent="0" algn="just">
                  <a:buNone/>
                </a:pPr>
                <a:endParaRPr lang="uk-UA" sz="4000" b="1" dirty="0" smtClean="0"/>
              </a:p>
              <a:p>
                <a:pPr marL="0" indent="0" algn="just">
                  <a:buNone/>
                </a:pPr>
                <a:r>
                  <a:rPr lang="uk-UA" sz="4000" b="1" dirty="0" smtClean="0"/>
                  <a:t>Теорема </a:t>
                </a:r>
                <a:r>
                  <a:rPr lang="uk-UA" sz="4000" b="1" dirty="0"/>
                  <a:t>3. </a:t>
                </a:r>
                <a:r>
                  <a:rPr lang="uk-UA" sz="4000" dirty="0"/>
                  <a:t>Сталий множник можна виносити за знак похідної, тобто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4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4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𝐶𝑢</m:t>
                            </m:r>
                          </m:e>
                        </m:d>
                      </m:e>
                      <m:sup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𝐶𝑢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ru-RU" sz="4000" dirty="0"/>
                  <a:t>.</a:t>
                </a:r>
                <a:endParaRPr lang="uk-UA" sz="4000" dirty="0"/>
              </a:p>
              <a:p>
                <a:pPr marL="0" indent="0">
                  <a:buNone/>
                </a:pPr>
                <a:endParaRPr lang="uk-UA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41684"/>
                <a:ext cx="10515600" cy="5535279"/>
              </a:xfrm>
              <a:blipFill rotWithShape="0">
                <a:blip r:embed="rId2"/>
                <a:stretch>
                  <a:fillRect l="-2087" t="-3084" r="-202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4800"/>
                <a:ext cx="10515600" cy="58721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600" b="1" dirty="0" smtClean="0"/>
                  <a:t>5.2. </a:t>
                </a:r>
                <a:r>
                  <a:rPr lang="uk-UA" sz="3600" b="1" dirty="0"/>
                  <a:t>Гіперболічні функції. </a:t>
                </a:r>
                <a:endParaRPr lang="uk-UA" sz="3600" dirty="0"/>
              </a:p>
              <a:p>
                <a:pPr marL="0" indent="0" algn="just">
                  <a:buNone/>
                </a:pPr>
                <a:r>
                  <a:rPr lang="uk-UA" sz="3600" dirty="0" smtClean="0"/>
                  <a:t>    У </a:t>
                </a:r>
                <a:r>
                  <a:rPr lang="uk-UA" sz="3600" dirty="0"/>
                  <a:t>математиці, будівельній </a:t>
                </a:r>
                <a:r>
                  <a:rPr lang="uk-UA" sz="3600" dirty="0" err="1"/>
                  <a:t>механіці</a:t>
                </a:r>
                <a:r>
                  <a:rPr lang="uk-UA" sz="3600" dirty="0"/>
                  <a:t>, електротехніці та інших дисциплінах зустрічаються так звані гіперболічні функції.</a:t>
                </a:r>
              </a:p>
              <a:p>
                <a:pPr marL="0" indent="0" algn="just">
                  <a:buNone/>
                </a:pPr>
                <a:r>
                  <a:rPr lang="uk-UA" sz="3600" dirty="0" smtClean="0"/>
                  <a:t>    Гіперболічними </a:t>
                </a:r>
                <a:r>
                  <a:rPr lang="uk-UA" sz="3600" dirty="0"/>
                  <a:t>синусом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</a:rPr>
                      <m:t>𝑠h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3600" dirty="0"/>
                  <a:t>, косинусом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</a:rPr>
                      <m:t>𝑐h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3600" dirty="0"/>
                  <a:t>, тангенсом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</a:rPr>
                      <m:t>𝑡h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3600" dirty="0"/>
                  <a:t> і котангенсом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</a:rPr>
                      <m:t>𝑐𝑡h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3600" dirty="0"/>
                  <a:t> називаються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uk-UA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sz="3600" i="1">
                        <a:latin typeface="Cambria Math" panose="02040503050406030204" pitchFamily="18" charset="0"/>
                      </a:rPr>
                      <m:t>;   </m:t>
                    </m:r>
                  </m:oMath>
                </a14:m>
                <a:r>
                  <a:rPr lang="uk-UA" sz="3600" dirty="0"/>
                  <a:t>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uk-UA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sz="36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uk-UA" sz="36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uk-UA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uk-UA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uk-UA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uk-UA" sz="3600" i="1">
                        <a:latin typeface="Cambria Math" panose="02040503050406030204" pitchFamily="18" charset="0"/>
                      </a:rPr>
                      <m:t>;   </m:t>
                    </m:r>
                  </m:oMath>
                </a14:m>
                <a:r>
                  <a:rPr lang="uk-UA" sz="3600" dirty="0"/>
                  <a:t>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uk-UA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uk-UA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uk-UA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sz="3600" dirty="0"/>
                  <a:t> .</a:t>
                </a:r>
              </a:p>
              <a:p>
                <a:pPr marL="0" indent="0">
                  <a:buNone/>
                </a:pPr>
                <a:r>
                  <a:rPr lang="en-US" sz="3600" dirty="0"/>
                  <a:t>C</a:t>
                </a:r>
                <a:r>
                  <a:rPr lang="uk-UA" sz="3600" dirty="0" err="1"/>
                  <a:t>праведлива</a:t>
                </a:r>
                <a:r>
                  <a:rPr lang="uk-UA" sz="3600" dirty="0"/>
                  <a:t> формула: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uk-UA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sz="3600" dirty="0"/>
                  <a:t>.</a:t>
                </a:r>
                <a:endParaRPr lang="uk-UA" sz="3600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4800"/>
                <a:ext cx="10515600" cy="5872163"/>
              </a:xfrm>
              <a:blipFill rotWithShape="0">
                <a:blip r:embed="rId2"/>
                <a:stretch>
                  <a:fillRect l="-1797" t="-2492" r="-1739" b="-72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41" y="1416467"/>
            <a:ext cx="10746405" cy="41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Похідна оберненої функції.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uk-UA" sz="3600" dirty="0" smtClean="0"/>
                  <a:t>            Нехай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600" dirty="0"/>
                  <a:t> і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uk-UA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sz="3600" dirty="0"/>
                  <a:t> — пара взаємно обернених функцій. </a:t>
                </a:r>
              </a:p>
              <a:p>
                <a:pPr marL="0" indent="0" algn="just">
                  <a:buNone/>
                </a:pPr>
                <a:r>
                  <a:rPr lang="uk-UA" sz="3600" b="1" dirty="0" smtClean="0"/>
                  <a:t>            Теорема 4.</a:t>
                </a:r>
                <a:r>
                  <a:rPr lang="uk-UA" sz="3600" dirty="0" smtClean="0"/>
                  <a:t> </a:t>
                </a:r>
                <a:r>
                  <a:rPr lang="uk-UA" sz="3600" dirty="0"/>
                  <a:t>Якщо функція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600" dirty="0"/>
                  <a:t> строго монотонна на інтервалі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uk-UA" sz="36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uk-UA" sz="3600" dirty="0"/>
                  <a:t> і має відмінну від нуля похідну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uk-UA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600" dirty="0"/>
                  <a:t> в довільній точці цього інтервалу, то існує обернена функція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uk-UA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sz="3600" dirty="0"/>
                  <a:t>, яка також має похідну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uk-UA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sz="3600" dirty="0"/>
                  <a:t>, причому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uk-UA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uk-UA" sz="3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uk-UA" sz="3600" dirty="0"/>
                  <a:t> .</a:t>
                </a:r>
              </a:p>
              <a:p>
                <a:pPr marL="0" indent="0">
                  <a:buNone/>
                </a:pPr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97" t="-3361" r="-173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600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05853" y="481264"/>
                <a:ext cx="10716125" cy="5847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36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5.4. </a:t>
                </a:r>
                <a:r>
                  <a:rPr lang="uk-UA" sz="36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Таблиця похідних.</a:t>
                </a:r>
                <a:endParaRPr lang="uk-UA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Times New Roman" panose="02020603050405020304" pitchFamily="18" charset="0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uk-UA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=0;</m:t>
                    </m:r>
                  </m:oMath>
                </a14:m>
                <a:endParaRPr lang="uk-UA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Times New Roman" panose="02020603050405020304" pitchFamily="18" charset="0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uk-UA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uk-UA" sz="28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sSup>
                      <m:sSupPr>
                        <m:ctrlPr>
                          <a:rPr lang="uk-UA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uk-UA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uk-UA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При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маємо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uk-UA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uk-UA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При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uk-UA" sz="2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маємо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uk-UA" sz="28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uk-UA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uk-UA" sz="2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uk-UA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uk-UA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При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 </m:t>
                    </m:r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маємо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uk-UA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uk-UA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uk-UA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Times New Roman" panose="02020603050405020304" pitchFamily="18" charset="0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uk-UA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uk-UA" sz="28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uk-UA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𝑙𝑛𝑎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≠1;</m:t>
                    </m:r>
                  </m:oMath>
                </a14:m>
                <a:endParaRPr lang="uk-UA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Times New Roman" panose="02020603050405020304" pitchFamily="18" charset="0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uk-UA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uk-UA" sz="28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uk-UA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uk-UA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Times New Roman" panose="02020603050405020304" pitchFamily="18" charset="0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uk-UA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uk-UA" sz="28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uk-UA" sz="2800" i="1"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uk-UA" sz="28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uk-UA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uk-UA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𝑙𝑛𝑎</m:t>
                        </m:r>
                      </m:den>
                    </m:f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uk-UA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Times New Roman" panose="02020603050405020304" pitchFamily="18" charset="0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uk-UA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uk-UA" sz="28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uk-UA" sz="2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uk-UA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53" y="481264"/>
                <a:ext cx="10716125" cy="5847626"/>
              </a:xfrm>
              <a:prstGeom prst="rect">
                <a:avLst/>
              </a:prstGeom>
              <a:blipFill rotWithShape="0">
                <a:blip r:embed="rId2"/>
                <a:stretch>
                  <a:fillRect t="-177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49179" y="481263"/>
                <a:ext cx="10122567" cy="5824415"/>
              </a:xfrm>
              <a:prstGeom prst="rect">
                <a:avLst/>
              </a:prstGeom>
            </p:spPr>
            <p:txBody>
              <a:bodyPr wrap="square" numCol="2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3600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6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uk-UA" sz="36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uk-UA" sz="3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lang="uk-UA" sz="36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uk-UA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36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6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uk-UA" sz="36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uk-UA" sz="3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func>
                      <m:funcPr>
                        <m:ctrlPr>
                          <a:rPr lang="uk-UA" sz="36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uk-UA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36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6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uk-UA" sz="36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uk-UA" sz="3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tg</m:t>
                                </m:r>
                              </m:fName>
                              <m:e>
                                <m: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uk-UA" sz="36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uk-UA" sz="36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uk-UA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36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6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𝑐𝑡𝑔</m:t>
                            </m:r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uk-UA" sz="36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uk-UA" sz="36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uk-UA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36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6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uk-UA" sz="36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uk-UA" sz="3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sh</m:t>
                                </m:r>
                              </m:fName>
                              <m:e>
                                <m: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lang="uk-UA" sz="36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ch</m:t>
                        </m:r>
                      </m:fName>
                      <m:e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uk-UA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uk-UA" sz="3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12. </m:t>
                    </m:r>
                    <m:sSup>
                      <m:sSupPr>
                        <m:ctrlPr>
                          <a:rPr lang="uk-UA" sz="36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6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uk-UA" sz="36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uk-UA" sz="3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ch</m:t>
                                </m:r>
                              </m:fName>
                              <m:e>
                                <m: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lang="uk-UA" sz="36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sh</m:t>
                        </m:r>
                      </m:fName>
                      <m:e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uk-UA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36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13.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6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uk-UA" sz="36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uk-UA" sz="3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th</m:t>
                                </m:r>
                              </m:fName>
                              <m:e>
                                <m: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uk-UA" sz="36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uk-UA" sz="36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𝑐h</m:t>
                            </m:r>
                          </m:e>
                          <m:sup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36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uk-UA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36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14.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 smtClean="0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6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𝑐𝑡h</m:t>
                            </m:r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36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uk-UA" sz="36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uk-UA" sz="36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𝑠h</m:t>
                            </m:r>
                          </m:e>
                          <m:sup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uk-UA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36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15.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6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uk-UA" sz="36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uk-UA" sz="3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arcsin</m:t>
                                </m:r>
                              </m:fName>
                              <m:e>
                                <m: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uk-UA" sz="36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uk-UA" sz="36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uk-UA" sz="36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uk-UA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36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16.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6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uk-UA" sz="36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uk-UA" sz="3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arccos</m:t>
                                </m:r>
                              </m:fName>
                              <m:e>
                                <m: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uk-UA" sz="36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uk-UA" sz="36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uk-UA" sz="36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uk-UA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36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17.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6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uk-UA" sz="36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uk-UA" sz="3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arctg</m:t>
                                </m:r>
                              </m:fName>
                              <m:e>
                                <m: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uk-UA" sz="36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uk-UA" sz="36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uk-UA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36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18.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6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uk-UA" sz="36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uk-UA" sz="3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arcctg</m:t>
                                </m:r>
                              </m:fName>
                              <m:e>
                                <m:r>
                                  <a:rPr lang="uk-UA" sz="3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uk-UA" sz="36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uk-UA" sz="36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uk-UA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uk-UA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79" y="481263"/>
                <a:ext cx="10122567" cy="5824415"/>
              </a:xfrm>
              <a:prstGeom prst="rect">
                <a:avLst/>
              </a:prstGeom>
              <a:blipFill rotWithShape="0">
                <a:blip r:embed="rId2"/>
                <a:stretch>
                  <a:fillRect l="-1867" t="-1780" r="-301" b="-83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ДИФЕРЕНЦІАЛЬНЕ ЧИСЛЕННЯ ФУНКЦІЙ</a:t>
            </a: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 ЗМІННОЇ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74943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dirty="0" smtClean="0"/>
              <a:t>                 Диференціальне </a:t>
            </a:r>
            <a:r>
              <a:rPr lang="uk-UA" b="1" dirty="0"/>
              <a:t>числення — розділ математики, в якому розглядається дослідження функцій за допомогою похідних та диференціалів.</a:t>
            </a:r>
          </a:p>
          <a:p>
            <a:pPr marL="0" indent="0" algn="just">
              <a:buNone/>
            </a:pPr>
            <a:r>
              <a:rPr lang="uk-UA" b="1" dirty="0" smtClean="0"/>
              <a:t>                 Деякі </a:t>
            </a:r>
            <a:r>
              <a:rPr lang="uk-UA" b="1" dirty="0"/>
              <a:t>задачі диференціального числення розв’язані ще в давнину. Так, Евклід розв’язав задачу про паралелограм найбільшої площі, який можна вписати в даний трикутник; Архімед побудував дотичну до спіралі, що носить його ім’я, а Аполлоній — дотичну до еліпса, гіперболи та параболи.</a:t>
            </a:r>
          </a:p>
          <a:p>
            <a:pPr marL="0" indent="0" algn="just">
              <a:buNone/>
            </a:pPr>
            <a:r>
              <a:rPr lang="uk-UA" b="1" dirty="0" smtClean="0"/>
              <a:t>                Загальні </a:t>
            </a:r>
            <a:r>
              <a:rPr lang="uk-UA" b="1" dirty="0"/>
              <a:t>методи диференціального числення розроблено Ньютоном і </a:t>
            </a:r>
            <a:r>
              <a:rPr lang="uk-UA" b="1" dirty="0" err="1"/>
              <a:t>Лейбніцем</a:t>
            </a:r>
            <a:r>
              <a:rPr lang="uk-UA" b="1" dirty="0"/>
              <a:t> наприкінці 17 ст., але лише в 19 ст. Коші </a:t>
            </a:r>
            <a:r>
              <a:rPr lang="uk-UA" b="1" dirty="0" err="1"/>
              <a:t>обгрунтував</a:t>
            </a:r>
            <a:r>
              <a:rPr lang="uk-UA" b="1" dirty="0"/>
              <a:t> ці методи на основі теорії границь.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1015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Приклади. Знайти похідні функцій.</a:t>
            </a:r>
            <a:endParaRPr lang="uk-U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uk-UA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k-UA" sz="3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uk-UA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uk-UA" sz="36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endParaRPr lang="uk-UA" dirty="0" smtClean="0"/>
              </a:p>
              <a:p>
                <a:pPr marL="0" indent="0">
                  <a:buNone/>
                </a:pPr>
                <a:endParaRPr lang="uk-UA" dirty="0"/>
              </a:p>
              <a:p>
                <a:pPr marL="0" indent="0">
                  <a:buNone/>
                </a:pPr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32" y="3080083"/>
            <a:ext cx="8662736" cy="2808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323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uk-UA" dirty="0" smtClean="0"/>
                  <a:t>2</a:t>
                </a:r>
                <a:r>
                  <a:rPr lang="en-US" dirty="0" smtClean="0"/>
                  <a:t>.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uk-UA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uk-UA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b="-368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32" y="2983832"/>
            <a:ext cx="9577136" cy="2294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511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uk-UA" sz="5400" dirty="0" smtClean="0"/>
                  <a:t>3</a:t>
                </a:r>
                <a:r>
                  <a:rPr lang="en-US" sz="5400" dirty="0" smtClean="0"/>
                  <a:t>. </a:t>
                </a:r>
                <a:r>
                  <a:rPr lang="uk-UA" sz="5400" dirty="0" smtClean="0"/>
                  <a:t> </a:t>
                </a:r>
                <a14:m>
                  <m:oMath xmlns:m="http://schemas.openxmlformats.org/officeDocument/2006/math">
                    <m:r>
                      <a:rPr lang="uk-UA" sz="5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uk-UA" sz="54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130" t="-461" b="-967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5" y="2759242"/>
            <a:ext cx="9448800" cy="2874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008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80554"/>
                <a:ext cx="10515600" cy="608816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3600" b="1" dirty="0" smtClean="0"/>
                  <a:t>5.5. </a:t>
                </a:r>
                <a:r>
                  <a:rPr lang="uk-UA" sz="3600" b="1" dirty="0"/>
                  <a:t>Похідна складеної функції</a:t>
                </a:r>
                <a:r>
                  <a:rPr lang="ru-RU" sz="3600" b="1" dirty="0"/>
                  <a:t>.</a:t>
                </a:r>
                <a:endParaRPr lang="uk-UA" sz="3600" dirty="0"/>
              </a:p>
              <a:p>
                <a:pPr marL="0" indent="0">
                  <a:buNone/>
                </a:pPr>
                <a:r>
                  <a:rPr lang="uk-UA" sz="3600" dirty="0" smtClean="0"/>
                  <a:t>            Нехай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uk-UA" sz="3600" dirty="0"/>
                  <a:t> і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uk-UA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600" dirty="0"/>
                  <a:t>, тоді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uk-UA" sz="3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uk-UA" sz="3600" dirty="0"/>
                  <a:t> — складена функція з проміжним аргументом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uk-UA" sz="3600" dirty="0"/>
                  <a:t> і кінцевим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3600" dirty="0" smtClean="0"/>
                  <a:t>.</a:t>
                </a:r>
              </a:p>
              <a:p>
                <a:pPr marL="0" indent="0">
                  <a:buNone/>
                </a:pPr>
                <a:endParaRPr lang="uk-UA" sz="1050" dirty="0"/>
              </a:p>
              <a:p>
                <a:pPr marL="0" indent="0">
                  <a:buNone/>
                </a:pPr>
                <a:r>
                  <a:rPr lang="uk-UA" sz="3600" b="1" dirty="0" smtClean="0"/>
                  <a:t>         Теорема </a:t>
                </a:r>
                <a:r>
                  <a:rPr lang="ru-RU" sz="3600" b="1" dirty="0" smtClean="0"/>
                  <a:t>5</a:t>
                </a:r>
                <a:r>
                  <a:rPr lang="uk-UA" sz="3600" b="1" dirty="0" smtClean="0"/>
                  <a:t>. </a:t>
                </a:r>
                <a:r>
                  <a:rPr lang="uk-UA" sz="3600" dirty="0"/>
                  <a:t>Якщо функція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uk-UA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600" dirty="0"/>
                  <a:t> мав похідну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sz="3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uk-UA" sz="3600" dirty="0"/>
                  <a:t> в точці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3600" dirty="0"/>
                  <a:t>, а функція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uk-UA" sz="3600" dirty="0"/>
                  <a:t> має похідну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sz="3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uk-UA" sz="3600" dirty="0"/>
                  <a:t>  у відповідній точці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uk-UA" sz="3600" dirty="0"/>
                  <a:t>, то складена функція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uk-UA" sz="3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uk-UA" sz="3600" dirty="0"/>
                  <a:t> має похідну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sz="3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uk-UA" sz="3600" dirty="0"/>
                  <a:t>  в точці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3600" dirty="0"/>
                  <a:t> і справедлива формула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uk-UA" sz="3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uk-UA" sz="3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uk-UA" sz="3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uk-UA" sz="3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uk-UA" sz="3200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80554"/>
                <a:ext cx="10515600" cy="6088161"/>
              </a:xfrm>
              <a:blipFill rotWithShape="0">
                <a:blip r:embed="rId2"/>
                <a:stretch>
                  <a:fillRect l="-1797" t="-2402" r="-156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905" y="333041"/>
            <a:ext cx="10515600" cy="1325563"/>
          </a:xfrm>
        </p:spPr>
        <p:txBody>
          <a:bodyPr/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Застосовуючи  правило  диференціювання  складеної  функції,  знайдіть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похідні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lvl="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uk-UA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uk-UA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uk-UA" dirty="0" smtClean="0"/>
              </a:p>
              <a:p>
                <a:pPr marL="0" lvl="0" indent="0">
                  <a:buNone/>
                </a:pPr>
                <a:endParaRPr lang="uk-UA" dirty="0"/>
              </a:p>
              <a:p>
                <a:pPr marL="0" indent="0">
                  <a:buNone/>
                </a:pPr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57" y="2935706"/>
            <a:ext cx="10515599" cy="2807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936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lvl="0"/>
                <a:r>
                  <a:rPr lang="uk-UA" dirty="0" smtClean="0"/>
                  <a:t>2. 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k-UA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uk-U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uk-U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uk-UA" dirty="0"/>
                  <a:t/>
                </a:r>
                <a:br>
                  <a:rPr lang="uk-UA" dirty="0"/>
                </a:br>
                <a:endParaRPr lang="uk-UA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783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54" y="2614863"/>
            <a:ext cx="10491536" cy="31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587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uk-UA" dirty="0" smtClean="0"/>
                  <a:t>3.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uk-UA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uk-U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uk-UA" dirty="0"/>
                  <a:t/>
                </a:r>
                <a:br>
                  <a:rPr lang="uk-UA" dirty="0"/>
                </a:br>
                <a:endParaRPr lang="uk-UA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1244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6" y="2197769"/>
            <a:ext cx="10696074" cy="2213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910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Rectangle 28"/>
          <p:cNvSpPr>
            <a:spLocks noGrp="1"/>
          </p:cNvSpPr>
          <p:nvPr>
            <p:ph type="ctrTitle" idx="4294967295"/>
          </p:nvPr>
        </p:nvSpPr>
        <p:spPr>
          <a:xfrm>
            <a:off x="917863" y="1070264"/>
            <a:ext cx="10363200" cy="345690"/>
          </a:xfrm>
        </p:spPr>
        <p:txBody>
          <a:bodyPr/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5.6. Похідна функції, заданої параметрично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73" name="Rectangle 29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338343" y="1995055"/>
                <a:ext cx="11201400" cy="432553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sz="4000" dirty="0" smtClean="0"/>
                  <a:t>        Функція </a:t>
                </a:r>
                <a:r>
                  <a:rPr lang="uk-UA" sz="4000" dirty="0"/>
                  <a:t>може задаватися параметрично: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uk-UA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uk-UA" sz="4000" dirty="0"/>
                  <a:t>, </a:t>
                </a: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uk-UA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uk-UA" sz="4000" dirty="0"/>
                  <a:t>, </a:t>
                </a: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uk-UA" sz="4000" dirty="0"/>
                  <a:t>.</a:t>
                </a:r>
              </a:p>
              <a:p>
                <a:pPr marL="0" indent="0">
                  <a:buNone/>
                </a:pPr>
                <a:r>
                  <a:rPr lang="uk-UA" sz="4000" dirty="0" smtClean="0"/>
                  <a:t>       Приклад</a:t>
                </a:r>
                <a:r>
                  <a:rPr lang="uk-UA" sz="4000" dirty="0"/>
                  <a:t>. Рівняння кола радіуса </a:t>
                </a: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uk-UA" sz="4000" dirty="0"/>
                  <a:t> з центром </a:t>
                </a:r>
              </a:p>
              <a:p>
                <a:pPr marL="0" indent="0">
                  <a:buNone/>
                </a:pPr>
                <a:r>
                  <a:rPr lang="uk-UA" sz="4000" dirty="0"/>
                  <a:t>в початку координат відоме: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4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uk-UA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uk-UA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4000" dirty="0"/>
                  <a:t>.</a:t>
                </a:r>
              </a:p>
              <a:p>
                <a:pPr marL="0" indent="0">
                  <a:buNone/>
                </a:pPr>
                <a:r>
                  <a:rPr lang="uk-UA" sz="4000" dirty="0"/>
                  <a:t>Параметрично воно запишеться так: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𝑅𝑐𝑜𝑠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uk-UA" sz="4000" dirty="0"/>
                  <a:t>, </a:t>
                </a: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𝑅𝑠𝑖𝑛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uk-UA" sz="4000" dirty="0"/>
                  <a:t>, </a:t>
                </a: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≤2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uk-UA" sz="4000" dirty="0" smtClean="0"/>
                  <a:t>.</a:t>
                </a:r>
                <a:endParaRPr lang="uk-UA" sz="4000" dirty="0"/>
              </a:p>
            </p:txBody>
          </p:sp>
        </mc:Choice>
        <mc:Fallback xmlns="">
          <p:sp>
            <p:nvSpPr>
              <p:cNvPr id="31773" name="Rectangle 2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338343" y="1995055"/>
                <a:ext cx="11201400" cy="4325534"/>
              </a:xfrm>
              <a:blipFill rotWithShape="0">
                <a:blip r:embed="rId2"/>
                <a:stretch>
                  <a:fillRect l="-1960" t="-394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65221"/>
                <a:ext cx="10515600" cy="571174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sz="3600" dirty="0" smtClean="0"/>
                  <a:t>      </a:t>
                </a: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Нехай 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функція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задана параметрично у вигляді: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uk-UA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uk-UA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Тоді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uk-UA" sz="3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600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uk-UA" sz="3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uk-UA" sz="3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</m:oMath>
                </a14:m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Приклади. </a:t>
                </a:r>
              </a:p>
              <a:p>
                <a:pPr marL="0" indent="0">
                  <a:buNone/>
                </a:pP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Знайти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sz="3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𝑅𝑐𝑜𝑠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𝑅𝑠𝑖𝑛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uk-UA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Оскільки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sz="3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sz="36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𝑅𝑠𝑖𝑛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sz="3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𝑅𝑐𝑜𝑠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за формулою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uk-UA" sz="3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600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uk-UA" sz="3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uk-UA" sz="3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</m:oMath>
                </a14:m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отримаємо: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sz="3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600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uk-UA" sz="3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uk-UA" sz="3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𝑅𝑐𝑜𝑠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𝑅𝑠𝑖𝑛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uk-UA" sz="36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𝑐𝑡𝑔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65221"/>
                <a:ext cx="10515600" cy="5711742"/>
              </a:xfrm>
              <a:blipFill rotWithShape="0">
                <a:blip r:embed="rId2"/>
                <a:stretch>
                  <a:fillRect l="-1797" t="-2775" r="-110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275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uk-UA" dirty="0" smtClean="0"/>
                  <a:t> </a:t>
                </a:r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Знайти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sz="40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uk-UA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uk-UA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>
                        <m:r>
                          <a:rPr lang="uk-UA" sz="40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uk-UA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uk-UA" sz="40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uk-UA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uk-UA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4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uk-UA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uk-UA" sz="40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uk-UA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4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uk-UA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uk-UA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uk-UA" sz="4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uk-UA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4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uk-UA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uk-UA" sz="4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uk-UA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90" y="2117558"/>
            <a:ext cx="8662735" cy="389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86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404814"/>
            <a:ext cx="10515600" cy="36891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4. Похідна.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773724"/>
            <a:ext cx="10515600" cy="5403239"/>
          </a:xfrm>
        </p:spPr>
        <p:txBody>
          <a:bodyPr/>
          <a:lstStyle/>
          <a:p>
            <a:pPr marL="0" indent="0" algn="just">
              <a:buNone/>
            </a:pPr>
            <a:r>
              <a:rPr lang="uk-UA" sz="4000" dirty="0"/>
              <a:t> </a:t>
            </a:r>
            <a:r>
              <a:rPr lang="uk-UA" sz="4000" dirty="0" smtClean="0"/>
              <a:t>       Центральне </a:t>
            </a:r>
            <a:r>
              <a:rPr lang="uk-UA" sz="4000" dirty="0"/>
              <a:t>поняття диференціального числення — похідна — широко використовується при розв’язуванні багатьох задач з математики, фізики та інших наук, а також при вивченні різних процесів. Якщо перебіг того чи іншого процесу описується деякою функцією, то дослідження даного процесу зводиться до вивчення властивостей цієї функції та її похідної.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73770" y="641684"/>
                <a:ext cx="11036968" cy="5735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36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5.7. Диференціювання неявно заданої функції.</a:t>
                </a:r>
                <a:endParaRPr lang="uk-UA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Нехай неявна функція </a:t>
                </a:r>
                <a14:m>
                  <m:oMath xmlns:m="http://schemas.openxmlformats.org/officeDocument/2006/math"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uk-UA" sz="36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задана рівнянням</a:t>
                </a:r>
                <a:endParaRPr lang="uk-UA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uk-UA" sz="36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uk-UA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uk-UA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uk-UA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uk-UA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uk-UA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Щоб продиференціювати неявно задану функцію, потрібно взяти похідну по </a:t>
                </a:r>
                <a14:m>
                  <m:oMath xmlns:m="http://schemas.openxmlformats.org/officeDocument/2006/math"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uk-UA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від обох частин рівності </a:t>
                </a:r>
                <a14:m>
                  <m:oMath xmlns:m="http://schemas.openxmlformats.org/officeDocument/2006/math"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uk-UA" sz="36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uk-UA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uk-UA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вважаючи </a:t>
                </a:r>
                <a14:m>
                  <m:oMath xmlns:m="http://schemas.openxmlformats.org/officeDocument/2006/math"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uk-UA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функцією від </a:t>
                </a:r>
                <a14:m>
                  <m:oMath xmlns:m="http://schemas.openxmlformats.org/officeDocument/2006/math"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uk-UA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і одержане рівняння розв’язати відносно </a:t>
                </a:r>
                <a14:m>
                  <m:oMath xmlns:m="http://schemas.openxmlformats.org/officeDocument/2006/math"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uk-UA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Похідна неявної функції виражається через незалежну змінну </a:t>
                </a:r>
                <a14:m>
                  <m:oMath xmlns:m="http://schemas.openxmlformats.org/officeDocument/2006/math"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uk-UA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і саму функцію </a:t>
                </a:r>
                <a14:m>
                  <m:oMath xmlns:m="http://schemas.openxmlformats.org/officeDocument/2006/math"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uk-UA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uk-UA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70" y="641684"/>
                <a:ext cx="11036968" cy="5735224"/>
              </a:xfrm>
              <a:prstGeom prst="rect">
                <a:avLst/>
              </a:prstGeom>
              <a:blipFill rotWithShape="0">
                <a:blip r:embed="rId2"/>
                <a:stretch>
                  <a:fillRect l="-1713" t="-1700" r="-1657" b="-233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83" y="962525"/>
            <a:ext cx="10250905" cy="4588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uk-UA" dirty="0" smtClean="0"/>
                  <a:t>2. </a:t>
                </a:r>
                <a:r>
                  <a:rPr lang="uk-UA" sz="4000" dirty="0" smtClean="0"/>
                  <a:t>Знайдіть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sz="4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4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uk-UA" sz="4000" dirty="0" smtClean="0"/>
                  <a:t> , </a:t>
                </a:r>
                <a:r>
                  <a:rPr lang="uk-UA" sz="4000" dirty="0"/>
                  <a:t>якщо </a:t>
                </a: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𝑎𝑟𝑐𝑡𝑔</m:t>
                    </m:r>
                    <m:f>
                      <m:fPr>
                        <m:ctrlPr>
                          <a:rPr lang="uk-UA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𝑙𝑛</m:t>
                    </m:r>
                    <m:rad>
                      <m:radPr>
                        <m:degHide m:val="on"/>
                        <m:ctrlPr>
                          <a:rPr lang="uk-UA" sz="40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uk-UA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uk-UA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4000" dirty="0"/>
                  <a:t>.</a:t>
                </a:r>
                <a:endParaRPr lang="uk-UA" sz="40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17" y="1690688"/>
            <a:ext cx="8902868" cy="4432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090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16" y="1283369"/>
            <a:ext cx="10940716" cy="4026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743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42" y="1138989"/>
            <a:ext cx="10411327" cy="41869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026317" y="4010526"/>
            <a:ext cx="45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latin typeface="+mj-lt"/>
                <a:cs typeface="Times New Roman" panose="02020603050405020304" pitchFamily="18" charset="0"/>
              </a:rPr>
              <a:t>)</a:t>
            </a:r>
            <a:endParaRPr lang="uk-UA" sz="60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052" y="336884"/>
            <a:ext cx="5710990" cy="1037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052" y="1748589"/>
            <a:ext cx="7419474" cy="4621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20" y="850232"/>
            <a:ext cx="10170695" cy="248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77" y="4021282"/>
            <a:ext cx="8933814" cy="1018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Тоді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53" y="1203158"/>
            <a:ext cx="7940842" cy="21062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51284" y="3561347"/>
            <a:ext cx="1336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Отже</a:t>
            </a:r>
            <a:endParaRPr lang="uk-UA" sz="3600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274" y="4716379"/>
            <a:ext cx="5887451" cy="689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512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uk-UA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Приклад. Знайдіть похідну функції </a:t>
                </a:r>
                <a14:m>
                  <m:oMath xmlns:m="http://schemas.openxmlformats.org/officeDocument/2006/math">
                    <m:r>
                      <a:rPr lang="uk-UA" sz="3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uk-UA" sz="36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uk-UA" sz="3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uk-UA" sz="3600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uk-UA" sz="36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uk-UA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ru-RU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26" y="1690688"/>
            <a:ext cx="10124574" cy="4373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384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15" y="753979"/>
            <a:ext cx="9930064" cy="4780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04446"/>
                <a:ext cx="10515600" cy="6084277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3200" dirty="0" smtClean="0"/>
                  <a:t>         Нехай </a:t>
                </a:r>
                <a:r>
                  <a:rPr lang="uk-UA" sz="3200" dirty="0"/>
                  <a:t>на деякому інтервалі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uk-UA" sz="32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uk-UA" sz="3200" dirty="0"/>
                  <a:t> задано функцію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200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200" dirty="0"/>
                  <a:t>. Візьмемо будь-яку точку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uk-UA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uk-UA" sz="32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uk-UA" sz="3200" dirty="0"/>
                  <a:t>  і </a:t>
                </a:r>
                <a:r>
                  <a:rPr lang="uk-UA" sz="3200" dirty="0" err="1"/>
                  <a:t>надамо</a:t>
                </a:r>
                <a:r>
                  <a:rPr lang="uk-UA" sz="3200" dirty="0"/>
                  <a:t>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3200" dirty="0"/>
                  <a:t> довільного приросту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3200">
                        <a:latin typeface="Cambria Math" panose="02040503050406030204" pitchFamily="18" charset="0"/>
                      </a:rPr>
                      <m:t>Δ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3200" dirty="0"/>
                  <a:t> такого, щоб точка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uk-UA" sz="3200">
                        <a:latin typeface="Cambria Math" panose="02040503050406030204" pitchFamily="18" charset="0"/>
                      </a:rPr>
                      <m:t>Δ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3200" dirty="0"/>
                  <a:t> також належала інтервал</a:t>
                </a:r>
                <a:r>
                  <a:rPr lang="en-US" sz="3200" dirty="0"/>
                  <a:t>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uk-UA" sz="32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uk-UA" sz="3200" dirty="0"/>
                  <a:t>. </a:t>
                </a:r>
                <a:r>
                  <a:rPr lang="uk-UA" sz="3200" dirty="0" smtClean="0"/>
                  <a:t> Знайдемо </a:t>
                </a:r>
                <a:r>
                  <a:rPr lang="uk-UA" sz="3200" dirty="0"/>
                  <a:t>приріст функції: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3200">
                        <a:latin typeface="Cambria Math" panose="02040503050406030204" pitchFamily="18" charset="0"/>
                      </a:rPr>
                      <m:t>Δ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uk-UA" sz="32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uk-UA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200" dirty="0"/>
                  <a:t>.</a:t>
                </a: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04446"/>
                <a:ext cx="10515600" cy="6084277"/>
              </a:xfrm>
              <a:blipFill rotWithShape="0">
                <a:blip r:embed="rId2"/>
                <a:stretch>
                  <a:fillRect l="-1507" t="-2004" r="-144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2718" y="2823411"/>
            <a:ext cx="4016926" cy="290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/>
          <a:p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5.8. Зведена </a:t>
            </a: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 правил і формул диференціювання</a:t>
            </a: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21" y="1219200"/>
            <a:ext cx="9400673" cy="1860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867" y="3400927"/>
            <a:ext cx="8021280" cy="29252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47410" y="2332856"/>
            <a:ext cx="296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‘</a:t>
            </a:r>
            <a:endParaRPr lang="uk-UA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71947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04800" y="377825"/>
            <a:ext cx="11544300" cy="60086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dirty="0" smtClean="0"/>
              <a:t>   </a:t>
            </a:r>
          </a:p>
          <a:p>
            <a:pPr>
              <a:buFont typeface="Arial" charset="0"/>
              <a:buNone/>
            </a:pPr>
            <a:endParaRPr lang="uk-UA" dirty="0" smtClean="0"/>
          </a:p>
          <a:p>
            <a:pPr>
              <a:buFont typeface="Arial" charset="0"/>
              <a:buNone/>
            </a:pPr>
            <a:r>
              <a:rPr lang="uk-UA" dirty="0" smtClean="0"/>
              <a:t>             </a:t>
            </a:r>
          </a:p>
          <a:p>
            <a:pPr>
              <a:buFont typeface="Arial" charset="0"/>
              <a:buNone/>
            </a:pPr>
            <a:endParaRPr lang="uk-UA" sz="900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769" y="641214"/>
            <a:ext cx="8357936" cy="5481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77" y="529390"/>
            <a:ext cx="6521118" cy="611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1015"/>
                <a:ext cx="10515600" cy="620737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uk-UA" sz="4400" b="1" dirty="0" smtClean="0"/>
                  <a:t>   4.1. Означення похідної.</a:t>
                </a:r>
              </a:p>
              <a:p>
                <a:pPr marL="0" indent="0" algn="just">
                  <a:buNone/>
                </a:pPr>
                <a:r>
                  <a:rPr lang="uk-UA" sz="4000" b="1" dirty="0" smtClean="0"/>
                  <a:t>Означення</a:t>
                </a:r>
                <a:r>
                  <a:rPr lang="uk-UA" sz="4000" b="1" dirty="0"/>
                  <a:t>.</a:t>
                </a:r>
                <a:r>
                  <a:rPr lang="uk-UA" sz="4000" dirty="0"/>
                  <a:t> Похідною функції </a:t>
                </a: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4000" dirty="0"/>
                  <a:t> в точці </a:t>
                </a: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4000" dirty="0"/>
                  <a:t> називається границя відношення приросту функції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4000">
                        <a:latin typeface="Cambria Math" panose="02040503050406030204" pitchFamily="18" charset="0"/>
                      </a:rPr>
                      <m:t>Δ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uk-UA" sz="4000" dirty="0"/>
                  <a:t> в цій точці до приросту аргументу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4000">
                        <a:latin typeface="Cambria Math" panose="02040503050406030204" pitchFamily="18" charset="0"/>
                      </a:rPr>
                      <m:t>Δ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4000" dirty="0"/>
                  <a:t>, коли приріст аргументу прямує до нуля, якщо ця границя існує.</a:t>
                </a:r>
              </a:p>
              <a:p>
                <a:pPr marL="0" indent="0" algn="just">
                  <a:buNone/>
                </a:pPr>
                <a:r>
                  <a:rPr lang="uk-UA" sz="4000" dirty="0" smtClean="0"/>
                  <a:t>       </a:t>
                </a:r>
              </a:p>
              <a:p>
                <a:pPr marL="0" indent="0" algn="just">
                  <a:buNone/>
                </a:pPr>
                <a:r>
                  <a:rPr lang="uk-UA" sz="4000" dirty="0" smtClean="0"/>
                  <a:t>Таким </a:t>
                </a:r>
                <a:r>
                  <a:rPr lang="uk-UA" sz="4000" dirty="0"/>
                  <a:t>чином, за означенням</a:t>
                </a:r>
              </a:p>
              <a:p>
                <a:pPr marL="0" indent="0" algn="just">
                  <a:buNone/>
                </a:pPr>
                <a:r>
                  <a:rPr lang="uk-UA" sz="4000" dirty="0" smtClean="0"/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uk-UA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uk-UA" sz="40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uk-UA" sz="40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uk-UA" sz="4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uk-UA" sz="4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uk-UA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uk-UA" sz="4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uk-UA" sz="4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uk-UA" sz="40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uk-UA" sz="40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uk-UA" sz="4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uk-UA" sz="4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uk-UA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uk-UA" sz="4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uk-UA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uk-UA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uk-UA" sz="4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uk-UA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uk-UA" sz="4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uk-UA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uk-UA" sz="4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uk-UA" sz="4000" dirty="0"/>
                  <a:t> .</a:t>
                </a: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1015"/>
                <a:ext cx="10515600" cy="6207370"/>
              </a:xfrm>
              <a:blipFill rotWithShape="0">
                <a:blip r:embed="rId2"/>
                <a:stretch>
                  <a:fillRect l="-2087" t="-3143" r="-202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627185" y="492368"/>
                <a:ext cx="10515600" cy="6084277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4400" dirty="0"/>
                  <a:t>Похідна функції </a:t>
                </a:r>
                <a14:m>
                  <m:oMath xmlns:m="http://schemas.openxmlformats.org/officeDocument/2006/math">
                    <m:r>
                      <a:rPr lang="uk-UA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4400" dirty="0"/>
                  <a:t> в точці </a:t>
                </a:r>
                <a14:m>
                  <m:oMath xmlns:m="http://schemas.openxmlformats.org/officeDocument/2006/math">
                    <m:r>
                      <a:rPr lang="uk-UA" sz="4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4400" dirty="0"/>
                  <a:t> позначається </a:t>
                </a:r>
                <a:r>
                  <a:rPr lang="uk-UA" sz="4400" dirty="0" smtClean="0"/>
                  <a:t>одним </a:t>
                </a:r>
                <a:r>
                  <a:rPr lang="uk-UA" sz="4400" dirty="0"/>
                  <a:t>із таких символів:</a:t>
                </a:r>
              </a:p>
              <a:p>
                <a:pPr marL="0" indent="0" algn="just">
                  <a:buNone/>
                </a:pPr>
                <a:r>
                  <a:rPr lang="uk-UA" sz="4400" dirty="0" smtClean="0"/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4400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uk-UA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uk-UA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uk-UA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uk-UA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uk-UA" sz="4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uk-UA" sz="4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ru-RU" sz="4400" dirty="0" smtClean="0"/>
                  <a:t>.</a:t>
                </a:r>
              </a:p>
              <a:p>
                <a:pPr marL="0" indent="0" algn="just">
                  <a:buNone/>
                </a:pPr>
                <a:endParaRPr lang="uk-UA" sz="2000" dirty="0"/>
              </a:p>
              <a:p>
                <a:pPr marL="0" indent="0" algn="just">
                  <a:buNone/>
                </a:pPr>
                <a:r>
                  <a:rPr lang="uk-UA" sz="4400" dirty="0"/>
                  <a:t>Значення похідної функції </a:t>
                </a:r>
                <a14:m>
                  <m:oMath xmlns:m="http://schemas.openxmlformats.org/officeDocument/2006/math">
                    <m:r>
                      <a:rPr lang="uk-UA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4400" dirty="0"/>
                  <a:t> в точці </a:t>
                </a:r>
                <a14:m>
                  <m:oMath xmlns:m="http://schemas.openxmlformats.org/officeDocument/2006/math">
                    <m:r>
                      <a:rPr lang="uk-UA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4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uk-UA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4400" dirty="0"/>
                  <a:t> позначається одним із таких символів: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4400" i="1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uk-UA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sz="4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uk-UA" sz="4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uk-UA" sz="4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k-UA" sz="4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uk-UA" sz="4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uk-UA" sz="4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k-UA" sz="4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uk-UA" sz="4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uk-UA" sz="4400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7185" y="492368"/>
                <a:ext cx="10515600" cy="6084277"/>
              </a:xfrm>
              <a:blipFill rotWithShape="0">
                <a:blip r:embed="rId2"/>
                <a:stretch>
                  <a:fillRect l="-2377" t="-3206" r="-231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84914"/>
                <a:ext cx="10515600" cy="1325563"/>
              </a:xfrm>
            </p:spPr>
            <p:txBody>
              <a:bodyPr/>
              <a:lstStyle/>
              <a:p>
                <a:r>
                  <a:rPr lang="uk-UA" b="1" dirty="0"/>
                  <a:t>Приклад. Знайдіть за означенням похідну функції </a:t>
                </a:r>
                <a14:m>
                  <m:oMath xmlns:m="http://schemas.openxmlformats.org/officeDocument/2006/math">
                    <m:r>
                      <a:rPr lang="uk-UA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uk-UA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uk-UA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uk-UA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uk-UA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uk-UA" b="1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uk-UA" b="1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84914"/>
                <a:ext cx="10515600" cy="1325563"/>
              </a:xfrm>
              <a:blipFill rotWithShape="0">
                <a:blip r:embed="rId2"/>
                <a:stretch>
                  <a:fillRect l="-2377" t="-13825" b="-2119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48" y="1780674"/>
            <a:ext cx="9512968" cy="4620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88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6" y="978568"/>
            <a:ext cx="9865894" cy="4283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018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3"/>
          <p:cNvSpPr>
            <a:spLocks noGrp="1"/>
          </p:cNvSpPr>
          <p:nvPr>
            <p:ph type="title"/>
          </p:nvPr>
        </p:nvSpPr>
        <p:spPr>
          <a:xfrm>
            <a:off x="651597" y="474785"/>
            <a:ext cx="10515600" cy="230642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4.2.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Механічний фізичний та геометричний зміст похідної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734291" y="1248507"/>
                <a:ext cx="10515600" cy="5184377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3200" b="1" dirty="0" smtClean="0"/>
                  <a:t>        Механічний </a:t>
                </a:r>
                <a:r>
                  <a:rPr lang="uk-UA" sz="3200" b="1" dirty="0"/>
                  <a:t>зміст </a:t>
                </a:r>
                <a:r>
                  <a:rPr lang="uk-UA" sz="3200" b="1" dirty="0" smtClean="0"/>
                  <a:t>похідної:</a:t>
                </a:r>
                <a:r>
                  <a:rPr lang="uk-UA" sz="3200" dirty="0"/>
                  <a:t> </a:t>
                </a:r>
                <a:r>
                  <a:rPr lang="uk-UA" sz="3200" dirty="0" smtClean="0"/>
                  <a:t> Швидкість </a:t>
                </a:r>
                <a:r>
                  <a:rPr lang="uk-UA" sz="3200" dirty="0"/>
                  <a:t>в даний момент часу — це похідна від пройденого шляху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uk-UA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uk-UA" sz="3200" dirty="0"/>
                  <a:t> за часом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uk-UA" sz="3200" dirty="0"/>
                  <a:t> :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uk-UA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uk-UA" sz="3200" dirty="0" smtClean="0"/>
                  <a:t>.</a:t>
                </a:r>
                <a:r>
                  <a:rPr lang="uk-UA" sz="3200" dirty="0"/>
                  <a:t> </a:t>
                </a:r>
              </a:p>
              <a:p>
                <a:pPr marL="0" indent="0" algn="just">
                  <a:buNone/>
                </a:pPr>
                <a:r>
                  <a:rPr lang="uk-UA" sz="3200" b="1" dirty="0" smtClean="0"/>
                  <a:t>        Фізичний </a:t>
                </a:r>
                <a:r>
                  <a:rPr lang="uk-UA" sz="3200" b="1" dirty="0"/>
                  <a:t>зміст </a:t>
                </a:r>
                <a:r>
                  <a:rPr lang="uk-UA" sz="3200" b="1" dirty="0" smtClean="0"/>
                  <a:t>похідної:</a:t>
                </a:r>
                <a:r>
                  <a:rPr lang="uk-UA" sz="3200" dirty="0"/>
                  <a:t> </a:t>
                </a:r>
                <a:r>
                  <a:rPr lang="uk-UA" sz="3200" dirty="0" smtClean="0"/>
                  <a:t> Якщо </a:t>
                </a:r>
                <a:r>
                  <a:rPr lang="uk-UA" sz="3200" dirty="0"/>
                  <a:t>функція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200" dirty="0"/>
                  <a:t> описує деякий фізичний процес, то похідна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uk-UA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uk-UA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200" dirty="0"/>
                  <a:t> є швидкістю зміни цього процесу. В цьому полягає фізичний зміст похідної. Інакше кажучи, яку б залежність не відображала функція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200" dirty="0"/>
                  <a:t>, відношення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uk-UA" sz="32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uk-UA" sz="32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uk-UA" sz="3200" dirty="0"/>
                  <a:t> можна розглядати як середню швидкість зміни функції у відносно аргументу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3200" dirty="0"/>
                  <a:t>, а похідну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uk-UA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200" dirty="0"/>
                  <a:t> — миттєву швидкість зміни функції.</a:t>
                </a: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4291" y="1248507"/>
                <a:ext cx="10515600" cy="5184377"/>
              </a:xfrm>
              <a:blipFill rotWithShape="0">
                <a:blip r:embed="rId2"/>
                <a:stretch>
                  <a:fillRect l="-1449" t="-2471" r="-1507" b="-517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2141</Words>
  <Application>Microsoft Office PowerPoint</Application>
  <PresentationFormat>Произвольный</PresentationFormat>
  <Paragraphs>121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Математичний аналіз</vt:lpstr>
      <vt:lpstr>ДИФЕРЕНЦІАЛЬНЕ ЧИСЛЕННЯ ФУНКЦІЙ ОДНІЄЇ ЗМІННОЇ</vt:lpstr>
      <vt:lpstr>§4. Похідна. </vt:lpstr>
      <vt:lpstr>Презентация PowerPoint</vt:lpstr>
      <vt:lpstr>Презентация PowerPoint</vt:lpstr>
      <vt:lpstr>Презентация PowerPoint</vt:lpstr>
      <vt:lpstr>Приклад. Знайдіть за означенням похідну функції y=cos⁡〖x.〗</vt:lpstr>
      <vt:lpstr>Презентация PowerPoint</vt:lpstr>
      <vt:lpstr>4.2. Механічний фізичний та геометричний зміст похідної.</vt:lpstr>
      <vt:lpstr>Презентация PowerPoint</vt:lpstr>
      <vt:lpstr>Презентация PowerPoint</vt:lpstr>
      <vt:lpstr>4.2. Неперервність і диференційовність функцій.</vt:lpstr>
      <vt:lpstr>§ 5. ДИФЕРЕНЦІЮВАННЯ ФУНКЦІЙ.</vt:lpstr>
      <vt:lpstr>Презентация PowerPoint</vt:lpstr>
      <vt:lpstr>Презентация PowerPoint</vt:lpstr>
      <vt:lpstr>Презентация PowerPoint</vt:lpstr>
      <vt:lpstr>5.3. Похідна оберненої функції.</vt:lpstr>
      <vt:lpstr>Презентация PowerPoint</vt:lpstr>
      <vt:lpstr>Презентация PowerPoint</vt:lpstr>
      <vt:lpstr>Приклади. Знайти похідні функцій.</vt:lpstr>
      <vt:lpstr>2.  y=x^2/sin⁡x </vt:lpstr>
      <vt:lpstr>3.   y=tg x</vt:lpstr>
      <vt:lpstr>Презентация PowerPoint</vt:lpstr>
      <vt:lpstr>Застосовуючи  правило  диференціювання  складеної  функції,  знайдіть похідні функцій.</vt:lpstr>
      <vt:lpstr>2.  y=√(x^4+x^3+1) </vt:lpstr>
      <vt:lpstr>3. y=ln(x^2+1) </vt:lpstr>
      <vt:lpstr>5.6. Похідна функції, заданої параметрично.</vt:lpstr>
      <vt:lpstr>Презентация PowerPoint</vt:lpstr>
      <vt:lpstr>2. Знайти y_x^′, якщо x=2t+t^2, y=t^2-2t^3. </vt:lpstr>
      <vt:lpstr>Презентация PowerPoint</vt:lpstr>
      <vt:lpstr>Презентация PowerPoint</vt:lpstr>
      <vt:lpstr>2. Знайдіть y_x^′ , якщо arctg y/x=ln√(x^2+y^2 ).</vt:lpstr>
      <vt:lpstr>Презентация PowerPoint</vt:lpstr>
      <vt:lpstr>Презентация PowerPoint</vt:lpstr>
      <vt:lpstr>Презентация PowerPoint</vt:lpstr>
      <vt:lpstr>Презентация PowerPoint</vt:lpstr>
      <vt:lpstr>Тоді</vt:lpstr>
      <vt:lpstr>Приклад. Знайдіть похідну функції y=x^(cos x).</vt:lpstr>
      <vt:lpstr>Презентация PowerPoint</vt:lpstr>
      <vt:lpstr>5.8. Зведена таблиця правил і формул диференціювання.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Математичний аналіз</dc:title>
  <dc:creator>Прилипко О І.</dc:creator>
  <cp:lastModifiedBy>Давидчук С П</cp:lastModifiedBy>
  <cp:revision>115</cp:revision>
  <dcterms:created xsi:type="dcterms:W3CDTF">2017-09-05T06:47:19Z</dcterms:created>
  <dcterms:modified xsi:type="dcterms:W3CDTF">2017-11-27T10:19:33Z</dcterms:modified>
</cp:coreProperties>
</file>