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63" r:id="rId9"/>
    <p:sldId id="265" r:id="rId10"/>
    <p:sldId id="262" r:id="rId11"/>
    <p:sldId id="284" r:id="rId12"/>
    <p:sldId id="285" r:id="rId13"/>
    <p:sldId id="264" r:id="rId14"/>
    <p:sldId id="267" r:id="rId15"/>
    <p:sldId id="266" r:id="rId16"/>
    <p:sldId id="268" r:id="rId17"/>
    <p:sldId id="269" r:id="rId18"/>
    <p:sldId id="286" r:id="rId19"/>
    <p:sldId id="270" r:id="rId20"/>
    <p:sldId id="274" r:id="rId21"/>
    <p:sldId id="272" r:id="rId22"/>
    <p:sldId id="273" r:id="rId23"/>
    <p:sldId id="275" r:id="rId24"/>
    <p:sldId id="280" r:id="rId25"/>
  </p:sldIdLst>
  <p:sldSz cx="18288000" cy="10287000"/>
  <p:notesSz cx="6858000" cy="9144000"/>
  <p:embeddedFontLst>
    <p:embeddedFont>
      <p:font typeface="Roboto Bold" panose="020B0604020202020204" charset="0"/>
      <p:regular r:id="rId26"/>
    </p:embeddedFont>
    <p:embeddedFont>
      <p:font typeface="Roboto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315" r="9809" b="836"/>
          <a:stretch>
            <a:fillRect/>
          </a:stretch>
        </p:blipFill>
        <p:spPr>
          <a:xfrm>
            <a:off x="11395202" y="0"/>
            <a:ext cx="6892798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1754F1"/>
          </a:solidFill>
        </p:spPr>
      </p:sp>
      <p:grpSp>
        <p:nvGrpSpPr>
          <p:cNvPr id="4" name="Group 4"/>
          <p:cNvGrpSpPr/>
          <p:nvPr/>
        </p:nvGrpSpPr>
        <p:grpSpPr>
          <a:xfrm>
            <a:off x="609600" y="1917766"/>
            <a:ext cx="10049024" cy="6952481"/>
            <a:chOff x="0" y="2702160"/>
            <a:chExt cx="13398699" cy="9269975"/>
          </a:xfrm>
        </p:grpSpPr>
        <p:sp>
          <p:nvSpPr>
            <p:cNvPr id="5" name="TextBox 5"/>
            <p:cNvSpPr txBox="1"/>
            <p:nvPr/>
          </p:nvSpPr>
          <p:spPr>
            <a:xfrm>
              <a:off x="557379" y="2702160"/>
              <a:ext cx="12841320" cy="9269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8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Тема 6: Технології </a:t>
              </a:r>
              <a:r>
                <a:rPr lang="ru-RU" sz="8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роботи</a:t>
              </a:r>
              <a:r>
                <a:rPr lang="ru-RU" sz="8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8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зі</a:t>
              </a:r>
              <a:r>
                <a:rPr lang="ru-RU" sz="8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ЗМІ (</a:t>
              </a:r>
              <a:r>
                <a:rPr lang="ru-RU" sz="8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опосередкована</a:t>
              </a:r>
              <a:r>
                <a:rPr lang="ru-RU" sz="8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реклама)</a:t>
              </a:r>
              <a:endParaRPr lang="ru-RU" sz="8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12480"/>
                </a:lnSpc>
              </a:pPr>
              <a:endParaRPr lang="en-US" sz="10400" spc="-208" dirty="0">
                <a:solidFill>
                  <a:srgbClr val="14110F"/>
                </a:solidFill>
                <a:latin typeface="Roboto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131215"/>
              <a:ext cx="12418675" cy="697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4"/>
                </a:lnSpc>
              </a:pPr>
              <a:endParaRPr lang="en-US" sz="3124" dirty="0">
                <a:solidFill>
                  <a:srgbClr val="14110F"/>
                </a:solidFill>
                <a:latin typeface="Roboto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8455649"/>
            <a:ext cx="1338355" cy="802651"/>
            <a:chOff x="0" y="0"/>
            <a:chExt cx="1784474" cy="107020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784474" cy="1070201"/>
              <a:chOff x="0" y="0"/>
              <a:chExt cx="865399" cy="51816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6350" y="6360"/>
                <a:ext cx="852699" cy="506284"/>
              </a:xfrm>
              <a:custGeom>
                <a:avLst/>
                <a:gdLst/>
                <a:ahLst/>
                <a:cxnLst/>
                <a:rect l="l" t="t" r="r" b="b"/>
                <a:pathLst>
                  <a:path w="852699" h="506284">
                    <a:moveTo>
                      <a:pt x="252730" y="0"/>
                    </a:moveTo>
                    <a:lnTo>
                      <a:pt x="599969" y="0"/>
                    </a:lnTo>
                    <a:cubicBezTo>
                      <a:pt x="739669" y="0"/>
                      <a:pt x="852699" y="113215"/>
                      <a:pt x="852699" y="253143"/>
                    </a:cubicBezTo>
                    <a:cubicBezTo>
                      <a:pt x="852699" y="393070"/>
                      <a:pt x="739669" y="506285"/>
                      <a:pt x="599969" y="506285"/>
                    </a:cubicBezTo>
                    <a:lnTo>
                      <a:pt x="252730" y="506285"/>
                    </a:lnTo>
                    <a:cubicBezTo>
                      <a:pt x="113030" y="506285"/>
                      <a:pt x="0" y="393070"/>
                      <a:pt x="0" y="253143"/>
                    </a:cubicBezTo>
                    <a:cubicBezTo>
                      <a:pt x="0" y="113215"/>
                      <a:pt x="113030" y="0"/>
                      <a:pt x="252730" y="0"/>
                    </a:cubicBezTo>
                    <a:close/>
                  </a:path>
                </a:pathLst>
              </a:custGeom>
              <a:solidFill>
                <a:srgbClr val="14110F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393198" y="401024"/>
              <a:ext cx="998079" cy="315171"/>
              <a:chOff x="0" y="0"/>
              <a:chExt cx="1359375" cy="4292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5080"/>
                <a:ext cx="1359375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359375" h="434340">
                    <a:moveTo>
                      <a:pt x="1341595" y="187960"/>
                    </a:moveTo>
                    <a:lnTo>
                      <a:pt x="1079975" y="11430"/>
                    </a:lnTo>
                    <a:cubicBezTo>
                      <a:pt x="1062195" y="0"/>
                      <a:pt x="1039335" y="3810"/>
                      <a:pt x="1026635" y="21590"/>
                    </a:cubicBezTo>
                    <a:cubicBezTo>
                      <a:pt x="1015205" y="39370"/>
                      <a:pt x="1019015" y="62230"/>
                      <a:pt x="1036795" y="74930"/>
                    </a:cubicBezTo>
                    <a:lnTo>
                      <a:pt x="1195545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195545" y="257810"/>
                    </a:lnTo>
                    <a:lnTo>
                      <a:pt x="1036795" y="364490"/>
                    </a:lnTo>
                    <a:cubicBezTo>
                      <a:pt x="1019015" y="375920"/>
                      <a:pt x="1015205" y="400050"/>
                      <a:pt x="1026635" y="417830"/>
                    </a:cubicBezTo>
                    <a:cubicBezTo>
                      <a:pt x="1034255" y="429260"/>
                      <a:pt x="1045685" y="434340"/>
                      <a:pt x="1058385" y="434340"/>
                    </a:cubicBezTo>
                    <a:cubicBezTo>
                      <a:pt x="1066005" y="434340"/>
                      <a:pt x="1073625" y="431800"/>
                      <a:pt x="1079975" y="427990"/>
                    </a:cubicBezTo>
                    <a:lnTo>
                      <a:pt x="1342865" y="251460"/>
                    </a:lnTo>
                    <a:cubicBezTo>
                      <a:pt x="1353025" y="243840"/>
                      <a:pt x="1359375" y="232410"/>
                      <a:pt x="1359375" y="219710"/>
                    </a:cubicBezTo>
                    <a:cubicBezTo>
                      <a:pt x="1359375" y="207010"/>
                      <a:pt x="1353025" y="195580"/>
                      <a:pt x="1341595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011750" y="0"/>
            <a:ext cx="10276250" cy="10287000"/>
          </a:xfrm>
          <a:prstGeom prst="rect">
            <a:avLst/>
          </a:prstGeom>
          <a:solidFill>
            <a:srgbClr val="1754F1"/>
          </a:solidFill>
        </p:spPr>
      </p:sp>
      <p:grpSp>
        <p:nvGrpSpPr>
          <p:cNvPr id="3" name="Group 3"/>
          <p:cNvGrpSpPr/>
          <p:nvPr/>
        </p:nvGrpSpPr>
        <p:grpSpPr>
          <a:xfrm>
            <a:off x="6620779" y="1028700"/>
            <a:ext cx="10638521" cy="2351341"/>
            <a:chOff x="0" y="0"/>
            <a:chExt cx="3598710" cy="7953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8710" cy="795392"/>
            </a:xfrm>
            <a:custGeom>
              <a:avLst/>
              <a:gdLst/>
              <a:ahLst/>
              <a:cxnLst/>
              <a:rect l="l" t="t" r="r" b="b"/>
              <a:pathLst>
                <a:path w="3598710" h="795392">
                  <a:moveTo>
                    <a:pt x="3474250" y="795392"/>
                  </a:moveTo>
                  <a:lnTo>
                    <a:pt x="124460" y="795392"/>
                  </a:lnTo>
                  <a:cubicBezTo>
                    <a:pt x="55880" y="795392"/>
                    <a:pt x="0" y="739512"/>
                    <a:pt x="0" y="6709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74250" y="0"/>
                  </a:lnTo>
                  <a:cubicBezTo>
                    <a:pt x="3542829" y="0"/>
                    <a:pt x="3598710" y="55880"/>
                    <a:pt x="3598710" y="124460"/>
                  </a:cubicBezTo>
                  <a:lnTo>
                    <a:pt x="3598710" y="670932"/>
                  </a:lnTo>
                  <a:cubicBezTo>
                    <a:pt x="3598710" y="739512"/>
                    <a:pt x="3542829" y="795392"/>
                    <a:pt x="3474250" y="7953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20779" y="3907896"/>
            <a:ext cx="10638521" cy="2351341"/>
            <a:chOff x="0" y="0"/>
            <a:chExt cx="3598710" cy="7953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8710" cy="795392"/>
            </a:xfrm>
            <a:custGeom>
              <a:avLst/>
              <a:gdLst/>
              <a:ahLst/>
              <a:cxnLst/>
              <a:rect l="l" t="t" r="r" b="b"/>
              <a:pathLst>
                <a:path w="3598710" h="795392">
                  <a:moveTo>
                    <a:pt x="3474250" y="795392"/>
                  </a:moveTo>
                  <a:lnTo>
                    <a:pt x="124460" y="795392"/>
                  </a:lnTo>
                  <a:cubicBezTo>
                    <a:pt x="55880" y="795392"/>
                    <a:pt x="0" y="739512"/>
                    <a:pt x="0" y="6709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74250" y="0"/>
                  </a:lnTo>
                  <a:cubicBezTo>
                    <a:pt x="3542829" y="0"/>
                    <a:pt x="3598710" y="55880"/>
                    <a:pt x="3598710" y="124460"/>
                  </a:cubicBezTo>
                  <a:lnTo>
                    <a:pt x="3598710" y="670932"/>
                  </a:lnTo>
                  <a:cubicBezTo>
                    <a:pt x="3598710" y="739512"/>
                    <a:pt x="3542829" y="795392"/>
                    <a:pt x="3474250" y="7953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620779" y="6906959"/>
            <a:ext cx="10638521" cy="2351341"/>
            <a:chOff x="0" y="0"/>
            <a:chExt cx="3598710" cy="7953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98710" cy="795392"/>
            </a:xfrm>
            <a:custGeom>
              <a:avLst/>
              <a:gdLst/>
              <a:ahLst/>
              <a:cxnLst/>
              <a:rect l="l" t="t" r="r" b="b"/>
              <a:pathLst>
                <a:path w="3598710" h="795392">
                  <a:moveTo>
                    <a:pt x="3474250" y="795392"/>
                  </a:moveTo>
                  <a:lnTo>
                    <a:pt x="124460" y="795392"/>
                  </a:lnTo>
                  <a:cubicBezTo>
                    <a:pt x="55880" y="795392"/>
                    <a:pt x="0" y="739512"/>
                    <a:pt x="0" y="6709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74250" y="0"/>
                  </a:lnTo>
                  <a:cubicBezTo>
                    <a:pt x="3542829" y="0"/>
                    <a:pt x="3598710" y="55880"/>
                    <a:pt x="3598710" y="124460"/>
                  </a:cubicBezTo>
                  <a:lnTo>
                    <a:pt x="3598710" y="670932"/>
                  </a:lnTo>
                  <a:cubicBezTo>
                    <a:pt x="3598710" y="739512"/>
                    <a:pt x="3542829" y="795392"/>
                    <a:pt x="3474250" y="7953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94723" y="1941671"/>
            <a:ext cx="5185432" cy="541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450000" algn="just"/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дев'ять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ясності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побудові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ЗМІ.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вимагає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глибокого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де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знаходитесь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хочете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просунутися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можете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досягти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Будувати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стратегію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допомагають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дев'ять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spc="-52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277229" y="1710976"/>
            <a:ext cx="931963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0"/>
              </a:lnSpc>
              <a:spcBef>
                <a:spcPct val="0"/>
              </a:spcBef>
            </a:pPr>
            <a:r>
              <a:rPr lang="en-US" sz="5600" u="none" spc="-56">
                <a:solidFill>
                  <a:srgbClr val="14110F">
                    <a:alpha val="29804"/>
                  </a:srgbClr>
                </a:solidFill>
                <a:latin typeface="Roboto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77229" y="4650105"/>
            <a:ext cx="931963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0"/>
              </a:lnSpc>
              <a:spcBef>
                <a:spcPct val="0"/>
              </a:spcBef>
            </a:pPr>
            <a:r>
              <a:rPr lang="en-US" sz="5600" u="none" spc="-56">
                <a:solidFill>
                  <a:srgbClr val="14110F">
                    <a:alpha val="29804"/>
                  </a:srgbClr>
                </a:solidFill>
                <a:latin typeface="Roboto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77229" y="7589234"/>
            <a:ext cx="931963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0"/>
              </a:lnSpc>
              <a:spcBef>
                <a:spcPct val="0"/>
              </a:spcBef>
            </a:pPr>
            <a:r>
              <a:rPr lang="en-US" sz="5600" u="none" spc="-56">
                <a:solidFill>
                  <a:srgbClr val="14110F">
                    <a:alpha val="29804"/>
                  </a:srgbClr>
                </a:solidFill>
                <a:latin typeface="Roboto"/>
              </a:rPr>
              <a:t>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15377" y="1168640"/>
            <a:ext cx="872506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хочемо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довгостроковій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середньостроковій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близькостроковій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формою. Чим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чіткішою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конкретнішою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мета,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ефективнішим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чітко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знати,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набрати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виграти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виборчу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55988" y="4062316"/>
            <a:ext cx="9244137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тих людей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пряма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пенсіонери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лідери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думки)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ветеранських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 молодіжних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клубів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Але в будь-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чітко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знати,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люди,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948034" y="7358539"/>
            <a:ext cx="881393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Меседж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Виходячи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вплинути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якнайкраще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виходити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персонального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028700" y="8455649"/>
            <a:ext cx="1338355" cy="802651"/>
            <a:chOff x="0" y="0"/>
            <a:chExt cx="1784474" cy="107020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784474" cy="1070201"/>
              <a:chOff x="0" y="0"/>
              <a:chExt cx="865399" cy="51816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" y="6360"/>
                <a:ext cx="852699" cy="506284"/>
              </a:xfrm>
              <a:custGeom>
                <a:avLst/>
                <a:gdLst/>
                <a:ahLst/>
                <a:cxnLst/>
                <a:rect l="l" t="t" r="r" b="b"/>
                <a:pathLst>
                  <a:path w="852699" h="506284">
                    <a:moveTo>
                      <a:pt x="252730" y="0"/>
                    </a:moveTo>
                    <a:lnTo>
                      <a:pt x="599969" y="0"/>
                    </a:lnTo>
                    <a:cubicBezTo>
                      <a:pt x="739669" y="0"/>
                      <a:pt x="852699" y="113215"/>
                      <a:pt x="852699" y="253143"/>
                    </a:cubicBezTo>
                    <a:cubicBezTo>
                      <a:pt x="852699" y="393070"/>
                      <a:pt x="739669" y="506285"/>
                      <a:pt x="599969" y="506285"/>
                    </a:cubicBezTo>
                    <a:lnTo>
                      <a:pt x="252730" y="506285"/>
                    </a:lnTo>
                    <a:cubicBezTo>
                      <a:pt x="113030" y="506285"/>
                      <a:pt x="0" y="393070"/>
                      <a:pt x="0" y="253143"/>
                    </a:cubicBezTo>
                    <a:cubicBezTo>
                      <a:pt x="0" y="113215"/>
                      <a:pt x="113030" y="0"/>
                      <a:pt x="252730" y="0"/>
                    </a:cubicBezTo>
                    <a:close/>
                  </a:path>
                </a:pathLst>
              </a:custGeom>
              <a:solidFill>
                <a:srgbClr val="1754F1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393198" y="401024"/>
              <a:ext cx="998079" cy="315171"/>
              <a:chOff x="0" y="0"/>
              <a:chExt cx="1359375" cy="42926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-5080"/>
                <a:ext cx="1359375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359375" h="434340">
                    <a:moveTo>
                      <a:pt x="1341595" y="187960"/>
                    </a:moveTo>
                    <a:lnTo>
                      <a:pt x="1079975" y="11430"/>
                    </a:lnTo>
                    <a:cubicBezTo>
                      <a:pt x="1062195" y="0"/>
                      <a:pt x="1039335" y="3810"/>
                      <a:pt x="1026635" y="21590"/>
                    </a:cubicBezTo>
                    <a:cubicBezTo>
                      <a:pt x="1015205" y="39370"/>
                      <a:pt x="1019015" y="62230"/>
                      <a:pt x="1036795" y="74930"/>
                    </a:cubicBezTo>
                    <a:lnTo>
                      <a:pt x="1195545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195545" y="257810"/>
                    </a:lnTo>
                    <a:lnTo>
                      <a:pt x="1036795" y="364490"/>
                    </a:lnTo>
                    <a:cubicBezTo>
                      <a:pt x="1019015" y="375920"/>
                      <a:pt x="1015205" y="400050"/>
                      <a:pt x="1026635" y="417830"/>
                    </a:cubicBezTo>
                    <a:cubicBezTo>
                      <a:pt x="1034255" y="429260"/>
                      <a:pt x="1045685" y="434340"/>
                      <a:pt x="1058385" y="434340"/>
                    </a:cubicBezTo>
                    <a:cubicBezTo>
                      <a:pt x="1066005" y="434340"/>
                      <a:pt x="1073625" y="431800"/>
                      <a:pt x="1079975" y="427990"/>
                    </a:cubicBezTo>
                    <a:lnTo>
                      <a:pt x="1342865" y="251460"/>
                    </a:lnTo>
                    <a:cubicBezTo>
                      <a:pt x="1353025" y="243840"/>
                      <a:pt x="1359375" y="232410"/>
                      <a:pt x="1359375" y="219710"/>
                    </a:cubicBezTo>
                    <a:cubicBezTo>
                      <a:pt x="1359375" y="207010"/>
                      <a:pt x="1353025" y="195580"/>
                      <a:pt x="1341595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011750" y="0"/>
            <a:ext cx="10276250" cy="10287000"/>
          </a:xfrm>
          <a:prstGeom prst="rect">
            <a:avLst/>
          </a:prstGeom>
          <a:solidFill>
            <a:srgbClr val="1754F1"/>
          </a:solidFill>
        </p:spPr>
      </p:sp>
      <p:grpSp>
        <p:nvGrpSpPr>
          <p:cNvPr id="3" name="Group 3"/>
          <p:cNvGrpSpPr/>
          <p:nvPr/>
        </p:nvGrpSpPr>
        <p:grpSpPr>
          <a:xfrm>
            <a:off x="6620779" y="1028700"/>
            <a:ext cx="10638521" cy="2351341"/>
            <a:chOff x="0" y="0"/>
            <a:chExt cx="3598710" cy="7953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8710" cy="795392"/>
            </a:xfrm>
            <a:custGeom>
              <a:avLst/>
              <a:gdLst/>
              <a:ahLst/>
              <a:cxnLst/>
              <a:rect l="l" t="t" r="r" b="b"/>
              <a:pathLst>
                <a:path w="3598710" h="795392">
                  <a:moveTo>
                    <a:pt x="3474250" y="795392"/>
                  </a:moveTo>
                  <a:lnTo>
                    <a:pt x="124460" y="795392"/>
                  </a:lnTo>
                  <a:cubicBezTo>
                    <a:pt x="55880" y="795392"/>
                    <a:pt x="0" y="739512"/>
                    <a:pt x="0" y="6709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74250" y="0"/>
                  </a:lnTo>
                  <a:cubicBezTo>
                    <a:pt x="3542829" y="0"/>
                    <a:pt x="3598710" y="55880"/>
                    <a:pt x="3598710" y="124460"/>
                  </a:cubicBezTo>
                  <a:lnTo>
                    <a:pt x="3598710" y="670932"/>
                  </a:lnTo>
                  <a:cubicBezTo>
                    <a:pt x="3598710" y="739512"/>
                    <a:pt x="3542829" y="795392"/>
                    <a:pt x="3474250" y="7953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20779" y="3907896"/>
            <a:ext cx="10638521" cy="2351341"/>
            <a:chOff x="0" y="0"/>
            <a:chExt cx="3598710" cy="7953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8710" cy="795392"/>
            </a:xfrm>
            <a:custGeom>
              <a:avLst/>
              <a:gdLst/>
              <a:ahLst/>
              <a:cxnLst/>
              <a:rect l="l" t="t" r="r" b="b"/>
              <a:pathLst>
                <a:path w="3598710" h="795392">
                  <a:moveTo>
                    <a:pt x="3474250" y="795392"/>
                  </a:moveTo>
                  <a:lnTo>
                    <a:pt x="124460" y="795392"/>
                  </a:lnTo>
                  <a:cubicBezTo>
                    <a:pt x="55880" y="795392"/>
                    <a:pt x="0" y="739512"/>
                    <a:pt x="0" y="6709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74250" y="0"/>
                  </a:lnTo>
                  <a:cubicBezTo>
                    <a:pt x="3542829" y="0"/>
                    <a:pt x="3598710" y="55880"/>
                    <a:pt x="3598710" y="124460"/>
                  </a:cubicBezTo>
                  <a:lnTo>
                    <a:pt x="3598710" y="670932"/>
                  </a:lnTo>
                  <a:cubicBezTo>
                    <a:pt x="3598710" y="739512"/>
                    <a:pt x="3542829" y="795392"/>
                    <a:pt x="3474250" y="7953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620779" y="6906959"/>
            <a:ext cx="10638521" cy="2351341"/>
            <a:chOff x="0" y="0"/>
            <a:chExt cx="3598710" cy="7953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98710" cy="795392"/>
            </a:xfrm>
            <a:custGeom>
              <a:avLst/>
              <a:gdLst/>
              <a:ahLst/>
              <a:cxnLst/>
              <a:rect l="l" t="t" r="r" b="b"/>
              <a:pathLst>
                <a:path w="3598710" h="795392">
                  <a:moveTo>
                    <a:pt x="3474250" y="795392"/>
                  </a:moveTo>
                  <a:lnTo>
                    <a:pt x="124460" y="795392"/>
                  </a:lnTo>
                  <a:cubicBezTo>
                    <a:pt x="55880" y="795392"/>
                    <a:pt x="0" y="739512"/>
                    <a:pt x="0" y="6709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74250" y="0"/>
                  </a:lnTo>
                  <a:cubicBezTo>
                    <a:pt x="3542829" y="0"/>
                    <a:pt x="3598710" y="55880"/>
                    <a:pt x="3598710" y="124460"/>
                  </a:cubicBezTo>
                  <a:lnTo>
                    <a:pt x="3598710" y="670932"/>
                  </a:lnTo>
                  <a:cubicBezTo>
                    <a:pt x="3598710" y="739512"/>
                    <a:pt x="3542829" y="795392"/>
                    <a:pt x="3474250" y="7953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94723" y="1941671"/>
            <a:ext cx="5185432" cy="541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450000" algn="just"/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дев'ять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ясності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побудові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ЗМІ.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вимагає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глибокого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де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знаходитесь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хочете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просунутися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можете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досягти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Будувати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стратегію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допомагають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дев'ять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spc="-52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277229" y="1710976"/>
            <a:ext cx="931963" cy="88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0"/>
              </a:lnSpc>
              <a:spcBef>
                <a:spcPct val="0"/>
              </a:spcBef>
            </a:pPr>
            <a:r>
              <a:rPr lang="uk-UA" sz="5600" spc="-56" dirty="0">
                <a:solidFill>
                  <a:srgbClr val="14110F">
                    <a:alpha val="29804"/>
                  </a:srgbClr>
                </a:solidFill>
                <a:latin typeface="Roboto"/>
              </a:rPr>
              <a:t>4</a:t>
            </a:r>
            <a:endParaRPr lang="en-US" sz="5600" u="none" spc="-56" dirty="0">
              <a:solidFill>
                <a:srgbClr val="14110F">
                  <a:alpha val="29804"/>
                </a:srgbClr>
              </a:solidFill>
              <a:latin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277229" y="4650105"/>
            <a:ext cx="931963" cy="88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0"/>
              </a:lnSpc>
              <a:spcBef>
                <a:spcPct val="0"/>
              </a:spcBef>
            </a:pPr>
            <a:r>
              <a:rPr lang="uk-UA" sz="5600" spc="-56" dirty="0">
                <a:solidFill>
                  <a:srgbClr val="14110F">
                    <a:alpha val="29804"/>
                  </a:srgbClr>
                </a:solidFill>
                <a:latin typeface="Roboto"/>
              </a:rPr>
              <a:t>5</a:t>
            </a:r>
            <a:endParaRPr lang="en-US" sz="5600" u="none" spc="-56" dirty="0">
              <a:solidFill>
                <a:srgbClr val="14110F">
                  <a:alpha val="29804"/>
                </a:srgbClr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277229" y="7589234"/>
            <a:ext cx="931963" cy="88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0"/>
              </a:lnSpc>
              <a:spcBef>
                <a:spcPct val="0"/>
              </a:spcBef>
            </a:pPr>
            <a:r>
              <a:rPr lang="uk-UA" sz="5600" spc="-56" dirty="0">
                <a:solidFill>
                  <a:srgbClr val="14110F">
                    <a:alpha val="29804"/>
                  </a:srgbClr>
                </a:solidFill>
                <a:latin typeface="Roboto"/>
              </a:rPr>
              <a:t>6</a:t>
            </a:r>
            <a:endParaRPr lang="en-US" sz="5600" u="none" spc="-56" dirty="0">
              <a:solidFill>
                <a:srgbClr val="14110F">
                  <a:alpha val="29804"/>
                </a:srgbClr>
              </a:solidFill>
              <a:latin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926263" y="1375266"/>
            <a:ext cx="87250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Спікери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кого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Вплинути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сама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тих, кому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довіряють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лідери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думки".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55988" y="4062316"/>
            <a:ext cx="92441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Канали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(як ми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можемо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почули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ЗМІ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слухає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26263" y="7159299"/>
            <a:ext cx="881393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маємо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початком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ретельно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розглянути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тематику,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028700" y="8455649"/>
            <a:ext cx="1338355" cy="802651"/>
            <a:chOff x="0" y="0"/>
            <a:chExt cx="1784474" cy="107020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784474" cy="1070201"/>
              <a:chOff x="0" y="0"/>
              <a:chExt cx="865399" cy="51816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" y="6360"/>
                <a:ext cx="852699" cy="506284"/>
              </a:xfrm>
              <a:custGeom>
                <a:avLst/>
                <a:gdLst/>
                <a:ahLst/>
                <a:cxnLst/>
                <a:rect l="l" t="t" r="r" b="b"/>
                <a:pathLst>
                  <a:path w="852699" h="506284">
                    <a:moveTo>
                      <a:pt x="252730" y="0"/>
                    </a:moveTo>
                    <a:lnTo>
                      <a:pt x="599969" y="0"/>
                    </a:lnTo>
                    <a:cubicBezTo>
                      <a:pt x="739669" y="0"/>
                      <a:pt x="852699" y="113215"/>
                      <a:pt x="852699" y="253143"/>
                    </a:cubicBezTo>
                    <a:cubicBezTo>
                      <a:pt x="852699" y="393070"/>
                      <a:pt x="739669" y="506285"/>
                      <a:pt x="599969" y="506285"/>
                    </a:cubicBezTo>
                    <a:lnTo>
                      <a:pt x="252730" y="506285"/>
                    </a:lnTo>
                    <a:cubicBezTo>
                      <a:pt x="113030" y="506285"/>
                      <a:pt x="0" y="393070"/>
                      <a:pt x="0" y="253143"/>
                    </a:cubicBezTo>
                    <a:cubicBezTo>
                      <a:pt x="0" y="113215"/>
                      <a:pt x="113030" y="0"/>
                      <a:pt x="252730" y="0"/>
                    </a:cubicBezTo>
                    <a:close/>
                  </a:path>
                </a:pathLst>
              </a:custGeom>
              <a:solidFill>
                <a:srgbClr val="1754F1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393198" y="401024"/>
              <a:ext cx="998079" cy="315171"/>
              <a:chOff x="0" y="0"/>
              <a:chExt cx="1359375" cy="42926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-5080"/>
                <a:ext cx="1359375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359375" h="434340">
                    <a:moveTo>
                      <a:pt x="1341595" y="187960"/>
                    </a:moveTo>
                    <a:lnTo>
                      <a:pt x="1079975" y="11430"/>
                    </a:lnTo>
                    <a:cubicBezTo>
                      <a:pt x="1062195" y="0"/>
                      <a:pt x="1039335" y="3810"/>
                      <a:pt x="1026635" y="21590"/>
                    </a:cubicBezTo>
                    <a:cubicBezTo>
                      <a:pt x="1015205" y="39370"/>
                      <a:pt x="1019015" y="62230"/>
                      <a:pt x="1036795" y="74930"/>
                    </a:cubicBezTo>
                    <a:lnTo>
                      <a:pt x="1195545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195545" y="257810"/>
                    </a:lnTo>
                    <a:lnTo>
                      <a:pt x="1036795" y="364490"/>
                    </a:lnTo>
                    <a:cubicBezTo>
                      <a:pt x="1019015" y="375920"/>
                      <a:pt x="1015205" y="400050"/>
                      <a:pt x="1026635" y="417830"/>
                    </a:cubicBezTo>
                    <a:cubicBezTo>
                      <a:pt x="1034255" y="429260"/>
                      <a:pt x="1045685" y="434340"/>
                      <a:pt x="1058385" y="434340"/>
                    </a:cubicBezTo>
                    <a:cubicBezTo>
                      <a:pt x="1066005" y="434340"/>
                      <a:pt x="1073625" y="431800"/>
                      <a:pt x="1079975" y="427990"/>
                    </a:cubicBezTo>
                    <a:lnTo>
                      <a:pt x="1342865" y="251460"/>
                    </a:lnTo>
                    <a:cubicBezTo>
                      <a:pt x="1353025" y="243840"/>
                      <a:pt x="1359375" y="232410"/>
                      <a:pt x="1359375" y="219710"/>
                    </a:cubicBezTo>
                    <a:cubicBezTo>
                      <a:pt x="1359375" y="207010"/>
                      <a:pt x="1353025" y="195580"/>
                      <a:pt x="1341595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17812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011750" y="0"/>
            <a:ext cx="10276250" cy="10287000"/>
          </a:xfrm>
          <a:prstGeom prst="rect">
            <a:avLst/>
          </a:prstGeom>
          <a:solidFill>
            <a:srgbClr val="1754F1"/>
          </a:solidFill>
        </p:spPr>
      </p:sp>
      <p:grpSp>
        <p:nvGrpSpPr>
          <p:cNvPr id="3" name="Group 3"/>
          <p:cNvGrpSpPr/>
          <p:nvPr/>
        </p:nvGrpSpPr>
        <p:grpSpPr>
          <a:xfrm>
            <a:off x="6620779" y="1028700"/>
            <a:ext cx="10638521" cy="2351341"/>
            <a:chOff x="0" y="0"/>
            <a:chExt cx="3598710" cy="7953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8710" cy="795392"/>
            </a:xfrm>
            <a:custGeom>
              <a:avLst/>
              <a:gdLst/>
              <a:ahLst/>
              <a:cxnLst/>
              <a:rect l="l" t="t" r="r" b="b"/>
              <a:pathLst>
                <a:path w="3598710" h="795392">
                  <a:moveTo>
                    <a:pt x="3474250" y="795392"/>
                  </a:moveTo>
                  <a:lnTo>
                    <a:pt x="124460" y="795392"/>
                  </a:lnTo>
                  <a:cubicBezTo>
                    <a:pt x="55880" y="795392"/>
                    <a:pt x="0" y="739512"/>
                    <a:pt x="0" y="6709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74250" y="0"/>
                  </a:lnTo>
                  <a:cubicBezTo>
                    <a:pt x="3542829" y="0"/>
                    <a:pt x="3598710" y="55880"/>
                    <a:pt x="3598710" y="124460"/>
                  </a:cubicBezTo>
                  <a:lnTo>
                    <a:pt x="3598710" y="670932"/>
                  </a:lnTo>
                  <a:cubicBezTo>
                    <a:pt x="3598710" y="739512"/>
                    <a:pt x="3542829" y="795392"/>
                    <a:pt x="3474250" y="7953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20779" y="3907896"/>
            <a:ext cx="10638521" cy="2351341"/>
            <a:chOff x="0" y="0"/>
            <a:chExt cx="3598710" cy="7953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98710" cy="795392"/>
            </a:xfrm>
            <a:custGeom>
              <a:avLst/>
              <a:gdLst/>
              <a:ahLst/>
              <a:cxnLst/>
              <a:rect l="l" t="t" r="r" b="b"/>
              <a:pathLst>
                <a:path w="3598710" h="795392">
                  <a:moveTo>
                    <a:pt x="3474250" y="795392"/>
                  </a:moveTo>
                  <a:lnTo>
                    <a:pt x="124460" y="795392"/>
                  </a:lnTo>
                  <a:cubicBezTo>
                    <a:pt x="55880" y="795392"/>
                    <a:pt x="0" y="739512"/>
                    <a:pt x="0" y="6709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74250" y="0"/>
                  </a:lnTo>
                  <a:cubicBezTo>
                    <a:pt x="3542829" y="0"/>
                    <a:pt x="3598710" y="55880"/>
                    <a:pt x="3598710" y="124460"/>
                  </a:cubicBezTo>
                  <a:lnTo>
                    <a:pt x="3598710" y="670932"/>
                  </a:lnTo>
                  <a:cubicBezTo>
                    <a:pt x="3598710" y="739512"/>
                    <a:pt x="3542829" y="795392"/>
                    <a:pt x="3474250" y="7953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620779" y="6906959"/>
            <a:ext cx="10638521" cy="2351341"/>
            <a:chOff x="0" y="0"/>
            <a:chExt cx="3598710" cy="7953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98710" cy="795392"/>
            </a:xfrm>
            <a:custGeom>
              <a:avLst/>
              <a:gdLst/>
              <a:ahLst/>
              <a:cxnLst/>
              <a:rect l="l" t="t" r="r" b="b"/>
              <a:pathLst>
                <a:path w="3598710" h="795392">
                  <a:moveTo>
                    <a:pt x="3474250" y="795392"/>
                  </a:moveTo>
                  <a:lnTo>
                    <a:pt x="124460" y="795392"/>
                  </a:lnTo>
                  <a:cubicBezTo>
                    <a:pt x="55880" y="795392"/>
                    <a:pt x="0" y="739512"/>
                    <a:pt x="0" y="6709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74250" y="0"/>
                  </a:lnTo>
                  <a:cubicBezTo>
                    <a:pt x="3542829" y="0"/>
                    <a:pt x="3598710" y="55880"/>
                    <a:pt x="3598710" y="124460"/>
                  </a:cubicBezTo>
                  <a:lnTo>
                    <a:pt x="3598710" y="670932"/>
                  </a:lnTo>
                  <a:cubicBezTo>
                    <a:pt x="3598710" y="739512"/>
                    <a:pt x="3542829" y="795392"/>
                    <a:pt x="3474250" y="7953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94723" y="1941671"/>
            <a:ext cx="5185432" cy="5416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450000" algn="just"/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дев'ять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ясності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побудові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ЗМІ.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вимагає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глибокого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де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знаходитесь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хочете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просунутися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можете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досягти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Будувати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стратегію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допомагають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дев'ять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ключових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5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3200" spc="-5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spc="-52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277229" y="1710976"/>
            <a:ext cx="931963" cy="88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0"/>
              </a:lnSpc>
              <a:spcBef>
                <a:spcPct val="0"/>
              </a:spcBef>
            </a:pPr>
            <a:r>
              <a:rPr lang="uk-UA" sz="5600" spc="-56" dirty="0">
                <a:solidFill>
                  <a:srgbClr val="14110F">
                    <a:alpha val="29804"/>
                  </a:srgbClr>
                </a:solidFill>
                <a:latin typeface="Roboto"/>
              </a:rPr>
              <a:t>7</a:t>
            </a:r>
            <a:endParaRPr lang="en-US" sz="5600" u="none" spc="-56" dirty="0">
              <a:solidFill>
                <a:srgbClr val="14110F">
                  <a:alpha val="29804"/>
                </a:srgbClr>
              </a:solidFill>
              <a:latin typeface="Robo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277229" y="4650105"/>
            <a:ext cx="931963" cy="88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0"/>
              </a:lnSpc>
              <a:spcBef>
                <a:spcPct val="0"/>
              </a:spcBef>
            </a:pPr>
            <a:r>
              <a:rPr lang="uk-UA" sz="5600" spc="-56" dirty="0">
                <a:solidFill>
                  <a:srgbClr val="14110F">
                    <a:alpha val="29804"/>
                  </a:srgbClr>
                </a:solidFill>
                <a:latin typeface="Roboto"/>
              </a:rPr>
              <a:t>8</a:t>
            </a:r>
            <a:endParaRPr lang="en-US" sz="5600" u="none" spc="-56" dirty="0">
              <a:solidFill>
                <a:srgbClr val="14110F">
                  <a:alpha val="29804"/>
                </a:srgbClr>
              </a:solidFill>
              <a:latin typeface="Robo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277229" y="7589234"/>
            <a:ext cx="931963" cy="88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0"/>
              </a:lnSpc>
              <a:spcBef>
                <a:spcPct val="0"/>
              </a:spcBef>
            </a:pPr>
            <a:r>
              <a:rPr lang="uk-UA" sz="5600" spc="-56" dirty="0">
                <a:solidFill>
                  <a:srgbClr val="14110F">
                    <a:alpha val="29804"/>
                  </a:srgbClr>
                </a:solidFill>
                <a:latin typeface="Roboto"/>
              </a:rPr>
              <a:t>9</a:t>
            </a:r>
            <a:endParaRPr lang="en-US" sz="5600" u="none" spc="-56" dirty="0">
              <a:solidFill>
                <a:srgbClr val="14110F">
                  <a:alpha val="29804"/>
                </a:srgbClr>
              </a:solidFill>
              <a:latin typeface="Robo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926263" y="1375266"/>
            <a:ext cx="872506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Дірки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ретельного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бракує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нестача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доступу до ЗМІ,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виходити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55988" y="4062316"/>
            <a:ext cx="92441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Перший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почнемо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робимо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короткострокові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зібрати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кроки?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26263" y="7159299"/>
            <a:ext cx="8813936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Оцінка (як ми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побачимо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кожному великому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звіряти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наново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розглянувши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вищезазначені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аудиторією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виявитися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уточнювати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шляху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відмовлятися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тих,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28700" y="8455649"/>
            <a:ext cx="1338355" cy="802651"/>
            <a:chOff x="0" y="0"/>
            <a:chExt cx="1784474" cy="107020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784474" cy="1070201"/>
              <a:chOff x="0" y="0"/>
              <a:chExt cx="865399" cy="51816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6350" y="6360"/>
                <a:ext cx="852699" cy="506284"/>
              </a:xfrm>
              <a:custGeom>
                <a:avLst/>
                <a:gdLst/>
                <a:ahLst/>
                <a:cxnLst/>
                <a:rect l="l" t="t" r="r" b="b"/>
                <a:pathLst>
                  <a:path w="852699" h="506284">
                    <a:moveTo>
                      <a:pt x="252730" y="0"/>
                    </a:moveTo>
                    <a:lnTo>
                      <a:pt x="599969" y="0"/>
                    </a:lnTo>
                    <a:cubicBezTo>
                      <a:pt x="739669" y="0"/>
                      <a:pt x="852699" y="113215"/>
                      <a:pt x="852699" y="253143"/>
                    </a:cubicBezTo>
                    <a:cubicBezTo>
                      <a:pt x="852699" y="393070"/>
                      <a:pt x="739669" y="506285"/>
                      <a:pt x="599969" y="506285"/>
                    </a:cubicBezTo>
                    <a:lnTo>
                      <a:pt x="252730" y="506285"/>
                    </a:lnTo>
                    <a:cubicBezTo>
                      <a:pt x="113030" y="506285"/>
                      <a:pt x="0" y="393070"/>
                      <a:pt x="0" y="253143"/>
                    </a:cubicBezTo>
                    <a:cubicBezTo>
                      <a:pt x="0" y="113215"/>
                      <a:pt x="113030" y="0"/>
                      <a:pt x="252730" y="0"/>
                    </a:cubicBezTo>
                    <a:close/>
                  </a:path>
                </a:pathLst>
              </a:custGeom>
              <a:solidFill>
                <a:srgbClr val="1754F1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393198" y="401024"/>
              <a:ext cx="998079" cy="315171"/>
              <a:chOff x="0" y="0"/>
              <a:chExt cx="1359375" cy="42926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-5080"/>
                <a:ext cx="1359375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359375" h="434340">
                    <a:moveTo>
                      <a:pt x="1341595" y="187960"/>
                    </a:moveTo>
                    <a:lnTo>
                      <a:pt x="1079975" y="11430"/>
                    </a:lnTo>
                    <a:cubicBezTo>
                      <a:pt x="1062195" y="0"/>
                      <a:pt x="1039335" y="3810"/>
                      <a:pt x="1026635" y="21590"/>
                    </a:cubicBezTo>
                    <a:cubicBezTo>
                      <a:pt x="1015205" y="39370"/>
                      <a:pt x="1019015" y="62230"/>
                      <a:pt x="1036795" y="74930"/>
                    </a:cubicBezTo>
                    <a:lnTo>
                      <a:pt x="1195545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195545" y="257810"/>
                    </a:lnTo>
                    <a:lnTo>
                      <a:pt x="1036795" y="364490"/>
                    </a:lnTo>
                    <a:cubicBezTo>
                      <a:pt x="1019015" y="375920"/>
                      <a:pt x="1015205" y="400050"/>
                      <a:pt x="1026635" y="417830"/>
                    </a:cubicBezTo>
                    <a:cubicBezTo>
                      <a:pt x="1034255" y="429260"/>
                      <a:pt x="1045685" y="434340"/>
                      <a:pt x="1058385" y="434340"/>
                    </a:cubicBezTo>
                    <a:cubicBezTo>
                      <a:pt x="1066005" y="434340"/>
                      <a:pt x="1073625" y="431800"/>
                      <a:pt x="1079975" y="427990"/>
                    </a:cubicBezTo>
                    <a:lnTo>
                      <a:pt x="1342865" y="251460"/>
                    </a:lnTo>
                    <a:cubicBezTo>
                      <a:pt x="1353025" y="243840"/>
                      <a:pt x="1359375" y="232410"/>
                      <a:pt x="1359375" y="219710"/>
                    </a:cubicBezTo>
                    <a:cubicBezTo>
                      <a:pt x="1359375" y="207010"/>
                      <a:pt x="1353025" y="195580"/>
                      <a:pt x="1341595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248471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1754F1"/>
          </a:solidFill>
        </p:spPr>
      </p:sp>
      <p:sp>
        <p:nvSpPr>
          <p:cNvPr id="5" name="TextBox 5"/>
          <p:cNvSpPr txBox="1"/>
          <p:nvPr/>
        </p:nvSpPr>
        <p:spPr>
          <a:xfrm>
            <a:off x="3276600" y="800100"/>
            <a:ext cx="11963523" cy="738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медіа-напряму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наступні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етапи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Кадрування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медіа-напрямку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ПК</a:t>
            </a:r>
          </a:p>
          <a:p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-паспорта/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медіа-картки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endParaRPr lang="ru-RU" sz="3200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затвердження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Тематичного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плану ПК</a:t>
            </a:r>
          </a:p>
          <a:p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Узгодження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-ритму та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-бюджету ПЧ</a:t>
            </a:r>
          </a:p>
          <a:p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Сертифікація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спікерів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спікерів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іх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тематичних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компетенцій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публічних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виступів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Регулярне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затвердження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оперативних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медіа-планів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щомісячних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щотижневих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ПК за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медіа-інструментарію</a:t>
            </a:r>
            <a:endParaRPr lang="ru-RU" sz="3200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Оперативне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реагування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дзвінки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endParaRPr lang="ru-RU" sz="3200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 та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32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75834" cy="10287000"/>
          </a:xfrm>
          <a:prstGeom prst="rect">
            <a:avLst/>
          </a:prstGeom>
          <a:solidFill>
            <a:srgbClr val="1754F1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451083" y="1028700"/>
            <a:ext cx="4049502" cy="8229600"/>
            <a:chOff x="0" y="0"/>
            <a:chExt cx="5001260" cy="101638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19623" r="-2504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9373516" y="4305300"/>
            <a:ext cx="7155871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290"/>
              </a:lnSpc>
              <a:spcBef>
                <a:spcPct val="0"/>
              </a:spcBef>
            </a:pPr>
            <a:r>
              <a:rPr lang="ru-RU" sz="4400" spc="-33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Технології </a:t>
            </a:r>
            <a:r>
              <a:rPr lang="ru-RU" sz="4400" spc="-33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</a:t>
            </a:r>
            <a:r>
              <a:rPr lang="ru-RU" sz="4400" spc="-33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spc="-33" dirty="0" err="1" smtClean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присутності</a:t>
            </a:r>
            <a:endParaRPr lang="en-US" sz="4400" spc="-33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914401" y="952500"/>
            <a:ext cx="8001000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зазначалося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трудомістким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непрямої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генерація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приводів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займається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входять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кандидат,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провідних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спеціалістів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штабу (</a:t>
            </a:r>
            <a:r>
              <a:rPr lang="en-US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PR-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-служба). При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баланс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творчим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імпровізаційним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характером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(без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генерація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приводів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немислима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та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плановим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початком. В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іншому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ефективних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приводів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і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залишитися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3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ідей</a:t>
            </a:r>
            <a:r>
              <a:rPr lang="ru-RU" sz="3200" spc="-3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utoShape 8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1754F1"/>
          </a:solidFill>
        </p:spPr>
      </p:sp>
      <p:sp>
        <p:nvSpPr>
          <p:cNvPr id="9" name="Прямоугольник 8"/>
          <p:cNvSpPr/>
          <p:nvPr/>
        </p:nvSpPr>
        <p:spPr>
          <a:xfrm>
            <a:off x="9753600" y="961571"/>
            <a:ext cx="7772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Рекомендується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оформляти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кожен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інформаційний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привід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як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медіа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-паспорт - документ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розміром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дві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-три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сторінки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якому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фіксується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27051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 мета приводу,</a:t>
            </a:r>
          </a:p>
          <a:p>
            <a:pPr marL="27051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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подія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генерується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27051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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планові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меседжі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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очікувана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віддача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27051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 план та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кошторис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заходів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включаючи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витрати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висвітлення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ЗМІ)</a:t>
            </a:r>
          </a:p>
          <a:p>
            <a:pPr marL="27051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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відповідальний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реалізацію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інформаційного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приводу.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-21771" y="-26670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62000" y="1257300"/>
            <a:ext cx="16383000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відпрацюванні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приводу у ЗМІ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виділити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анонсування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привід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Оптимальним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варіантом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старту є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сюжетів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новин на ТБ,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в газетах;</a:t>
            </a:r>
          </a:p>
          <a:p>
            <a:pPr indent="457200"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приводу: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громадськості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ЗМІ та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конкурентів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подію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буває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позитивною, так і негативною,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продовжувати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крутити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привід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реакції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реакцію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приводу у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підсумкових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аналітичних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теле- та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радіопередачах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в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аналітичних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публікаціях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післядія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новизна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приводу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згасає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продовжують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згадувати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знакову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подію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7200" algn="just"/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відпрацювати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привід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вагомий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закінчується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сюжетах новин.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вдається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досягти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згадування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приводу у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стрічках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новин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агентств; але й такою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дрібницею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взагалі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кажучи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нехтувати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spc="-38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14110F"/>
          </a:solid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44" y="4629090"/>
            <a:ext cx="2924208" cy="2380297"/>
            <a:chOff x="0" y="0"/>
            <a:chExt cx="1164287" cy="8051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4287" cy="805187"/>
            </a:xfrm>
            <a:custGeom>
              <a:avLst/>
              <a:gdLst/>
              <a:ahLst/>
              <a:cxnLst/>
              <a:rect l="l" t="t" r="r" b="b"/>
              <a:pathLst>
                <a:path w="1164287" h="805187">
                  <a:moveTo>
                    <a:pt x="1039827" y="805187"/>
                  </a:moveTo>
                  <a:lnTo>
                    <a:pt x="124460" y="805187"/>
                  </a:lnTo>
                  <a:cubicBezTo>
                    <a:pt x="55880" y="805187"/>
                    <a:pt x="0" y="749307"/>
                    <a:pt x="0" y="6807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9827" y="0"/>
                  </a:lnTo>
                  <a:cubicBezTo>
                    <a:pt x="1108407" y="0"/>
                    <a:pt x="1164287" y="55880"/>
                    <a:pt x="1164287" y="124460"/>
                  </a:cubicBezTo>
                  <a:lnTo>
                    <a:pt x="1164287" y="680727"/>
                  </a:lnTo>
                  <a:cubicBezTo>
                    <a:pt x="1164287" y="749307"/>
                    <a:pt x="1108407" y="805187"/>
                    <a:pt x="1039827" y="80518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032626" y="4195364"/>
            <a:ext cx="946844" cy="94684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9148" y="5346491"/>
            <a:ext cx="2629241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750"/>
              </a:lnSpc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суспільно-політичних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передачах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герой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endParaRPr lang="en-US" sz="2000" spc="25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28417" y="4344776"/>
            <a:ext cx="670705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9"/>
              </a:lnSpc>
              <a:spcBef>
                <a:spcPct val="0"/>
              </a:spcBef>
            </a:pPr>
            <a:r>
              <a:rPr lang="en-US" sz="3599" u="none" spc="-35" dirty="0">
                <a:solidFill>
                  <a:srgbClr val="FFFFFF"/>
                </a:solidFill>
                <a:latin typeface="Roboto"/>
              </a:rPr>
              <a:t>1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138059" y="4629089"/>
            <a:ext cx="2662169" cy="2380297"/>
            <a:chOff x="0" y="0"/>
            <a:chExt cx="1164287" cy="8051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4287" cy="805187"/>
            </a:xfrm>
            <a:custGeom>
              <a:avLst/>
              <a:gdLst/>
              <a:ahLst/>
              <a:cxnLst/>
              <a:rect l="l" t="t" r="r" b="b"/>
              <a:pathLst>
                <a:path w="1164287" h="805187">
                  <a:moveTo>
                    <a:pt x="1039827" y="805187"/>
                  </a:moveTo>
                  <a:lnTo>
                    <a:pt x="124460" y="805187"/>
                  </a:lnTo>
                  <a:cubicBezTo>
                    <a:pt x="55880" y="805187"/>
                    <a:pt x="0" y="749307"/>
                    <a:pt x="0" y="6807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9827" y="0"/>
                  </a:lnTo>
                  <a:cubicBezTo>
                    <a:pt x="1108407" y="0"/>
                    <a:pt x="1164287" y="55880"/>
                    <a:pt x="1164287" y="124460"/>
                  </a:cubicBezTo>
                  <a:lnTo>
                    <a:pt x="1164287" y="680727"/>
                  </a:lnTo>
                  <a:cubicBezTo>
                    <a:pt x="1164287" y="749307"/>
                    <a:pt x="1108407" y="805187"/>
                    <a:pt x="1039827" y="80518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4033549" y="4248548"/>
            <a:ext cx="946844" cy="94684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183526" y="5520124"/>
            <a:ext cx="258695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ru-RU" sz="2400" spc="26" dirty="0" err="1" smtClean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</a:t>
            </a:r>
            <a:r>
              <a:rPr lang="ru-RU" sz="2400" spc="26" dirty="0" smtClean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26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кандидата як </a:t>
            </a:r>
            <a:r>
              <a:rPr lang="ru-RU" sz="2400" spc="26" dirty="0" err="1" smtClean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коментатора</a:t>
            </a:r>
            <a:r>
              <a:rPr lang="ru-RU" sz="2400" spc="26" dirty="0" smtClean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26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тих </a:t>
            </a:r>
            <a:r>
              <a:rPr lang="ru-RU" sz="2400" spc="26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spc="26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26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spc="26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26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endParaRPr lang="en-US" sz="2400" spc="26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143244" y="4372909"/>
            <a:ext cx="670705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9"/>
              </a:lnSpc>
              <a:spcBef>
                <a:spcPct val="0"/>
              </a:spcBef>
            </a:pPr>
            <a:r>
              <a:rPr lang="en-US" sz="3599" spc="-35" dirty="0">
                <a:solidFill>
                  <a:srgbClr val="FFFFFF"/>
                </a:solidFill>
                <a:latin typeface="Roboto"/>
              </a:rPr>
              <a:t>2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527023" y="4629087"/>
            <a:ext cx="2763826" cy="2380297"/>
            <a:chOff x="0" y="0"/>
            <a:chExt cx="1164287" cy="80518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64287" cy="805187"/>
            </a:xfrm>
            <a:custGeom>
              <a:avLst/>
              <a:gdLst/>
              <a:ahLst/>
              <a:cxnLst/>
              <a:rect l="l" t="t" r="r" b="b"/>
              <a:pathLst>
                <a:path w="1164287" h="805187">
                  <a:moveTo>
                    <a:pt x="1039827" y="805187"/>
                  </a:moveTo>
                  <a:lnTo>
                    <a:pt x="124460" y="805187"/>
                  </a:lnTo>
                  <a:cubicBezTo>
                    <a:pt x="55880" y="805187"/>
                    <a:pt x="0" y="749307"/>
                    <a:pt x="0" y="6807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9827" y="0"/>
                  </a:lnTo>
                  <a:cubicBezTo>
                    <a:pt x="1108407" y="0"/>
                    <a:pt x="1164287" y="55880"/>
                    <a:pt x="1164287" y="124460"/>
                  </a:cubicBezTo>
                  <a:lnTo>
                    <a:pt x="1164287" y="680727"/>
                  </a:lnTo>
                  <a:cubicBezTo>
                    <a:pt x="1164287" y="749307"/>
                    <a:pt x="1108407" y="805187"/>
                    <a:pt x="1039827" y="80518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472319" y="4638840"/>
            <a:ext cx="2923664" cy="2380297"/>
            <a:chOff x="0" y="0"/>
            <a:chExt cx="1164287" cy="80518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64287" cy="805187"/>
            </a:xfrm>
            <a:custGeom>
              <a:avLst/>
              <a:gdLst/>
              <a:ahLst/>
              <a:cxnLst/>
              <a:rect l="l" t="t" r="r" b="b"/>
              <a:pathLst>
                <a:path w="1164287" h="805187">
                  <a:moveTo>
                    <a:pt x="1039827" y="805187"/>
                  </a:moveTo>
                  <a:lnTo>
                    <a:pt x="124460" y="805187"/>
                  </a:lnTo>
                  <a:cubicBezTo>
                    <a:pt x="55880" y="805187"/>
                    <a:pt x="0" y="749307"/>
                    <a:pt x="0" y="6807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9827" y="0"/>
                  </a:lnTo>
                  <a:cubicBezTo>
                    <a:pt x="1108407" y="0"/>
                    <a:pt x="1164287" y="55880"/>
                    <a:pt x="1164287" y="124460"/>
                  </a:cubicBezTo>
                  <a:lnTo>
                    <a:pt x="1164287" y="680727"/>
                  </a:lnTo>
                  <a:cubicBezTo>
                    <a:pt x="1164287" y="749307"/>
                    <a:pt x="1108407" y="805187"/>
                    <a:pt x="1039827" y="80518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9400397" y="4303967"/>
            <a:ext cx="946844" cy="946844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8559197" y="5408095"/>
            <a:ext cx="2629241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ru-RU" sz="2400" spc="25" dirty="0" smtClean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</a:t>
            </a:r>
            <a:r>
              <a:rPr lang="ru-RU" sz="2400" spc="2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кандидата в </a:t>
            </a:r>
            <a:r>
              <a:rPr lang="ru-RU" sz="2400" spc="2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телевізійних</a:t>
            </a:r>
            <a:r>
              <a:rPr lang="ru-RU" sz="2400" spc="2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конкурсах та </a:t>
            </a:r>
            <a:r>
              <a:rPr lang="ru-RU" sz="2400" spc="2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вікторинах</a:t>
            </a:r>
            <a:endParaRPr lang="en-US" sz="2400" spc="25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538466" y="4478573"/>
            <a:ext cx="670705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9"/>
              </a:lnSpc>
              <a:spcBef>
                <a:spcPct val="0"/>
              </a:spcBef>
            </a:pPr>
            <a:r>
              <a:rPr lang="en-US" sz="3599" spc="-35" dirty="0">
                <a:solidFill>
                  <a:srgbClr val="FFFFFF"/>
                </a:solidFill>
                <a:latin typeface="Roboto"/>
              </a:rPr>
              <a:t>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54279" y="678631"/>
            <a:ext cx="15564927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Замовні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сюжети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ЗМІ є легшим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жанром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попереднім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увазі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появу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телеекрані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газетних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публікаціях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як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приводу, 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домовленості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ЗМІ.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Натомість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жанр: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появою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у ЗМІ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привертає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Тому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замовлення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сюжети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намагаються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підігнати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мотивував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засвітку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кандидата.</a:t>
            </a:r>
          </a:p>
          <a:p>
            <a:pPr indent="457200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Діапазон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сюжетів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замовлення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практично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безмежний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приклад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наведемо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типових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замовних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сюжетів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телебаченні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28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1754F1"/>
          </a:solidFill>
        </p:spPr>
      </p:sp>
      <p:grpSp>
        <p:nvGrpSpPr>
          <p:cNvPr id="30" name="Group 17"/>
          <p:cNvGrpSpPr/>
          <p:nvPr/>
        </p:nvGrpSpPr>
        <p:grpSpPr>
          <a:xfrm>
            <a:off x="14759029" y="4629088"/>
            <a:ext cx="3048000" cy="2380297"/>
            <a:chOff x="0" y="0"/>
            <a:chExt cx="1164287" cy="805187"/>
          </a:xfrm>
        </p:grpSpPr>
        <p:sp>
          <p:nvSpPr>
            <p:cNvPr id="31" name="Freeform 18"/>
            <p:cNvSpPr/>
            <p:nvPr/>
          </p:nvSpPr>
          <p:spPr>
            <a:xfrm>
              <a:off x="0" y="0"/>
              <a:ext cx="1164287" cy="805187"/>
            </a:xfrm>
            <a:custGeom>
              <a:avLst/>
              <a:gdLst/>
              <a:ahLst/>
              <a:cxnLst/>
              <a:rect l="l" t="t" r="r" b="b"/>
              <a:pathLst>
                <a:path w="1164287" h="805187">
                  <a:moveTo>
                    <a:pt x="1039827" y="805187"/>
                  </a:moveTo>
                  <a:lnTo>
                    <a:pt x="124460" y="805187"/>
                  </a:lnTo>
                  <a:cubicBezTo>
                    <a:pt x="55880" y="805187"/>
                    <a:pt x="0" y="749307"/>
                    <a:pt x="0" y="6807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9827" y="0"/>
                  </a:lnTo>
                  <a:cubicBezTo>
                    <a:pt x="1108407" y="0"/>
                    <a:pt x="1164287" y="55880"/>
                    <a:pt x="1164287" y="124460"/>
                  </a:cubicBezTo>
                  <a:lnTo>
                    <a:pt x="1164287" y="680727"/>
                  </a:lnTo>
                  <a:cubicBezTo>
                    <a:pt x="1164287" y="749307"/>
                    <a:pt x="1108407" y="805187"/>
                    <a:pt x="1039827" y="80518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17"/>
          <p:cNvGrpSpPr/>
          <p:nvPr/>
        </p:nvGrpSpPr>
        <p:grpSpPr>
          <a:xfrm>
            <a:off x="5891558" y="4669840"/>
            <a:ext cx="2544134" cy="2380297"/>
            <a:chOff x="0" y="0"/>
            <a:chExt cx="1164287" cy="805187"/>
          </a:xfrm>
        </p:grpSpPr>
        <p:sp>
          <p:nvSpPr>
            <p:cNvPr id="33" name="Freeform 18"/>
            <p:cNvSpPr/>
            <p:nvPr/>
          </p:nvSpPr>
          <p:spPr>
            <a:xfrm>
              <a:off x="0" y="0"/>
              <a:ext cx="1164287" cy="805187"/>
            </a:xfrm>
            <a:custGeom>
              <a:avLst/>
              <a:gdLst/>
              <a:ahLst/>
              <a:cxnLst/>
              <a:rect l="l" t="t" r="r" b="b"/>
              <a:pathLst>
                <a:path w="1164287" h="805187">
                  <a:moveTo>
                    <a:pt x="1039827" y="805187"/>
                  </a:moveTo>
                  <a:lnTo>
                    <a:pt x="124460" y="805187"/>
                  </a:lnTo>
                  <a:cubicBezTo>
                    <a:pt x="55880" y="805187"/>
                    <a:pt x="0" y="749307"/>
                    <a:pt x="0" y="6807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9827" y="0"/>
                  </a:lnTo>
                  <a:cubicBezTo>
                    <a:pt x="1108407" y="0"/>
                    <a:pt x="1164287" y="55880"/>
                    <a:pt x="1164287" y="124460"/>
                  </a:cubicBezTo>
                  <a:lnTo>
                    <a:pt x="1164287" y="680727"/>
                  </a:lnTo>
                  <a:cubicBezTo>
                    <a:pt x="1164287" y="749307"/>
                    <a:pt x="1108407" y="805187"/>
                    <a:pt x="1039827" y="80518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6707839" y="4303967"/>
            <a:ext cx="946844" cy="94684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830706" y="4374196"/>
            <a:ext cx="670705" cy="58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9"/>
              </a:lnSpc>
              <a:spcBef>
                <a:spcPct val="0"/>
              </a:spcBef>
            </a:pPr>
            <a:r>
              <a:rPr lang="en-US" sz="3599" spc="-35" dirty="0">
                <a:solidFill>
                  <a:srgbClr val="FFFFFF"/>
                </a:solidFill>
                <a:latin typeface="Roboto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17617" y="5321040"/>
            <a:ext cx="2092015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pc="38" dirty="0" err="1" smtClean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сюжети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обіграють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професію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(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біографію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кандидата. 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сюжети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жодного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відношення</a:t>
            </a:r>
            <a:r>
              <a:rPr lang="ru-RU" spc="38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pc="38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endParaRPr lang="en-US" spc="38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5740422" y="4303967"/>
            <a:ext cx="946844" cy="946844"/>
          </a:xfrm>
          <a:prstGeom prst="rect">
            <a:avLst/>
          </a:prstGeom>
        </p:spPr>
      </p:pic>
      <p:pic>
        <p:nvPicPr>
          <p:cNvPr id="35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2426266" y="4344776"/>
            <a:ext cx="946844" cy="946844"/>
          </a:xfrm>
          <a:prstGeom prst="rect">
            <a:avLst/>
          </a:prstGeom>
        </p:spPr>
      </p:pic>
      <p:sp>
        <p:nvSpPr>
          <p:cNvPr id="36" name="TextBox 21"/>
          <p:cNvSpPr txBox="1"/>
          <p:nvPr/>
        </p:nvSpPr>
        <p:spPr>
          <a:xfrm>
            <a:off x="12543664" y="4464891"/>
            <a:ext cx="670705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9"/>
              </a:lnSpc>
              <a:spcBef>
                <a:spcPct val="0"/>
              </a:spcBef>
            </a:pPr>
            <a:r>
              <a:rPr lang="uk-UA" sz="3599" spc="-35" dirty="0">
                <a:solidFill>
                  <a:srgbClr val="FFFFFF"/>
                </a:solidFill>
                <a:latin typeface="Roboto"/>
              </a:rPr>
              <a:t>5</a:t>
            </a:r>
            <a:endParaRPr lang="en-US" sz="3599" spc="-35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7" name="TextBox 21"/>
          <p:cNvSpPr txBox="1"/>
          <p:nvPr/>
        </p:nvSpPr>
        <p:spPr>
          <a:xfrm>
            <a:off x="15878491" y="4472148"/>
            <a:ext cx="670705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9"/>
              </a:lnSpc>
              <a:spcBef>
                <a:spcPct val="0"/>
              </a:spcBef>
            </a:pPr>
            <a:r>
              <a:rPr lang="uk-UA" sz="3599" spc="-35" dirty="0">
                <a:solidFill>
                  <a:srgbClr val="FFFFFF"/>
                </a:solidFill>
                <a:latin typeface="Roboto"/>
              </a:rPr>
              <a:t>6</a:t>
            </a:r>
            <a:endParaRPr lang="en-US" sz="3599" spc="-35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1700827" y="5580731"/>
            <a:ext cx="2466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сім'ї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4759029" y="5396505"/>
            <a:ext cx="3048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сюжети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миготіння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наїзд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телекамери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кандидата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змагань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-21771" y="-26670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30729" y="2628900"/>
            <a:ext cx="163830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Загалом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непрямої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передбачити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абсолютною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достовірністю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коштів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піде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генерацію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приводів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— на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розміщення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т.д.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прив'язка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конкретних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умовна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змінюватиметься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коштів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зарезервувати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виграшних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приводів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виникнути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несподівано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spc="-38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14110F"/>
          </a:solidFill>
        </p:spPr>
      </p:sp>
    </p:spTree>
    <p:extLst>
      <p:ext uri="{BB962C8B-B14F-4D97-AF65-F5344CB8AC3E}">
        <p14:creationId xmlns:p14="http://schemas.microsoft.com/office/powerpoint/2010/main" val="64433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600200" y="3543300"/>
            <a:ext cx="6545705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5947"/>
              </a:lnSpc>
              <a:spcBef>
                <a:spcPct val="0"/>
              </a:spcBef>
            </a:pPr>
            <a:r>
              <a:rPr lang="ru-RU" sz="5400" spc="-4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Види </a:t>
            </a:r>
            <a:r>
              <a:rPr lang="ru-RU" sz="5400" spc="-45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медіа-матеріалів</a:t>
            </a:r>
            <a:r>
              <a:rPr lang="ru-RU" sz="5400" spc="-45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ЗМІ</a:t>
            </a:r>
            <a:endParaRPr lang="en-US" sz="5400" spc="-45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1957066" y="0"/>
            <a:ext cx="6330934" cy="10287000"/>
          </a:xfrm>
          <a:prstGeom prst="rect">
            <a:avLst/>
          </a:prstGeom>
          <a:solidFill>
            <a:srgbClr val="1754F1"/>
          </a:solid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029700" y="1028700"/>
            <a:ext cx="8229600" cy="822960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49842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1754F1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838737" y="1342858"/>
            <a:ext cx="9389970" cy="938997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5939" r="-33903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>
            <a:off x="8408818" y="4663563"/>
            <a:ext cx="8181304" cy="0"/>
          </a:xfrm>
          <a:prstGeom prst="line">
            <a:avLst/>
          </a:prstGeom>
          <a:ln w="9525" cap="rnd">
            <a:solidFill>
              <a:srgbClr val="1754F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8408818" y="5715640"/>
            <a:ext cx="8181304" cy="0"/>
          </a:xfrm>
          <a:prstGeom prst="line">
            <a:avLst/>
          </a:prstGeom>
          <a:ln w="9525" cap="rnd">
            <a:solidFill>
              <a:srgbClr val="1754F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8408818" y="6767717"/>
            <a:ext cx="8181304" cy="0"/>
          </a:xfrm>
          <a:prstGeom prst="line">
            <a:avLst/>
          </a:prstGeom>
          <a:ln w="9525" cap="rnd">
            <a:solidFill>
              <a:srgbClr val="1754F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8408818" y="1830968"/>
            <a:ext cx="8181304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360"/>
              </a:lnSpc>
              <a:spcBef>
                <a:spcPct val="0"/>
              </a:spcBef>
            </a:pPr>
            <a:r>
              <a:rPr lang="uk-UA" sz="7200" u="none" spc="-72" dirty="0" smtClean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en-US" sz="7200" u="none" spc="-72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005462" y="3472869"/>
            <a:ext cx="756651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ru-RU" sz="24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</a:t>
            </a:r>
            <a:r>
              <a:rPr lang="ru-RU" sz="24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PR, види </a:t>
            </a:r>
            <a:r>
              <a:rPr lang="ru-RU" sz="24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24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приводів</a:t>
            </a:r>
            <a:r>
              <a:rPr lang="ru-RU" sz="24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правила «</a:t>
            </a:r>
            <a:r>
              <a:rPr lang="ru-RU" sz="24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</a:t>
            </a:r>
            <a:r>
              <a:rPr lang="ru-RU" sz="24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хвилі</a:t>
            </a:r>
            <a:r>
              <a:rPr lang="ru-RU" sz="24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400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927861" y="4890516"/>
            <a:ext cx="7947224" cy="476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2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медіа-стратегії</a:t>
            </a:r>
            <a:endParaRPr lang="en-US" sz="2400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927861" y="5964850"/>
            <a:ext cx="701608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присутності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005462" y="7007428"/>
            <a:ext cx="5605530" cy="476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2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медіа-матеріалів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ЗМІ</a:t>
            </a:r>
            <a:endParaRPr lang="en-US" sz="2400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408818" y="3828914"/>
            <a:ext cx="142493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r>
              <a:rPr lang="en-US" sz="2800" spc="-84" dirty="0" smtClean="0">
                <a:solidFill>
                  <a:srgbClr val="1754F1"/>
                </a:solidFill>
                <a:latin typeface="Roboto Bold"/>
              </a:rPr>
              <a:t>1</a:t>
            </a:r>
            <a:endParaRPr lang="en-US" sz="2800" spc="-84" dirty="0">
              <a:solidFill>
                <a:srgbClr val="1754F1"/>
              </a:solidFill>
              <a:latin typeface="Robot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408818" y="4880991"/>
            <a:ext cx="142493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r>
              <a:rPr lang="en-US" sz="2800" spc="-84" dirty="0" smtClean="0">
                <a:solidFill>
                  <a:srgbClr val="1754F1"/>
                </a:solidFill>
                <a:latin typeface="Roboto Bold"/>
              </a:rPr>
              <a:t>2</a:t>
            </a:r>
            <a:endParaRPr lang="en-US" sz="2800" spc="-84" dirty="0">
              <a:solidFill>
                <a:srgbClr val="1754F1"/>
              </a:solidFill>
              <a:latin typeface="Robot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408818" y="5933069"/>
            <a:ext cx="142493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r>
              <a:rPr lang="en-US" sz="2800" spc="-84" dirty="0" smtClean="0">
                <a:solidFill>
                  <a:srgbClr val="1754F1"/>
                </a:solidFill>
                <a:latin typeface="Roboto Bold"/>
              </a:rPr>
              <a:t>3</a:t>
            </a:r>
            <a:endParaRPr lang="en-US" sz="2800" spc="-84" dirty="0">
              <a:solidFill>
                <a:srgbClr val="1754F1"/>
              </a:solidFill>
              <a:latin typeface="Roboto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408818" y="6985146"/>
            <a:ext cx="142493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r>
              <a:rPr lang="en-US" sz="2800" spc="-84" dirty="0" smtClean="0">
                <a:solidFill>
                  <a:srgbClr val="1754F1"/>
                </a:solidFill>
                <a:latin typeface="Roboto Bold"/>
              </a:rPr>
              <a:t>4</a:t>
            </a:r>
            <a:endParaRPr lang="en-US" sz="2800" spc="-84" dirty="0">
              <a:solidFill>
                <a:srgbClr val="1754F1"/>
              </a:solidFill>
              <a:latin typeface="Robo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81000" y="2047829"/>
            <a:ext cx="3534389" cy="603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Bef>
                <a:spcPct val="0"/>
              </a:spcBef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початку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базовий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комплект для ЗМІ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медіа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-кит) 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добірку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заяв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роздачі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журналістам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ct val="0"/>
              </a:spcBef>
            </a:pPr>
            <a:r>
              <a:rPr lang="ru-RU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базовий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комплект повинен </a:t>
            </a:r>
            <a:r>
              <a:rPr lang="ru-RU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включати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678746" y="74419"/>
            <a:ext cx="12326467" cy="1220874"/>
            <a:chOff x="0" y="0"/>
            <a:chExt cx="16435289" cy="417079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6435289" cy="4170796"/>
              <a:chOff x="0" y="0"/>
              <a:chExt cx="4169694" cy="105814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169694" cy="1058147"/>
              </a:xfrm>
              <a:custGeom>
                <a:avLst/>
                <a:gdLst/>
                <a:ahLst/>
                <a:cxnLst/>
                <a:rect l="l" t="t" r="r" b="b"/>
                <a:pathLst>
                  <a:path w="4169694" h="1058147">
                    <a:moveTo>
                      <a:pt x="4045234" y="1058146"/>
                    </a:moveTo>
                    <a:lnTo>
                      <a:pt x="124460" y="1058146"/>
                    </a:lnTo>
                    <a:cubicBezTo>
                      <a:pt x="55880" y="1058146"/>
                      <a:pt x="0" y="1002266"/>
                      <a:pt x="0" y="93368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5234" y="0"/>
                    </a:lnTo>
                    <a:cubicBezTo>
                      <a:pt x="4113814" y="0"/>
                      <a:pt x="4169694" y="55880"/>
                      <a:pt x="4169694" y="124460"/>
                    </a:cubicBezTo>
                    <a:lnTo>
                      <a:pt x="4169694" y="933687"/>
                    </a:lnTo>
                    <a:cubicBezTo>
                      <a:pt x="4169694" y="1002267"/>
                      <a:pt x="4113814" y="1058147"/>
                      <a:pt x="4045234" y="105814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022637" y="1023365"/>
              <a:ext cx="14389993" cy="1289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800"/>
                </a:lnSpc>
                <a:spcBef>
                  <a:spcPct val="0"/>
                </a:spcBef>
              </a:pPr>
              <a:r>
                <a:rPr lang="ru-RU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Біографія</a:t>
              </a:r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кандидата/ </a:t>
              </a:r>
              <a:r>
                <a:rPr lang="ru-RU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історія</a:t>
              </a:r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організації</a:t>
              </a:r>
              <a:endParaRPr lang="en-US" sz="3600" spc="4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722281" y="2741812"/>
            <a:ext cx="12326467" cy="1084385"/>
            <a:chOff x="58048" y="-2978158"/>
            <a:chExt cx="16435289" cy="4640696"/>
          </a:xfrm>
        </p:grpSpPr>
        <p:grpSp>
          <p:nvGrpSpPr>
            <p:cNvPr id="11" name="Group 11"/>
            <p:cNvGrpSpPr/>
            <p:nvPr/>
          </p:nvGrpSpPr>
          <p:grpSpPr>
            <a:xfrm>
              <a:off x="58048" y="-2978158"/>
              <a:ext cx="16435289" cy="4640696"/>
              <a:chOff x="14727" y="-755570"/>
              <a:chExt cx="4169694" cy="117736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727" y="-755570"/>
                <a:ext cx="4169694" cy="1177362"/>
              </a:xfrm>
              <a:custGeom>
                <a:avLst/>
                <a:gdLst/>
                <a:ahLst/>
                <a:cxnLst/>
                <a:rect l="l" t="t" r="r" b="b"/>
                <a:pathLst>
                  <a:path w="4169694" h="1177362">
                    <a:moveTo>
                      <a:pt x="4045234" y="1177362"/>
                    </a:moveTo>
                    <a:lnTo>
                      <a:pt x="124460" y="1177362"/>
                    </a:lnTo>
                    <a:cubicBezTo>
                      <a:pt x="55880" y="1177362"/>
                      <a:pt x="0" y="1121482"/>
                      <a:pt x="0" y="10529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5234" y="0"/>
                    </a:lnTo>
                    <a:cubicBezTo>
                      <a:pt x="4113814" y="0"/>
                      <a:pt x="4169694" y="55880"/>
                      <a:pt x="4169694" y="124460"/>
                    </a:cubicBezTo>
                    <a:lnTo>
                      <a:pt x="4169694" y="1052902"/>
                    </a:lnTo>
                    <a:cubicBezTo>
                      <a:pt x="4169694" y="1121482"/>
                      <a:pt x="4113814" y="1177362"/>
                      <a:pt x="4045234" y="117736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280073" y="-2246870"/>
              <a:ext cx="14389993" cy="2737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5362"/>
                </a:lnSpc>
                <a:spcBef>
                  <a:spcPct val="0"/>
                </a:spcBef>
              </a:pPr>
              <a:r>
                <a:rPr lang="ru-RU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Поточна</a:t>
              </a:r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брошура</a:t>
              </a:r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кампанії</a:t>
              </a:r>
              <a:endParaRPr lang="en-US" sz="3600" spc="-41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Freeform 7"/>
          <p:cNvSpPr/>
          <p:nvPr/>
        </p:nvSpPr>
        <p:spPr>
          <a:xfrm>
            <a:off x="4678744" y="1509891"/>
            <a:ext cx="12326467" cy="1042810"/>
          </a:xfrm>
          <a:custGeom>
            <a:avLst/>
            <a:gdLst/>
            <a:ahLst/>
            <a:cxnLst/>
            <a:rect l="l" t="t" r="r" b="b"/>
            <a:pathLst>
              <a:path w="4169694" h="1058147">
                <a:moveTo>
                  <a:pt x="4045234" y="1058146"/>
                </a:moveTo>
                <a:lnTo>
                  <a:pt x="124460" y="1058146"/>
                </a:lnTo>
                <a:cubicBezTo>
                  <a:pt x="55880" y="1058146"/>
                  <a:pt x="0" y="1002266"/>
                  <a:pt x="0" y="93368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045234" y="0"/>
                </a:lnTo>
                <a:cubicBezTo>
                  <a:pt x="4113814" y="0"/>
                  <a:pt x="4169694" y="55880"/>
                  <a:pt x="4169694" y="124460"/>
                </a:cubicBezTo>
                <a:lnTo>
                  <a:pt x="4169694" y="933687"/>
                </a:lnTo>
                <a:cubicBezTo>
                  <a:pt x="4169694" y="1002267"/>
                  <a:pt x="4113814" y="1058147"/>
                  <a:pt x="4045234" y="1058147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6" name="Freeform 7"/>
          <p:cNvSpPr/>
          <p:nvPr/>
        </p:nvSpPr>
        <p:spPr>
          <a:xfrm>
            <a:off x="4678737" y="4035688"/>
            <a:ext cx="12326467" cy="1164788"/>
          </a:xfrm>
          <a:custGeom>
            <a:avLst/>
            <a:gdLst/>
            <a:ahLst/>
            <a:cxnLst/>
            <a:rect l="l" t="t" r="r" b="b"/>
            <a:pathLst>
              <a:path w="4169694" h="1058147">
                <a:moveTo>
                  <a:pt x="4045234" y="1058146"/>
                </a:moveTo>
                <a:lnTo>
                  <a:pt x="124460" y="1058146"/>
                </a:lnTo>
                <a:cubicBezTo>
                  <a:pt x="55880" y="1058146"/>
                  <a:pt x="0" y="1002266"/>
                  <a:pt x="0" y="93368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045234" y="0"/>
                </a:lnTo>
                <a:cubicBezTo>
                  <a:pt x="4113814" y="0"/>
                  <a:pt x="4169694" y="55880"/>
                  <a:pt x="4169694" y="124460"/>
                </a:cubicBezTo>
                <a:lnTo>
                  <a:pt x="4169694" y="933687"/>
                </a:lnTo>
                <a:cubicBezTo>
                  <a:pt x="4169694" y="1002267"/>
                  <a:pt x="4113814" y="1058147"/>
                  <a:pt x="4045234" y="1058147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7" name="Freeform 7"/>
          <p:cNvSpPr/>
          <p:nvPr/>
        </p:nvSpPr>
        <p:spPr>
          <a:xfrm>
            <a:off x="4678737" y="5309184"/>
            <a:ext cx="12326467" cy="1168160"/>
          </a:xfrm>
          <a:custGeom>
            <a:avLst/>
            <a:gdLst/>
            <a:ahLst/>
            <a:cxnLst/>
            <a:rect l="l" t="t" r="r" b="b"/>
            <a:pathLst>
              <a:path w="4169694" h="1058147">
                <a:moveTo>
                  <a:pt x="4045234" y="1058146"/>
                </a:moveTo>
                <a:lnTo>
                  <a:pt x="124460" y="1058146"/>
                </a:lnTo>
                <a:cubicBezTo>
                  <a:pt x="55880" y="1058146"/>
                  <a:pt x="0" y="1002266"/>
                  <a:pt x="0" y="93368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045234" y="0"/>
                </a:lnTo>
                <a:cubicBezTo>
                  <a:pt x="4113814" y="0"/>
                  <a:pt x="4169694" y="55880"/>
                  <a:pt x="4169694" y="124460"/>
                </a:cubicBezTo>
                <a:lnTo>
                  <a:pt x="4169694" y="933687"/>
                </a:lnTo>
                <a:cubicBezTo>
                  <a:pt x="4169694" y="1002267"/>
                  <a:pt x="4113814" y="1058147"/>
                  <a:pt x="4045234" y="1058147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8" name="Freeform 7"/>
          <p:cNvSpPr/>
          <p:nvPr/>
        </p:nvSpPr>
        <p:spPr>
          <a:xfrm>
            <a:off x="4725909" y="7906911"/>
            <a:ext cx="12326467" cy="1178613"/>
          </a:xfrm>
          <a:custGeom>
            <a:avLst/>
            <a:gdLst/>
            <a:ahLst/>
            <a:cxnLst/>
            <a:rect l="l" t="t" r="r" b="b"/>
            <a:pathLst>
              <a:path w="4169694" h="1058147">
                <a:moveTo>
                  <a:pt x="4045234" y="1058146"/>
                </a:moveTo>
                <a:lnTo>
                  <a:pt x="124460" y="1058146"/>
                </a:lnTo>
                <a:cubicBezTo>
                  <a:pt x="55880" y="1058146"/>
                  <a:pt x="0" y="1002266"/>
                  <a:pt x="0" y="93368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045234" y="0"/>
                </a:lnTo>
                <a:cubicBezTo>
                  <a:pt x="4113814" y="0"/>
                  <a:pt x="4169694" y="55880"/>
                  <a:pt x="4169694" y="124460"/>
                </a:cubicBezTo>
                <a:lnTo>
                  <a:pt x="4169694" y="933687"/>
                </a:lnTo>
                <a:cubicBezTo>
                  <a:pt x="4169694" y="1002267"/>
                  <a:pt x="4113814" y="1058147"/>
                  <a:pt x="4045234" y="1058147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9" name="Freeform 7"/>
          <p:cNvSpPr/>
          <p:nvPr/>
        </p:nvSpPr>
        <p:spPr>
          <a:xfrm>
            <a:off x="4682366" y="6652620"/>
            <a:ext cx="12326467" cy="1131494"/>
          </a:xfrm>
          <a:custGeom>
            <a:avLst/>
            <a:gdLst/>
            <a:ahLst/>
            <a:cxnLst/>
            <a:rect l="l" t="t" r="r" b="b"/>
            <a:pathLst>
              <a:path w="4169694" h="1058147">
                <a:moveTo>
                  <a:pt x="4045234" y="1058146"/>
                </a:moveTo>
                <a:lnTo>
                  <a:pt x="124460" y="1058146"/>
                </a:lnTo>
                <a:cubicBezTo>
                  <a:pt x="55880" y="1058146"/>
                  <a:pt x="0" y="1002266"/>
                  <a:pt x="0" y="93368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045234" y="0"/>
                </a:lnTo>
                <a:cubicBezTo>
                  <a:pt x="4113814" y="0"/>
                  <a:pt x="4169694" y="55880"/>
                  <a:pt x="4169694" y="124460"/>
                </a:cubicBezTo>
                <a:lnTo>
                  <a:pt x="4169694" y="933687"/>
                </a:lnTo>
                <a:cubicBezTo>
                  <a:pt x="4169694" y="1002267"/>
                  <a:pt x="4113814" y="1058147"/>
                  <a:pt x="4045234" y="1058147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0" name="Freeform 7"/>
          <p:cNvSpPr/>
          <p:nvPr/>
        </p:nvSpPr>
        <p:spPr>
          <a:xfrm>
            <a:off x="4725909" y="9281190"/>
            <a:ext cx="12326467" cy="1005810"/>
          </a:xfrm>
          <a:custGeom>
            <a:avLst/>
            <a:gdLst/>
            <a:ahLst/>
            <a:cxnLst/>
            <a:rect l="l" t="t" r="r" b="b"/>
            <a:pathLst>
              <a:path w="4169694" h="1058147">
                <a:moveTo>
                  <a:pt x="4045234" y="1058146"/>
                </a:moveTo>
                <a:lnTo>
                  <a:pt x="124460" y="1058146"/>
                </a:lnTo>
                <a:cubicBezTo>
                  <a:pt x="55880" y="1058146"/>
                  <a:pt x="0" y="1002266"/>
                  <a:pt x="0" y="93368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045234" y="0"/>
                </a:lnTo>
                <a:cubicBezTo>
                  <a:pt x="4113814" y="0"/>
                  <a:pt x="4169694" y="55880"/>
                  <a:pt x="4169694" y="124460"/>
                </a:cubicBezTo>
                <a:lnTo>
                  <a:pt x="4169694" y="933687"/>
                </a:lnTo>
                <a:cubicBezTo>
                  <a:pt x="4169694" y="1002267"/>
                  <a:pt x="4113814" y="1058147"/>
                  <a:pt x="4045234" y="1058147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1" name="TextBox 20"/>
          <p:cNvSpPr txBox="1"/>
          <p:nvPr/>
        </p:nvSpPr>
        <p:spPr>
          <a:xfrm>
            <a:off x="8610600" y="1677844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25047" y="4229155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вирізок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05400" y="5409967"/>
            <a:ext cx="1165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базового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йдеться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балотуватися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43533" y="6868897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21514" y="7959856"/>
            <a:ext cx="1150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глянцевий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знімок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тележурналістів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чорно-білий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написом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звороті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та пост,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балотується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81800" y="9599429"/>
            <a:ext cx="9649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1754F1"/>
          </a:solidFill>
        </p:spPr>
      </p:sp>
      <p:grpSp>
        <p:nvGrpSpPr>
          <p:cNvPr id="4" name="Group 4"/>
          <p:cNvGrpSpPr/>
          <p:nvPr/>
        </p:nvGrpSpPr>
        <p:grpSpPr>
          <a:xfrm>
            <a:off x="1143000" y="1104900"/>
            <a:ext cx="15777156" cy="7497842"/>
            <a:chOff x="-414717" y="-1592832"/>
            <a:chExt cx="15682439" cy="9997122"/>
          </a:xfrm>
        </p:grpSpPr>
        <p:sp>
          <p:nvSpPr>
            <p:cNvPr id="5" name="TextBox 5"/>
            <p:cNvSpPr txBox="1"/>
            <p:nvPr/>
          </p:nvSpPr>
          <p:spPr>
            <a:xfrm>
              <a:off x="-414717" y="-1592832"/>
              <a:ext cx="15682439" cy="1413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40"/>
                </a:lnSpc>
              </a:pPr>
              <a:r>
                <a:rPr lang="ru-RU" sz="68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680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6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таке</a:t>
              </a:r>
              <a:r>
                <a:rPr lang="ru-RU" sz="6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68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новини</a:t>
              </a:r>
              <a:r>
                <a:rPr lang="ru-RU" sz="68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11747" y="32768"/>
              <a:ext cx="14391082" cy="8371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ru-RU" sz="2400" u="sng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Генерація</a:t>
              </a:r>
              <a:r>
                <a:rPr lang="ru-RU" sz="2400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інформаційних</a:t>
              </a:r>
              <a:r>
                <a:rPr lang="ru-RU" sz="2400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поводів</a:t>
              </a:r>
              <a:r>
                <a:rPr lang="ru-RU" sz="2400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має</a:t>
              </a:r>
              <a:r>
                <a:rPr lang="ru-RU" sz="2400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400" u="sng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меті</a:t>
              </a:r>
              <a:r>
                <a:rPr lang="ru-RU" sz="2400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створення</a:t>
              </a:r>
              <a:r>
                <a:rPr lang="ru-RU" sz="2400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новинного</a:t>
              </a:r>
              <a:r>
                <a:rPr lang="ru-RU" sz="2400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потоку </a:t>
              </a:r>
              <a:r>
                <a:rPr lang="ru-RU" sz="2400" u="sng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навколо</a:t>
              </a:r>
              <a:r>
                <a:rPr lang="ru-RU" sz="2400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кандидата </a:t>
              </a:r>
              <a:r>
                <a:rPr lang="ru-RU" sz="2400" u="sng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партії</a:t>
              </a:r>
              <a:r>
                <a:rPr lang="ru-RU" sz="2400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Не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існує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постійних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правил,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які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б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визначали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те,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заслуговує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бути новиною. Тут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може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бути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багато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варіантів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Проте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варто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поміркувати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над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наступними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питаннями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коли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плануєте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організовуєте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заход,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інформація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про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який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має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потрапити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ЗМІ.</a:t>
              </a:r>
            </a:p>
            <a:p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Виходити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цей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захід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 рамки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буденного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своєчасний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вин?</a:t>
              </a:r>
            </a:p>
            <a:p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є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захід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коментар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дія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значущими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є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подія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новиною з точки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зору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спостерігача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будь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репортер, редактор 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новин,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видавець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власник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станції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цікава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вона для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даної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місцевості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має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локальний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характер?</a:t>
              </a:r>
            </a:p>
            <a:p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емоційна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вона?</a:t>
              </a:r>
            </a:p>
            <a:p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стане вона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неприємною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для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вашої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кампанії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вашого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оппонента?</a:t>
              </a:r>
            </a:p>
            <a:p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Викликає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вона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загальний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інтерес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містить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вона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елемент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конфлікту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схвилює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вона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читача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слушача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глядача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замішані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ній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місцеві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знаменитості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(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або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видатні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люди?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ті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про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говорять</a:t>
              </a:r>
              <a:r>
                <a:rPr lang="ru-RU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люди</a:t>
              </a:r>
              <a:r>
                <a:rPr lang="ru-RU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63878" y="8978458"/>
            <a:ext cx="1653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Одним з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найкращих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способів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кандидата стати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об'єктом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новин - вести себе так,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ніби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уже є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обраною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посадовою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особою. Кандидат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лідера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привертаючи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громадськості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пропонуючи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новаторське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" y="449246"/>
            <a:ext cx="8430933" cy="5577404"/>
            <a:chOff x="0" y="0"/>
            <a:chExt cx="2450492" cy="18866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0492" cy="1886677"/>
            </a:xfrm>
            <a:custGeom>
              <a:avLst/>
              <a:gdLst/>
              <a:ahLst/>
              <a:cxnLst/>
              <a:rect l="l" t="t" r="r" b="b"/>
              <a:pathLst>
                <a:path w="2450492" h="1886677">
                  <a:moveTo>
                    <a:pt x="2326032" y="1886677"/>
                  </a:moveTo>
                  <a:lnTo>
                    <a:pt x="124460" y="1886677"/>
                  </a:lnTo>
                  <a:cubicBezTo>
                    <a:pt x="55880" y="1886677"/>
                    <a:pt x="0" y="1830797"/>
                    <a:pt x="0" y="17622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26032" y="0"/>
                  </a:lnTo>
                  <a:cubicBezTo>
                    <a:pt x="2394612" y="0"/>
                    <a:pt x="2450492" y="55880"/>
                    <a:pt x="2450492" y="124460"/>
                  </a:cubicBezTo>
                  <a:lnTo>
                    <a:pt x="2450492" y="1762218"/>
                  </a:lnTo>
                  <a:cubicBezTo>
                    <a:pt x="2450492" y="1830798"/>
                    <a:pt x="2394612" y="1886677"/>
                    <a:pt x="2326032" y="188667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81000" y="723900"/>
            <a:ext cx="80772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 </a:t>
            </a:r>
            <a:r>
              <a:rPr lang="ru-RU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новин: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Прес-релізи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ЗМІ.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Заяви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якихось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біографію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 кандидата.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сім'ю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команду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адреси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штаб-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офісу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фігури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 потребою)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Чорно-білі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кандидата, як одного, так і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спортом,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батьками,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робітниками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усуненні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суботниках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Відеофільми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кандидата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зняті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змонтовані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заздалегідь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ЗМІ, таких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ТБ,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знадобитися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слайди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296400" y="461946"/>
            <a:ext cx="8534400" cy="5577404"/>
            <a:chOff x="0" y="0"/>
            <a:chExt cx="2450492" cy="18866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50492" cy="1886677"/>
            </a:xfrm>
            <a:custGeom>
              <a:avLst/>
              <a:gdLst/>
              <a:ahLst/>
              <a:cxnLst/>
              <a:rect l="l" t="t" r="r" b="b"/>
              <a:pathLst>
                <a:path w="2450492" h="1886677">
                  <a:moveTo>
                    <a:pt x="2326032" y="1886677"/>
                  </a:moveTo>
                  <a:lnTo>
                    <a:pt x="124460" y="1886677"/>
                  </a:lnTo>
                  <a:cubicBezTo>
                    <a:pt x="55880" y="1886677"/>
                    <a:pt x="0" y="1830797"/>
                    <a:pt x="0" y="17622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26032" y="0"/>
                  </a:lnTo>
                  <a:cubicBezTo>
                    <a:pt x="2394612" y="0"/>
                    <a:pt x="2450492" y="55880"/>
                    <a:pt x="2450492" y="124460"/>
                  </a:cubicBezTo>
                  <a:lnTo>
                    <a:pt x="2450492" y="1762218"/>
                  </a:lnTo>
                  <a:cubicBezTo>
                    <a:pt x="2450492" y="1830798"/>
                    <a:pt x="2394612" y="1886677"/>
                    <a:pt x="2326032" y="188667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9601201" y="667250"/>
            <a:ext cx="8077200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засіб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Завчасно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підготуйте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усієї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чорно-білі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глянцеві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одна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усміхненим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одна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серйозним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виразом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зробіть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передвиборній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надсилання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Нарешті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фотографуйте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надсилайте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знімки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щотижневих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6231954"/>
            <a:ext cx="8354732" cy="37597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6244654"/>
            <a:ext cx="8915400" cy="3928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7656" y="114300"/>
            <a:ext cx="13017944" cy="4572000"/>
            <a:chOff x="0" y="0"/>
            <a:chExt cx="4092804" cy="23842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92804" cy="2384297"/>
            </a:xfrm>
            <a:custGeom>
              <a:avLst/>
              <a:gdLst/>
              <a:ahLst/>
              <a:cxnLst/>
              <a:rect l="l" t="t" r="r" b="b"/>
              <a:pathLst>
                <a:path w="4092804" h="2384297">
                  <a:moveTo>
                    <a:pt x="3968344" y="2384296"/>
                  </a:moveTo>
                  <a:lnTo>
                    <a:pt x="124460" y="2384296"/>
                  </a:lnTo>
                  <a:cubicBezTo>
                    <a:pt x="55880" y="2384296"/>
                    <a:pt x="0" y="2328416"/>
                    <a:pt x="0" y="22598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68344" y="0"/>
                  </a:lnTo>
                  <a:cubicBezTo>
                    <a:pt x="4036925" y="0"/>
                    <a:pt x="4092804" y="55880"/>
                    <a:pt x="4092804" y="124460"/>
                  </a:cubicBezTo>
                  <a:lnTo>
                    <a:pt x="4092804" y="2259836"/>
                  </a:lnTo>
                  <a:cubicBezTo>
                    <a:pt x="4092804" y="2328417"/>
                    <a:pt x="4036925" y="2384297"/>
                    <a:pt x="3968344" y="238429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80999" y="1019629"/>
            <a:ext cx="4494057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Створіть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відбірку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ілюструвала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головною темою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підготуйте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 кандидата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Використовуйте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підлещують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розповсюджуйте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пошкодувати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повинен бути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фокусі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натурні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зйомки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знімки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людьми, 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невимушено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</a:t>
            </a:r>
            <a:r>
              <a:rPr lang="en-US" sz="2400" spc="36" dirty="0" smtClean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spc="36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266700"/>
            <a:ext cx="12649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знадобляться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чорно-білі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глянцеві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8х10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серйозним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виразом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 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усмішненим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кандидат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робітники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знімки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робітниками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кандидат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сім'я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натурні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з дружиною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кандидат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робочому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кандидат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кандидата, коли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кандидат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кандидат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кандидат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окрузі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знімки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656" y="4838702"/>
            <a:ext cx="13017944" cy="5448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90800" y="3619500"/>
            <a:ext cx="14093243" cy="2099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20"/>
              </a:lnSpc>
            </a:pPr>
            <a:r>
              <a:rPr lang="uk-UA" sz="1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endParaRPr lang="en-US" sz="10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5800" y="1028700"/>
            <a:ext cx="16764000" cy="7201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PR, види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приводів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правила «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хвилі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7200" algn="just"/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Непряму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політичну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рекламу у ЗМІ часто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PR-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кампанією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Терміном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 (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relations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суспільні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зв'язки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бізнесі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позначають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рекламу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фірм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покликану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сформувати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 у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споживача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просуванню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ринком.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єдиним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засобом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комерційного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 є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непряма реклама,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вживання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терміна в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аналогічному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стосовно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кампаній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цілком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виправдане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поширюють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політичну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кампанію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взагалі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кажучи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помилково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комерційний</a:t>
            </a:r>
            <a:r>
              <a:rPr lang="ru-RU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 практично </a:t>
            </a:r>
            <a:r>
              <a:rPr lang="ru-RU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6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безпосередню</a:t>
            </a:r>
            <a:r>
              <a:rPr lang="ru-RU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</a:t>
            </a:r>
            <a:r>
              <a:rPr lang="ru-RU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споживачами</a:t>
            </a:r>
            <a:r>
              <a:rPr lang="ru-RU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виборцями</a:t>
            </a:r>
            <a:r>
              <a:rPr lang="ru-RU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яка у </a:t>
            </a:r>
            <a:r>
              <a:rPr lang="ru-RU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виборчих</a:t>
            </a:r>
            <a:r>
              <a:rPr lang="ru-RU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кампаніях</a:t>
            </a:r>
            <a:r>
              <a:rPr lang="ru-RU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відіграє</a:t>
            </a:r>
            <a:r>
              <a:rPr lang="ru-RU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виключно</a:t>
            </a:r>
            <a:r>
              <a:rPr lang="ru-RU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роль</a:t>
            </a:r>
            <a:r>
              <a:rPr lang="ru-RU" sz="36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14110F"/>
          </a:solid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1754F1"/>
          </a:solidFill>
        </p:spPr>
      </p:sp>
      <p:sp>
        <p:nvSpPr>
          <p:cNvPr id="5" name="TextBox 5"/>
          <p:cNvSpPr txBox="1"/>
          <p:nvPr/>
        </p:nvSpPr>
        <p:spPr>
          <a:xfrm>
            <a:off x="652406" y="647700"/>
            <a:ext cx="169926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4000" b="1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Непряма реклама </a:t>
            </a:r>
            <a:r>
              <a:rPr lang="ru-RU" sz="4000" b="1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здатна</a:t>
            </a:r>
            <a:r>
              <a:rPr lang="ru-RU" sz="4000" b="1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ефективніше</a:t>
            </a:r>
            <a:r>
              <a:rPr lang="ru-RU" sz="4000" b="1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4000" b="1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</a:t>
            </a:r>
            <a:r>
              <a:rPr lang="ru-RU" sz="4000" b="1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 кандидата (</a:t>
            </a:r>
            <a:r>
              <a:rPr lang="ru-RU" sz="4000" b="1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4000" b="1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4000" b="1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4000" b="1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прямой. 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Тому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програму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непрямої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основний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виборчих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кампаній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Винятком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дрібномасштабні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роль ЗМІ невелика. Але й у них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відмовлятися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непрямої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недоцільно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кандидата у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пресі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появу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телеекрані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посилюють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виборчу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кампанію</a:t>
            </a:r>
            <a:r>
              <a:rPr lang="ru-RU" sz="4000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06" y="5143500"/>
            <a:ext cx="7548619" cy="3609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5143500"/>
            <a:ext cx="9263006" cy="3668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28800" y="3695700"/>
            <a:ext cx="150114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Ключем до </a:t>
            </a:r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непрямої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приводів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пов'язаних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кандидатом і </a:t>
            </a:r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цікавлять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Другий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напрямок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непрямої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замовні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сюжети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ЗМІ (теле- та </a:t>
            </a:r>
            <a:r>
              <a:rPr lang="ru-RU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радіопередачі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кандидатом, </a:t>
            </a:r>
            <a:r>
              <a:rPr lang="ru-RU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газетах </a:t>
            </a:r>
            <a:r>
              <a:rPr lang="ru-RU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1754F1"/>
          </a:solid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8086" y="2095500"/>
            <a:ext cx="8294914" cy="8112008"/>
            <a:chOff x="0" y="0"/>
            <a:chExt cx="2243359" cy="13034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3359" cy="1303489"/>
            </a:xfrm>
            <a:custGeom>
              <a:avLst/>
              <a:gdLst/>
              <a:ahLst/>
              <a:cxnLst/>
              <a:rect l="l" t="t" r="r" b="b"/>
              <a:pathLst>
                <a:path w="2243359" h="1303489">
                  <a:moveTo>
                    <a:pt x="2118899" y="1303489"/>
                  </a:moveTo>
                  <a:lnTo>
                    <a:pt x="124460" y="1303489"/>
                  </a:lnTo>
                  <a:cubicBezTo>
                    <a:pt x="55880" y="1303489"/>
                    <a:pt x="0" y="1247609"/>
                    <a:pt x="0" y="11790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18899" y="0"/>
                  </a:lnTo>
                  <a:cubicBezTo>
                    <a:pt x="2187479" y="0"/>
                    <a:pt x="2243359" y="55880"/>
                    <a:pt x="2243359" y="124460"/>
                  </a:cubicBezTo>
                  <a:lnTo>
                    <a:pt x="2243359" y="1179029"/>
                  </a:lnTo>
                  <a:cubicBezTo>
                    <a:pt x="2243359" y="1247609"/>
                    <a:pt x="2187479" y="1303489"/>
                    <a:pt x="2118899" y="130348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62000" y="2552700"/>
            <a:ext cx="7315200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генформату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базового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ідеологічного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інтерв'ю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публічної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версії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прес-конференції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ефіри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ТБ/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у газетах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виборцями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бліц-інтерв'ю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міжрегіональні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закордонні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поїздки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зарубіжних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гостей,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звернення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заяви для ЗМІ.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вуличні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акції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448800" y="2095500"/>
            <a:ext cx="8382000" cy="8112008"/>
            <a:chOff x="0" y="0"/>
            <a:chExt cx="2243359" cy="13034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43359" cy="1303489"/>
            </a:xfrm>
            <a:custGeom>
              <a:avLst/>
              <a:gdLst/>
              <a:ahLst/>
              <a:cxnLst/>
              <a:rect l="l" t="t" r="r" b="b"/>
              <a:pathLst>
                <a:path w="2243359" h="1303489">
                  <a:moveTo>
                    <a:pt x="2118899" y="1303489"/>
                  </a:moveTo>
                  <a:lnTo>
                    <a:pt x="124460" y="1303489"/>
                  </a:lnTo>
                  <a:cubicBezTo>
                    <a:pt x="55880" y="1303489"/>
                    <a:pt x="0" y="1247609"/>
                    <a:pt x="0" y="11790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18899" y="0"/>
                  </a:lnTo>
                  <a:cubicBezTo>
                    <a:pt x="2187479" y="0"/>
                    <a:pt x="2243359" y="55880"/>
                    <a:pt x="2243359" y="124460"/>
                  </a:cubicBezTo>
                  <a:lnTo>
                    <a:pt x="2243359" y="1179029"/>
                  </a:lnTo>
                  <a:cubicBezTo>
                    <a:pt x="2243359" y="1247609"/>
                    <a:pt x="2187479" y="1303489"/>
                    <a:pt x="2118899" y="130348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81000" y="419100"/>
            <a:ext cx="174498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>
              <a:spcBef>
                <a:spcPct val="0"/>
              </a:spcBef>
            </a:pP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Генерація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приводів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одним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трудомістких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виборчої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сенсі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вкладення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Їхній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можливий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обмежується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творчою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фантазією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та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штабу. Тому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зупинимося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spc="-72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типових</a:t>
            </a:r>
            <a:r>
              <a:rPr lang="ru-RU" sz="3200" spc="-72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прикладах:</a:t>
            </a:r>
            <a:endParaRPr lang="en-US" sz="3200" spc="-72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677400" y="2328428"/>
            <a:ext cx="8001000" cy="787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Life-story («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робочий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день» Кандидата,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повсякденна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штабу)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ЛОМів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відомих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авторитетних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діячів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необов'язково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політиків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у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широкому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плані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такої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носить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сенсаційний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публічна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заява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відомих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(і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маловідомих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окрузі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громадських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кандидата, 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урочисте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підписання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такими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організаціями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договорів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ініціативи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адресовані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конкурентам,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опублікувати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податкові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декларації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разом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відмовитися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депутатської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недоторканності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пройти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медкомісію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домовитися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коректні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коментарі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експертів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соціологічних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опитувань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лідерством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Кандидата)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вітання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святкування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знаменних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дат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публічна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Дня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голосування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заклик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чесних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виборів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ризики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фальсифікацій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9600" y="647700"/>
            <a:ext cx="16916400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хвиля</a:t>
            </a: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висвітлення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медіа-приводів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підкорятися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правилу «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передвиборчої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електорату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мінімумі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момент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максимальний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«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indent="457200" algn="just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повинна бути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рівномірно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розподілена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часом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передвиборчого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часу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п'яти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-семи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хвиль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піками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спадами.</a:t>
            </a:r>
          </a:p>
          <a:p>
            <a:pPr indent="457200" algn="just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Початок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присутності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пов'язаний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інформаційним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вибухом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по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ЗМІ.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йде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тривалий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мовчання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Потужний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початок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подальшого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впізнавання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чергових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піків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тимчасова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для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електорату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імунітету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пересичення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подальшого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відторгнення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Тимчасовий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інтервал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піками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цілого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ряду умов: часу,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залишився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виборів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особливостями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даного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індивідуальності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457200" algn="just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Піки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співпадати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Для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кращого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запам'ятовування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доцільно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активізувати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одну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позицію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подають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простій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яскравій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короткій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легкій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запам'ятовування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стратегічно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узгоджена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підпорядкована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суворій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внутрішній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логіці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момент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виборів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сформувалося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позитивне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потужне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цілісне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кандидата/</a:t>
            </a:r>
            <a:r>
              <a:rPr lang="ru-RU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AutoShape 6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1754F1"/>
          </a:solidFill>
        </p:spPr>
      </p:sp>
    </p:spTree>
    <p:extLst>
      <p:ext uri="{BB962C8B-B14F-4D97-AF65-F5344CB8AC3E}">
        <p14:creationId xmlns:p14="http://schemas.microsoft.com/office/powerpoint/2010/main" val="267642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00200" y="2400300"/>
            <a:ext cx="145542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0000" algn="just"/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 створення "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хвилі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точного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дозування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певної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кандидата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партію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цілком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ЗМІ.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Причому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розраховується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все: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тону,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обсягу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точного часу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газеті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передачі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балансування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кандидата,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жодному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"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переборщити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і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викликати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свідомого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несвідомого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відторгнення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електорату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839200" y="3848100"/>
            <a:ext cx="8174798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4875"/>
              </a:lnSpc>
              <a:spcBef>
                <a:spcPct val="0"/>
              </a:spcBef>
            </a:pPr>
            <a:r>
              <a:rPr lang="ru-RU" sz="4800" spc="-37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Технології </a:t>
            </a:r>
            <a:r>
              <a:rPr lang="ru-RU" sz="4800" spc="-37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побудови</a:t>
            </a:r>
            <a:r>
              <a:rPr lang="ru-RU" sz="4800" spc="-37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37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4800" spc="-37" dirty="0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spc="-37" dirty="0" err="1">
                <a:solidFill>
                  <a:srgbClr val="1411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медіа-стратегії</a:t>
            </a:r>
            <a:endParaRPr lang="en-US" sz="4800" spc="-37" dirty="0">
              <a:solidFill>
                <a:srgbClr val="1411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0" y="0"/>
            <a:ext cx="6330934" cy="10287000"/>
          </a:xfrm>
          <a:prstGeom prst="rect">
            <a:avLst/>
          </a:prstGeom>
          <a:solidFill>
            <a:srgbClr val="1754F1"/>
          </a:solid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2976471" y="1158945"/>
            <a:ext cx="11240233" cy="8336506"/>
            <a:chOff x="0" y="0"/>
            <a:chExt cx="13716000" cy="10172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16000" cy="10172700"/>
            </a:xfrm>
            <a:custGeom>
              <a:avLst/>
              <a:gdLst/>
              <a:ahLst/>
              <a:cxnLst/>
              <a:rect l="l" t="t" r="r" b="b"/>
              <a:pathLst>
                <a:path w="13716000" h="10172700">
                  <a:moveTo>
                    <a:pt x="0" y="0"/>
                  </a:moveTo>
                  <a:lnTo>
                    <a:pt x="13716000" y="0"/>
                  </a:lnTo>
                  <a:lnTo>
                    <a:pt x="13716000" y="10172700"/>
                  </a:lnTo>
                  <a:lnTo>
                    <a:pt x="0" y="10172700"/>
                  </a:lnTo>
                  <a:close/>
                </a:path>
              </a:pathLst>
            </a:custGeom>
            <a:blipFill>
              <a:blip r:embed="rId2"/>
              <a:stretch>
                <a:fillRect t="-393" b="-39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93700" y="615950"/>
              <a:ext cx="12941300" cy="9107742"/>
            </a:xfrm>
            <a:custGeom>
              <a:avLst/>
              <a:gdLst/>
              <a:ahLst/>
              <a:cxnLst/>
              <a:rect l="l" t="t" r="r" b="b"/>
              <a:pathLst>
                <a:path w="12941300" h="9107742">
                  <a:moveTo>
                    <a:pt x="12815112" y="9107742"/>
                  </a:moveTo>
                  <a:lnTo>
                    <a:pt x="126187" y="9107742"/>
                  </a:lnTo>
                  <a:cubicBezTo>
                    <a:pt x="56502" y="9107742"/>
                    <a:pt x="0" y="9051252"/>
                    <a:pt x="0" y="8981555"/>
                  </a:cubicBezTo>
                  <a:lnTo>
                    <a:pt x="0" y="0"/>
                  </a:lnTo>
                  <a:lnTo>
                    <a:pt x="12941300" y="0"/>
                  </a:lnTo>
                  <a:lnTo>
                    <a:pt x="12941300" y="8981554"/>
                  </a:lnTo>
                  <a:cubicBezTo>
                    <a:pt x="12941300" y="9051239"/>
                    <a:pt x="12884810" y="9107742"/>
                    <a:pt x="12815112" y="9107742"/>
                  </a:cubicBezTo>
                  <a:close/>
                </a:path>
              </a:pathLst>
            </a:custGeom>
            <a:blipFill>
              <a:blip r:embed="rId3"/>
              <a:stretch>
                <a:fillRect l="-2717" r="-2717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5168</TotalTime>
  <Words>2668</Words>
  <Application>Microsoft Office PowerPoint</Application>
  <PresentationFormat>Произвольный</PresentationFormat>
  <Paragraphs>185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Roboto Bold</vt:lpstr>
      <vt:lpstr>Times New Roman</vt:lpstr>
      <vt:lpstr>Arial</vt:lpstr>
      <vt:lpstr>Roboto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Фиолетовый Диагональные Блоки Предложение по Продажам Презентация по продажам</dc:title>
  <dc:creator>Адмін</dc:creator>
  <cp:lastModifiedBy>Учетная запись Майкрософт</cp:lastModifiedBy>
  <cp:revision>18</cp:revision>
  <dcterms:created xsi:type="dcterms:W3CDTF">2006-08-16T00:00:00Z</dcterms:created>
  <dcterms:modified xsi:type="dcterms:W3CDTF">2024-03-13T11:54:40Z</dcterms:modified>
  <dc:identifier>DAFcfutcMGs</dc:identifier>
</cp:coreProperties>
</file>