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522" y="5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787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821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994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9137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6586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0639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1739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686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55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138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463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769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08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54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72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555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2B04-B792-40F1-8074-C189CF03180E}" type="datetimeFigureOut">
              <a:rPr lang="uk-UA" smtClean="0"/>
              <a:t>27.02.2024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099C48-323A-497A-8BCB-FCEBAC828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903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DD36DE-F67A-4B00-AB9A-7E53C6C1E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2301" y="2413000"/>
            <a:ext cx="9612312" cy="236438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Методика визначення вагових коефіцієнтів при оцінці конкурентоспроможності</a:t>
            </a:r>
            <a:endParaRPr lang="uk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F1587D-CD4E-43D6-A960-8DCEFD8C2D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Практичне заняття з навчальної дисципліни</a:t>
            </a:r>
          </a:p>
          <a:p>
            <a:r>
              <a:rPr lang="uk-UA" dirty="0" smtClean="0"/>
              <a:t>«Управління </a:t>
            </a:r>
            <a:r>
              <a:rPr lang="uk-UA" dirty="0" err="1" smtClean="0"/>
              <a:t>ритейл</a:t>
            </a:r>
            <a:r>
              <a:rPr lang="uk-UA" dirty="0" smtClean="0"/>
              <a:t>-технологіями»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956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8ECAC9-7CC0-4F12-BEDF-A49B2F2E211A}"/>
              </a:ext>
            </a:extLst>
          </p:cNvPr>
          <p:cNvSpPr/>
          <p:nvPr/>
        </p:nvSpPr>
        <p:spPr>
          <a:xfrm>
            <a:off x="2515436" y="2192832"/>
            <a:ext cx="79649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Оскільки </a:t>
            </a:r>
            <a:r>
              <a:rPr lang="uk-UA" dirty="0"/>
              <a:t>якість послуг </a:t>
            </a:r>
            <a:r>
              <a:rPr lang="uk-UA" dirty="0" smtClean="0"/>
              <a:t>торгівлі оцінюють покупці </a:t>
            </a:r>
            <a:r>
              <a:rPr lang="uk-UA" dirty="0"/>
              <a:t>(сприймають чи не сприймають її), то кращим способом визначення вагомості оціночних показників є опитування споживачів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280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8AD86B9-8B0D-498B-B977-488E38AEF73B}"/>
              </a:ext>
            </a:extLst>
          </p:cNvPr>
          <p:cNvSpPr/>
          <p:nvPr/>
        </p:nvSpPr>
        <p:spPr>
          <a:xfrm>
            <a:off x="1858944" y="1487157"/>
            <a:ext cx="87219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вагомості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конкурентоспроможності</a:t>
            </a:r>
            <a:r>
              <a:rPr lang="ru-RU" dirty="0"/>
              <a:t> </a:t>
            </a:r>
            <a:r>
              <a:rPr lang="ru-RU" dirty="0" err="1"/>
              <a:t>порівнюваних</a:t>
            </a:r>
            <a:r>
              <a:rPr lang="ru-RU" dirty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 err="1"/>
              <a:t>застосовано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парному </a:t>
            </a:r>
            <a:r>
              <a:rPr lang="ru-RU" dirty="0" err="1"/>
              <a:t>порівнянні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(табл. 1). </a:t>
            </a:r>
            <a:r>
              <a:rPr lang="ru-RU" dirty="0" err="1"/>
              <a:t>Оцінки</a:t>
            </a:r>
            <a:r>
              <a:rPr lang="ru-RU" dirty="0"/>
              <a:t> у </a:t>
            </a:r>
            <a:r>
              <a:rPr lang="ru-RU" dirty="0" err="1"/>
              <a:t>клітинках</a:t>
            </a:r>
            <a:r>
              <a:rPr lang="ru-RU" dirty="0"/>
              <a:t> табл. 1 </a:t>
            </a:r>
            <a:r>
              <a:rPr lang="ru-RU" dirty="0" err="1"/>
              <a:t>проставлялися</a:t>
            </a:r>
            <a:r>
              <a:rPr lang="ru-RU" dirty="0"/>
              <a:t>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наступного</a:t>
            </a:r>
            <a:r>
              <a:rPr lang="ru-RU" dirty="0"/>
              <a:t>: 0 -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у </a:t>
            </a:r>
            <a:r>
              <a:rPr lang="ru-RU" dirty="0" err="1"/>
              <a:t>стовпчику</a:t>
            </a:r>
            <a:r>
              <a:rPr lang="ru-RU" dirty="0"/>
              <a:t> є </a:t>
            </a:r>
            <a:r>
              <a:rPr lang="ru-RU" dirty="0" err="1"/>
              <a:t>важливішим</a:t>
            </a:r>
            <a:r>
              <a:rPr lang="ru-RU" dirty="0"/>
              <a:t> за </a:t>
            </a:r>
            <a:r>
              <a:rPr lang="ru-RU" dirty="0" err="1"/>
              <a:t>показник</a:t>
            </a:r>
            <a:r>
              <a:rPr lang="ru-RU" dirty="0"/>
              <a:t> у рядку; 1 -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у рядку є </a:t>
            </a:r>
            <a:r>
              <a:rPr lang="ru-RU" dirty="0" err="1"/>
              <a:t>важливішим</a:t>
            </a:r>
            <a:r>
              <a:rPr lang="ru-RU" dirty="0"/>
              <a:t> за </a:t>
            </a:r>
            <a:r>
              <a:rPr lang="ru-RU" dirty="0" err="1"/>
              <a:t>показник</a:t>
            </a:r>
            <a:r>
              <a:rPr lang="ru-RU" dirty="0"/>
              <a:t> у </a:t>
            </a:r>
            <a:r>
              <a:rPr lang="ru-RU" dirty="0" err="1"/>
              <a:t>стовпчику</a:t>
            </a:r>
            <a:r>
              <a:rPr lang="ru-RU" dirty="0"/>
              <a:t>.</a:t>
            </a:r>
            <a:endParaRPr lang="uk-UA" dirty="0"/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4FFF5268-1DCE-45B8-B6F1-4D059DA21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857480"/>
              </p:ext>
            </p:extLst>
          </p:nvPr>
        </p:nvGraphicFramePr>
        <p:xfrm>
          <a:off x="1679748" y="3429000"/>
          <a:ext cx="908036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872">
                  <a:extLst>
                    <a:ext uri="{9D8B030D-6E8A-4147-A177-3AD203B41FA5}">
                      <a16:colId xmlns:a16="http://schemas.microsoft.com/office/drawing/2014/main" val="608980871"/>
                    </a:ext>
                  </a:extLst>
                </a:gridCol>
                <a:gridCol w="648038">
                  <a:extLst>
                    <a:ext uri="{9D8B030D-6E8A-4147-A177-3AD203B41FA5}">
                      <a16:colId xmlns:a16="http://schemas.microsoft.com/office/drawing/2014/main" val="2994099256"/>
                    </a:ext>
                  </a:extLst>
                </a:gridCol>
                <a:gridCol w="641527">
                  <a:extLst>
                    <a:ext uri="{9D8B030D-6E8A-4147-A177-3AD203B41FA5}">
                      <a16:colId xmlns:a16="http://schemas.microsoft.com/office/drawing/2014/main" val="3109058720"/>
                    </a:ext>
                  </a:extLst>
                </a:gridCol>
                <a:gridCol w="641527">
                  <a:extLst>
                    <a:ext uri="{9D8B030D-6E8A-4147-A177-3AD203B41FA5}">
                      <a16:colId xmlns:a16="http://schemas.microsoft.com/office/drawing/2014/main" val="2598230786"/>
                    </a:ext>
                  </a:extLst>
                </a:gridCol>
                <a:gridCol w="641527">
                  <a:extLst>
                    <a:ext uri="{9D8B030D-6E8A-4147-A177-3AD203B41FA5}">
                      <a16:colId xmlns:a16="http://schemas.microsoft.com/office/drawing/2014/main" val="3066842398"/>
                    </a:ext>
                  </a:extLst>
                </a:gridCol>
                <a:gridCol w="641527">
                  <a:extLst>
                    <a:ext uri="{9D8B030D-6E8A-4147-A177-3AD203B41FA5}">
                      <a16:colId xmlns:a16="http://schemas.microsoft.com/office/drawing/2014/main" val="2389269766"/>
                    </a:ext>
                  </a:extLst>
                </a:gridCol>
                <a:gridCol w="641527">
                  <a:extLst>
                    <a:ext uri="{9D8B030D-6E8A-4147-A177-3AD203B41FA5}">
                      <a16:colId xmlns:a16="http://schemas.microsoft.com/office/drawing/2014/main" val="2882316110"/>
                    </a:ext>
                  </a:extLst>
                </a:gridCol>
                <a:gridCol w="1094815">
                  <a:extLst>
                    <a:ext uri="{9D8B030D-6E8A-4147-A177-3AD203B41FA5}">
                      <a16:colId xmlns:a16="http://schemas.microsoft.com/office/drawing/2014/main" val="40658940"/>
                    </a:ext>
                  </a:extLst>
                </a:gridCol>
              </a:tblGrid>
              <a:tr h="208729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Сума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23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1. Якість основної послуги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747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2. Рівень цін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262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3. Наявність додаткових послуг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296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4. Рівень обслуговування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85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5. Місце знаходження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53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6. Імідж виробника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5499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uk-UA" dirty="0"/>
                        <a:t>Сума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966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76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94EF17-7A63-4A15-992F-EA571FC318FB}"/>
              </a:ext>
            </a:extLst>
          </p:cNvPr>
          <p:cNvSpPr/>
          <p:nvPr/>
        </p:nvSpPr>
        <p:spPr>
          <a:xfrm>
            <a:off x="1979526" y="1547445"/>
            <a:ext cx="85210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Далі підрахована сума балів у всіх рядках, вона склала £ = </a:t>
            </a:r>
            <a:r>
              <a:rPr lang="uk-UA" dirty="0" smtClean="0"/>
              <a:t>15. </a:t>
            </a:r>
            <a:r>
              <a:rPr lang="uk-UA" dirty="0"/>
              <a:t>Вагомість кожного показника визначена як частка від ділення суми у відповідному рядку на величину £. Відповідно, вагомості показників складають:</a:t>
            </a:r>
          </a:p>
          <a:p>
            <a:pPr fontAlgn="t"/>
            <a:r>
              <a:rPr lang="uk-UA" dirty="0">
                <a:latin typeface="Century Gothic" panose="020B0502020202020204" pitchFamily="34" charset="0"/>
              </a:rPr>
              <a:t>1. Якість основної послуги 5/15=0,33</a:t>
            </a:r>
            <a:endParaRPr lang="uk-UA" dirty="0">
              <a:latin typeface="Arial" panose="020B0604020202020204" pitchFamily="34" charset="0"/>
            </a:endParaRPr>
          </a:p>
          <a:p>
            <a:pPr fontAlgn="t"/>
            <a:r>
              <a:rPr lang="uk-UA" dirty="0">
                <a:latin typeface="Century Gothic" panose="020B0502020202020204" pitchFamily="34" charset="0"/>
              </a:rPr>
              <a:t>2. Рівень цін 4/15=0,27</a:t>
            </a:r>
            <a:endParaRPr lang="uk-UA" dirty="0">
              <a:latin typeface="Arial" panose="020B0604020202020204" pitchFamily="34" charset="0"/>
            </a:endParaRPr>
          </a:p>
          <a:p>
            <a:pPr fontAlgn="t"/>
            <a:r>
              <a:rPr lang="uk-UA" dirty="0">
                <a:latin typeface="Century Gothic" panose="020B0502020202020204" pitchFamily="34" charset="0"/>
              </a:rPr>
              <a:t>3. Наявність додаткових послуг 1/15=0,07</a:t>
            </a:r>
            <a:endParaRPr lang="uk-UA" dirty="0">
              <a:latin typeface="Arial" panose="020B0604020202020204" pitchFamily="34" charset="0"/>
            </a:endParaRPr>
          </a:p>
          <a:p>
            <a:pPr fontAlgn="t"/>
            <a:r>
              <a:rPr lang="uk-UA" dirty="0">
                <a:solidFill>
                  <a:srgbClr val="000000"/>
                </a:solidFill>
                <a:latin typeface="Century Gothic" panose="020B0502020202020204" pitchFamily="34" charset="0"/>
              </a:rPr>
              <a:t>4. Рівень обслуговування 2/15=0,13</a:t>
            </a:r>
            <a:endParaRPr lang="uk-UA" dirty="0">
              <a:latin typeface="Arial" panose="020B0604020202020204" pitchFamily="34" charset="0"/>
            </a:endParaRPr>
          </a:p>
          <a:p>
            <a:pPr fontAlgn="t"/>
            <a:r>
              <a:rPr lang="uk-UA" dirty="0">
                <a:solidFill>
                  <a:srgbClr val="000000"/>
                </a:solidFill>
                <a:latin typeface="Century Gothic" panose="020B0502020202020204" pitchFamily="34" charset="0"/>
              </a:rPr>
              <a:t>5. Місце знаходження 2/15=0,13</a:t>
            </a:r>
            <a:endParaRPr lang="uk-UA" dirty="0">
              <a:latin typeface="Arial" panose="020B0604020202020204" pitchFamily="34" charset="0"/>
            </a:endParaRPr>
          </a:p>
          <a:p>
            <a:pPr fontAlgn="t"/>
            <a:r>
              <a:rPr lang="uk-UA" dirty="0">
                <a:solidFill>
                  <a:srgbClr val="000000"/>
                </a:solidFill>
                <a:latin typeface="Century Gothic" panose="020B0502020202020204" pitchFamily="34" charset="0"/>
              </a:rPr>
              <a:t>6. Імідж виробника 1/15=0,07</a:t>
            </a:r>
            <a:endParaRPr lang="uk-UA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184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4595D9-6578-4629-8231-33DBBCBCC444}"/>
              </a:ext>
            </a:extLst>
          </p:cNvPr>
          <p:cNvSpPr txBox="1"/>
          <p:nvPr/>
        </p:nvSpPr>
        <p:spPr>
          <a:xfrm>
            <a:off x="1567543" y="2120203"/>
            <a:ext cx="891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Завдання для самостійного розв’язання </a:t>
            </a:r>
          </a:p>
          <a:p>
            <a:pPr algn="ctr"/>
            <a:endParaRPr lang="uk-UA" dirty="0"/>
          </a:p>
          <a:p>
            <a:pPr algn="just"/>
            <a:r>
              <a:rPr lang="uk-UA" dirty="0" smtClean="0"/>
              <a:t>Використовуючи фактори, що впливають на вибір торговельного закладу (12 факторів, див. практичне завдання 3), визначить їх вагомість на вашу думку. Порівняйте чи співпадають вони із використаними у практичному завданні 3. Якщо ні</a:t>
            </a:r>
            <a:r>
              <a:rPr lang="uk-UA" smtClean="0"/>
              <a:t>, поясніть чому.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20605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289</Words>
  <Application>Microsoft Office PowerPoint</Application>
  <PresentationFormat>Широкий екран</PresentationFormat>
  <Paragraphs>72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Методика визначення вагових коефіцієнтів при оцінці конкурентоспроможності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конкурентоспроможності послуг</dc:title>
  <dc:creator>Катерина Бужимська</dc:creator>
  <cp:lastModifiedBy>AdminR</cp:lastModifiedBy>
  <cp:revision>5</cp:revision>
  <dcterms:created xsi:type="dcterms:W3CDTF">2021-10-01T02:09:40Z</dcterms:created>
  <dcterms:modified xsi:type="dcterms:W3CDTF">2024-02-27T08:46:14Z</dcterms:modified>
</cp:coreProperties>
</file>