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1" r:id="rId4"/>
    <p:sldId id="263" r:id="rId5"/>
    <p:sldId id="262" r:id="rId6"/>
    <p:sldId id="264" r:id="rId7"/>
    <p:sldId id="265" r:id="rId8"/>
    <p:sldId id="257" r:id="rId9"/>
    <p:sldId id="258" r:id="rId10"/>
    <p:sldId id="259" r:id="rId11"/>
    <p:sldId id="260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2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C74C-113C-41F9-B8DD-7BA3F175BC85}" type="datetimeFigureOut">
              <a:rPr lang="ru-RU" smtClean="0"/>
              <a:t>10.05.2018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2479D-C06C-440D-8D5D-AFD2B64444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5824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C74C-113C-41F9-B8DD-7BA3F175BC85}" type="datetimeFigureOut">
              <a:rPr lang="ru-RU" smtClean="0"/>
              <a:t>10.05.2018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2479D-C06C-440D-8D5D-AFD2B64444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6190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C74C-113C-41F9-B8DD-7BA3F175BC85}" type="datetimeFigureOut">
              <a:rPr lang="ru-RU" smtClean="0"/>
              <a:t>10.05.2018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2479D-C06C-440D-8D5D-AFD2B64444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0737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C74C-113C-41F9-B8DD-7BA3F175BC85}" type="datetimeFigureOut">
              <a:rPr lang="ru-RU" smtClean="0"/>
              <a:t>10.05.2018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2479D-C06C-440D-8D5D-AFD2B64444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495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C74C-113C-41F9-B8DD-7BA3F175BC85}" type="datetimeFigureOut">
              <a:rPr lang="ru-RU" smtClean="0"/>
              <a:t>10.05.2018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2479D-C06C-440D-8D5D-AFD2B64444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9190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C74C-113C-41F9-B8DD-7BA3F175BC85}" type="datetimeFigureOut">
              <a:rPr lang="ru-RU" smtClean="0"/>
              <a:t>10.05.2018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2479D-C06C-440D-8D5D-AFD2B64444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3311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C74C-113C-41F9-B8DD-7BA3F175BC85}" type="datetimeFigureOut">
              <a:rPr lang="ru-RU" smtClean="0"/>
              <a:t>10.05.2018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2479D-C06C-440D-8D5D-AFD2B64444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1249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C74C-113C-41F9-B8DD-7BA3F175BC85}" type="datetimeFigureOut">
              <a:rPr lang="ru-RU" smtClean="0"/>
              <a:t>10.05.2018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2479D-C06C-440D-8D5D-AFD2B64444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6661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C74C-113C-41F9-B8DD-7BA3F175BC85}" type="datetimeFigureOut">
              <a:rPr lang="ru-RU" smtClean="0"/>
              <a:t>10.05.2018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2479D-C06C-440D-8D5D-AFD2B64444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2290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C74C-113C-41F9-B8DD-7BA3F175BC85}" type="datetimeFigureOut">
              <a:rPr lang="ru-RU" smtClean="0"/>
              <a:t>10.05.2018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2479D-C06C-440D-8D5D-AFD2B64444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2455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C74C-113C-41F9-B8DD-7BA3F175BC85}" type="datetimeFigureOut">
              <a:rPr lang="ru-RU" smtClean="0"/>
              <a:t>10.05.2018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2479D-C06C-440D-8D5D-AFD2B64444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1803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9C74C-113C-41F9-B8DD-7BA3F175BC85}" type="datetimeFigureOut">
              <a:rPr lang="ru-RU" smtClean="0"/>
              <a:t>10.05.2018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E2479D-C06C-440D-8D5D-AFD2B64444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164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hp.su/mysql/manual/?page=Miscellaneous_functions" TargetMode="External"/><Relationship Id="rId2" Type="http://schemas.openxmlformats.org/officeDocument/2006/relationships/hyperlink" Target="https://kbss.ru/blog/bd_mysql/304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Шифрование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87676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Проверка включения шифрования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Проверить что установлено:</a:t>
            </a:r>
          </a:p>
          <a:p>
            <a:pPr marL="0" indent="0">
              <a:buNone/>
            </a:pPr>
            <a:r>
              <a:rPr lang="en-US" dirty="0" smtClean="0"/>
              <a:t>SELECT </a:t>
            </a:r>
            <a:r>
              <a:rPr lang="en-US" dirty="0" err="1" smtClean="0"/>
              <a:t>PLUGIN_NAME</a:t>
            </a:r>
            <a:r>
              <a:rPr lang="en-US" dirty="0" smtClean="0"/>
              <a:t>, </a:t>
            </a:r>
            <a:r>
              <a:rPr lang="en-US" dirty="0" err="1" smtClean="0"/>
              <a:t>PLUGIN_STATUS</a:t>
            </a:r>
            <a:r>
              <a:rPr lang="en-US" dirty="0" smtClean="0"/>
              <a:t> </a:t>
            </a:r>
            <a:endParaRPr lang="ru-RU" dirty="0" smtClean="0"/>
          </a:p>
          <a:p>
            <a:pPr marL="457200" lvl="1" indent="0">
              <a:buNone/>
            </a:pPr>
            <a:r>
              <a:rPr lang="en-US" sz="2800" dirty="0" smtClean="0"/>
              <a:t>FROM </a:t>
            </a:r>
            <a:r>
              <a:rPr lang="en-US" sz="2800" dirty="0" err="1" smtClean="0"/>
              <a:t>INFORMATION_SCHEMA.PLUGINS</a:t>
            </a:r>
            <a:r>
              <a:rPr lang="en-US" sz="2800" dirty="0" smtClean="0"/>
              <a:t> </a:t>
            </a:r>
            <a:endParaRPr lang="ru-RU" sz="2800" dirty="0" smtClean="0"/>
          </a:p>
          <a:p>
            <a:pPr marL="0" indent="0">
              <a:buNone/>
            </a:pPr>
            <a:r>
              <a:rPr lang="en-US" dirty="0" smtClean="0"/>
              <a:t>	WHERE </a:t>
            </a:r>
            <a:r>
              <a:rPr lang="en-US" dirty="0" err="1" smtClean="0"/>
              <a:t>PLUGIN_NAME</a:t>
            </a:r>
            <a:r>
              <a:rPr lang="en-US" dirty="0" smtClean="0"/>
              <a:t> LIKE 'keyring%';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 smtClean="0"/>
              <a:t>настройки </a:t>
            </a:r>
            <a:r>
              <a:rPr lang="ru-RU" dirty="0"/>
              <a:t>шифрования баз </a:t>
            </a:r>
            <a:r>
              <a:rPr lang="ru-RU" dirty="0" smtClean="0"/>
              <a:t>данных</a:t>
            </a:r>
            <a:r>
              <a:rPr lang="en-US" dirty="0" smtClean="0"/>
              <a:t>:</a:t>
            </a: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dirty="0" err="1">
                <a:solidFill>
                  <a:srgbClr val="333333"/>
                </a:solidFill>
                <a:latin typeface="Menlo"/>
              </a:rPr>
              <a:t>show</a:t>
            </a:r>
            <a:r>
              <a:rPr lang="ru-RU" altLang="ru-RU" dirty="0">
                <a:solidFill>
                  <a:srgbClr val="333333"/>
                </a:solidFill>
                <a:latin typeface="Menlo"/>
              </a:rPr>
              <a:t> </a:t>
            </a:r>
            <a:r>
              <a:rPr lang="ru-RU" altLang="ru-RU" dirty="0" err="1">
                <a:solidFill>
                  <a:srgbClr val="333333"/>
                </a:solidFill>
                <a:latin typeface="Menlo"/>
              </a:rPr>
              <a:t>global</a:t>
            </a:r>
            <a:r>
              <a:rPr lang="ru-RU" altLang="ru-RU" dirty="0">
                <a:solidFill>
                  <a:srgbClr val="333333"/>
                </a:solidFill>
                <a:latin typeface="Menlo"/>
              </a:rPr>
              <a:t> </a:t>
            </a:r>
            <a:r>
              <a:rPr lang="ru-RU" altLang="ru-RU" dirty="0" err="1">
                <a:solidFill>
                  <a:srgbClr val="333333"/>
                </a:solidFill>
                <a:latin typeface="Menlo"/>
              </a:rPr>
              <a:t>variables</a:t>
            </a:r>
            <a:r>
              <a:rPr lang="ru-RU" altLang="ru-RU" dirty="0">
                <a:solidFill>
                  <a:srgbClr val="333333"/>
                </a:solidFill>
                <a:latin typeface="Menlo"/>
              </a:rPr>
              <a:t> </a:t>
            </a:r>
            <a:r>
              <a:rPr lang="ru-RU" altLang="ru-RU" dirty="0" err="1">
                <a:solidFill>
                  <a:srgbClr val="333333"/>
                </a:solidFill>
                <a:latin typeface="Menlo"/>
              </a:rPr>
              <a:t>like</a:t>
            </a:r>
            <a:r>
              <a:rPr lang="ru-RU" altLang="ru-RU" dirty="0">
                <a:solidFill>
                  <a:srgbClr val="333333"/>
                </a:solidFill>
                <a:latin typeface="Menlo"/>
              </a:rPr>
              <a:t> "%</a:t>
            </a:r>
            <a:r>
              <a:rPr lang="ru-RU" altLang="ru-RU" dirty="0" err="1">
                <a:solidFill>
                  <a:srgbClr val="333333"/>
                </a:solidFill>
                <a:latin typeface="Menlo"/>
              </a:rPr>
              <a:t>keyring</a:t>
            </a:r>
            <a:r>
              <a:rPr lang="ru-RU" altLang="ru-RU" dirty="0">
                <a:solidFill>
                  <a:srgbClr val="333333"/>
                </a:solidFill>
                <a:latin typeface="Menlo"/>
              </a:rPr>
              <a:t>%";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alt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0458" y="2237694"/>
            <a:ext cx="3140679" cy="140357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1579" y="4442392"/>
            <a:ext cx="3390900" cy="933450"/>
          </a:xfrm>
          <a:prstGeom prst="rect">
            <a:avLst/>
          </a:prstGeom>
        </p:spPr>
      </p:pic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973502" y="159157"/>
            <a:ext cx="65" cy="276999"/>
          </a:xfrm>
          <a:prstGeom prst="rect">
            <a:avLst/>
          </a:prstGeom>
          <a:solidFill>
            <a:srgbClr val="F3F7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2667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Проверка включения шифрования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убедиться в том, что параметр </a:t>
            </a:r>
            <a:r>
              <a:rPr lang="ru-RU" dirty="0" err="1"/>
              <a:t>innodb_file_per_table</a:t>
            </a:r>
            <a:r>
              <a:rPr lang="ru-RU" dirty="0"/>
              <a:t> включен (</a:t>
            </a:r>
            <a:r>
              <a:rPr lang="ru-RU" i="1" dirty="0" err="1"/>
              <a:t>ON</a:t>
            </a:r>
            <a:r>
              <a:rPr lang="ru-RU" dirty="0" smtClean="0"/>
              <a:t>).</a:t>
            </a:r>
          </a:p>
          <a:p>
            <a:pPr lvl="0"/>
            <a:r>
              <a:rPr lang="ru-RU" altLang="ru-RU" dirty="0" err="1">
                <a:solidFill>
                  <a:srgbClr val="333333"/>
                </a:solidFill>
                <a:latin typeface="Menlo"/>
              </a:rPr>
              <a:t>show</a:t>
            </a:r>
            <a:r>
              <a:rPr lang="ru-RU" altLang="ru-RU" dirty="0">
                <a:solidFill>
                  <a:srgbClr val="333333"/>
                </a:solidFill>
                <a:latin typeface="Menlo"/>
              </a:rPr>
              <a:t> </a:t>
            </a:r>
            <a:r>
              <a:rPr lang="ru-RU" altLang="ru-RU" dirty="0" err="1">
                <a:solidFill>
                  <a:srgbClr val="333333"/>
                </a:solidFill>
                <a:latin typeface="Menlo"/>
              </a:rPr>
              <a:t>global</a:t>
            </a:r>
            <a:r>
              <a:rPr lang="ru-RU" altLang="ru-RU" dirty="0">
                <a:solidFill>
                  <a:srgbClr val="333333"/>
                </a:solidFill>
                <a:latin typeface="Menlo"/>
              </a:rPr>
              <a:t> </a:t>
            </a:r>
            <a:r>
              <a:rPr lang="ru-RU" altLang="ru-RU" dirty="0" err="1">
                <a:solidFill>
                  <a:srgbClr val="333333"/>
                </a:solidFill>
                <a:latin typeface="Menlo"/>
              </a:rPr>
              <a:t>variables</a:t>
            </a:r>
            <a:r>
              <a:rPr lang="ru-RU" altLang="ru-RU" dirty="0">
                <a:solidFill>
                  <a:srgbClr val="333333"/>
                </a:solidFill>
                <a:latin typeface="Menlo"/>
              </a:rPr>
              <a:t> </a:t>
            </a:r>
            <a:r>
              <a:rPr lang="ru-RU" altLang="ru-RU" dirty="0" err="1">
                <a:solidFill>
                  <a:srgbClr val="333333"/>
                </a:solidFill>
                <a:latin typeface="Menlo"/>
              </a:rPr>
              <a:t>like</a:t>
            </a:r>
            <a:r>
              <a:rPr lang="ru-RU" altLang="ru-RU" dirty="0">
                <a:solidFill>
                  <a:srgbClr val="333333"/>
                </a:solidFill>
                <a:latin typeface="Menlo"/>
              </a:rPr>
              <a:t> "</a:t>
            </a:r>
            <a:r>
              <a:rPr lang="ru-RU" altLang="ru-RU" dirty="0" err="1">
                <a:solidFill>
                  <a:srgbClr val="333333"/>
                </a:solidFill>
                <a:latin typeface="Menlo"/>
              </a:rPr>
              <a:t>innodb_file_per_table</a:t>
            </a:r>
            <a:r>
              <a:rPr lang="ru-RU" altLang="ru-RU" dirty="0" smtClean="0">
                <a:solidFill>
                  <a:srgbClr val="333333"/>
                </a:solidFill>
                <a:latin typeface="Menlo"/>
              </a:rPr>
              <a:t>";</a:t>
            </a:r>
          </a:p>
          <a:p>
            <a:pPr lvl="0"/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latin typeface="Menlo"/>
            </a:endParaRPr>
          </a:p>
          <a:p>
            <a:r>
              <a:rPr lang="ru-RU" altLang="ru-RU" sz="2000" dirty="0" smtClean="0">
                <a:solidFill>
                  <a:srgbClr val="333333"/>
                </a:solidFill>
                <a:latin typeface="Menlo"/>
              </a:rPr>
              <a:t>Если </a:t>
            </a:r>
            <a:r>
              <a:rPr lang="en-US" altLang="ru-RU" sz="2000" dirty="0" smtClean="0">
                <a:solidFill>
                  <a:srgbClr val="333333"/>
                </a:solidFill>
                <a:latin typeface="Menlo"/>
              </a:rPr>
              <a:t>OFF – </a:t>
            </a:r>
            <a:r>
              <a:rPr lang="ru-RU" altLang="ru-RU" sz="2000" dirty="0" smtClean="0">
                <a:solidFill>
                  <a:srgbClr val="333333"/>
                </a:solidFill>
                <a:latin typeface="Menlo"/>
              </a:rPr>
              <a:t>в </a:t>
            </a:r>
            <a:r>
              <a:rPr lang="en-US" altLang="ru-RU" sz="2000" dirty="0" smtClean="0">
                <a:solidFill>
                  <a:srgbClr val="333333"/>
                </a:solidFill>
                <a:latin typeface="Menlo"/>
              </a:rPr>
              <a:t>my.ini </a:t>
            </a:r>
            <a:r>
              <a:rPr lang="ru-RU" altLang="ru-RU" sz="2000" dirty="0" smtClean="0">
                <a:solidFill>
                  <a:srgbClr val="333333"/>
                </a:solidFill>
                <a:latin typeface="Menlo"/>
              </a:rPr>
              <a:t>добавить </a:t>
            </a:r>
          </a:p>
          <a:p>
            <a:pPr marL="457200" lvl="1" indent="0">
              <a:buNone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enlo"/>
              </a:rPr>
              <a:t>[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Menlo"/>
              </a:rPr>
              <a:t>mysqld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enlo"/>
              </a:rPr>
              <a:t>] </a:t>
            </a:r>
          </a:p>
          <a:p>
            <a:pPr marL="457200" lvl="1" indent="0">
              <a:buNone/>
            </a:pP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Menlo"/>
              </a:rPr>
              <a:t>innodb_file_per_table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enlo"/>
              </a:rPr>
              <a:t>=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Menlo"/>
              </a:rPr>
              <a:t>ON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>
              <a:buNone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6095967" y="90100"/>
            <a:ext cx="65" cy="276999"/>
          </a:xfrm>
          <a:prstGeom prst="rect">
            <a:avLst/>
          </a:prstGeom>
          <a:solidFill>
            <a:srgbClr val="F3F7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8167" y="3624945"/>
            <a:ext cx="3351266" cy="1148556"/>
          </a:xfrm>
          <a:prstGeom prst="rect">
            <a:avLst/>
          </a:prstGeom>
        </p:spPr>
      </p:pic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6248367" y="242500"/>
            <a:ext cx="65" cy="276999"/>
          </a:xfrm>
          <a:prstGeom prst="rect">
            <a:avLst/>
          </a:prstGeom>
          <a:solidFill>
            <a:srgbClr val="F3F7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89806" y="5832126"/>
            <a:ext cx="56689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0" i="0" dirty="0" smtClean="0">
                <a:solidFill>
                  <a:srgbClr val="0077AA"/>
                </a:solidFill>
                <a:effectLst/>
                <a:latin typeface="Liberation Mono"/>
              </a:rPr>
              <a:t>ALTER</a:t>
            </a:r>
            <a:r>
              <a:rPr lang="en-US" b="0" i="0" dirty="0" smtClean="0">
                <a:solidFill>
                  <a:srgbClr val="000000"/>
                </a:solidFill>
                <a:effectLst/>
                <a:latin typeface="Liberation Mono"/>
              </a:rPr>
              <a:t> </a:t>
            </a:r>
            <a:r>
              <a:rPr lang="en-US" b="0" i="0" dirty="0" smtClean="0">
                <a:solidFill>
                  <a:srgbClr val="0077AA"/>
                </a:solidFill>
                <a:effectLst/>
                <a:latin typeface="Liberation Mono"/>
              </a:rPr>
              <a:t>INSTANCE</a:t>
            </a:r>
            <a:r>
              <a:rPr lang="en-US" b="0" i="0" dirty="0" smtClean="0">
                <a:solidFill>
                  <a:srgbClr val="000000"/>
                </a:solidFill>
                <a:effectLst/>
                <a:latin typeface="Liberation Mono"/>
              </a:rPr>
              <a:t> </a:t>
            </a:r>
            <a:r>
              <a:rPr lang="en-US" b="0" i="0" dirty="0" smtClean="0">
                <a:solidFill>
                  <a:srgbClr val="0077AA"/>
                </a:solidFill>
                <a:effectLst/>
                <a:latin typeface="Liberation Mono"/>
              </a:rPr>
              <a:t>ROTATE</a:t>
            </a:r>
            <a:r>
              <a:rPr lang="en-US" b="0" i="0" dirty="0" smtClean="0">
                <a:solidFill>
                  <a:srgbClr val="000000"/>
                </a:solidFill>
                <a:effectLst/>
                <a:latin typeface="Liberation Mono"/>
              </a:rPr>
              <a:t> </a:t>
            </a:r>
            <a:r>
              <a:rPr lang="en-US" b="0" i="0" dirty="0" err="1" smtClean="0">
                <a:solidFill>
                  <a:srgbClr val="000000"/>
                </a:solidFill>
                <a:effectLst/>
                <a:latin typeface="Liberation Mono"/>
              </a:rPr>
              <a:t>INNODB</a:t>
            </a:r>
            <a:r>
              <a:rPr lang="en-US" b="0" i="0" dirty="0" smtClean="0">
                <a:solidFill>
                  <a:srgbClr val="000000"/>
                </a:solidFill>
                <a:effectLst/>
                <a:latin typeface="Liberation Mono"/>
              </a:rPr>
              <a:t> </a:t>
            </a:r>
            <a:r>
              <a:rPr lang="en-US" b="0" i="0" dirty="0" smtClean="0">
                <a:solidFill>
                  <a:srgbClr val="0077AA"/>
                </a:solidFill>
                <a:effectLst/>
                <a:latin typeface="Liberation Mono"/>
              </a:rPr>
              <a:t>MASTER</a:t>
            </a:r>
            <a:r>
              <a:rPr lang="en-US" b="0" i="0" dirty="0" smtClean="0">
                <a:solidFill>
                  <a:srgbClr val="000000"/>
                </a:solidFill>
                <a:effectLst/>
                <a:latin typeface="Liberation Mono"/>
              </a:rPr>
              <a:t> </a:t>
            </a:r>
            <a:r>
              <a:rPr lang="en-US" b="0" i="0" dirty="0" smtClean="0">
                <a:solidFill>
                  <a:srgbClr val="0077AA"/>
                </a:solidFill>
                <a:effectLst/>
                <a:latin typeface="Liberation Mono"/>
              </a:rPr>
              <a:t>KEY</a:t>
            </a:r>
            <a:r>
              <a:rPr lang="en-US" b="0" i="0" dirty="0" smtClean="0">
                <a:solidFill>
                  <a:srgbClr val="999999"/>
                </a:solidFill>
                <a:effectLst/>
                <a:latin typeface="Liberation Mono"/>
              </a:rPr>
              <a:t>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83992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Пример </a:t>
            </a:r>
            <a:r>
              <a:rPr lang="en-US" dirty="0" smtClean="0"/>
              <a:t>http://www.sdteam.com/shifrovanie_hranimuh_dannuh_v_mysql_5_7_t24095.html</a:t>
            </a:r>
            <a:endParaRPr lang="ru-RU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968828" y="2427377"/>
            <a:ext cx="5431971" cy="1754326"/>
          </a:xfrm>
          <a:prstGeom prst="rect">
            <a:avLst/>
          </a:prstGeom>
          <a:solidFill>
            <a:srgbClr val="F3F7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1800" dirty="0">
                <a:solidFill>
                  <a:srgbClr val="0077AA"/>
                </a:solidFill>
                <a:latin typeface="Liberation Mono"/>
              </a:rPr>
              <a:t>Создание таблицы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Menlo"/>
              </a:rPr>
              <a:t>CREATE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enlo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Menlo"/>
              </a:rPr>
              <a:t>TABLE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enlo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Menlo"/>
              </a:rPr>
              <a:t>sample_db.sensitive_data_tb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enlo"/>
              </a:rPr>
              <a:t> (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enlo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Menlo"/>
              </a:rPr>
              <a:t>id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enlo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Menlo"/>
              </a:rPr>
              <a:t>int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enlo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Menlo"/>
              </a:rPr>
              <a:t>primary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enlo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Menlo"/>
              </a:rPr>
              <a:t>key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enlo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Menlo"/>
              </a:rPr>
              <a:t>auto_increment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enlo"/>
              </a:rPr>
              <a:t>,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Menlo"/>
              </a:rPr>
              <a:t>payload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enlo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Menlo"/>
              </a:rPr>
              <a:t>varchar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enlo"/>
              </a:rPr>
              <a:t>(256) )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Menlo"/>
              </a:rPr>
              <a:t>engine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enlo"/>
              </a:rPr>
              <a:t>=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Menlo"/>
              </a:rPr>
              <a:t>innodb</a:t>
            </a:r>
            <a:r>
              <a:rPr lang="ru-RU" altLang="ru-RU" sz="1600" dirty="0">
                <a:solidFill>
                  <a:srgbClr val="333333"/>
                </a:solidFill>
                <a:latin typeface="Menlo"/>
              </a:rPr>
              <a:t> </a:t>
            </a:r>
            <a:r>
              <a:rPr lang="en-US" altLang="ru-RU" sz="1600" dirty="0" smtClean="0">
                <a:solidFill>
                  <a:srgbClr val="333333"/>
                </a:solidFill>
                <a:latin typeface="Menlo"/>
              </a:rPr>
              <a:t>encryption=‘Y’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enlo"/>
              </a:rPr>
              <a:t>;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1600" dirty="0">
              <a:latin typeface="Arial" panose="020B0604020202020204" pitchFamily="34" charset="0"/>
            </a:endParaRPr>
          </a:p>
          <a:p>
            <a:pPr mar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Menlo"/>
              </a:rPr>
              <a:t>INSERT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enlo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Menlo"/>
              </a:rPr>
              <a:t>INTO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enlo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Menlo"/>
              </a:rPr>
              <a:t>sample_db.sensitive_data_tb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enlo"/>
              </a:rPr>
              <a:t>(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Menlo"/>
              </a:rPr>
              <a:t>payload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enlo"/>
              </a:rPr>
              <a:t>)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Menlo"/>
              </a:rPr>
              <a:t>VALUES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enlo"/>
              </a:rPr>
              <a:t>("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Menlo"/>
              </a:rPr>
              <a:t>Private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enlo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Menlo"/>
              </a:rPr>
              <a:t>sensitive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enlo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Menlo"/>
              </a:rPr>
              <a:t>data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enlo"/>
              </a:rPr>
              <a:t>");</a:t>
            </a:r>
            <a:r>
              <a:rPr lang="ru-RU" altLang="ru-RU" sz="1600" dirty="0"/>
              <a:t> 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6095967" y="90100"/>
            <a:ext cx="65" cy="276999"/>
          </a:xfrm>
          <a:prstGeom prst="rect">
            <a:avLst/>
          </a:prstGeom>
          <a:solidFill>
            <a:srgbClr val="F3F7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178846" y="4690293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0" i="0" dirty="0" smtClean="0">
                <a:solidFill>
                  <a:srgbClr val="0077AA"/>
                </a:solidFill>
                <a:effectLst/>
                <a:latin typeface="Liberation Mono"/>
              </a:rPr>
              <a:t>Просмотр зашифрованных таблиц</a:t>
            </a:r>
          </a:p>
          <a:p>
            <a:r>
              <a:rPr lang="en-US" dirty="0">
                <a:solidFill>
                  <a:srgbClr val="000000"/>
                </a:solidFill>
                <a:latin typeface="Liberation Mono"/>
              </a:rPr>
              <a:t>SELECT </a:t>
            </a:r>
            <a:r>
              <a:rPr lang="en-US" dirty="0" err="1">
                <a:solidFill>
                  <a:srgbClr val="000000"/>
                </a:solidFill>
                <a:latin typeface="Liberation Mono"/>
              </a:rPr>
              <a:t>TABLE_SCHEMA</a:t>
            </a:r>
            <a:r>
              <a:rPr lang="en-US" dirty="0">
                <a:solidFill>
                  <a:srgbClr val="000000"/>
                </a:solidFill>
                <a:latin typeface="Liberation Mono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Liberation Mono"/>
              </a:rPr>
              <a:t>TABLE_NAME</a:t>
            </a:r>
            <a:r>
              <a:rPr lang="en-US" dirty="0">
                <a:solidFill>
                  <a:srgbClr val="000000"/>
                </a:solidFill>
                <a:latin typeface="Liberation Mono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Liberation Mono"/>
              </a:rPr>
              <a:t>CREATE_OPTIONS</a:t>
            </a:r>
            <a:r>
              <a:rPr lang="en-US" dirty="0">
                <a:solidFill>
                  <a:srgbClr val="000000"/>
                </a:solidFill>
                <a:latin typeface="Liberation Mono"/>
              </a:rPr>
              <a:t> FROM </a:t>
            </a:r>
            <a:r>
              <a:rPr lang="en-US" dirty="0" err="1">
                <a:solidFill>
                  <a:srgbClr val="000000"/>
                </a:solidFill>
                <a:latin typeface="Liberation Mono"/>
              </a:rPr>
              <a:t>INFORMATION_SCHEMA.TABLES</a:t>
            </a:r>
            <a:r>
              <a:rPr lang="en-US" dirty="0">
                <a:solidFill>
                  <a:srgbClr val="000000"/>
                </a:solidFill>
                <a:latin typeface="Liberation Mono"/>
              </a:rPr>
              <a:t> WHERE </a:t>
            </a:r>
            <a:r>
              <a:rPr lang="en-US" dirty="0" err="1">
                <a:solidFill>
                  <a:srgbClr val="000000"/>
                </a:solidFill>
                <a:latin typeface="Liberation Mono"/>
              </a:rPr>
              <a:t>CREATE_OPTIONS</a:t>
            </a:r>
            <a:r>
              <a:rPr lang="en-US" dirty="0">
                <a:solidFill>
                  <a:srgbClr val="000000"/>
                </a:solidFill>
                <a:latin typeface="Liberation Mono"/>
              </a:rPr>
              <a:t> LIKE '%ENCRYPTION="Y"%';</a:t>
            </a:r>
            <a:endParaRPr lang="ru-RU" dirty="0">
              <a:solidFill>
                <a:srgbClr val="000000"/>
              </a:solidFill>
              <a:latin typeface="Liberation Mono"/>
            </a:endParaRPr>
          </a:p>
        </p:txBody>
      </p:sp>
    </p:spTree>
    <p:extLst>
      <p:ext uri="{BB962C8B-B14F-4D97-AF65-F5344CB8AC3E}">
        <p14:creationId xmlns:p14="http://schemas.microsoft.com/office/powerpoint/2010/main" val="22236617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на </a:t>
            </a:r>
            <a:r>
              <a:rPr lang="ru-RU" dirty="0" err="1" smtClean="0"/>
              <a:t>лабораторну</a:t>
            </a:r>
            <a:r>
              <a:rPr lang="ru-RU" dirty="0" smtClean="0"/>
              <a:t> роботу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Виконати</a:t>
            </a:r>
            <a:r>
              <a:rPr lang="ru-RU" dirty="0" smtClean="0"/>
              <a:t> </a:t>
            </a:r>
            <a:r>
              <a:rPr lang="ru-RU" dirty="0" err="1" smtClean="0"/>
              <a:t>прозоре</a:t>
            </a:r>
            <a:r>
              <a:rPr lang="ru-RU" dirty="0" smtClean="0"/>
              <a:t> </a:t>
            </a:r>
            <a:r>
              <a:rPr lang="ru-RU" dirty="0" err="1" smtClean="0"/>
              <a:t>шифрування</a:t>
            </a:r>
            <a:r>
              <a:rPr lang="ru-RU" dirty="0" smtClean="0"/>
              <a:t> </a:t>
            </a:r>
            <a:r>
              <a:rPr lang="ru-RU" dirty="0" err="1" smtClean="0"/>
              <a:t>таблиці</a:t>
            </a:r>
            <a:r>
              <a:rPr lang="ru-RU" dirty="0" smtClean="0"/>
              <a:t> БД за </a:t>
            </a:r>
            <a:r>
              <a:rPr lang="uk-UA" dirty="0" smtClean="0"/>
              <a:t>індивідуальним варіантом</a:t>
            </a:r>
          </a:p>
          <a:p>
            <a:r>
              <a:rPr lang="uk-UA" dirty="0" smtClean="0"/>
              <a:t>Дослідити функції </a:t>
            </a:r>
            <a:r>
              <a:rPr lang="uk-UA" smtClean="0"/>
              <a:t>возвратного </a:t>
            </a:r>
            <a:r>
              <a:rPr lang="uk-UA" dirty="0" smtClean="0"/>
              <a:t>шифрування</a:t>
            </a:r>
          </a:p>
          <a:p>
            <a:r>
              <a:rPr lang="uk-UA" dirty="0" smtClean="0"/>
              <a:t>Дослідити функції </a:t>
            </a:r>
            <a:r>
              <a:rPr lang="uk-UA" dirty="0" err="1" smtClean="0"/>
              <a:t>невозвратного</a:t>
            </a:r>
            <a:r>
              <a:rPr lang="uk-UA" dirty="0" smtClean="0"/>
              <a:t> шифрування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93053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Сертификаты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http</a:t>
            </a:r>
            <a:r>
              <a:rPr lang="en-US" smtClean="0"/>
              <a:t>://cyber01.ru/manuals/rabota-mysql-s-ssl</a:t>
            </a:r>
            <a:r>
              <a:rPr lang="en-US" dirty="0"/>
              <a:t>/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6213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Шифрование данных в </a:t>
            </a:r>
            <a:r>
              <a:rPr lang="ru-RU" dirty="0" err="1" smtClean="0"/>
              <a:t>MySQL</a:t>
            </a:r>
            <a:r>
              <a:rPr lang="ru-RU" dirty="0" smtClean="0"/>
              <a:t> 5,7 имеет следующие преимущества: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fontAlgn="base"/>
            <a:r>
              <a:rPr lang="ru-RU" dirty="0"/>
              <a:t>Надежное шифрование </a:t>
            </a:r>
            <a:r>
              <a:rPr lang="ru-RU" dirty="0" err="1"/>
              <a:t>AES</a:t>
            </a:r>
            <a:r>
              <a:rPr lang="ru-RU" dirty="0"/>
              <a:t>-256 для таблиц </a:t>
            </a:r>
            <a:r>
              <a:rPr lang="ru-RU" dirty="0" err="1"/>
              <a:t>InnoDB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Прозрачное для приложений. Отсутствие кода для приложения, схемы. Нет необходимости изменять тип данных;</a:t>
            </a:r>
          </a:p>
          <a:p>
            <a:pPr fontAlgn="base"/>
            <a:r>
              <a:rPr lang="ru-RU" dirty="0"/>
              <a:t>Прозрачное для администраторов баз данных. Ключи не управляются администраторами баз данных;</a:t>
            </a:r>
          </a:p>
          <a:p>
            <a:pPr fontAlgn="base"/>
            <a:r>
              <a:rPr lang="ru-RU" dirty="0"/>
              <a:t>Управление ключами. Ключи можно безопасно хранить отдельно от данных, а смена ключей является простой.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5812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Функции шифрования </a:t>
            </a:r>
            <a:br>
              <a:rPr lang="ru-RU" dirty="0" smtClean="0"/>
            </a:br>
            <a:r>
              <a:rPr lang="en-US" sz="2200" dirty="0" smtClean="0">
                <a:hlinkClick r:id="rId2"/>
              </a:rPr>
              <a:t>https://kbss.ru/blog/bd_mysql/304.html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en-US" sz="2200" dirty="0" smtClean="0">
                <a:hlinkClick r:id="rId3"/>
              </a:rPr>
              <a:t>http://www.php.su/mysql/manual/?page=Miscellaneous_functions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en-US" sz="2200" dirty="0" smtClean="0"/>
              <a:t>https://dev.mysql.com/doc/refman/8.0/en/encryption-functions.html</a:t>
            </a:r>
            <a:endParaRPr lang="ru-RU" sz="22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748393" y="1748306"/>
            <a:ext cx="10447090" cy="4988525"/>
          </a:xfrm>
          <a:prstGeom prst="rect">
            <a:avLst/>
          </a:prstGeom>
          <a:solidFill>
            <a:srgbClr val="F7F7F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1740" tIns="31740" rIns="31740" bIns="3174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PASSWORD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(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str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)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Создает строку "пароля" из простого текста в аргументе 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str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. Именно эта функция используется в целях шифрования паролей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MySQL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для хранения в столбце 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Password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в таблице привилегий 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user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: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mysql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&gt;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SELECT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PASSWORD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('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badpwd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'); -&gt; '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7f84554057dd964b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' 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Шифрование, которое выполняет функция 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PASSWORD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()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, необратимо. Способ шифрования пароля, который используется функцией 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PASSWORD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()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, отличается от применяемого для шифрования паролей в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Unix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. Не следует ожидать, что, если пароли одинаковы для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Unix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и для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MySQL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, то функция 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PASSWORD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()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даст в результате то же зашифрованное значение, которое хранится в файле паролей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Unix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. См. описание функции 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ENCRYPT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()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ENCRYPT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(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str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[,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salt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])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Шифрует аргумент 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str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, используя вызов системной функции кодирования 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crypt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()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из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Unix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. Аргумент 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salt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должен быть строкой из двух символов (в версии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MySQL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3.22.16 аргумент 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salt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может содержать более двух символов):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mysql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&gt;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SELECT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ENCRYPT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("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hello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"); -&gt; '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VxuFAJXVARROc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' 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Если функция 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crypt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()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в данной операционной системе недоступна, функция 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ENCRYPT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()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всегда возвращает 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NULL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. Функция 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ENCRYPT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()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игнорирует все символы в аргументе 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str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, за исключением первых восьми, по крайней мере в некоторых операционных системах - это определяется тем, как реализован системный вызов базовой функции 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crypt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()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6539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 шифрования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60259"/>
            <a:ext cx="10515600" cy="5236483"/>
          </a:xfrm>
        </p:spPr>
        <p:txBody>
          <a:bodyPr>
            <a:no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ENCODE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(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str,pass_str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)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marL="457200" lvl="1"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Шифрует 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str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, используя аргумент 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pass_str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как пароль. Для расшифровки результата следует использовать функцию 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DECODE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()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. Результат представляет собой двоичную строку той же длины, что и 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string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. Для хранения результата в столбце следует использовать столбец типа 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BLOB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DECODE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(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crypt_str,pass_str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)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marL="457200" lvl="1"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Расшифровывает зашифрованную строку 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crypt_str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, используя аргумент 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pass_str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как пароль. Аргумент 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crypt_str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должен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быть строкой, возвращаемой функцией 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ENCODE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()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MD5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(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string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)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marL="457200" lvl="1"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Вычисляет 128-битовую контрольную сумму 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MD5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для аргумента 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string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. Возвращаемая величина представляет собой 32-разрядное шестнадцатеричное число, которое может быть использовано, например, в качестве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хеш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-ключа:</a:t>
            </a:r>
          </a:p>
          <a:p>
            <a:pPr marL="457200" lvl="1"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mysql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&gt;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SELECT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MD5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("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testing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"); -&gt; '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ae2b1fca515949e5d54fb22b8ed95575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' 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ru-RU" altLang="ru-RU" sz="1400" dirty="0" smtClean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SHA1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(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string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)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SHA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(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string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)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marL="457200" lvl="1"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Вычисляет 160-битовую контрольную сумму 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SHA1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для аргумента 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string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, как описано в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RFC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3174 (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Secure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Hash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Algorithm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). Возвращаемая величина представляет собой 40-разрядное шестнадцатеричное число или 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NULL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(в том случае, если входной аргумент был равен 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NULL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). Одно из возможных применений для этой функции - в качестве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хеш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-ключа. Можно ее использовать и как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криптографически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безопасную функцию для сохранения паролей.</a:t>
            </a:r>
          </a:p>
          <a:p>
            <a:pPr marL="457200" lvl="1"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mysql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&gt;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SELECT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SHA1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("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abc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"); -&gt; '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a9993e364706816aba3e25717850c26c9cd0d89d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‘</a:t>
            </a:r>
          </a:p>
          <a:p>
            <a:pPr marL="457200" lvl="1"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Функция 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SHA1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()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была добавлена в версии 4.0.2, и может рассматриваться как более защищенный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криптографически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эквивалент функции 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MD5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()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. 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SHA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()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является синонимом для функции 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SHA1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()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.</a:t>
            </a:r>
          </a:p>
          <a:p>
            <a:pPr marL="457200" lvl="1"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071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 шифрования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AES_ENCRYPT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(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string,key_string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)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AES_DECRYPT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(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string,key_string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)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marL="457200" lvl="1" indent="-45720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Эти функции позволяют шифровать/дешифровать данные, используя официальный алгоритм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AES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(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Advanced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Encryption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Standard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) (предыдущее название -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Rijndael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). В нем применяется кодирование с 128-битовым ключом, однако при помощи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патча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к исходному коду длину ключа можно увеличить до 256 битов. В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MySQL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выбран 128-битовый ключ, поскольку он работает намного быстрее и обычно обеспечивает вполне достаточную защищенность. Входные аргументы могут быть любой длины. Если один из аргументов равен 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NULL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, то результат этой функции также будет иметь значение 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NULL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. Так как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AES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является алгоритмом блочного уровня, то для декодирования используется дополнение строк нечетной длины, так, чтобы длина результирующей строки могла вычисляться как выражение 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16*(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trunc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(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длина_строки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/16)+1)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. Если строка имеет некорректную длину или содержит неверные данные для этого ключа, то функция 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AES_DECRYPT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()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вернет 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NULL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, поэтому на эту функцию особо полагаться не стоит. 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AES_DECRYPT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()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имеет также модификацию, возвращающую величину со значением, не равным 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NULL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, даже при неправильном ключе. Функции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AES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можно использовать для хранения данных в зашифрованном виде путем модификации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запросов: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INSERT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INTO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 t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VALUES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 (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1,AES_ENCRYPT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("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text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","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password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"));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Можно добиться еще более высокого уровня защищенности за счет исключения передачи ключа через соединение для каждого запроса - для этого ключ на время соединения должен сохраняться в переменной на сервере:</a:t>
            </a:r>
          </a:p>
          <a:p>
            <a:pPr marL="457200" lvl="1" indent="-45720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SELECT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 @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password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:="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my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password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";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INSERT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INTO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 t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VALUES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 (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1,AES_ENCRYPT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("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text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",@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password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));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Функции 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AES_ENCRYPT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()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и 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AES_DECRYPT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()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были добавлены в версию 4.0.2 и могут рассматриваться как наиболее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криптографически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защищенные шифрующие функции, в настоящее время доступные в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MySQL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.</a:t>
            </a:r>
          </a:p>
          <a:p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684256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6895" y="-94859"/>
            <a:ext cx="10515600" cy="1325563"/>
          </a:xfrm>
        </p:spPr>
        <p:txBody>
          <a:bodyPr/>
          <a:lstStyle/>
          <a:p>
            <a:r>
              <a:rPr lang="ru-RU" dirty="0" smtClean="0"/>
              <a:t>Функции шифрования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6895" y="944781"/>
            <a:ext cx="11333527" cy="5581854"/>
          </a:xfrm>
        </p:spPr>
        <p:txBody>
          <a:bodyPr>
            <a:no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DES_ENCRYPT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(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string_to_encrypt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 [, (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key_number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 |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key_string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) ] )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marL="0" lvl="1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Шифрует строку с заданным ключом, используя алгоритм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DES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. Следует учитывать, что эта функция работает только тогда, когда конфигурация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MySQL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поддерживает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SSL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. Ключ для использования при шифровании выбирается следующим образом:</a:t>
            </a:r>
          </a:p>
          <a:p>
            <a:pPr marL="457200" lvl="1"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ru-RU" altLang="ru-RU" sz="1400" dirty="0" smtClean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marL="457200" lvl="1"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ru-RU" altLang="ru-RU" sz="14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marL="457200" lvl="1"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ru-RU" altLang="ru-RU" sz="14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marL="457200" lvl="1"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marL="457200" lvl="1"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ru-RU" altLang="ru-RU" sz="14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marL="457200" lvl="1"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marL="457200" lvl="1"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marL="457200" lvl="1"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ru-RU" altLang="ru-RU" sz="14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marL="0" lvl="1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Функция возвращает двоичную строку, в которой первый символ будет 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CHAR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(128 |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key_number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)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. Число 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128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добавлено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для упрощения распознавания зашифрованного ключа. При использовании строкового ключа 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key_number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будет равен 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127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. При ошибке эта функция возвращает 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NULL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. Длина строки в результате будет равна 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new_length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=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org_length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 + (8-(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org_length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 % 8))+1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. Выражение 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des-key-file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имеет следующий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форматt: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key_number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des_key_string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key_number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des_key_string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Каждый элемент 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key_number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должен быть числом от 0 до 9. Строки в данном файле могут располагаться в произвольном порядке. Выражение 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des_key_string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представляет собой строку, которая будет использована при шифровании сообщения. Между числом и ключом должен быть по крайней мере один пробел. Первый ключ используется по умолчанию, если не задан какой-либо аргумент ключа в функции 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DES_ENCRYPT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()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. Существует возможность послать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MySQL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запрос на чтение новых значений ключей из файла ключей при помощи команды 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FLUSH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DES_KEY_FILE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. Эта операция требует наличия привилегии 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Reload_priv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. Одно из преимуществ наличия набора ключей по умолчанию состоит в том, что приложения могут проверять существование зашифрованных величин в столбцах без предоставления конечному пользователю права расшифровки этих величин.</a:t>
            </a:r>
          </a:p>
          <a:p>
            <a:pPr marL="457200" lvl="1"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mysql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&gt;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SELECT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customer_address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FROM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customer_table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WHERE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crypted_credit_card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 =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DES_ENCRYPT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("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credit_card_number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"); 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6843691"/>
              </p:ext>
            </p:extLst>
          </p:nvPr>
        </p:nvGraphicFramePr>
        <p:xfrm>
          <a:off x="813031" y="2032014"/>
          <a:ext cx="9958431" cy="1447800"/>
        </p:xfrm>
        <a:graphic>
          <a:graphicData uri="http://schemas.openxmlformats.org/drawingml/2006/table">
            <a:tbl>
              <a:tblPr/>
              <a:tblGrid>
                <a:gridCol w="2441350">
                  <a:extLst>
                    <a:ext uri="{9D8B030D-6E8A-4147-A177-3AD203B41FA5}">
                      <a16:colId xmlns:a16="http://schemas.microsoft.com/office/drawing/2014/main" val="1319618280"/>
                    </a:ext>
                  </a:extLst>
                </a:gridCol>
                <a:gridCol w="7517081">
                  <a:extLst>
                    <a:ext uri="{9D8B030D-6E8A-4147-A177-3AD203B41FA5}">
                      <a16:colId xmlns:a16="http://schemas.microsoft.com/office/drawing/2014/main" val="22914941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 b="1"/>
                        <a:t>Аргумент</a:t>
                      </a:r>
                      <a:endParaRPr lang="ru-RU"/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FF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/>
                        <a:t>Описание</a:t>
                      </a:r>
                      <a:endParaRPr lang="ru-RU"/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F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725359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dirty="0"/>
                        <a:t>Только один аргумент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FF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Используется первый ключ из </a:t>
                      </a:r>
                      <a:r>
                        <a:rPr lang="ru-RU">
                          <a:solidFill>
                            <a:srgbClr val="008000"/>
                          </a:solidFill>
                          <a:effectLst/>
                        </a:rPr>
                        <a:t>des-key-file</a:t>
                      </a:r>
                      <a:endParaRPr lang="ru-RU"/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F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488503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/>
                        <a:t>Номер ключа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FF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Используется заданный ключ (0-9) из </a:t>
                      </a:r>
                      <a:r>
                        <a:rPr lang="ru-RU" dirty="0" err="1">
                          <a:solidFill>
                            <a:srgbClr val="008000"/>
                          </a:solidFill>
                          <a:effectLst/>
                        </a:rPr>
                        <a:t>des-key-file</a:t>
                      </a:r>
                      <a:endParaRPr lang="ru-RU" dirty="0"/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F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704708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dirty="0"/>
                        <a:t>Строка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FF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Для шифрования </a:t>
                      </a:r>
                      <a:r>
                        <a:rPr lang="ru-RU" dirty="0" err="1">
                          <a:solidFill>
                            <a:srgbClr val="008000"/>
                          </a:solidFill>
                          <a:effectLst/>
                        </a:rPr>
                        <a:t>string_to_encrypt</a:t>
                      </a:r>
                      <a:r>
                        <a:rPr lang="ru-RU" dirty="0"/>
                        <a:t> может использоваться ключ, заданный в </a:t>
                      </a:r>
                      <a:r>
                        <a:rPr lang="ru-RU" dirty="0" err="1">
                          <a:solidFill>
                            <a:srgbClr val="008000"/>
                          </a:solidFill>
                          <a:effectLst/>
                        </a:rPr>
                        <a:t>key_string</a:t>
                      </a:r>
                      <a:endParaRPr lang="ru-RU" dirty="0"/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F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956437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324762" y="2309071"/>
            <a:ext cx="1091379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1717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 шифрования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DES_DECRYPT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(</a:t>
            </a: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string_to_decrypt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 [, </a:t>
            </a: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key_string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])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marL="457200" lvl="1" indent="-45720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Дешифрует строку, зашифрованную с помощью функции </a:t>
            </a: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DES_ENCRYPT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()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. Следует учитывать, что эта функция работает только тогда, когда конфигурация </a:t>
            </a: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MySQL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поддерживает </a:t>
            </a: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SSL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.</a:t>
            </a:r>
            <a:r>
              <a:rPr kumimoji="0" lang="ru-RU" altLang="ru-RU" sz="18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Если аргумент </a:t>
            </a: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key_string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не задан, то функция </a:t>
            </a: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DES_DECRYPT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()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проверяет первый байт зашифрованной строки для определения номера ключа алгоритма </a:t>
            </a: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DES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, использованного для шифрования исходной строки, Затем читает ключ из </a:t>
            </a: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des-key-file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для расшифровки сообщения. Чтобы выполнить это, пользователь должен обладать привилегией </a:t>
            </a: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SUPER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. При указании значения аргумента в </a:t>
            </a: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key_string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эта строка используется как ключ для дешифровки сообщения. Если строка </a:t>
            </a: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string_to_decrypt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не выглядит как зашифрованная, то </a:t>
            </a: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MySQL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вернет заданную строку </a:t>
            </a: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string_to_decrypt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. При ошибке эта функция возвращает </a:t>
            </a: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Verdana" panose="020B0604030504040204" pitchFamily="34" charset="0"/>
              </a:rPr>
              <a:t>NULL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779507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Перезагрузка сервера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командной строке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 net  stop </a:t>
            </a:r>
            <a:r>
              <a:rPr lang="en-US" dirty="0" err="1" smtClean="0"/>
              <a:t>mysql</a:t>
            </a:r>
            <a:r>
              <a:rPr lang="ru-RU" dirty="0" smtClean="0"/>
              <a:t>57</a:t>
            </a:r>
            <a:endParaRPr lang="en-US" dirty="0" smtClean="0"/>
          </a:p>
          <a:p>
            <a:pPr marL="0" lvl="2" indent="0">
              <a:spcBef>
                <a:spcPts val="1000"/>
              </a:spcBef>
              <a:buNone/>
            </a:pPr>
            <a:r>
              <a:rPr lang="en-US" sz="2800" dirty="0" smtClean="0"/>
              <a:t> </a:t>
            </a:r>
            <a:r>
              <a:rPr lang="en-US" sz="2800" dirty="0"/>
              <a:t>net  start </a:t>
            </a:r>
            <a:r>
              <a:rPr lang="en-US" sz="2800" dirty="0" err="1" smtClean="0"/>
              <a:t>mysql</a:t>
            </a:r>
            <a:r>
              <a:rPr lang="ru-RU" sz="2800" dirty="0" smtClean="0"/>
              <a:t>57</a:t>
            </a:r>
            <a:endParaRPr lang="en-US" sz="2800" dirty="0"/>
          </a:p>
          <a:p>
            <a:pPr lvl="2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05061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Включение плагина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Файл </a:t>
            </a:r>
            <a:r>
              <a:rPr lang="en-US" dirty="0" smtClean="0"/>
              <a:t>my.ini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2189" y="2432277"/>
            <a:ext cx="5526135" cy="996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65507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323</Words>
  <Application>Microsoft Office PowerPoint</Application>
  <PresentationFormat>Широкоэкранный</PresentationFormat>
  <Paragraphs>103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2" baseType="lpstr">
      <vt:lpstr>Arial</vt:lpstr>
      <vt:lpstr>Arial Unicode MS</vt:lpstr>
      <vt:lpstr>Calibri</vt:lpstr>
      <vt:lpstr>Calibri Light</vt:lpstr>
      <vt:lpstr>Liberation Mono</vt:lpstr>
      <vt:lpstr>Menlo</vt:lpstr>
      <vt:lpstr>Verdana</vt:lpstr>
      <vt:lpstr>Тема Office</vt:lpstr>
      <vt:lpstr>Шифрование</vt:lpstr>
      <vt:lpstr>Шифрование данных в MySQL 5,7 имеет следующие преимущества:</vt:lpstr>
      <vt:lpstr>Функции шифрования  https://kbss.ru/blog/bd_mysql/304.html http://www.php.su/mysql/manual/?page=Miscellaneous_functions https://dev.mysql.com/doc/refman/8.0/en/encryption-functions.html</vt:lpstr>
      <vt:lpstr>Функции шифрования</vt:lpstr>
      <vt:lpstr>Функции шифрования</vt:lpstr>
      <vt:lpstr>Функции шифрования</vt:lpstr>
      <vt:lpstr>Функции шифрования</vt:lpstr>
      <vt:lpstr>Перезагрузка сервера </vt:lpstr>
      <vt:lpstr>Включение плагина </vt:lpstr>
      <vt:lpstr>Проверка включения шифрования</vt:lpstr>
      <vt:lpstr>Проверка включения шифрования</vt:lpstr>
      <vt:lpstr>Пример http://www.sdteam.com/shifrovanie_hranimuh_dannuh_v_mysql_5_7_t24095.html</vt:lpstr>
      <vt:lpstr>Задание на лабораторну роботу</vt:lpstr>
      <vt:lpstr>Сертификаты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RePack by Diakov</dc:creator>
  <cp:lastModifiedBy>RePack by Diakov</cp:lastModifiedBy>
  <cp:revision>9</cp:revision>
  <dcterms:created xsi:type="dcterms:W3CDTF">2018-05-10T02:12:32Z</dcterms:created>
  <dcterms:modified xsi:type="dcterms:W3CDTF">2018-05-10T04:15:33Z</dcterms:modified>
</cp:coreProperties>
</file>