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7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0BE7-65C6-3070-B729-39624AD4B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4AC01-0EC4-9079-B8A9-9A64A5487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7BB30-BD8E-E005-580F-0614C055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2FD7-9C83-438F-88E5-0AA95ED5C40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D1AB2-2132-0054-F5DE-D4B952AB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C8B4-2CEF-BCC5-2438-918901D0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90F5-0312-4FD7-9724-2E29B43B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3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EB36-67DD-1687-1705-744018EE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9C994-DA76-5C90-3A3A-9B220282A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7A51A-3E52-8B95-95FD-775210A8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2FD7-9C83-438F-88E5-0AA95ED5C40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73377-DEB4-925B-8833-FFB7B0E7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AD092-A1E8-C1E2-7B45-A8B70141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90F5-0312-4FD7-9724-2E29B43B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2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D72D8-D69C-1093-D8BB-C44C1E552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54AA4-F6A4-F7C2-5CDD-83AD7A7B4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2C342-DC96-57F2-C665-95A3F45C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2FD7-9C83-438F-88E5-0AA95ED5C40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A8F32-12BE-4EC1-4780-5F135F2D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91BE3-766D-8948-0363-73D932A1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90F5-0312-4FD7-9724-2E29B43B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2885-11B9-55A3-CE4C-73C0588F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D36DD-8C39-7337-A0A8-470CCA32D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C30EF-AF40-ED91-C026-68DDF2FA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2FD7-9C83-438F-88E5-0AA95ED5C40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71B15-0625-C7E2-11BE-2127C190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16A4E-BDE8-FBC2-6901-DD743C2D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90F5-0312-4FD7-9724-2E29B43B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2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2C23-BA93-075F-E53C-9002E944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D2C23-F511-52E0-F7A7-7BCC963A0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F4A0-F464-7CB6-B21C-1C39023D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2FD7-9C83-438F-88E5-0AA95ED5C40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7A9AF-1961-B6A3-711A-307D7221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45E81-45C7-AFEE-4EEF-57F06273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90F5-0312-4FD7-9724-2E29B43B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5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E71F-75E2-A715-8B6D-C493B5A1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02F81-0F4A-6FFF-1587-11EB940D6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7E1B4-E60B-6EC3-801B-1E072F69E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178EA-CB7F-0BFE-2985-0210A656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2FD7-9C83-438F-88E5-0AA95ED5C40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3EDB5-A5BA-C2A9-D129-4273DDD0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1AB12-3A02-760B-87E5-E1B9B0D3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90F5-0312-4FD7-9724-2E29B43B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7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EC66-3EFC-5521-A04E-379DC774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A26D6-8788-3474-918D-0C50441A0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CAD13-4026-30A6-8651-ABE3621A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AF440-7B54-47DA-323D-CE2C0A24D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71E2A-CC25-1FA2-543E-46CE36725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248FD-9582-79CF-679E-179856A7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2FD7-9C83-438F-88E5-0AA95ED5C40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82FE1-DA83-275A-AD3B-0B061582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9AE80-046C-D6A4-AC9C-D4FB9663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90F5-0312-4FD7-9724-2E29B43B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8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C34B-3812-7A72-C67F-548B3513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AFFD4-8DDA-9BF6-9574-525D6488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2FD7-9C83-438F-88E5-0AA95ED5C40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6432A-C6AB-43C9-2C28-87E6E4A2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735DC-F4F0-C9DD-A309-254143A0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90F5-0312-4FD7-9724-2E29B43B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9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B23AB-49D5-886F-0957-73367624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2FD7-9C83-438F-88E5-0AA95ED5C40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E7A57-FD26-A2D5-2B10-9D48AD59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4045E-E234-22E7-A6B2-C0924B93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90F5-0312-4FD7-9724-2E29B43B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2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2934-8920-9371-9038-AD75527D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1DAE2-F193-8E7F-568F-21444510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ED6C6-8E54-9F5C-1622-F76AF36A7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071B4-58C5-7F65-9D00-974B5E62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2FD7-9C83-438F-88E5-0AA95ED5C40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A0BFF-335B-3B1E-8D89-4E29B792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A2F15-7264-9F0F-F959-10692DC7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90F5-0312-4FD7-9724-2E29B43B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2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0296-E278-FC12-2B96-A812D25B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C198C1-EBBC-5A2D-6400-121ABB39D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4581-0CC8-B634-662A-3110A5C53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4CF7B-8DBF-E4C4-5776-A157E9110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2FD7-9C83-438F-88E5-0AA95ED5C40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50BD6-5C2B-C16B-A0A2-33509972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76DA7-7D28-63C3-2547-F2FCF106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90F5-0312-4FD7-9724-2E29B43B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9CAE2-DEA3-107F-B62D-57FE0357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63ECB-B7E6-D78D-7B22-662894231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ECA0E-93EE-A4DB-B236-E9C48129D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2FD7-9C83-438F-88E5-0AA95ED5C40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B8915-3A63-A8FC-0181-28076DDE7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C4380-7FB5-9A35-223A-4F961DFE0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C90F5-0312-4FD7-9724-2E29B43B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5737-0291-9369-3F08-F9ED4202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SOLID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00A74-AF78-B78D-24CA-31D8BC080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580" y="2023732"/>
            <a:ext cx="5768840" cy="3955123"/>
          </a:xfrm>
        </p:spPr>
      </p:pic>
    </p:spTree>
    <p:extLst>
      <p:ext uri="{BB962C8B-B14F-4D97-AF65-F5344CB8AC3E}">
        <p14:creationId xmlns:p14="http://schemas.microsoft.com/office/powerpoint/2010/main" val="147719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DD0EF7-3D59-7890-1AD2-97524A8E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ru-RU" sz="3200" b="1">
                <a:solidFill>
                  <a:srgbClr val="FFFFFF"/>
                </a:solidFill>
                <a:latin typeface="Roboto" panose="02000000000000000000" pitchFamily="2" charset="0"/>
              </a:rPr>
              <a:t>Призначення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6A6C-C2D9-D46A-AA2A-27595C1C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Принцип служить у тому, щоб забезпечити сталість: клас-батьок і клас-нащадок можуть використовуватися однаковим чином без порушення роботи програми.</a:t>
            </a:r>
            <a:endParaRPr lang="ru-RU" sz="2000" b="1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5D887-34BD-81D5-AD91-4DFBD568A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71" y="504826"/>
            <a:ext cx="6588929" cy="59135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76CA1C-A1E9-0AC6-D02D-C1E721BF30E6}"/>
              </a:ext>
            </a:extLst>
          </p:cNvPr>
          <p:cNvSpPr txBox="1">
            <a:spLocks/>
          </p:cNvSpPr>
          <p:nvPr/>
        </p:nvSpPr>
        <p:spPr>
          <a:xfrm>
            <a:off x="5960446" y="-112425"/>
            <a:ext cx="448726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333333"/>
                </a:solidFill>
                <a:latin typeface="Fira Sans" panose="020F0502020204030204" pitchFamily="34" charset="0"/>
              </a:rPr>
              <a:t>L — Liskov Substitution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2006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6FF4D-3389-28EA-45C9-C18C15AA3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4487269" cy="85226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Fira Sans" panose="020F0502020204030204" pitchFamily="34" charset="0"/>
              </a:rPr>
              <a:t>I — Interface Segregation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E2464-7825-C520-4623-B0A06EAD3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3094" y="5746071"/>
            <a:ext cx="6326763" cy="852260"/>
          </a:xfrm>
        </p:spPr>
        <p:txBody>
          <a:bodyPr anchor="ctr">
            <a:normAutofit/>
          </a:bodyPr>
          <a:lstStyle/>
          <a:p>
            <a:pPr algn="r"/>
            <a:r>
              <a:rPr lang="ru-RU" sz="2000" dirty="0"/>
              <a:t>Принцип разделения интерфейсов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2B608-5163-2FE4-1E6C-8630108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32" y="791822"/>
            <a:ext cx="76295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6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EF7-3D59-7890-1AD2-97524A8E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11157857" cy="1325563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Не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слід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ставити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клієнт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залежність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методів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які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використовує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6A6C-C2D9-D46A-AA2A-27595C1C5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Коли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класу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доводиться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робити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дії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які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несуть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ніякої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реальної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користі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виливається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марну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витрату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ресурсу, а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разі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якщо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клас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виконувати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ці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дії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здатний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, веде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виникнення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багів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Клас повинен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проводити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лише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ті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операції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які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необхідні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здійснення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його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функцій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Всі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інші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дії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слід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видалити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зовсім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перемістити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якщо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можливість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вони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знадобляться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іншому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класу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-apple-system"/>
              </a:rPr>
              <a:t>майбутньому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DD0EF7-3D59-7890-1AD2-97524A8E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ru-RU" sz="3200" b="1">
                <a:solidFill>
                  <a:srgbClr val="FFFFFF"/>
                </a:solidFill>
                <a:latin typeface="Roboto" panose="02000000000000000000" pitchFamily="2" charset="0"/>
              </a:rPr>
              <a:t>Призначення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6A6C-C2D9-D46A-AA2A-27595C1C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Принцип служить для того, щоб роздробити єдиний набір дій на ряд менших наборів – таким чином, кожен клас робить те, що від нього дійсно вимагається, і нічого більше.</a:t>
            </a:r>
            <a:endParaRPr lang="ru-RU" sz="2000" b="1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D631B-0416-3CFE-0D90-4D55A3218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753" y="1231344"/>
            <a:ext cx="6830553" cy="36372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72A1D9-E921-3FA7-9393-0A33CC765272}"/>
              </a:ext>
            </a:extLst>
          </p:cNvPr>
          <p:cNvSpPr txBox="1">
            <a:spLocks/>
          </p:cNvSpPr>
          <p:nvPr/>
        </p:nvSpPr>
        <p:spPr>
          <a:xfrm>
            <a:off x="5960446" y="119712"/>
            <a:ext cx="448726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333333"/>
                </a:solidFill>
                <a:latin typeface="Fira Sans" panose="020F0502020204030204" pitchFamily="34" charset="0"/>
              </a:rPr>
              <a:t>I — Interface Segregation</a:t>
            </a:r>
            <a:endParaRPr lang="en-US" sz="8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BB9BBE2-FFCB-B4A8-7CA4-F48C433FD7C0}"/>
              </a:ext>
            </a:extLst>
          </p:cNvPr>
          <p:cNvSpPr txBox="1">
            <a:spLocks/>
          </p:cNvSpPr>
          <p:nvPr/>
        </p:nvSpPr>
        <p:spPr>
          <a:xfrm>
            <a:off x="5393094" y="5746071"/>
            <a:ext cx="6326763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200" dirty="0"/>
              <a:t>Принцип разделения интерфейсов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288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6FF4D-3389-28EA-45C9-C18C15AA3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4803538" cy="85226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Fira Sans" panose="020F0502020204030204" pitchFamily="34" charset="0"/>
              </a:rPr>
              <a:t>D — Dependency Inversion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E2464-7825-C520-4623-B0A06EAD3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3094" y="5746071"/>
            <a:ext cx="6326763" cy="852260"/>
          </a:xfrm>
        </p:spPr>
        <p:txBody>
          <a:bodyPr anchor="ctr">
            <a:normAutofit/>
          </a:bodyPr>
          <a:lstStyle/>
          <a:p>
            <a:pPr algn="r"/>
            <a:r>
              <a:rPr lang="ru-RU" sz="2000" dirty="0"/>
              <a:t>Принцип </a:t>
            </a:r>
            <a:r>
              <a:rPr lang="ru-RU" sz="2000" dirty="0" err="1"/>
              <a:t>інверсії</a:t>
            </a:r>
            <a:r>
              <a:rPr lang="ru-RU" sz="2000" dirty="0"/>
              <a:t> </a:t>
            </a:r>
            <a:r>
              <a:rPr lang="ru-RU" sz="2000" dirty="0" err="1"/>
              <a:t>залежностей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754BA-E34A-7BD5-F11D-6C0D792FF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19126"/>
            <a:ext cx="77724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9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EF7-3D59-7890-1AD2-97524A8E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1474237"/>
            <a:ext cx="11157857" cy="2164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Модулі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верхнього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рівня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повинні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залежати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від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модулів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нижнього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рівня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. І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ті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, й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інші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мають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залежати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від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абстракцій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.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Абстракції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не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повинні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залежати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від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деталей.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Деталі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мають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залежати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від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абстракцій</a:t>
            </a:r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6A6C-C2D9-D46A-AA2A-27595C1C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3219061"/>
            <a:ext cx="11157857" cy="3340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Коли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класу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доводиться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робити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дії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які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не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несуть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ніякої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реальної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користі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це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виливається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в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марну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витрату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ресурсу, а 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разі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якщо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клас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виконувати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ці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дії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не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здатний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веде до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виникнення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багів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. </a:t>
            </a:r>
          </a:p>
          <a:p>
            <a:pPr marL="0" indent="0">
              <a:buNone/>
            </a:pP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Модулі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(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або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класи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верхнього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рівня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=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класи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які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виконують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операцію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за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допомогою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інструменту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Модулі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(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або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класи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нижнього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рівня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=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інструменти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які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потрібні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для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виконання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операцій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Абстракції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–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представляють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інтерфейс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що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з'єднує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два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класи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Деталі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=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специфічні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характеристики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роботи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інструменту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</a:p>
          <a:p>
            <a:pPr marL="0" indent="0">
              <a:buNone/>
            </a:pP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Згідно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з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цим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принципом,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клас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не повинен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з'єднуватись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із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інструментом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який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застосовує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для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виконання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операції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Натомість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він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повинен бути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з'єднаний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з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інтерфейсом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який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допоможе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встановити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зв'язок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між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інструментом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та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класом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Крім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того, принцип говорить,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що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ні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інтерфейс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ні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клас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не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повинні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вникати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в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специфіку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роботи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інструменту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Навпаки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цей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інструмент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повинен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відповідати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вимогам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інтерфейсу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. </a:t>
            </a:r>
          </a:p>
          <a:p>
            <a:pPr marL="0" indent="0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Клас повинен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проводити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лише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ті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операції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які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необхідні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для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здійснення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його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функцій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Всі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інші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дії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слід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або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видалити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зовсім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або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перемістити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якщо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є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можливість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що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вони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знадобляться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іншому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класу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в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майбутньому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475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DD0EF7-3D59-7890-1AD2-97524A8E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ru-RU" sz="3200" b="1" dirty="0" err="1">
                <a:solidFill>
                  <a:srgbClr val="FFFFFF"/>
                </a:solidFill>
                <a:latin typeface="Roboto" panose="02000000000000000000" pitchFamily="2" charset="0"/>
              </a:rPr>
              <a:t>Призначення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6A6C-C2D9-D46A-AA2A-27595C1C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Цей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принцип служить у тому,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щоб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усунути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залежність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класів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верхнього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рівня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класів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нижнього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рівня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рахунок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введення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інтерфейсів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.</a:t>
            </a:r>
            <a:endParaRPr lang="ru-RU" sz="2000" b="1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E629C-55D5-AD64-FB80-EA85FDE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1123950"/>
            <a:ext cx="7772400" cy="42481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4D8B4E-D66F-58B2-314E-A2E012244A27}"/>
              </a:ext>
            </a:extLst>
          </p:cNvPr>
          <p:cNvSpPr txBox="1">
            <a:spLocks/>
          </p:cNvSpPr>
          <p:nvPr/>
        </p:nvSpPr>
        <p:spPr>
          <a:xfrm>
            <a:off x="5637417" y="6723"/>
            <a:ext cx="4803538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333333"/>
                </a:solidFill>
                <a:latin typeface="Fira Sans" panose="020F0502020204030204" pitchFamily="34" charset="0"/>
              </a:rPr>
              <a:t>D — Dependency Inversion</a:t>
            </a:r>
            <a:endParaRPr lang="en-US" sz="80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494759-87F5-33B0-10C5-8DDE31524D9B}"/>
              </a:ext>
            </a:extLst>
          </p:cNvPr>
          <p:cNvSpPr txBox="1">
            <a:spLocks/>
          </p:cNvSpPr>
          <p:nvPr/>
        </p:nvSpPr>
        <p:spPr>
          <a:xfrm>
            <a:off x="5393094" y="5746071"/>
            <a:ext cx="6326763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200" dirty="0"/>
              <a:t>Принцип </a:t>
            </a:r>
            <a:r>
              <a:rPr lang="ru-RU" sz="3200" dirty="0" err="1"/>
              <a:t>інверсії</a:t>
            </a:r>
            <a:r>
              <a:rPr lang="ru-RU" sz="3200" dirty="0"/>
              <a:t> </a:t>
            </a:r>
            <a:r>
              <a:rPr lang="ru-RU" sz="3200" dirty="0" err="1"/>
              <a:t>залежностей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387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C59F9-823F-AE61-C965-6B1D795CB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57" b="17912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6FF4D-3389-28EA-45C9-C18C15AA3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81" y="5746071"/>
            <a:ext cx="4487269" cy="85226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Fira Sans" panose="020F0502020204030204" pitchFamily="34" charset="0"/>
              </a:rPr>
              <a:t>S – Single Responsibility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E2464-7825-C520-4623-B0A06EAD3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3094" y="5746071"/>
            <a:ext cx="6326763" cy="852260"/>
          </a:xfrm>
        </p:spPr>
        <p:txBody>
          <a:bodyPr anchor="ctr">
            <a:normAutofit/>
          </a:bodyPr>
          <a:lstStyle/>
          <a:p>
            <a:pPr algn="r"/>
            <a:r>
              <a:rPr lang="ru-RU" sz="2000" dirty="0"/>
              <a:t>Принцип </a:t>
            </a:r>
            <a:r>
              <a:rPr lang="ru-RU" sz="2000" dirty="0" err="1"/>
              <a:t>єдиної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297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EF7-3D59-7890-1AD2-97524A8E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Кожен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має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відповідати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лише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одну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операцію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6A6C-C2D9-D46A-AA2A-27595C1C5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Якщо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відповідає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за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кілька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операцій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відразу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ймовірність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виникнення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багів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зростає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вносячи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зміни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стосуються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однієї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операцій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самі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того не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підозрюючи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можете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торкнутися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й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інших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3C404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DD0EF7-3D59-7890-1AD2-97524A8E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ru-RU" sz="3200" b="1">
                <a:solidFill>
                  <a:srgbClr val="FFFFFF"/>
                </a:solidFill>
                <a:latin typeface="Roboto" panose="02000000000000000000" pitchFamily="2" charset="0"/>
              </a:rPr>
              <a:t>Призначення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6A6C-C2D9-D46A-AA2A-27595C1C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Принцип служить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поділу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типів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поведінки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завдяки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якому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помилки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викликані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модифікаціями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щодо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однієї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поведінки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, не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поширювалися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інші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які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пов'язані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з ним типи.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4C576-B92A-98A4-68D5-B1B0E983C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57" b="17912"/>
          <a:stretch/>
        </p:blipFill>
        <p:spPr>
          <a:xfrm>
            <a:off x="6005304" y="2212420"/>
            <a:ext cx="5407002" cy="24331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0896AB-AEE8-3F38-4D8F-880DCA9AC630}"/>
              </a:ext>
            </a:extLst>
          </p:cNvPr>
          <p:cNvSpPr txBox="1">
            <a:spLocks/>
          </p:cNvSpPr>
          <p:nvPr/>
        </p:nvSpPr>
        <p:spPr>
          <a:xfrm>
            <a:off x="6096000" y="739835"/>
            <a:ext cx="448726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333333"/>
                </a:solidFill>
                <a:latin typeface="Fira Sans" panose="020F0502020204030204" pitchFamily="34" charset="0"/>
              </a:rPr>
              <a:t>S – Single Responsibility</a:t>
            </a:r>
            <a:endParaRPr lang="en-US" sz="80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4483E5B-E1F2-56D4-0AE4-FFF89508BEA6}"/>
              </a:ext>
            </a:extLst>
          </p:cNvPr>
          <p:cNvSpPr txBox="1">
            <a:spLocks/>
          </p:cNvSpPr>
          <p:nvPr/>
        </p:nvSpPr>
        <p:spPr>
          <a:xfrm>
            <a:off x="5393094" y="5746071"/>
            <a:ext cx="6326763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200" dirty="0"/>
              <a:t>Принцип </a:t>
            </a:r>
            <a:r>
              <a:rPr lang="ru-RU" sz="3200" dirty="0" err="1"/>
              <a:t>єдиної</a:t>
            </a:r>
            <a:r>
              <a:rPr lang="ru-RU" sz="3200" dirty="0"/>
              <a:t> </a:t>
            </a:r>
            <a:r>
              <a:rPr lang="ru-RU" sz="3200" dirty="0" err="1"/>
              <a:t>відповідальності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815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6FF4D-3389-28EA-45C9-C18C15AA3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4487269" cy="852260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Fira Sans" panose="020F0502020204030204" pitchFamily="34" charset="0"/>
              </a:rPr>
              <a:t>O — Open-Closed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E2464-7825-C520-4623-B0A06EAD3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3094" y="5746071"/>
            <a:ext cx="6326763" cy="852260"/>
          </a:xfrm>
        </p:spPr>
        <p:txBody>
          <a:bodyPr anchor="ctr">
            <a:normAutofit/>
          </a:bodyPr>
          <a:lstStyle/>
          <a:p>
            <a:pPr algn="r"/>
            <a:r>
              <a:rPr lang="ru-RU" sz="2000" dirty="0"/>
              <a:t>Принцип </a:t>
            </a:r>
            <a:r>
              <a:rPr lang="ru-RU" sz="2000" dirty="0" err="1"/>
              <a:t>відкритості-закритості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BAE55-A688-EAE4-8245-7F9ABB4B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28" y="161927"/>
            <a:ext cx="88868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EF7-3D59-7890-1AD2-97524A8E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111578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Програмні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сутності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мають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бути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відкритими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для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розширення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але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закритими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для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модифікації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6A6C-C2D9-D46A-AA2A-27595C1C5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Коли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змінюєте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поточну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поведінку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класу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ці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зміни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позначаються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всіх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системах,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які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працюють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із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цим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класом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Якщо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хочете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щоб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виконував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більше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операцій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то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ідеальний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варіант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– не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замінювати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старі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нові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а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додавати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нові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до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існуючих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5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DD0EF7-3D59-7890-1AD2-97524A8E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ru-RU" sz="3200" b="1">
                <a:solidFill>
                  <a:srgbClr val="FFFFFF"/>
                </a:solidFill>
                <a:latin typeface="Roboto" panose="02000000000000000000" pitchFamily="2" charset="0"/>
              </a:rPr>
              <a:t>Призначення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6A6C-C2D9-D46A-AA2A-27595C1C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Принцип служить у тому, щоб робити поведінка класу різноманітнішим, не втручаючись у поточні операції, що він виконує. Завдяки цьому ви уникаєте помилок у тих фрагментах коду, де задіяний цей клас.</a:t>
            </a: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75EEA-133D-21F9-72D4-7D10556F8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680" y="1381125"/>
            <a:ext cx="6116626" cy="36699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1FF746-073B-6C29-0356-F27E07EC3639}"/>
              </a:ext>
            </a:extLst>
          </p:cNvPr>
          <p:cNvSpPr txBox="1">
            <a:spLocks/>
          </p:cNvSpPr>
          <p:nvPr/>
        </p:nvSpPr>
        <p:spPr>
          <a:xfrm>
            <a:off x="6110358" y="436952"/>
            <a:ext cx="448726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333333"/>
                </a:solidFill>
                <a:latin typeface="Fira Sans" panose="020F0502020204030204" pitchFamily="34" charset="0"/>
              </a:rPr>
              <a:t>O — Open-Closed</a:t>
            </a:r>
            <a:endParaRPr lang="en-US" sz="8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916DE2-6897-A738-1411-68371B195DAB}"/>
              </a:ext>
            </a:extLst>
          </p:cNvPr>
          <p:cNvSpPr txBox="1">
            <a:spLocks/>
          </p:cNvSpPr>
          <p:nvPr/>
        </p:nvSpPr>
        <p:spPr>
          <a:xfrm>
            <a:off x="5393094" y="5746071"/>
            <a:ext cx="6326763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600" dirty="0"/>
              <a:t>Принцип </a:t>
            </a:r>
            <a:r>
              <a:rPr lang="ru-RU" sz="3600" dirty="0" err="1"/>
              <a:t>відкритості-закритості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339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6FF4D-3389-28EA-45C9-C18C15AA3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4487269" cy="852260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Fira Sans" panose="020F0502020204030204" pitchFamily="34" charset="0"/>
              </a:rPr>
              <a:t>L —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Fira Sans" panose="020F0502020204030204" pitchFamily="34" charset="0"/>
              </a:rPr>
              <a:t>Liskov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Fira Sans" panose="020F0502020204030204" pitchFamily="34" charset="0"/>
              </a:rPr>
              <a:t> Substitution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E2464-7825-C520-4623-B0A06EAD3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3094" y="5746071"/>
            <a:ext cx="6326763" cy="852260"/>
          </a:xfrm>
        </p:spPr>
        <p:txBody>
          <a:bodyPr anchor="ctr">
            <a:normAutofit/>
          </a:bodyPr>
          <a:lstStyle/>
          <a:p>
            <a:pPr algn="r"/>
            <a:r>
              <a:rPr lang="ru-RU" sz="2000" dirty="0"/>
              <a:t>Принцип </a:t>
            </a:r>
            <a:r>
              <a:rPr lang="ru-RU" sz="2000" dirty="0" err="1"/>
              <a:t>підстановки</a:t>
            </a:r>
            <a:r>
              <a:rPr lang="ru-RU" sz="2000" dirty="0"/>
              <a:t> </a:t>
            </a:r>
            <a:r>
              <a:rPr lang="ru-RU" sz="2000" dirty="0" err="1"/>
              <a:t>Барбари</a:t>
            </a:r>
            <a:r>
              <a:rPr lang="ru-RU" sz="2000" dirty="0"/>
              <a:t> </a:t>
            </a:r>
            <a:r>
              <a:rPr lang="ru-RU" sz="2000" dirty="0" err="1"/>
              <a:t>Лисків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553FE-F25A-8305-5A00-D04A0FBB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52" y="0"/>
            <a:ext cx="6017023" cy="54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2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EF7-3D59-7890-1AD2-97524A8E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0"/>
            <a:ext cx="11157857" cy="23419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Якщо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П є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підтипом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Т, будь-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які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об'єкти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типу Т,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присутні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програмі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можуть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замінюватися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об'єктами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типу П без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негативних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наслідків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для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функціональності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програми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6A6C-C2D9-D46A-AA2A-27595C1C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1983"/>
            <a:ext cx="10515600" cy="38349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Якщо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у вас є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створюєте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його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базі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інший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вихідний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стає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батьком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а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новий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його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нащадком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 Клас-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нащадок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повинен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виконувати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такі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ж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операції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як і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клас-батько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Це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називається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спадковістю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Необхідно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щоб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клас-нащадок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був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здатний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обробляти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самі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запити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як і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батько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і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видавати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той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самий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результат. Або результат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може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відрізнятися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але при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цьому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ставитися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до того ж типу.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На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малюнку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це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показано так: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клас-батько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подає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каву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(у будь-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яких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видах),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отже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для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класу-нащадка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прийнятно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подавати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капучіно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різновид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кави), але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неприйнятно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подавати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воду.</a:t>
            </a:r>
          </a:p>
          <a:p>
            <a:pPr marL="0" indent="0">
              <a:buNone/>
            </a:pP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Якщо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клас-нащадок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задовольняє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цим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вимогам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значить,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він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дуже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відрізняється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батька і </a:t>
            </a:r>
            <a:r>
              <a:rPr lang="ru-RU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порушує</a:t>
            </a:r>
            <a:r>
              <a:rPr lang="ru-RU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принцип.</a:t>
            </a:r>
            <a:endParaRPr lang="ru-RU" sz="4000" b="1" dirty="0">
              <a:solidFill>
                <a:srgbClr val="3C404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28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758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Fira Sans</vt:lpstr>
      <vt:lpstr>Roboto</vt:lpstr>
      <vt:lpstr>Office Theme</vt:lpstr>
      <vt:lpstr>SOLID</vt:lpstr>
      <vt:lpstr>S – Single Responsibility</vt:lpstr>
      <vt:lpstr>Кожен клас має відповідати лише одну операцію.</vt:lpstr>
      <vt:lpstr>Призначення</vt:lpstr>
      <vt:lpstr>O — Open-Closed</vt:lpstr>
      <vt:lpstr>Програмні сутності мають бути відкритими для розширення, але закритими для модифікації.</vt:lpstr>
      <vt:lpstr>Призначення</vt:lpstr>
      <vt:lpstr>L — Liskov Substitution</vt:lpstr>
      <vt:lpstr>Якщо П є підтипом Т, будь-які об'єкти типу Т, присутні у програмі, можуть замінюватися об'єктами типу П без негативних наслідків для функціональності програми.</vt:lpstr>
      <vt:lpstr>Призначення</vt:lpstr>
      <vt:lpstr>I — Interface Segregation</vt:lpstr>
      <vt:lpstr>Не слід ставити клієнт у залежність від методів, які не використовує.</vt:lpstr>
      <vt:lpstr>Призначення</vt:lpstr>
      <vt:lpstr>D — Dependency Inversion</vt:lpstr>
      <vt:lpstr>Модулі верхнього рівня повинні залежати від модулів нижнього рівня. І ті, й інші мають залежати від абстракцій. Абстракції не повинні залежати від деталей. Деталі мають залежати від абстракцій.</vt:lpstr>
      <vt:lpstr>Призначення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– Single Responsibility</dc:title>
  <dc:creator>Oleksandr Prazdnikov</dc:creator>
  <cp:lastModifiedBy>Oleksandr Prazdnikov</cp:lastModifiedBy>
  <cp:revision>3</cp:revision>
  <dcterms:created xsi:type="dcterms:W3CDTF">2024-03-04T07:09:12Z</dcterms:created>
  <dcterms:modified xsi:type="dcterms:W3CDTF">2024-03-04T11:49:51Z</dcterms:modified>
</cp:coreProperties>
</file>