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1" d="100"/>
          <a:sy n="91" d="100"/>
        </p:scale>
        <p:origin x="1100" y="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22.04.2024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22.04.2024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22.04.2024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22.04.2024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22.04.2024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22.04.2024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22.04.2024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22.04.2024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22.04.2024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22.04.2024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22.04.2024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22.04.2024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fontScale="90000"/>
          </a:bodyPr>
          <a:lstStyle/>
          <a:p>
            <a:r>
              <a:rPr lang="ru-RU" dirty="0" smtClean="0"/>
              <a:t>ФІЗИКО-ТЕХНІЧНІ </a:t>
            </a:r>
            <a:r>
              <a:rPr lang="ru-RU" dirty="0" smtClean="0"/>
              <a:t>СПОСОБИ </a:t>
            </a:r>
            <a:r>
              <a:rPr lang="ru-RU" dirty="0"/>
              <a:t>ОБРОБКИ КАМЕНЮ</a:t>
            </a:r>
            <a:endParaRPr lang="uk-UA" dirty="0"/>
          </a:p>
        </p:txBody>
      </p:sp>
      <p:sp>
        <p:nvSpPr>
          <p:cNvPr id="5" name="Rectangle 8"/>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6" name="Group 1"/>
          <p:cNvGrpSpPr>
            <a:grpSpLocks noChangeAspect="1"/>
          </p:cNvGrpSpPr>
          <p:nvPr/>
        </p:nvGrpSpPr>
        <p:grpSpPr bwMode="auto">
          <a:xfrm>
            <a:off x="395536" y="1562793"/>
            <a:ext cx="8316924" cy="2016224"/>
            <a:chOff x="1418" y="7080"/>
            <a:chExt cx="5940" cy="1440"/>
          </a:xfrm>
        </p:grpSpPr>
        <p:sp>
          <p:nvSpPr>
            <p:cNvPr id="7" name="AutoShape 7"/>
            <p:cNvSpPr>
              <a:spLocks noChangeAspect="1" noChangeArrowheads="1" noTextEdit="1"/>
            </p:cNvSpPr>
            <p:nvPr/>
          </p:nvSpPr>
          <p:spPr bwMode="auto">
            <a:xfrm>
              <a:off x="1418" y="7080"/>
              <a:ext cx="5940" cy="144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8" name="AutoShape 6"/>
            <p:cNvSpPr>
              <a:spLocks noChangeArrowheads="1"/>
            </p:cNvSpPr>
            <p:nvPr/>
          </p:nvSpPr>
          <p:spPr bwMode="auto">
            <a:xfrm>
              <a:off x="1418" y="7290"/>
              <a:ext cx="1620" cy="1048"/>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наближена обробка виробу за формою і розмірами</a:t>
              </a:r>
              <a:endParaRPr kumimoji="0" lang="uk-UA" sz="54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AutoShape 5"/>
            <p:cNvSpPr>
              <a:spLocks noChangeArrowheads="1"/>
            </p:cNvSpPr>
            <p:nvPr/>
          </p:nvSpPr>
          <p:spPr bwMode="auto">
            <a:xfrm>
              <a:off x="3758" y="7290"/>
              <a:ext cx="1620" cy="1050"/>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точна </a:t>
              </a:r>
              <a:endParaRPr kumimoji="0" lang="uk-UA"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обробка виробу за формою і розмірами</a:t>
              </a:r>
              <a:endParaRPr kumimoji="0" lang="uk-UA"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AutoShape 4"/>
            <p:cNvSpPr>
              <a:spLocks noChangeArrowheads="1"/>
            </p:cNvSpPr>
            <p:nvPr/>
          </p:nvSpPr>
          <p:spPr bwMode="auto">
            <a:xfrm>
              <a:off x="5918" y="7290"/>
              <a:ext cx="1440" cy="1050"/>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uk-UA" sz="2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uk-UA" sz="2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фактурна обробка</a:t>
              </a:r>
              <a:endParaRPr kumimoji="0" lang="uk-UA"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AutoShape 3"/>
            <p:cNvSpPr>
              <a:spLocks noChangeShapeType="1"/>
            </p:cNvSpPr>
            <p:nvPr/>
          </p:nvSpPr>
          <p:spPr bwMode="auto">
            <a:xfrm>
              <a:off x="3038" y="7814"/>
              <a:ext cx="72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2" name="AutoShape 2"/>
            <p:cNvSpPr>
              <a:spLocks noChangeShapeType="1"/>
            </p:cNvSpPr>
            <p:nvPr/>
          </p:nvSpPr>
          <p:spPr bwMode="auto">
            <a:xfrm>
              <a:off x="5378" y="7815"/>
              <a:ext cx="54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grpSp>
      <p:sp>
        <p:nvSpPr>
          <p:cNvPr id="13" name="Прямоугольник 12"/>
          <p:cNvSpPr/>
          <p:nvPr/>
        </p:nvSpPr>
        <p:spPr>
          <a:xfrm>
            <a:off x="152400" y="3394351"/>
            <a:ext cx="8812088" cy="523220"/>
          </a:xfrm>
          <a:prstGeom prst="rect">
            <a:avLst/>
          </a:prstGeom>
        </p:spPr>
        <p:txBody>
          <a:bodyPr wrap="square">
            <a:spAutoFit/>
          </a:bodyPr>
          <a:lstStyle/>
          <a:p>
            <a:pPr algn="ctr"/>
            <a:r>
              <a:rPr lang="uk-UA" sz="2800" b="1" dirty="0"/>
              <a:t>Технологічна схема обробки природного каменю</a:t>
            </a:r>
          </a:p>
        </p:txBody>
      </p:sp>
      <p:sp>
        <p:nvSpPr>
          <p:cNvPr id="14" name="Прямоугольник 13"/>
          <p:cNvSpPr/>
          <p:nvPr/>
        </p:nvSpPr>
        <p:spPr>
          <a:xfrm>
            <a:off x="273968" y="4077072"/>
            <a:ext cx="8568952" cy="2585323"/>
          </a:xfrm>
          <a:prstGeom prst="rect">
            <a:avLst/>
          </a:prstGeom>
        </p:spPr>
        <p:txBody>
          <a:bodyPr wrap="square">
            <a:spAutoFit/>
          </a:bodyPr>
          <a:lstStyle/>
          <a:p>
            <a:pPr indent="216000" algn="just"/>
            <a:r>
              <a:rPr lang="uk-UA" i="1" dirty="0" smtClean="0"/>
              <a:t>Технологія </a:t>
            </a:r>
            <a:r>
              <a:rPr lang="uk-UA" i="1" dirty="0"/>
              <a:t>обробки каменю</a:t>
            </a:r>
            <a:r>
              <a:rPr lang="uk-UA" dirty="0"/>
              <a:t> – це сукупність технологічних процесів, в результаті яких облицювальному каменю надають необхідну форму, розмір і фактуру лицьової поверхні. </a:t>
            </a:r>
          </a:p>
          <a:p>
            <a:pPr indent="216000" algn="just"/>
            <a:r>
              <a:rPr lang="uk-UA" dirty="0" smtClean="0"/>
              <a:t>Всі </a:t>
            </a:r>
            <a:r>
              <a:rPr lang="uk-UA" dirty="0"/>
              <a:t>технологічні процеси обробки каменю засновані на його направленому руйнуванні. </a:t>
            </a:r>
            <a:endParaRPr lang="uk-UA" dirty="0" smtClean="0"/>
          </a:p>
          <a:p>
            <a:pPr indent="216000" algn="just"/>
            <a:r>
              <a:rPr lang="uk-UA" dirty="0" smtClean="0"/>
              <a:t>По </a:t>
            </a:r>
            <a:r>
              <a:rPr lang="uk-UA" dirty="0"/>
              <a:t>процесу руйнування </a:t>
            </a:r>
            <a:r>
              <a:rPr lang="uk-UA" dirty="0" smtClean="0"/>
              <a:t>розрізняють: </a:t>
            </a:r>
            <a:r>
              <a:rPr lang="uk-UA" b="1" dirty="0"/>
              <a:t>обробку різанням (абразивна), сколюванням (ударна) і нагріванням (термічна);</a:t>
            </a:r>
            <a:r>
              <a:rPr lang="uk-UA" dirty="0"/>
              <a:t> по стадії (етапу) руйнування – </a:t>
            </a:r>
            <a:r>
              <a:rPr lang="uk-UA" b="1" dirty="0"/>
              <a:t>обробку за формою і розмірами та </a:t>
            </a:r>
            <a:r>
              <a:rPr lang="uk-UA" b="1" dirty="0" smtClean="0"/>
              <a:t>фактурна обробка</a:t>
            </a:r>
            <a:r>
              <a:rPr lang="uk-UA" dirty="0" smtClean="0"/>
              <a:t>; </a:t>
            </a:r>
            <a:r>
              <a:rPr lang="uk-UA" dirty="0"/>
              <a:t>по виду руйнування – обробка </a:t>
            </a:r>
            <a:r>
              <a:rPr lang="uk-UA" b="1" dirty="0"/>
              <a:t>наближена і точна.</a:t>
            </a:r>
          </a:p>
        </p:txBody>
      </p:sp>
    </p:spTree>
    <p:extLst>
      <p:ext uri="{BB962C8B-B14F-4D97-AF65-F5344CB8AC3E}">
        <p14:creationId xmlns:p14="http://schemas.microsoft.com/office/powerpoint/2010/main" val="9866637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txBox="1">
            <a:spLocks/>
          </p:cNvSpPr>
          <p:nvPr/>
        </p:nvSpPr>
        <p:spPr>
          <a:xfrm>
            <a:off x="494184" y="512676"/>
            <a:ext cx="8229600" cy="6480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3200" dirty="0" smtClean="0"/>
              <a:t>ЛАЗЕРНА </a:t>
            </a:r>
            <a:r>
              <a:rPr lang="ru-RU" sz="3200" dirty="0"/>
              <a:t>ОБРОБКА</a:t>
            </a:r>
          </a:p>
        </p:txBody>
      </p:sp>
      <p:sp>
        <p:nvSpPr>
          <p:cNvPr id="4" name="Прямоугольник 3"/>
          <p:cNvSpPr/>
          <p:nvPr/>
        </p:nvSpPr>
        <p:spPr>
          <a:xfrm>
            <a:off x="154716" y="1340768"/>
            <a:ext cx="8784976" cy="1477328"/>
          </a:xfrm>
          <a:prstGeom prst="rect">
            <a:avLst/>
          </a:prstGeom>
        </p:spPr>
        <p:txBody>
          <a:bodyPr wrap="square">
            <a:spAutoFit/>
          </a:bodyPr>
          <a:lstStyle/>
          <a:p>
            <a:pPr indent="216000" algn="just"/>
            <a:r>
              <a:rPr lang="uk-UA" i="1" dirty="0"/>
              <a:t>Лазер</a:t>
            </a:r>
            <a:r>
              <a:rPr lang="uk-UA" dirty="0"/>
              <a:t> (потік фотонів) – пристрій, що генерує когерентні і монохроматичні електромагнітні хвилі видимого діапазону за рахунок вимушеного випромінювання світла атомами (іонами, молекулами) активного середовища. Слово "лазер" – абревіатура слів англійської фрази "</a:t>
            </a:r>
            <a:r>
              <a:rPr lang="uk-UA" dirty="0" err="1"/>
              <a:t>Light</a:t>
            </a:r>
            <a:r>
              <a:rPr lang="uk-UA" dirty="0"/>
              <a:t> </a:t>
            </a:r>
            <a:r>
              <a:rPr lang="uk-UA" dirty="0" err="1"/>
              <a:t>Amplification</a:t>
            </a:r>
            <a:r>
              <a:rPr lang="uk-UA" dirty="0"/>
              <a:t> </a:t>
            </a:r>
            <a:r>
              <a:rPr lang="uk-UA" dirty="0" err="1"/>
              <a:t>by</a:t>
            </a:r>
            <a:r>
              <a:rPr lang="uk-UA" dirty="0"/>
              <a:t> </a:t>
            </a:r>
            <a:r>
              <a:rPr lang="uk-UA" dirty="0" err="1"/>
              <a:t>Stimulated</a:t>
            </a:r>
            <a:r>
              <a:rPr lang="uk-UA" dirty="0"/>
              <a:t> </a:t>
            </a:r>
            <a:r>
              <a:rPr lang="uk-UA" dirty="0" err="1"/>
              <a:t>Emission</a:t>
            </a:r>
            <a:r>
              <a:rPr lang="uk-UA" dirty="0"/>
              <a:t> </a:t>
            </a:r>
            <a:r>
              <a:rPr lang="uk-UA" dirty="0" err="1"/>
              <a:t>of</a:t>
            </a:r>
            <a:r>
              <a:rPr lang="uk-UA" dirty="0"/>
              <a:t> </a:t>
            </a:r>
            <a:r>
              <a:rPr lang="uk-UA" dirty="0" err="1"/>
              <a:t>Radiation</a:t>
            </a:r>
            <a:r>
              <a:rPr lang="uk-UA" dirty="0"/>
              <a:t>" – посилення світла вимушеним випромінюванням. </a:t>
            </a:r>
          </a:p>
        </p:txBody>
      </p:sp>
      <p:sp>
        <p:nvSpPr>
          <p:cNvPr id="5" name="Прямоугольник 4"/>
          <p:cNvSpPr/>
          <p:nvPr/>
        </p:nvSpPr>
        <p:spPr>
          <a:xfrm>
            <a:off x="154716" y="2969797"/>
            <a:ext cx="8784976" cy="646331"/>
          </a:xfrm>
          <a:prstGeom prst="rect">
            <a:avLst/>
          </a:prstGeom>
        </p:spPr>
        <p:txBody>
          <a:bodyPr wrap="square">
            <a:spAutoFit/>
          </a:bodyPr>
          <a:lstStyle/>
          <a:p>
            <a:pPr indent="216000"/>
            <a:r>
              <a:rPr lang="uk-UA" b="1" dirty="0"/>
              <a:t>Т</a:t>
            </a:r>
            <a:r>
              <a:rPr lang="uk-UA" b="1" dirty="0" smtClean="0"/>
              <a:t>ипи </a:t>
            </a:r>
            <a:r>
              <a:rPr lang="uk-UA" b="1" dirty="0"/>
              <a:t>лазерів: </a:t>
            </a:r>
            <a:r>
              <a:rPr lang="uk-UA" dirty="0" err="1"/>
              <a:t>твердотільні</a:t>
            </a:r>
            <a:r>
              <a:rPr lang="uk-UA" dirty="0"/>
              <a:t>, газові лазери, </a:t>
            </a:r>
            <a:r>
              <a:rPr lang="uk-UA" dirty="0" err="1"/>
              <a:t>лазери</a:t>
            </a:r>
            <a:r>
              <a:rPr lang="uk-UA" dirty="0"/>
              <a:t> на парах металів, напівпровідникові лазери та ін. </a:t>
            </a:r>
          </a:p>
        </p:txBody>
      </p:sp>
      <p:sp>
        <p:nvSpPr>
          <p:cNvPr id="6" name="Прямоугольник 5"/>
          <p:cNvSpPr/>
          <p:nvPr/>
        </p:nvSpPr>
        <p:spPr>
          <a:xfrm>
            <a:off x="154716" y="3616128"/>
            <a:ext cx="8784976" cy="1754326"/>
          </a:xfrm>
          <a:prstGeom prst="rect">
            <a:avLst/>
          </a:prstGeom>
        </p:spPr>
        <p:txBody>
          <a:bodyPr wrap="square">
            <a:spAutoFit/>
          </a:bodyPr>
          <a:lstStyle/>
          <a:p>
            <a:pPr indent="216000" algn="just"/>
            <a:r>
              <a:rPr lang="uk-UA" b="1" i="1" dirty="0"/>
              <a:t>YAG-</a:t>
            </a:r>
            <a:r>
              <a:rPr lang="uk-UA" b="1" i="1" dirty="0" err="1"/>
              <a:t>твердотільні</a:t>
            </a:r>
            <a:r>
              <a:rPr lang="uk-UA" b="1" i="1" dirty="0"/>
              <a:t> лазери</a:t>
            </a:r>
            <a:r>
              <a:rPr lang="uk-UA" b="1" dirty="0"/>
              <a:t> </a:t>
            </a:r>
            <a:r>
              <a:rPr lang="uk-UA" dirty="0"/>
              <a:t>працюють на основі </a:t>
            </a:r>
            <a:r>
              <a:rPr lang="uk-UA" dirty="0" err="1"/>
              <a:t>алюмоітрієвого</a:t>
            </a:r>
            <a:r>
              <a:rPr lang="uk-UA" dirty="0"/>
              <a:t> граната. Накачування активного елемента здійснюється високовольтними розрядними лампами. Довжина хвилі випромінювання </a:t>
            </a:r>
            <a:r>
              <a:rPr lang="uk-UA" dirty="0" err="1"/>
              <a:t>твердотільного</a:t>
            </a:r>
            <a:r>
              <a:rPr lang="uk-UA" dirty="0"/>
              <a:t> лазера – 1 мкм. </a:t>
            </a:r>
            <a:endParaRPr lang="uk-UA" dirty="0" smtClean="0"/>
          </a:p>
          <a:p>
            <a:pPr indent="216000" algn="just"/>
            <a:r>
              <a:rPr lang="uk-UA" dirty="0"/>
              <a:t>YAG</a:t>
            </a:r>
            <a:r>
              <a:rPr lang="uk-UA" i="1" dirty="0"/>
              <a:t>-</a:t>
            </a:r>
            <a:r>
              <a:rPr lang="uk-UA" dirty="0" err="1"/>
              <a:t>твердотільні</a:t>
            </a:r>
            <a:r>
              <a:rPr lang="uk-UA" dirty="0"/>
              <a:t> лазери ріжуть неметалічні матеріали значно гірше газових, однак мають переваги при різанні металів – з тієї причини, що хвиля довжиною 1 мкм відбивається гірше, ніж хвиля довжиною 10 мкм. </a:t>
            </a:r>
          </a:p>
        </p:txBody>
      </p:sp>
    </p:spTree>
    <p:extLst>
      <p:ext uri="{BB962C8B-B14F-4D97-AF65-F5344CB8AC3E}">
        <p14:creationId xmlns:p14="http://schemas.microsoft.com/office/powerpoint/2010/main" val="2407149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ТИПИ </a:t>
            </a:r>
            <a:r>
              <a:rPr lang="uk-UA" dirty="0" smtClean="0"/>
              <a:t>ЛАЗЕРІВ</a:t>
            </a:r>
            <a:endParaRPr lang="uk-UA" dirty="0"/>
          </a:p>
        </p:txBody>
      </p:sp>
      <p:sp>
        <p:nvSpPr>
          <p:cNvPr id="3" name="Прямоугольник 2"/>
          <p:cNvSpPr/>
          <p:nvPr/>
        </p:nvSpPr>
        <p:spPr>
          <a:xfrm>
            <a:off x="0" y="1700808"/>
            <a:ext cx="9144000" cy="4247317"/>
          </a:xfrm>
          <a:prstGeom prst="rect">
            <a:avLst/>
          </a:prstGeom>
        </p:spPr>
        <p:txBody>
          <a:bodyPr wrap="square">
            <a:spAutoFit/>
          </a:bodyPr>
          <a:lstStyle/>
          <a:p>
            <a:pPr indent="216000" algn="just"/>
            <a:r>
              <a:rPr lang="uk-UA" b="1" i="1" dirty="0" smtClean="0"/>
              <a:t>CО</a:t>
            </a:r>
            <a:r>
              <a:rPr lang="uk-UA" b="1" i="1" baseline="-25000" dirty="0" smtClean="0"/>
              <a:t>2</a:t>
            </a:r>
            <a:r>
              <a:rPr lang="uk-UA" b="1" i="1" dirty="0" smtClean="0"/>
              <a:t>-лазери</a:t>
            </a:r>
            <a:r>
              <a:rPr lang="uk-UA" dirty="0" smtClean="0"/>
              <a:t> </a:t>
            </a:r>
            <a:r>
              <a:rPr lang="uk-UA" dirty="0"/>
              <a:t>– це газові лазери на основі суміші газів CО</a:t>
            </a:r>
            <a:r>
              <a:rPr lang="uk-UA" baseline="-25000" dirty="0"/>
              <a:t>2</a:t>
            </a:r>
            <a:r>
              <a:rPr lang="uk-UA" dirty="0"/>
              <a:t>–He–N</a:t>
            </a:r>
            <a:r>
              <a:rPr lang="uk-UA" baseline="-25000" dirty="0"/>
              <a:t>2</a:t>
            </a:r>
            <a:r>
              <a:rPr lang="uk-UA" dirty="0"/>
              <a:t>. Збудження суміші здійснюється різними видами електричного розряду в газах. Довжина хвилі випромінювання CО</a:t>
            </a:r>
            <a:r>
              <a:rPr lang="uk-UA" baseline="-25000" dirty="0"/>
              <a:t>2</a:t>
            </a:r>
            <a:r>
              <a:rPr lang="uk-UA" dirty="0"/>
              <a:t>-лазера – 10 мкм. Нині найбільш компактними і ефективними є так звані щілинні лазери з накачуванням високочастотним розрядом. Вони забезпечують так званий </a:t>
            </a:r>
            <a:r>
              <a:rPr lang="uk-UA" dirty="0" err="1"/>
              <a:t>суперімпульсний</a:t>
            </a:r>
            <a:r>
              <a:rPr lang="uk-UA" dirty="0"/>
              <a:t> режим випромінювання на відміну від інших CО</a:t>
            </a:r>
            <a:r>
              <a:rPr lang="uk-UA" baseline="-25000" dirty="0"/>
              <a:t>2</a:t>
            </a:r>
            <a:r>
              <a:rPr lang="uk-UA" dirty="0"/>
              <a:t>-систем. Це значить, що світловий потік не безперервний, а складається з імпульсів із частотою 10–20 кГц, так що при середній потужності, наприклад, 500 Вт потужність в імпульсі становить 1000–1500 Вт. При різанні це дуже важливо, тому що зменшується ширина різа, поліпшується якість і знижується поріг початку різання.</a:t>
            </a:r>
          </a:p>
          <a:p>
            <a:pPr indent="216000" algn="just"/>
            <a:r>
              <a:rPr lang="uk-UA" dirty="0"/>
              <a:t>До </a:t>
            </a:r>
            <a:r>
              <a:rPr lang="uk-UA" b="1" i="1" dirty="0"/>
              <a:t>лазерів на парах металів</a:t>
            </a:r>
            <a:r>
              <a:rPr lang="uk-UA" b="1" dirty="0"/>
              <a:t> </a:t>
            </a:r>
            <a:r>
              <a:rPr lang="uk-UA" dirty="0"/>
              <a:t>відносять: гелій-кадмієвий лазер, гелій-ртутний, лазер на парах міді та золота. Джерелом накачування таких лазерів служить електричний розряд і використовуються вони переважно в археології та наукових дослідженнях.</a:t>
            </a:r>
          </a:p>
          <a:p>
            <a:pPr indent="216000" algn="just"/>
            <a:r>
              <a:rPr lang="uk-UA" b="1" i="1" dirty="0"/>
              <a:t>Напівпровідникові лазери</a:t>
            </a:r>
            <a:r>
              <a:rPr lang="uk-UA" b="1" dirty="0"/>
              <a:t> </a:t>
            </a:r>
            <a:r>
              <a:rPr lang="uk-UA" dirty="0"/>
              <a:t>найпоширеніші в світі, їх застосовують в голографії, лазерних указках, лазерних принтерах та в зчитувачах компакт-дисків. Джерелом накачування є електричний струм.</a:t>
            </a:r>
          </a:p>
        </p:txBody>
      </p:sp>
    </p:spTree>
    <p:extLst>
      <p:ext uri="{BB962C8B-B14F-4D97-AF65-F5344CB8AC3E}">
        <p14:creationId xmlns:p14="http://schemas.microsoft.com/office/powerpoint/2010/main" val="211351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a:spLocks noGrp="1"/>
          </p:cNvSpPr>
          <p:nvPr>
            <p:ph type="title"/>
          </p:nvPr>
        </p:nvSpPr>
        <p:spPr>
          <a:xfrm>
            <a:off x="0" y="274638"/>
            <a:ext cx="9144000" cy="1143000"/>
          </a:xfrm>
        </p:spPr>
        <p:txBody>
          <a:bodyPr>
            <a:normAutofit fontScale="90000"/>
          </a:bodyPr>
          <a:lstStyle/>
          <a:p>
            <a:r>
              <a:rPr lang="uk-UA" dirty="0" smtClean="0"/>
              <a:t>ФІЗИЧНА </a:t>
            </a:r>
            <a:r>
              <a:rPr lang="uk-UA" dirty="0"/>
              <a:t>СУТЬ ПРОЦЕСУ </a:t>
            </a:r>
            <a:r>
              <a:rPr lang="uk-UA" dirty="0" smtClean="0"/>
              <a:t>ЛАЗЕРНОЇ ОБРОБКИ</a:t>
            </a:r>
            <a:endParaRPr lang="uk-UA" dirty="0"/>
          </a:p>
        </p:txBody>
      </p:sp>
      <p:sp>
        <p:nvSpPr>
          <p:cNvPr id="4" name="Прямоугольник 3"/>
          <p:cNvSpPr/>
          <p:nvPr/>
        </p:nvSpPr>
        <p:spPr>
          <a:xfrm>
            <a:off x="3275856" y="1412776"/>
            <a:ext cx="5598368" cy="4801314"/>
          </a:xfrm>
          <a:prstGeom prst="rect">
            <a:avLst/>
          </a:prstGeom>
        </p:spPr>
        <p:txBody>
          <a:bodyPr wrap="square">
            <a:spAutoFit/>
          </a:bodyPr>
          <a:lstStyle/>
          <a:p>
            <a:pPr indent="216000" algn="just"/>
            <a:r>
              <a:rPr lang="uk-UA" dirty="0"/>
              <a:t>Лазерний промінь фокусується на поверхні виробу в точку дуже малого діаметра (0,02–0,2 мм). Завдяки такому фокусуванню на поверхні матеріалу створюється надзвичайно висока густина потужності лазерного випромінювання. Це приводить до практично миттєвого плавлення і випаровування матеріалу, що знаходиться в зоні впливу лазерного променя. При лазерній обробці розплавлений і випарений матеріал видаляється струменем стисненого газу, а сам лазерний промінь переміщається по поверхні матеріалу. Лазерний факел у зоні обробки містить у собі продукти ерозії в конденсованій фазі та їхні </a:t>
            </a:r>
            <a:r>
              <a:rPr lang="uk-UA" dirty="0" err="1"/>
              <a:t>плазменні</a:t>
            </a:r>
            <a:r>
              <a:rPr lang="uk-UA" dirty="0"/>
              <a:t> утворення, що розлітаються від опромінюваної поверхні зі швидкістю до 10 </a:t>
            </a:r>
            <a:r>
              <a:rPr lang="uk-UA" dirty="0" smtClean="0"/>
              <a:t>м/с. </a:t>
            </a:r>
            <a:r>
              <a:rPr lang="uk-UA" dirty="0"/>
              <a:t>У випадку лазерного гравірування або маркування видаляється тільки тонкий поверхневий шар матеріалу.</a:t>
            </a:r>
          </a:p>
        </p:txBody>
      </p:sp>
      <p:pic>
        <p:nvPicPr>
          <p:cNvPr id="5" name="Рисунок 4"/>
          <p:cNvPicPr/>
          <p:nvPr/>
        </p:nvPicPr>
        <p:blipFill>
          <a:blip r:embed="rId2" cstate="print">
            <a:lum bright="-12000" contrast="24000"/>
          </a:blip>
          <a:srcRect/>
          <a:stretch>
            <a:fillRect/>
          </a:stretch>
        </p:blipFill>
        <p:spPr bwMode="auto">
          <a:xfrm>
            <a:off x="539552" y="1922288"/>
            <a:ext cx="2520280" cy="2802856"/>
          </a:xfrm>
          <a:prstGeom prst="rect">
            <a:avLst/>
          </a:prstGeom>
          <a:noFill/>
          <a:ln w="9525">
            <a:noFill/>
            <a:miter lim="800000"/>
            <a:headEnd/>
            <a:tailEnd/>
          </a:ln>
        </p:spPr>
      </p:pic>
      <p:sp>
        <p:nvSpPr>
          <p:cNvPr id="6" name="Прямоугольник 5"/>
          <p:cNvSpPr/>
          <p:nvPr/>
        </p:nvSpPr>
        <p:spPr>
          <a:xfrm>
            <a:off x="532358" y="4941168"/>
            <a:ext cx="2534668" cy="369332"/>
          </a:xfrm>
          <a:prstGeom prst="rect">
            <a:avLst/>
          </a:prstGeom>
        </p:spPr>
        <p:txBody>
          <a:bodyPr wrap="none">
            <a:spAutoFit/>
          </a:bodyPr>
          <a:lstStyle/>
          <a:p>
            <a:r>
              <a:rPr lang="uk-UA" b="1" dirty="0"/>
              <a:t>Фази лазерної обробки</a:t>
            </a:r>
            <a:endParaRPr lang="uk-UA" dirty="0"/>
          </a:p>
        </p:txBody>
      </p:sp>
    </p:spTree>
    <p:extLst>
      <p:ext uri="{BB962C8B-B14F-4D97-AF65-F5344CB8AC3E}">
        <p14:creationId xmlns:p14="http://schemas.microsoft.com/office/powerpoint/2010/main" val="2211966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a:spLocks noGrp="1"/>
          </p:cNvSpPr>
          <p:nvPr>
            <p:ph type="title"/>
          </p:nvPr>
        </p:nvSpPr>
        <p:spPr>
          <a:xfrm>
            <a:off x="0" y="274638"/>
            <a:ext cx="9144000" cy="1143000"/>
          </a:xfrm>
        </p:spPr>
        <p:txBody>
          <a:bodyPr>
            <a:normAutofit fontScale="90000"/>
          </a:bodyPr>
          <a:lstStyle/>
          <a:p>
            <a:r>
              <a:rPr lang="ru-RU" dirty="0" smtClean="0"/>
              <a:t>КОНСТРУКЦІЯ </a:t>
            </a:r>
            <a:r>
              <a:rPr lang="ru-RU" dirty="0"/>
              <a:t>ОБЛАДНАННЯ ДЛЯ ЛАЗЕРНОЇ ОБРОБКИ КАМЕНЮ</a:t>
            </a:r>
            <a:endParaRPr lang="uk-UA" dirty="0"/>
          </a:p>
        </p:txBody>
      </p:sp>
      <p:sp>
        <p:nvSpPr>
          <p:cNvPr id="4" name="Прямоугольник 3"/>
          <p:cNvSpPr/>
          <p:nvPr/>
        </p:nvSpPr>
        <p:spPr>
          <a:xfrm>
            <a:off x="395536" y="1443841"/>
            <a:ext cx="8496944" cy="2585323"/>
          </a:xfrm>
          <a:prstGeom prst="rect">
            <a:avLst/>
          </a:prstGeom>
        </p:spPr>
        <p:txBody>
          <a:bodyPr wrap="square">
            <a:spAutoFit/>
          </a:bodyPr>
          <a:lstStyle/>
          <a:p>
            <a:r>
              <a:rPr lang="uk-UA" b="1" dirty="0"/>
              <a:t>Комплекс обладнання для лазерного різання</a:t>
            </a:r>
            <a:r>
              <a:rPr lang="uk-UA" b="1" i="1" dirty="0"/>
              <a:t>  </a:t>
            </a:r>
            <a:r>
              <a:rPr lang="uk-UA" b="1" dirty="0"/>
              <a:t>включає:</a:t>
            </a:r>
          </a:p>
          <a:p>
            <a:pPr marL="342900" lvl="0" indent="-342900">
              <a:buFont typeface="+mj-lt"/>
              <a:buAutoNum type="arabicPeriod"/>
            </a:pPr>
            <a:r>
              <a:rPr lang="uk-UA" dirty="0"/>
              <a:t>координатний стіл;</a:t>
            </a:r>
          </a:p>
          <a:p>
            <a:pPr marL="342900" lvl="0" indent="-342900">
              <a:buFont typeface="+mj-lt"/>
              <a:buAutoNum type="arabicPeriod"/>
            </a:pPr>
            <a:r>
              <a:rPr lang="uk-UA" dirty="0"/>
              <a:t>комп'ютерну систему керування координатним приводом;</a:t>
            </a:r>
          </a:p>
          <a:p>
            <a:pPr marL="342900" lvl="0" indent="-342900">
              <a:buFont typeface="+mj-lt"/>
              <a:buAutoNum type="arabicPeriod"/>
            </a:pPr>
            <a:r>
              <a:rPr lang="uk-UA" dirty="0"/>
              <a:t>технологічний лазер; </a:t>
            </a:r>
          </a:p>
          <a:p>
            <a:pPr marL="342900" lvl="0" indent="-342900">
              <a:buFont typeface="+mj-lt"/>
              <a:buAutoNum type="arabicPeriod"/>
            </a:pPr>
            <a:r>
              <a:rPr lang="uk-UA" dirty="0"/>
              <a:t>систему транспортування випромінювання; </a:t>
            </a:r>
          </a:p>
          <a:p>
            <a:pPr marL="342900" lvl="0" indent="-342900">
              <a:buFont typeface="+mj-lt"/>
              <a:buAutoNum type="arabicPeriod"/>
            </a:pPr>
            <a:r>
              <a:rPr lang="uk-UA" dirty="0"/>
              <a:t>робочу головку;</a:t>
            </a:r>
          </a:p>
          <a:p>
            <a:pPr marL="342900" lvl="0" indent="-342900">
              <a:buFont typeface="+mj-lt"/>
              <a:buAutoNum type="arabicPeriod"/>
            </a:pPr>
            <a:r>
              <a:rPr lang="uk-UA" dirty="0"/>
              <a:t>пристрої  подачі стисненого газу та видалення продуктів горіння (деструкції);</a:t>
            </a:r>
          </a:p>
          <a:p>
            <a:pPr marL="342900" lvl="0" indent="-342900">
              <a:buFont typeface="+mj-lt"/>
              <a:buAutoNum type="arabicPeriod"/>
            </a:pPr>
            <a:r>
              <a:rPr lang="uk-UA" dirty="0"/>
              <a:t>інші додаткові пристрої та системи: блок вимірювання потужності, </a:t>
            </a:r>
            <a:r>
              <a:rPr lang="uk-UA" dirty="0" err="1"/>
              <a:t>юстировочний</a:t>
            </a:r>
            <a:r>
              <a:rPr lang="uk-UA" dirty="0"/>
              <a:t> лазер, датчик положення, контур охолодження та ін.</a:t>
            </a:r>
          </a:p>
        </p:txBody>
      </p:sp>
      <p:sp>
        <p:nvSpPr>
          <p:cNvPr id="5" name="Прямоугольник 4"/>
          <p:cNvSpPr/>
          <p:nvPr/>
        </p:nvSpPr>
        <p:spPr>
          <a:xfrm>
            <a:off x="395536" y="4029164"/>
            <a:ext cx="8496944" cy="923330"/>
          </a:xfrm>
          <a:prstGeom prst="rect">
            <a:avLst/>
          </a:prstGeom>
        </p:spPr>
        <p:txBody>
          <a:bodyPr wrap="square">
            <a:spAutoFit/>
          </a:bodyPr>
          <a:lstStyle/>
          <a:p>
            <a:pPr indent="216000" algn="just"/>
            <a:r>
              <a:rPr lang="uk-UA" b="1" dirty="0"/>
              <a:t>Координатні столи</a:t>
            </a:r>
            <a:r>
              <a:rPr lang="uk-UA" dirty="0"/>
              <a:t> призначені для переміщення лазерного променя по поверхні матеріалу відповідно до заданого контуру лазерного різання або малюнку лазерного гравірування, а також для встановлення заготовки. </a:t>
            </a:r>
          </a:p>
        </p:txBody>
      </p:sp>
      <p:pic>
        <p:nvPicPr>
          <p:cNvPr id="6" name="Рисунок 5"/>
          <p:cNvPicPr/>
          <p:nvPr/>
        </p:nvPicPr>
        <p:blipFill>
          <a:blip r:embed="rId2" cstate="print">
            <a:lum bright="-12000" contrast="24000"/>
            <a:grayscl/>
          </a:blip>
          <a:srcRect/>
          <a:stretch>
            <a:fillRect/>
          </a:stretch>
        </p:blipFill>
        <p:spPr bwMode="auto">
          <a:xfrm>
            <a:off x="755576" y="4959243"/>
            <a:ext cx="3284855" cy="1744345"/>
          </a:xfrm>
          <a:prstGeom prst="rect">
            <a:avLst/>
          </a:prstGeom>
          <a:noFill/>
          <a:ln w="9525">
            <a:noFill/>
            <a:miter lim="800000"/>
            <a:headEnd/>
            <a:tailEnd/>
          </a:ln>
        </p:spPr>
      </p:pic>
      <p:sp>
        <p:nvSpPr>
          <p:cNvPr id="7" name="Прямоугольник 6"/>
          <p:cNvSpPr/>
          <p:nvPr/>
        </p:nvSpPr>
        <p:spPr>
          <a:xfrm>
            <a:off x="4066715" y="4887706"/>
            <a:ext cx="5077285" cy="1815882"/>
          </a:xfrm>
          <a:prstGeom prst="rect">
            <a:avLst/>
          </a:prstGeom>
        </p:spPr>
        <p:txBody>
          <a:bodyPr wrap="square">
            <a:spAutoFit/>
          </a:bodyPr>
          <a:lstStyle/>
          <a:p>
            <a:pPr algn="ctr"/>
            <a:r>
              <a:rPr lang="uk-UA" sz="1600" dirty="0"/>
              <a:t>Схеми розміщення лазерної оптики </a:t>
            </a:r>
            <a:r>
              <a:rPr lang="uk-UA" sz="1600" dirty="0" smtClean="0"/>
              <a:t>на </a:t>
            </a:r>
            <a:r>
              <a:rPr lang="uk-UA" sz="1600" dirty="0"/>
              <a:t>каретці порталу координатної системи: </a:t>
            </a:r>
            <a:r>
              <a:rPr lang="uk-UA" sz="1600" dirty="0" smtClean="0"/>
              <a:t> а </a:t>
            </a:r>
            <a:r>
              <a:rPr lang="uk-UA" sz="1600" dirty="0"/>
              <a:t>– рухомий лазер; б – нерухомий лазер ("літаюча" оптика</a:t>
            </a:r>
            <a:r>
              <a:rPr lang="uk-UA" sz="1600" dirty="0" smtClean="0"/>
              <a:t>); 1 </a:t>
            </a:r>
            <a:r>
              <a:rPr lang="uk-UA" sz="1600" dirty="0"/>
              <a:t>– несуча конструкція порталу; 2 – каретка; 3 – пристрій вертикального переміщення; 4 – лазер; 5 – оптичний коліматор; </a:t>
            </a:r>
            <a:r>
              <a:rPr lang="uk-UA" sz="1600" dirty="0" smtClean="0"/>
              <a:t>6 </a:t>
            </a:r>
            <a:r>
              <a:rPr lang="uk-UA" sz="1600" dirty="0"/>
              <a:t>– блок повороту випромінювання; 7 – робоча головка.</a:t>
            </a:r>
          </a:p>
        </p:txBody>
      </p:sp>
    </p:spTree>
    <p:extLst>
      <p:ext uri="{BB962C8B-B14F-4D97-AF65-F5344CB8AC3E}">
        <p14:creationId xmlns:p14="http://schemas.microsoft.com/office/powerpoint/2010/main" val="3584820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a:spLocks noGrp="1"/>
          </p:cNvSpPr>
          <p:nvPr>
            <p:ph type="title"/>
          </p:nvPr>
        </p:nvSpPr>
        <p:spPr>
          <a:xfrm>
            <a:off x="-12188" y="82689"/>
            <a:ext cx="9144000" cy="1143000"/>
          </a:xfrm>
        </p:spPr>
        <p:txBody>
          <a:bodyPr>
            <a:normAutofit fontScale="90000"/>
          </a:bodyPr>
          <a:lstStyle/>
          <a:p>
            <a:r>
              <a:rPr lang="ru-RU" dirty="0" smtClean="0"/>
              <a:t>КОНСТРУКЦІЯ </a:t>
            </a:r>
            <a:r>
              <a:rPr lang="ru-RU" dirty="0"/>
              <a:t>ОБЛАДНАННЯ ДЛЯ ЛАЗЕРНОЇ ОБРОБКИ КАМЕНЮ</a:t>
            </a:r>
            <a:endParaRPr lang="uk-UA" dirty="0"/>
          </a:p>
        </p:txBody>
      </p:sp>
      <p:sp>
        <p:nvSpPr>
          <p:cNvPr id="4" name="Прямоугольник 3"/>
          <p:cNvSpPr/>
          <p:nvPr/>
        </p:nvSpPr>
        <p:spPr>
          <a:xfrm>
            <a:off x="10522" y="1225689"/>
            <a:ext cx="9036496" cy="5632311"/>
          </a:xfrm>
          <a:prstGeom prst="rect">
            <a:avLst/>
          </a:prstGeom>
        </p:spPr>
        <p:txBody>
          <a:bodyPr wrap="square">
            <a:spAutoFit/>
          </a:bodyPr>
          <a:lstStyle/>
          <a:p>
            <a:pPr indent="216000" algn="just"/>
            <a:r>
              <a:rPr lang="uk-UA" b="1" dirty="0"/>
              <a:t>Система керування координатним приводом</a:t>
            </a:r>
            <a:r>
              <a:rPr lang="uk-UA" dirty="0"/>
              <a:t> призначена для керування переміщенням лазерного променя відносно координатного стола і відслідковування відповідності лазерної обробки кресленню виробу. Апаратні і програмні засоби системи керування включають керуючий комп'ютер і блок керування приводом. </a:t>
            </a:r>
            <a:r>
              <a:rPr lang="uk-UA" dirty="0" smtClean="0"/>
              <a:t>Вихідні </a:t>
            </a:r>
            <a:r>
              <a:rPr lang="uk-UA" dirty="0"/>
              <a:t>дані (креслення) для лазерного різання та гравірування представляються в електронному вигляді у форматах DXF, DWG (</a:t>
            </a:r>
            <a:r>
              <a:rPr lang="uk-UA" dirty="0" err="1"/>
              <a:t>AutoCAD</a:t>
            </a:r>
            <a:r>
              <a:rPr lang="uk-UA" dirty="0"/>
              <a:t>) або CDR (</a:t>
            </a:r>
            <a:r>
              <a:rPr lang="uk-UA" dirty="0" err="1"/>
              <a:t>CorelDRAW</a:t>
            </a:r>
            <a:r>
              <a:rPr lang="uk-UA" dirty="0"/>
              <a:t>).</a:t>
            </a:r>
          </a:p>
          <a:p>
            <a:pPr indent="216000" algn="just"/>
            <a:r>
              <a:rPr lang="uk-UA" b="1" dirty="0" smtClean="0"/>
              <a:t>Система </a:t>
            </a:r>
            <a:r>
              <a:rPr lang="uk-UA" b="1" dirty="0"/>
              <a:t>транспортування випромінювання</a:t>
            </a:r>
            <a:r>
              <a:rPr lang="uk-UA" dirty="0"/>
              <a:t> (поворотна і </a:t>
            </a:r>
            <a:r>
              <a:rPr lang="uk-UA" dirty="0" err="1"/>
              <a:t>фокусуюча</a:t>
            </a:r>
            <a:r>
              <a:rPr lang="uk-UA" dirty="0"/>
              <a:t> оптика) призначена для транспортування лазерного випромінювання від технологічного лазера до поверхні матеріалу та створення заданого розподілу густини потужності випромінювання на поверхні матеріалу. Оптична система лазерної технологічної установки включає  3–5 поворотних дзеркала, </a:t>
            </a:r>
            <a:r>
              <a:rPr lang="uk-UA" dirty="0" err="1"/>
              <a:t>фокусуючий</a:t>
            </a:r>
            <a:r>
              <a:rPr lang="uk-UA" dirty="0"/>
              <a:t> об'єктив і оптичний затвор. Додатково в неї можуть входити трасувальний червоний лазер (</a:t>
            </a:r>
            <a:r>
              <a:rPr lang="uk-UA" dirty="0" err="1"/>
              <a:t>юстировочний</a:t>
            </a:r>
            <a:r>
              <a:rPr lang="uk-UA" dirty="0"/>
              <a:t> лазер), блок вимірювання потужності випромінювання, телескопічний розширник пучка (оптичний коліматор), фазообертач та інші пристрої. </a:t>
            </a:r>
          </a:p>
          <a:p>
            <a:pPr indent="216000" algn="just"/>
            <a:r>
              <a:rPr lang="uk-UA" b="1" i="1" dirty="0" err="1"/>
              <a:t>Юстировочний</a:t>
            </a:r>
            <a:r>
              <a:rPr lang="uk-UA" b="1" i="1" dirty="0"/>
              <a:t> лазер</a:t>
            </a:r>
            <a:r>
              <a:rPr lang="uk-UA" dirty="0"/>
              <a:t> – це пристрій для випромінювання лазера видимого діапазону в траєкторію пучка. Він використовується при необхідності підсвічування траєкторії і точки фокусування лазерного пучка.</a:t>
            </a:r>
          </a:p>
          <a:p>
            <a:pPr indent="216000" algn="just"/>
            <a:r>
              <a:rPr lang="uk-UA" b="1" i="1" dirty="0"/>
              <a:t>Блок вимірювання потужності</a:t>
            </a:r>
            <a:r>
              <a:rPr lang="uk-UA" b="1" dirty="0"/>
              <a:t> </a:t>
            </a:r>
            <a:r>
              <a:rPr lang="uk-UA" dirty="0"/>
              <a:t>– це пристрій, який забезпечує контроль потужності випромінювання в тому випадку, коли в лазер не вбудований точний контроль потужності чи технологічний процес потребує високоточного контролю потужності. </a:t>
            </a:r>
          </a:p>
        </p:txBody>
      </p:sp>
    </p:spTree>
    <p:extLst>
      <p:ext uri="{BB962C8B-B14F-4D97-AF65-F5344CB8AC3E}">
        <p14:creationId xmlns:p14="http://schemas.microsoft.com/office/powerpoint/2010/main" val="3084672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a:spLocks noGrp="1"/>
          </p:cNvSpPr>
          <p:nvPr>
            <p:ph type="title"/>
          </p:nvPr>
        </p:nvSpPr>
        <p:spPr>
          <a:xfrm>
            <a:off x="-12188" y="82689"/>
            <a:ext cx="9144000" cy="1143000"/>
          </a:xfrm>
        </p:spPr>
        <p:txBody>
          <a:bodyPr>
            <a:normAutofit fontScale="90000"/>
          </a:bodyPr>
          <a:lstStyle/>
          <a:p>
            <a:r>
              <a:rPr lang="ru-RU" dirty="0" smtClean="0"/>
              <a:t>КОНСТРУКЦІЯ </a:t>
            </a:r>
            <a:r>
              <a:rPr lang="ru-RU" dirty="0"/>
              <a:t>ОБЛАДНАННЯ ДЛЯ ЛАЗЕРНОЇ ОБРОБКИ КАМЕНЮ</a:t>
            </a:r>
            <a:endParaRPr lang="uk-UA" dirty="0"/>
          </a:p>
        </p:txBody>
      </p:sp>
      <p:sp>
        <p:nvSpPr>
          <p:cNvPr id="4" name="Прямоугольник 3"/>
          <p:cNvSpPr/>
          <p:nvPr/>
        </p:nvSpPr>
        <p:spPr>
          <a:xfrm>
            <a:off x="107504" y="1156227"/>
            <a:ext cx="9036496" cy="2862322"/>
          </a:xfrm>
          <a:prstGeom prst="rect">
            <a:avLst/>
          </a:prstGeom>
        </p:spPr>
        <p:txBody>
          <a:bodyPr wrap="square">
            <a:spAutoFit/>
          </a:bodyPr>
          <a:lstStyle/>
          <a:p>
            <a:pPr indent="216000" algn="just"/>
            <a:r>
              <a:rPr lang="uk-UA" b="1" i="1" dirty="0"/>
              <a:t>Оптичний коліматор</a:t>
            </a:r>
            <a:r>
              <a:rPr lang="uk-UA" b="1" dirty="0"/>
              <a:t> </a:t>
            </a:r>
            <a:r>
              <a:rPr lang="uk-UA" dirty="0"/>
              <a:t>– пристрій для розширення лазерного пучка в діаметрі (з 3–6 мм до 10–15 мм) і його передачі до ріжучої головки. Таке розширення дозволяє передавати лазерний пучок на значні відстані. Коліматор використовується майже завжди, і особливо тоді, коли оптична відстань від лазера до ріжучої головки велика.</a:t>
            </a:r>
          </a:p>
          <a:p>
            <a:pPr indent="216000" algn="just"/>
            <a:r>
              <a:rPr lang="uk-UA" b="1" i="1" dirty="0"/>
              <a:t>Блок повороту випромінювання</a:t>
            </a:r>
            <a:r>
              <a:rPr lang="uk-UA" b="1" dirty="0"/>
              <a:t> </a:t>
            </a:r>
            <a:r>
              <a:rPr lang="uk-UA" dirty="0"/>
              <a:t>– являє собою поворотне дзеркало на </a:t>
            </a:r>
            <a:r>
              <a:rPr lang="uk-UA" dirty="0" err="1"/>
              <a:t>юстировочному</a:t>
            </a:r>
            <a:r>
              <a:rPr lang="uk-UA" dirty="0"/>
              <a:t> пристрої та використовується при побудові оптичної системи передачі випромінювання в тому випадку, коли лазер не стоїть на рухомій каретці, а закріплений на порталі (</a:t>
            </a:r>
            <a:r>
              <a:rPr lang="uk-UA" i="1" dirty="0"/>
              <a:t>рис. 5.2, б</a:t>
            </a:r>
            <a:r>
              <a:rPr lang="uk-UA" dirty="0"/>
              <a:t>).</a:t>
            </a:r>
          </a:p>
          <a:p>
            <a:pPr indent="216000" algn="just"/>
            <a:r>
              <a:rPr lang="uk-UA" b="1" i="1" dirty="0"/>
              <a:t>Датчик положення</a:t>
            </a:r>
            <a:r>
              <a:rPr lang="uk-UA" b="1" dirty="0"/>
              <a:t> </a:t>
            </a:r>
            <a:r>
              <a:rPr lang="uk-UA" dirty="0"/>
              <a:t>– використовується для точного вимірювання відстані від робочої головки до поверхні матеріалу з метою автоматичної її підтримки. </a:t>
            </a:r>
          </a:p>
        </p:txBody>
      </p:sp>
      <p:sp>
        <p:nvSpPr>
          <p:cNvPr id="5" name="Прямоугольник 4"/>
          <p:cNvSpPr/>
          <p:nvPr/>
        </p:nvSpPr>
        <p:spPr>
          <a:xfrm>
            <a:off x="107504" y="4028874"/>
            <a:ext cx="4392488" cy="2585323"/>
          </a:xfrm>
          <a:prstGeom prst="rect">
            <a:avLst/>
          </a:prstGeom>
        </p:spPr>
        <p:txBody>
          <a:bodyPr wrap="square">
            <a:spAutoFit/>
          </a:bodyPr>
          <a:lstStyle/>
          <a:p>
            <a:pPr indent="216000" algn="just"/>
            <a:r>
              <a:rPr lang="uk-UA" b="1" dirty="0"/>
              <a:t>Робоча головка</a:t>
            </a:r>
            <a:r>
              <a:rPr lang="uk-UA" dirty="0"/>
              <a:t> – це пристрій, який безпосередньо здійснює різання чи обробку матеріалу</a:t>
            </a:r>
            <a:r>
              <a:rPr lang="ru-RU" dirty="0"/>
              <a:t> (</a:t>
            </a:r>
            <a:r>
              <a:rPr lang="uk-UA" i="1" dirty="0"/>
              <a:t>р</a:t>
            </a:r>
            <a:r>
              <a:rPr lang="ru-RU" i="1" dirty="0" err="1"/>
              <a:t>ис</a:t>
            </a:r>
            <a:r>
              <a:rPr lang="ru-RU" i="1" dirty="0"/>
              <a:t>.</a:t>
            </a:r>
            <a:r>
              <a:rPr lang="en-US" i="1" dirty="0"/>
              <a:t> </a:t>
            </a:r>
            <a:r>
              <a:rPr lang="uk-UA" i="1" dirty="0"/>
              <a:t>5.3</a:t>
            </a:r>
            <a:r>
              <a:rPr lang="uk-UA" dirty="0"/>
              <a:t>). Вона складається із </a:t>
            </a:r>
            <a:r>
              <a:rPr lang="uk-UA" dirty="0" err="1"/>
              <a:t>фокусуючої</a:t>
            </a:r>
            <a:r>
              <a:rPr lang="uk-UA" dirty="0"/>
              <a:t> оптики і  сопла для подачі в область фокуса газу під тиском. Лазерна установка може оснащуватись декількома робочими головками з різною фокусною відстанню для різних матеріалів різної товщини.</a:t>
            </a:r>
          </a:p>
        </p:txBody>
      </p:sp>
      <p:pic>
        <p:nvPicPr>
          <p:cNvPr id="6" name="Рисунок 5" descr="head"/>
          <p:cNvPicPr/>
          <p:nvPr/>
        </p:nvPicPr>
        <p:blipFill>
          <a:blip r:embed="rId2" cstate="print">
            <a:grayscl/>
          </a:blip>
          <a:srcRect/>
          <a:stretch>
            <a:fillRect/>
          </a:stretch>
        </p:blipFill>
        <p:spPr bwMode="auto">
          <a:xfrm>
            <a:off x="4596661" y="3993963"/>
            <a:ext cx="1185039" cy="2691325"/>
          </a:xfrm>
          <a:prstGeom prst="rect">
            <a:avLst/>
          </a:prstGeom>
          <a:noFill/>
          <a:ln w="9525">
            <a:noFill/>
            <a:miter lim="800000"/>
            <a:headEnd/>
            <a:tailEnd/>
          </a:ln>
        </p:spPr>
      </p:pic>
      <p:sp>
        <p:nvSpPr>
          <p:cNvPr id="7" name="Прямоугольник 6"/>
          <p:cNvSpPr/>
          <p:nvPr/>
        </p:nvSpPr>
        <p:spPr>
          <a:xfrm>
            <a:off x="5819059" y="3993963"/>
            <a:ext cx="3203848" cy="2854308"/>
          </a:xfrm>
          <a:prstGeom prst="rect">
            <a:avLst/>
          </a:prstGeom>
        </p:spPr>
        <p:txBody>
          <a:bodyPr wrap="square">
            <a:spAutoFit/>
          </a:bodyPr>
          <a:lstStyle/>
          <a:p>
            <a:pPr indent="216000" algn="just">
              <a:lnSpc>
                <a:spcPct val="80000"/>
              </a:lnSpc>
            </a:pPr>
            <a:r>
              <a:rPr lang="uk-UA" sz="1400" b="1" dirty="0"/>
              <a:t>Система подачі стисненого газу </a:t>
            </a:r>
            <a:r>
              <a:rPr lang="uk-UA" sz="1400" dirty="0"/>
              <a:t>служить для забезпечення процесу лазерної обробки (тиск подачі до 4 атм). Система вентиляції призначена для збору і видалення газоподібних і аерозольних продуктів розпаду, які утворюються при лазерному впливі на матеріал. </a:t>
            </a:r>
          </a:p>
          <a:p>
            <a:pPr indent="216000" algn="just">
              <a:lnSpc>
                <a:spcPct val="80000"/>
              </a:lnSpc>
            </a:pPr>
            <a:r>
              <a:rPr lang="uk-UA" sz="1400" b="1" dirty="0"/>
              <a:t>Система охолодження</a:t>
            </a:r>
            <a:r>
              <a:rPr lang="uk-UA" sz="1400" dirty="0"/>
              <a:t>, як правило, водяна двоконтурна. Перший внутрішній контур заповнюється дистильованою водою, яка, в свою чергу, охолоджується або проточною водою другого зовнішнього контуру, або фреоновою холодильною установкою.</a:t>
            </a:r>
          </a:p>
        </p:txBody>
      </p:sp>
    </p:spTree>
    <p:extLst>
      <p:ext uri="{BB962C8B-B14F-4D97-AF65-F5344CB8AC3E}">
        <p14:creationId xmlns:p14="http://schemas.microsoft.com/office/powerpoint/2010/main" val="12880050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a:spLocks noGrp="1"/>
          </p:cNvSpPr>
          <p:nvPr>
            <p:ph type="title"/>
          </p:nvPr>
        </p:nvSpPr>
        <p:spPr>
          <a:xfrm>
            <a:off x="-12188" y="82689"/>
            <a:ext cx="9144000" cy="1143000"/>
          </a:xfrm>
        </p:spPr>
        <p:txBody>
          <a:bodyPr>
            <a:normAutofit/>
          </a:bodyPr>
          <a:lstStyle/>
          <a:p>
            <a:r>
              <a:rPr lang="ru-RU" dirty="0" smtClean="0"/>
              <a:t>НАПРЯМКИ </a:t>
            </a:r>
            <a:r>
              <a:rPr lang="ru-RU" dirty="0" smtClean="0"/>
              <a:t>ВИКОРИСТАННЯ</a:t>
            </a:r>
            <a:endParaRPr lang="uk-UA" dirty="0"/>
          </a:p>
        </p:txBody>
      </p:sp>
      <p:sp>
        <p:nvSpPr>
          <p:cNvPr id="4" name="Прямоугольник 3"/>
          <p:cNvSpPr/>
          <p:nvPr/>
        </p:nvSpPr>
        <p:spPr>
          <a:xfrm>
            <a:off x="28600" y="1225689"/>
            <a:ext cx="4572000" cy="5632311"/>
          </a:xfrm>
          <a:prstGeom prst="rect">
            <a:avLst/>
          </a:prstGeom>
        </p:spPr>
        <p:txBody>
          <a:bodyPr>
            <a:spAutoFit/>
          </a:bodyPr>
          <a:lstStyle/>
          <a:p>
            <a:pPr indent="216000" algn="just"/>
            <a:r>
              <a:rPr lang="uk-UA" b="1" dirty="0"/>
              <a:t>Лазерне маркування і гравірування </a:t>
            </a:r>
            <a:r>
              <a:rPr lang="uk-UA" dirty="0"/>
              <a:t>– це технологія, яка дозволяє наносити зображення неконтактним методом практично на будь-які матеріали, в тому числі і на камінь. Вона заснована на видаленні поверхневих шарів матеріалу або зміні їхнього кольору і структури під дією лазерного випромінювання. У місці впливу лазерного пучка розвиваються високі температури, при яких випаровується тонкий шар матеріалу, що приводить до утворення рельєфу на поверхні виробу. Завдяки високій точності лазерного маркування (товщина лінії 50–100 мкм) можна наносити досить складні зображення з високим ступенем захисту від підробок. Такі зображення імпортуються зі стандартних редакторів векторної графіки та за допомогою ПК і лазерної установки наносяться на виріб.</a:t>
            </a:r>
          </a:p>
        </p:txBody>
      </p:sp>
      <p:pic>
        <p:nvPicPr>
          <p:cNvPr id="5" name="Рисунок 4"/>
          <p:cNvPicPr/>
          <p:nvPr/>
        </p:nvPicPr>
        <p:blipFill>
          <a:blip r:embed="rId2" cstate="print">
            <a:lum bright="-6000" contrast="18000"/>
          </a:blip>
          <a:srcRect t="5048"/>
          <a:stretch>
            <a:fillRect/>
          </a:stretch>
        </p:blipFill>
        <p:spPr bwMode="auto">
          <a:xfrm>
            <a:off x="5147173" y="3861048"/>
            <a:ext cx="2736304" cy="2376264"/>
          </a:xfrm>
          <a:prstGeom prst="rect">
            <a:avLst/>
          </a:prstGeom>
          <a:noFill/>
          <a:ln w="9525">
            <a:noFill/>
            <a:miter lim="800000"/>
            <a:headEnd/>
            <a:tailEnd/>
          </a:ln>
        </p:spPr>
      </p:pic>
      <p:sp>
        <p:nvSpPr>
          <p:cNvPr id="6" name="Прямоугольник 5"/>
          <p:cNvSpPr/>
          <p:nvPr/>
        </p:nvSpPr>
        <p:spPr>
          <a:xfrm>
            <a:off x="5148064" y="6237312"/>
            <a:ext cx="3125407" cy="369332"/>
          </a:xfrm>
          <a:prstGeom prst="rect">
            <a:avLst/>
          </a:prstGeom>
        </p:spPr>
        <p:txBody>
          <a:bodyPr wrap="none">
            <a:spAutoFit/>
          </a:bodyPr>
          <a:lstStyle/>
          <a:p>
            <a:r>
              <a:rPr lang="uk-UA" b="1" dirty="0"/>
              <a:t>Лазерне гравірування на склі</a:t>
            </a:r>
            <a:endParaRPr lang="uk-UA" dirty="0"/>
          </a:p>
        </p:txBody>
      </p:sp>
      <p:sp>
        <p:nvSpPr>
          <p:cNvPr id="7" name="Прямоугольник 6"/>
          <p:cNvSpPr/>
          <p:nvPr/>
        </p:nvSpPr>
        <p:spPr>
          <a:xfrm>
            <a:off x="4568374" y="1300823"/>
            <a:ext cx="4572000" cy="2554545"/>
          </a:xfrm>
          <a:prstGeom prst="rect">
            <a:avLst/>
          </a:prstGeom>
        </p:spPr>
        <p:txBody>
          <a:bodyPr>
            <a:spAutoFit/>
          </a:bodyPr>
          <a:lstStyle/>
          <a:p>
            <a:pPr algn="just"/>
            <a:r>
              <a:rPr lang="uk-UA" sz="1600" dirty="0"/>
              <a:t>Одним з напрямків використання лазера є </a:t>
            </a:r>
            <a:r>
              <a:rPr lang="uk-UA" sz="1600" b="1" dirty="0"/>
              <a:t>обробка скла та кварцу</a:t>
            </a:r>
            <a:r>
              <a:rPr lang="uk-UA" sz="1600" dirty="0"/>
              <a:t>, а саме виконання об’ємних  зображень в </a:t>
            </a:r>
            <a:r>
              <a:rPr lang="uk-UA" sz="1600" dirty="0" smtClean="0"/>
              <a:t>матеріалі.  </a:t>
            </a:r>
            <a:r>
              <a:rPr lang="uk-UA" sz="1600" dirty="0"/>
              <a:t>Воно основане на фокусуванні випромінювання не на поверхні матеріалу, як у випадку різання чи маркування, а в середині нього. Під впливом короткого імпульсу випромінювання в точці фокусування відбувається мікровибух, що змінює однорідність матеріалу. Таким чином, формується один з </a:t>
            </a:r>
            <a:r>
              <a:rPr lang="uk-UA" sz="1600" dirty="0" err="1"/>
              <a:t>пікселів</a:t>
            </a:r>
            <a:r>
              <a:rPr lang="uk-UA" sz="1600" dirty="0"/>
              <a:t>, які складають зображення.</a:t>
            </a:r>
          </a:p>
        </p:txBody>
      </p:sp>
    </p:spTree>
    <p:extLst>
      <p:ext uri="{BB962C8B-B14F-4D97-AF65-F5344CB8AC3E}">
        <p14:creationId xmlns:p14="http://schemas.microsoft.com/office/powerpoint/2010/main" val="4027753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a:spLocks noGrp="1"/>
          </p:cNvSpPr>
          <p:nvPr>
            <p:ph type="title"/>
          </p:nvPr>
        </p:nvSpPr>
        <p:spPr>
          <a:xfrm>
            <a:off x="-12188" y="82689"/>
            <a:ext cx="9144000" cy="1143000"/>
          </a:xfrm>
        </p:spPr>
        <p:txBody>
          <a:bodyPr>
            <a:normAutofit/>
          </a:bodyPr>
          <a:lstStyle/>
          <a:p>
            <a:r>
              <a:rPr lang="ru-RU" dirty="0" smtClean="0"/>
              <a:t>НАПРЯМКИ </a:t>
            </a:r>
            <a:r>
              <a:rPr lang="ru-RU" dirty="0" smtClean="0"/>
              <a:t>ВИКОРИСТАННЯ</a:t>
            </a:r>
            <a:endParaRPr lang="uk-UA" dirty="0"/>
          </a:p>
        </p:txBody>
      </p:sp>
      <p:sp>
        <p:nvSpPr>
          <p:cNvPr id="4" name="Rectangle 1"/>
          <p:cNvSpPr>
            <a:spLocks noChangeArrowheads="1"/>
          </p:cNvSpPr>
          <p:nvPr/>
        </p:nvSpPr>
        <p:spPr bwMode="auto">
          <a:xfrm>
            <a:off x="395536" y="1340768"/>
            <a:ext cx="8388424"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228600" algn="just"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Лазерне зварювання. </a:t>
            </a:r>
            <a:r>
              <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Висока густина енергії в малій локальній області дозволяє здійснювати зварювання на відстані 0,5–1 мм від каменів або тонких зварних з’єднань у виробі. Використання лазерного зварювання включає: можливість ремонту точкових пор у зливках із благородних металів, можливість зварювання виробів, виготовлених за технологією лиття з каменями, можливість зварювання платини, золота, срібла. </a:t>
            </a:r>
            <a:endParaRPr kumimoji="0" lang="uk-UA" sz="8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Результуючий зварний шов значно міцніший, чим традиційне місце спаювання. Стики, зварені лазером на 260 % міцніші, чим аналогічні стики, спаяні пальником; на 43 % міцніші, чим зварювання </a:t>
            </a:r>
            <a:r>
              <a:rPr kumimoji="0" lang="uk-UA" sz="1400" b="0" i="0" u="none" strike="noStrike" cap="none" normalizeH="0" baseline="0" dirty="0" err="1" smtClean="0">
                <a:ln>
                  <a:noFill/>
                </a:ln>
                <a:solidFill>
                  <a:schemeClr val="tx1"/>
                </a:solidFill>
                <a:effectLst/>
                <a:latin typeface="Arial Narrow" pitchFamily="34" charset="0"/>
                <a:ea typeface="Times New Roman" pitchFamily="18" charset="0"/>
                <a:cs typeface="Arial" pitchFamily="34" charset="0"/>
              </a:rPr>
              <a:t>мікроплазмою</a:t>
            </a:r>
            <a:r>
              <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 Їхня міцність становить 95 % від міцності цільного металу. </a:t>
            </a:r>
            <a:endParaRPr kumimoji="0" lang="uk-UA" sz="8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Лазерне свердління.</a:t>
            </a:r>
            <a:r>
              <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 Сучасна лазерна технологія дозволяє пробивати отвори в різноманітних типах каменів з високою швидкістю і якістю. Використання лазерних технологій дозволяє легко переходити з однієї форми отвору на іншу. Так виконують отвори в алмазах при виготовленні </a:t>
            </a:r>
            <a:r>
              <a:rPr kumimoji="0" lang="uk-UA" sz="1400" b="0" i="0" u="none" strike="noStrike" cap="none" normalizeH="0" baseline="0" dirty="0" err="1" smtClean="0">
                <a:ln>
                  <a:noFill/>
                </a:ln>
                <a:solidFill>
                  <a:schemeClr val="tx1"/>
                </a:solidFill>
                <a:effectLst/>
                <a:latin typeface="Arial Narrow" pitchFamily="34" charset="0"/>
                <a:ea typeface="Times New Roman" pitchFamily="18" charset="0"/>
                <a:cs typeface="Arial" pitchFamily="34" charset="0"/>
              </a:rPr>
              <a:t>фільєр</a:t>
            </a:r>
            <a:r>
              <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 для волочіння проволоки (наприклад, вольфрамової) та отвори в корунді для виготовлення технічних деталей (наприклад, опори для осей </a:t>
            </a:r>
            <a:r>
              <a:rPr kumimoji="0" lang="uk-UA" sz="1400" b="0" i="0" u="none" strike="noStrike" cap="none" normalizeH="0" baseline="0" dirty="0" err="1" smtClean="0">
                <a:ln>
                  <a:noFill/>
                </a:ln>
                <a:solidFill>
                  <a:schemeClr val="tx1"/>
                </a:solidFill>
                <a:effectLst/>
                <a:latin typeface="Arial Narrow" pitchFamily="34" charset="0"/>
                <a:ea typeface="Times New Roman" pitchFamily="18" charset="0"/>
                <a:cs typeface="Arial" pitchFamily="34" charset="0"/>
              </a:rPr>
              <a:t>шестерней</a:t>
            </a:r>
            <a:r>
              <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 в годинниках).</a:t>
            </a:r>
            <a:endParaRPr kumimoji="0" lang="uk-UA" sz="800" b="0" i="0" u="none" strike="noStrike" cap="none" normalizeH="0" baseline="0" dirty="0" smtClean="0">
              <a:ln>
                <a:noFill/>
              </a:ln>
              <a:solidFill>
                <a:schemeClr val="tx1"/>
              </a:solidFill>
              <a:effectLst/>
              <a:latin typeface="Arial" pitchFamily="34" charset="0"/>
              <a:cs typeface="Arial" pitchFamily="34"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Точність обробки отвору діаметром 0,03–0,08 мм у заготовках технічних каменів товщиною 0,5–0,8 мм становить ±0,005 мм. Час обробки заготовки 0,1–1 с. </a:t>
            </a:r>
          </a:p>
          <a:p>
            <a:pPr indent="228600" algn="just">
              <a:spcAft>
                <a:spcPts val="0"/>
              </a:spcAft>
            </a:pPr>
            <a:r>
              <a:rPr lang="uk-UA" sz="1400" b="1" dirty="0">
                <a:latin typeface="Arial Narrow"/>
                <a:ea typeface="Times New Roman"/>
              </a:rPr>
              <a:t>Обробка алмазів.</a:t>
            </a:r>
            <a:r>
              <a:rPr lang="uk-UA" sz="1400" dirty="0">
                <a:latin typeface="Arial Narrow"/>
                <a:ea typeface="Times New Roman"/>
              </a:rPr>
              <a:t> Розвиток лазерних технологій і поява високоточних лазерних випромінювачів відкрили можливості застосування лазерних установок в обробці алмазів. В ювелірній промисловості при огранюванні алмазів у діаманти, такі операції як розмітка кристалів, їхнє розпилювання і обдирка можуть здійснюватися за допомогою </a:t>
            </a:r>
            <a:r>
              <a:rPr lang="uk-UA" sz="1400" dirty="0" err="1">
                <a:latin typeface="Arial Narrow"/>
                <a:ea typeface="Times New Roman"/>
              </a:rPr>
              <a:t>твердотільного</a:t>
            </a:r>
            <a:r>
              <a:rPr lang="uk-UA" sz="1400" dirty="0">
                <a:latin typeface="Arial Narrow"/>
                <a:ea typeface="Times New Roman"/>
              </a:rPr>
              <a:t> лазера малої потужності. Для вирішення цього завдання застосовуються спеціальні </a:t>
            </a:r>
            <a:r>
              <a:rPr lang="uk-UA" sz="1400" dirty="0" err="1">
                <a:latin typeface="Arial Narrow"/>
                <a:ea typeface="Times New Roman"/>
              </a:rPr>
              <a:t>п'ятикоординатні</a:t>
            </a:r>
            <a:r>
              <a:rPr lang="uk-UA" sz="1400" dirty="0">
                <a:latin typeface="Arial Narrow"/>
                <a:ea typeface="Times New Roman"/>
              </a:rPr>
              <a:t> верстати і програмне забезпечення, яке дозволяє одержувати діаманти максимального розміру з вихідного природного кристала. </a:t>
            </a:r>
            <a:endParaRPr lang="uk-UA" sz="1400" dirty="0">
              <a:latin typeface="Times New Roman"/>
              <a:ea typeface="Times New Roman"/>
            </a:endParaRPr>
          </a:p>
          <a:p>
            <a:pPr indent="228600" algn="just">
              <a:spcAft>
                <a:spcPts val="0"/>
              </a:spcAft>
            </a:pPr>
            <a:r>
              <a:rPr lang="uk-UA" sz="1400" dirty="0">
                <a:latin typeface="Arial Narrow"/>
                <a:ea typeface="Times New Roman"/>
              </a:rPr>
              <a:t>Технологія</a:t>
            </a:r>
            <a:r>
              <a:rPr lang="uk-UA" sz="1400" b="1" dirty="0">
                <a:latin typeface="Arial Narrow"/>
                <a:ea typeface="Times New Roman"/>
              </a:rPr>
              <a:t> лазерного таврування </a:t>
            </a:r>
            <a:r>
              <a:rPr lang="uk-UA" sz="1400" dirty="0">
                <a:latin typeface="Arial Narrow"/>
                <a:ea typeface="Times New Roman"/>
              </a:rPr>
              <a:t>дозволяє наносити на алмаз клеймо довжиною від 50 мкм та використовується для захисту продукції від підробок (введення власного логотипа і серійного номера на діаманти). </a:t>
            </a:r>
            <a:endParaRPr lang="uk-UA" sz="1400" dirty="0">
              <a:latin typeface="Times New Roman"/>
              <a:ea typeface="Times New Roman"/>
            </a:endParaRPr>
          </a:p>
          <a:p>
            <a:pPr marL="0" marR="0" lvl="0" indent="228600" algn="just"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516014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a:spLocks noGrp="1"/>
          </p:cNvSpPr>
          <p:nvPr>
            <p:ph type="title"/>
          </p:nvPr>
        </p:nvSpPr>
        <p:spPr>
          <a:xfrm>
            <a:off x="-12188" y="82689"/>
            <a:ext cx="9144000" cy="1143000"/>
          </a:xfrm>
        </p:spPr>
        <p:txBody>
          <a:bodyPr>
            <a:normAutofit fontScale="90000"/>
          </a:bodyPr>
          <a:lstStyle/>
          <a:p>
            <a:r>
              <a:rPr lang="ru-RU" dirty="0" smtClean="0"/>
              <a:t>ПЕРЕВАГИ </a:t>
            </a:r>
            <a:r>
              <a:rPr lang="ru-RU" dirty="0"/>
              <a:t>І НЕДОЛІКИ ЛАЗЕРНОЇ ОБРОБКИ</a:t>
            </a:r>
            <a:endParaRPr lang="uk-UA" dirty="0"/>
          </a:p>
        </p:txBody>
      </p:sp>
      <p:sp>
        <p:nvSpPr>
          <p:cNvPr id="4" name="Rectangle 1"/>
          <p:cNvSpPr>
            <a:spLocks noChangeArrowheads="1"/>
          </p:cNvSpPr>
          <p:nvPr/>
        </p:nvSpPr>
        <p:spPr bwMode="auto">
          <a:xfrm>
            <a:off x="179512" y="1410355"/>
            <a:ext cx="8784976" cy="5447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228600" algn="ctr" defTabSz="914400" rtl="0" eaLnBrk="1" fontAlgn="base" latinLnBrk="0" hangingPunct="1">
              <a:lnSpc>
                <a:spcPct val="100000"/>
              </a:lnSpc>
              <a:spcBef>
                <a:spcPct val="0"/>
              </a:spcBef>
              <a:spcAft>
                <a:spcPct val="0"/>
              </a:spcAft>
              <a:buClrTx/>
              <a:buSzTx/>
              <a:buFontTx/>
              <a:buNone/>
              <a:tabLst>
                <a:tab pos="571500" algn="l"/>
              </a:tabLst>
            </a:pPr>
            <a:r>
              <a:rPr kumimoji="0" lang="uk-UA" sz="2000"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Переваги</a:t>
            </a:r>
            <a:r>
              <a:rPr kumimoji="0" lang="uk-UA" sz="20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71500" algn="l"/>
              </a:tabLst>
            </a:pPr>
            <a:r>
              <a:rPr kumimoji="0" lang="uk-UA" sz="20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висока концентрація направленої енергії та її локальність, що дозволяє обробляти тільки локальну ділянку матеріалу без нагрівання іншого об'єму та порушення його структури;</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71500" algn="l"/>
              </a:tabLst>
            </a:pPr>
            <a:r>
              <a:rPr kumimoji="0" lang="uk-UA" sz="20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висока технологічність лазерного променя, тобто можливість регулювання параметрів обробки в широкому інтервалі режимів;</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71500" algn="l"/>
              </a:tabLst>
            </a:pPr>
            <a:r>
              <a:rPr kumimoji="0" lang="uk-UA" sz="20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висока автоматизація процесу; </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71500" algn="l"/>
              </a:tabLst>
            </a:pPr>
            <a:r>
              <a:rPr kumimoji="0" lang="uk-UA" sz="20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виключення механічного впливу на оброблюваний матеріал;</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71500" algn="l"/>
              </a:tabLst>
            </a:pPr>
            <a:r>
              <a:rPr kumimoji="0" lang="uk-UA" sz="20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відсутність шкідливих відходів та ін.</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571500" algn="l"/>
              </a:tabLst>
            </a:pPr>
            <a:r>
              <a:rPr kumimoji="0" lang="uk-UA" sz="2000"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Недоліки</a:t>
            </a:r>
            <a:r>
              <a:rPr kumimoji="0" lang="uk-UA" sz="20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71500" algn="l"/>
              </a:tabLst>
            </a:pPr>
            <a:r>
              <a:rPr kumimoji="0" lang="uk-UA" sz="20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висока енергоємність процесу;</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71500" algn="l"/>
              </a:tabLst>
            </a:pPr>
            <a:r>
              <a:rPr kumimoji="0" lang="uk-UA" sz="20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можливість різання кам’яних заготовок товщиною не більше 5 мм;</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71500" algn="l"/>
              </a:tabLst>
            </a:pPr>
            <a:r>
              <a:rPr kumimoji="0" lang="uk-UA" sz="20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негативний вплив високої температури на фізико-механічні властивості каменю при неоптимальних режимах обробки;</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71500" algn="l"/>
              </a:tabLst>
            </a:pPr>
            <a:r>
              <a:rPr kumimoji="0" lang="uk-UA" sz="20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висока вартість лазерного обладнання (лазерна установка коштує близько 400 </a:t>
            </a:r>
            <a:r>
              <a:rPr kumimoji="0" lang="uk-UA" sz="2000" b="0" i="0" u="none" strike="noStrike" cap="none" normalizeH="0" baseline="0" dirty="0" err="1" smtClean="0">
                <a:ln>
                  <a:noFill/>
                </a:ln>
                <a:solidFill>
                  <a:schemeClr val="tx1"/>
                </a:solidFill>
                <a:effectLst/>
                <a:latin typeface="Arial Narrow" pitchFamily="34" charset="0"/>
                <a:ea typeface="Times New Roman" pitchFamily="18" charset="0"/>
                <a:cs typeface="Arial" pitchFamily="34" charset="0"/>
              </a:rPr>
              <a:t>тис.євро</a:t>
            </a:r>
            <a:r>
              <a:rPr kumimoji="0" lang="uk-UA" sz="20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a:t>
            </a:r>
            <a:endParaRPr kumimoji="0" lang="uk-UA"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71500" algn="l"/>
              </a:tabLst>
            </a:pPr>
            <a:endParaRPr kumimoji="0" lang="uk-UA" sz="2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654543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3"/>
          <p:cNvSpPr txBox="1">
            <a:spLocks/>
          </p:cNvSpPr>
          <p:nvPr/>
        </p:nvSpPr>
        <p:spPr>
          <a:xfrm>
            <a:off x="540987" y="38100"/>
            <a:ext cx="8229600" cy="1143000"/>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dirty="0" smtClean="0"/>
              <a:t>ФІЗИКО-ТЕХНІЧНІ </a:t>
            </a:r>
            <a:r>
              <a:rPr lang="ru-RU" dirty="0" smtClean="0"/>
              <a:t>СПОСОБИ ОБРОБКИ КАМЕНЮ</a:t>
            </a:r>
            <a:endParaRPr lang="uk-UA" dirty="0"/>
          </a:p>
        </p:txBody>
      </p:sp>
      <p:grpSp>
        <p:nvGrpSpPr>
          <p:cNvPr id="5" name="Group 1"/>
          <p:cNvGrpSpPr>
            <a:grpSpLocks noChangeAspect="1"/>
          </p:cNvGrpSpPr>
          <p:nvPr/>
        </p:nvGrpSpPr>
        <p:grpSpPr bwMode="auto">
          <a:xfrm>
            <a:off x="266700" y="998229"/>
            <a:ext cx="5097388" cy="5243028"/>
            <a:chOff x="1418" y="7110"/>
            <a:chExt cx="6300" cy="6480"/>
          </a:xfrm>
        </p:grpSpPr>
        <p:sp>
          <p:nvSpPr>
            <p:cNvPr id="6" name="AutoShape 28"/>
            <p:cNvSpPr>
              <a:spLocks noChangeAspect="1" noChangeArrowheads="1" noTextEdit="1"/>
            </p:cNvSpPr>
            <p:nvPr/>
          </p:nvSpPr>
          <p:spPr bwMode="auto">
            <a:xfrm>
              <a:off x="1418" y="7110"/>
              <a:ext cx="6300" cy="648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7" name="AutoShape 27"/>
            <p:cNvSpPr>
              <a:spLocks noChangeArrowheads="1"/>
            </p:cNvSpPr>
            <p:nvPr/>
          </p:nvSpPr>
          <p:spPr bwMode="auto">
            <a:xfrm>
              <a:off x="1577" y="7199"/>
              <a:ext cx="360" cy="323"/>
            </a:xfrm>
            <a:prstGeom prst="flowChartProcess">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а</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AutoShape 26"/>
            <p:cNvSpPr>
              <a:spLocks noChangeArrowheads="1"/>
            </p:cNvSpPr>
            <p:nvPr/>
          </p:nvSpPr>
          <p:spPr bwMode="auto">
            <a:xfrm>
              <a:off x="1598" y="9270"/>
              <a:ext cx="540" cy="361"/>
            </a:xfrm>
            <a:prstGeom prst="flowChartProcess">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б</a:t>
              </a:r>
              <a:endParaRPr kumimoji="0" lang="uk-UA"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AutoShape 25"/>
            <p:cNvSpPr>
              <a:spLocks noChangeArrowheads="1"/>
            </p:cNvSpPr>
            <p:nvPr/>
          </p:nvSpPr>
          <p:spPr bwMode="auto">
            <a:xfrm>
              <a:off x="1598" y="10890"/>
              <a:ext cx="540" cy="359"/>
            </a:xfrm>
            <a:prstGeom prst="flowChartProcess">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в</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AutoShape 24"/>
            <p:cNvSpPr>
              <a:spLocks noChangeArrowheads="1"/>
            </p:cNvSpPr>
            <p:nvPr/>
          </p:nvSpPr>
          <p:spPr bwMode="auto">
            <a:xfrm>
              <a:off x="1418" y="7649"/>
              <a:ext cx="1440" cy="1402"/>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Перетворювач енергії (електричної, хімічної) в механічну</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AutoShape 23"/>
            <p:cNvSpPr>
              <a:spLocks noChangeArrowheads="1"/>
            </p:cNvSpPr>
            <p:nvPr/>
          </p:nvSpPr>
          <p:spPr bwMode="auto">
            <a:xfrm>
              <a:off x="3038" y="7650"/>
              <a:ext cx="1440" cy="1401"/>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Передача механічної енергії (кінематична схема)</a:t>
              </a:r>
              <a:endParaRPr kumimoji="0" lang="uk-UA"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AutoShape 22"/>
            <p:cNvSpPr>
              <a:spLocks noChangeArrowheads="1"/>
            </p:cNvSpPr>
            <p:nvPr/>
          </p:nvSpPr>
          <p:spPr bwMode="auto">
            <a:xfrm>
              <a:off x="4658" y="7650"/>
              <a:ext cx="1260" cy="1260"/>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Робочий механічний орган</a:t>
              </a:r>
              <a:endParaRPr kumimoji="0" lang="uk-UA"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AutoShape 21"/>
            <p:cNvSpPr>
              <a:spLocks noChangeArrowheads="1"/>
            </p:cNvSpPr>
            <p:nvPr/>
          </p:nvSpPr>
          <p:spPr bwMode="auto">
            <a:xfrm>
              <a:off x="6098" y="7650"/>
              <a:ext cx="1440" cy="1260"/>
            </a:xfrm>
            <a:prstGeom prst="flowChartProcess">
              <a:avLst/>
            </a:prstGeom>
            <a:solidFill>
              <a:srgbClr val="FFFFFF"/>
            </a:solidFill>
            <a:ln w="9525">
              <a:solidFill>
                <a:srgbClr val="000000"/>
              </a:solidFill>
              <a:miter lim="800000"/>
              <a:headEnd/>
              <a:tailEnd/>
            </a:ln>
          </p:spPr>
          <p:txBody>
            <a:bodyPr vert="horz" wrap="square" lIns="18000" tIns="45720" rIns="1800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Оброблюваний матеріал (середовище)</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AutoShape 20"/>
            <p:cNvSpPr>
              <a:spLocks noChangeShapeType="1"/>
            </p:cNvSpPr>
            <p:nvPr/>
          </p:nvSpPr>
          <p:spPr bwMode="auto">
            <a:xfrm>
              <a:off x="2858" y="8279"/>
              <a:ext cx="18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5" name="AutoShape 19"/>
            <p:cNvSpPr>
              <a:spLocks noChangeShapeType="1"/>
            </p:cNvSpPr>
            <p:nvPr/>
          </p:nvSpPr>
          <p:spPr bwMode="auto">
            <a:xfrm>
              <a:off x="4478" y="8280"/>
              <a:ext cx="18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6" name="AutoShape 18"/>
            <p:cNvSpPr>
              <a:spLocks noChangeShapeType="1"/>
            </p:cNvSpPr>
            <p:nvPr/>
          </p:nvSpPr>
          <p:spPr bwMode="auto">
            <a:xfrm>
              <a:off x="5918" y="8280"/>
              <a:ext cx="18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7" name="AutoShape 17"/>
            <p:cNvSpPr>
              <a:spLocks noChangeArrowheads="1"/>
            </p:cNvSpPr>
            <p:nvPr/>
          </p:nvSpPr>
          <p:spPr bwMode="auto">
            <a:xfrm>
              <a:off x="1598" y="9630"/>
              <a:ext cx="1440" cy="898"/>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Генератор</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AutoShape 16"/>
            <p:cNvSpPr>
              <a:spLocks noChangeArrowheads="1"/>
            </p:cNvSpPr>
            <p:nvPr/>
          </p:nvSpPr>
          <p:spPr bwMode="auto">
            <a:xfrm>
              <a:off x="3758" y="9630"/>
              <a:ext cx="1440" cy="900"/>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Енергетичне поле чи потік</a:t>
              </a:r>
              <a:endParaRPr kumimoji="0" lang="uk-UA"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AutoShape 15"/>
            <p:cNvSpPr>
              <a:spLocks noChangeArrowheads="1"/>
            </p:cNvSpPr>
            <p:nvPr/>
          </p:nvSpPr>
          <p:spPr bwMode="auto">
            <a:xfrm>
              <a:off x="5738" y="9630"/>
              <a:ext cx="1800" cy="900"/>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Оброблюваний матеріал (середовище)</a:t>
              </a:r>
              <a:endParaRPr kumimoji="0" lang="uk-UA"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AutoShape 14"/>
            <p:cNvSpPr>
              <a:spLocks noChangeShapeType="1"/>
            </p:cNvSpPr>
            <p:nvPr/>
          </p:nvSpPr>
          <p:spPr bwMode="auto">
            <a:xfrm>
              <a:off x="3038" y="10079"/>
              <a:ext cx="72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21" name="AutoShape 13"/>
            <p:cNvSpPr>
              <a:spLocks noChangeShapeType="1"/>
            </p:cNvSpPr>
            <p:nvPr/>
          </p:nvSpPr>
          <p:spPr bwMode="auto">
            <a:xfrm>
              <a:off x="5198" y="10080"/>
              <a:ext cx="54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22" name="AutoShape 12"/>
            <p:cNvSpPr>
              <a:spLocks noChangeArrowheads="1"/>
            </p:cNvSpPr>
            <p:nvPr/>
          </p:nvSpPr>
          <p:spPr bwMode="auto">
            <a:xfrm>
              <a:off x="1598" y="11250"/>
              <a:ext cx="1440" cy="899"/>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Генератор</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AutoShape 11"/>
            <p:cNvSpPr>
              <a:spLocks noChangeArrowheads="1"/>
            </p:cNvSpPr>
            <p:nvPr/>
          </p:nvSpPr>
          <p:spPr bwMode="auto">
            <a:xfrm>
              <a:off x="3758" y="11251"/>
              <a:ext cx="1439" cy="899"/>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Енергетичне поле чи потік</a:t>
              </a:r>
              <a:endParaRPr kumimoji="0" lang="uk-UA"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4" name="AutoShape 10"/>
            <p:cNvSpPr>
              <a:spLocks noChangeArrowheads="1"/>
            </p:cNvSpPr>
            <p:nvPr/>
          </p:nvSpPr>
          <p:spPr bwMode="auto">
            <a:xfrm>
              <a:off x="5738" y="11251"/>
              <a:ext cx="1800" cy="899"/>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smtClean="0">
                  <a:ln>
                    <a:noFill/>
                  </a:ln>
                  <a:solidFill>
                    <a:schemeClr val="tx1"/>
                  </a:solidFill>
                  <a:effectLst/>
                  <a:latin typeface="Arial Narrow" pitchFamily="34" charset="0"/>
                  <a:ea typeface="Times New Roman" pitchFamily="18" charset="0"/>
                  <a:cs typeface="Arial" pitchFamily="34" charset="0"/>
                </a:rPr>
                <a:t>Оброблюваний матеріал (середовище)</a:t>
              </a:r>
              <a:endParaRPr kumimoji="0" lang="uk-UA" sz="1400" b="0" i="0" u="none" strike="noStrike" cap="none" normalizeH="0" baseline="0" smtClean="0">
                <a:ln>
                  <a:noFill/>
                </a:ln>
                <a:solidFill>
                  <a:schemeClr val="tx1"/>
                </a:solidFill>
                <a:effectLst/>
                <a:latin typeface="Arial" pitchFamily="34" charset="0"/>
                <a:cs typeface="Arial" pitchFamily="34" charset="0"/>
              </a:endParaRPr>
            </a:p>
          </p:txBody>
        </p:sp>
        <p:sp>
          <p:nvSpPr>
            <p:cNvPr id="25" name="AutoShape 9"/>
            <p:cNvSpPr>
              <a:spLocks noChangeShapeType="1"/>
            </p:cNvSpPr>
            <p:nvPr/>
          </p:nvSpPr>
          <p:spPr bwMode="auto">
            <a:xfrm>
              <a:off x="3038" y="11700"/>
              <a:ext cx="72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26" name="AutoShape 8"/>
            <p:cNvSpPr>
              <a:spLocks noChangeShapeType="1"/>
            </p:cNvSpPr>
            <p:nvPr/>
          </p:nvSpPr>
          <p:spPr bwMode="auto">
            <a:xfrm>
              <a:off x="5197" y="11701"/>
              <a:ext cx="541"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27" name="AutoShape 7"/>
            <p:cNvSpPr>
              <a:spLocks noChangeArrowheads="1"/>
            </p:cNvSpPr>
            <p:nvPr/>
          </p:nvSpPr>
          <p:spPr bwMode="auto">
            <a:xfrm>
              <a:off x="1418" y="12509"/>
              <a:ext cx="1620" cy="900"/>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smtClean="0">
                  <a:ln>
                    <a:noFill/>
                  </a:ln>
                  <a:solidFill>
                    <a:schemeClr val="tx1"/>
                  </a:solidFill>
                  <a:effectLst/>
                  <a:latin typeface="Arial Narrow" pitchFamily="34" charset="0"/>
                  <a:ea typeface="Times New Roman" pitchFamily="18" charset="0"/>
                  <a:cs typeface="Arial" pitchFamily="34" charset="0"/>
                </a:rPr>
                <a:t>Перетворювач енергії в механічну</a:t>
              </a:r>
              <a:endParaRPr kumimoji="0" lang="uk-UA" sz="1400" b="0" i="0" u="none" strike="noStrike" cap="none" normalizeH="0" baseline="0" smtClean="0">
                <a:ln>
                  <a:noFill/>
                </a:ln>
                <a:solidFill>
                  <a:schemeClr val="tx1"/>
                </a:solidFill>
                <a:effectLst/>
                <a:latin typeface="Arial" pitchFamily="34" charset="0"/>
                <a:cs typeface="Arial" pitchFamily="34" charset="0"/>
              </a:endParaRPr>
            </a:p>
          </p:txBody>
        </p:sp>
        <p:sp>
          <p:nvSpPr>
            <p:cNvPr id="28" name="AutoShape 6"/>
            <p:cNvSpPr>
              <a:spLocks noChangeArrowheads="1"/>
            </p:cNvSpPr>
            <p:nvPr/>
          </p:nvSpPr>
          <p:spPr bwMode="auto">
            <a:xfrm>
              <a:off x="3758" y="12510"/>
              <a:ext cx="1441" cy="900"/>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smtClean="0">
                  <a:ln>
                    <a:noFill/>
                  </a:ln>
                  <a:solidFill>
                    <a:schemeClr val="tx1"/>
                  </a:solidFill>
                  <a:effectLst/>
                  <a:latin typeface="Arial Narrow" pitchFamily="34" charset="0"/>
                  <a:ea typeface="Times New Roman" pitchFamily="18" charset="0"/>
                  <a:cs typeface="Arial" pitchFamily="34" charset="0"/>
                </a:rPr>
                <a:t>Передача механічної енергії </a:t>
              </a:r>
              <a:endParaRPr kumimoji="0" lang="uk-UA" sz="1400" b="0" i="0" u="none" strike="noStrike" cap="none" normalizeH="0" baseline="0" smtClean="0">
                <a:ln>
                  <a:noFill/>
                </a:ln>
                <a:solidFill>
                  <a:schemeClr val="tx1"/>
                </a:solidFill>
                <a:effectLst/>
                <a:latin typeface="Arial" pitchFamily="34" charset="0"/>
                <a:cs typeface="Arial" pitchFamily="34" charset="0"/>
              </a:endParaRPr>
            </a:p>
          </p:txBody>
        </p:sp>
        <p:sp>
          <p:nvSpPr>
            <p:cNvPr id="29" name="AutoShape 5"/>
            <p:cNvSpPr>
              <a:spLocks noChangeShapeType="1"/>
            </p:cNvSpPr>
            <p:nvPr/>
          </p:nvSpPr>
          <p:spPr bwMode="auto">
            <a:xfrm>
              <a:off x="3038" y="12959"/>
              <a:ext cx="72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30" name="AutoShape 4"/>
            <p:cNvSpPr>
              <a:spLocks noChangeArrowheads="1"/>
            </p:cNvSpPr>
            <p:nvPr/>
          </p:nvSpPr>
          <p:spPr bwMode="auto">
            <a:xfrm>
              <a:off x="5738" y="12510"/>
              <a:ext cx="1800" cy="900"/>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smtClean="0">
                  <a:ln>
                    <a:noFill/>
                  </a:ln>
                  <a:solidFill>
                    <a:schemeClr val="tx1"/>
                  </a:solidFill>
                  <a:effectLst/>
                  <a:latin typeface="Arial Narrow" pitchFamily="34" charset="0"/>
                  <a:ea typeface="Times New Roman" pitchFamily="18" charset="0"/>
                  <a:cs typeface="Arial" pitchFamily="34" charset="0"/>
                </a:rPr>
                <a:t>Робочий механічний орган</a:t>
              </a:r>
              <a:endParaRPr kumimoji="0" lang="uk-UA" sz="1400" b="0" i="0" u="none" strike="noStrike" cap="none" normalizeH="0" baseline="0" smtClean="0">
                <a:ln>
                  <a:noFill/>
                </a:ln>
                <a:solidFill>
                  <a:schemeClr val="tx1"/>
                </a:solidFill>
                <a:effectLst/>
                <a:latin typeface="Arial" pitchFamily="34" charset="0"/>
                <a:cs typeface="Arial" pitchFamily="34" charset="0"/>
              </a:endParaRPr>
            </a:p>
          </p:txBody>
        </p:sp>
        <p:sp>
          <p:nvSpPr>
            <p:cNvPr id="31" name="AutoShape 3"/>
            <p:cNvSpPr>
              <a:spLocks noChangeShapeType="1"/>
            </p:cNvSpPr>
            <p:nvPr/>
          </p:nvSpPr>
          <p:spPr bwMode="auto">
            <a:xfrm>
              <a:off x="5199" y="12960"/>
              <a:ext cx="539"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32" name="AutoShape 2"/>
            <p:cNvSpPr>
              <a:spLocks noChangeShapeType="1"/>
            </p:cNvSpPr>
            <p:nvPr/>
          </p:nvSpPr>
          <p:spPr bwMode="auto">
            <a:xfrm flipV="1">
              <a:off x="6638" y="12150"/>
              <a:ext cx="1" cy="36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grpSp>
      <p:sp>
        <p:nvSpPr>
          <p:cNvPr id="33" name="Прямоугольник 32"/>
          <p:cNvSpPr/>
          <p:nvPr/>
        </p:nvSpPr>
        <p:spPr>
          <a:xfrm>
            <a:off x="63158" y="6227057"/>
            <a:ext cx="5444946" cy="584775"/>
          </a:xfrm>
          <a:prstGeom prst="rect">
            <a:avLst/>
          </a:prstGeom>
        </p:spPr>
        <p:txBody>
          <a:bodyPr wrap="square">
            <a:spAutoFit/>
          </a:bodyPr>
          <a:lstStyle/>
          <a:p>
            <a:pPr algn="ctr"/>
            <a:r>
              <a:rPr lang="uk-UA" sz="1600" b="1" dirty="0"/>
              <a:t>Принципова схема обробки гірських порід:</a:t>
            </a:r>
          </a:p>
          <a:p>
            <a:pPr algn="ctr"/>
            <a:r>
              <a:rPr lang="uk-UA" sz="1600" b="1" dirty="0"/>
              <a:t>а – механічний спосіб; </a:t>
            </a:r>
            <a:r>
              <a:rPr lang="uk-UA" sz="1600" b="1" dirty="0" smtClean="0"/>
              <a:t>б </a:t>
            </a:r>
            <a:r>
              <a:rPr lang="uk-UA" sz="1600" b="1" dirty="0"/>
              <a:t>– немеханічний; </a:t>
            </a:r>
            <a:r>
              <a:rPr lang="uk-UA" sz="1600" b="1" dirty="0" smtClean="0"/>
              <a:t>в </a:t>
            </a:r>
            <a:r>
              <a:rPr lang="uk-UA" sz="1600" b="1" dirty="0"/>
              <a:t>– комбінований</a:t>
            </a:r>
          </a:p>
        </p:txBody>
      </p:sp>
      <p:sp>
        <p:nvSpPr>
          <p:cNvPr id="34" name="Прямоугольник 33"/>
          <p:cNvSpPr/>
          <p:nvPr/>
        </p:nvSpPr>
        <p:spPr>
          <a:xfrm>
            <a:off x="5508104" y="2568710"/>
            <a:ext cx="3389736" cy="2585323"/>
          </a:xfrm>
          <a:prstGeom prst="rect">
            <a:avLst/>
          </a:prstGeom>
        </p:spPr>
        <p:txBody>
          <a:bodyPr wrap="square">
            <a:spAutoFit/>
          </a:bodyPr>
          <a:lstStyle/>
          <a:p>
            <a:pPr algn="ctr">
              <a:lnSpc>
                <a:spcPct val="150000"/>
              </a:lnSpc>
            </a:pPr>
            <a:r>
              <a:rPr lang="uk-UA" dirty="0"/>
              <a:t>М</a:t>
            </a:r>
            <a:r>
              <a:rPr lang="uk-UA" dirty="0" smtClean="0"/>
              <a:t>етоди </a:t>
            </a:r>
            <a:r>
              <a:rPr lang="uk-UA" dirty="0"/>
              <a:t>обробки гірських </a:t>
            </a:r>
            <a:r>
              <a:rPr lang="uk-UA" dirty="0" err="1" smtClean="0"/>
              <a:t>порідподіляються</a:t>
            </a:r>
            <a:r>
              <a:rPr lang="uk-UA" dirty="0" smtClean="0"/>
              <a:t> </a:t>
            </a:r>
            <a:r>
              <a:rPr lang="uk-UA" dirty="0"/>
              <a:t>на такі три основні групи: </a:t>
            </a:r>
            <a:endParaRPr lang="uk-UA" dirty="0" smtClean="0"/>
          </a:p>
          <a:p>
            <a:pPr algn="ctr">
              <a:lnSpc>
                <a:spcPct val="150000"/>
              </a:lnSpc>
            </a:pPr>
            <a:r>
              <a:rPr lang="uk-UA" b="1" dirty="0" smtClean="0"/>
              <a:t>механічні</a:t>
            </a:r>
            <a:r>
              <a:rPr lang="uk-UA" b="1" dirty="0"/>
              <a:t>, </a:t>
            </a:r>
            <a:endParaRPr lang="uk-UA" b="1" dirty="0" smtClean="0"/>
          </a:p>
          <a:p>
            <a:pPr algn="ctr">
              <a:lnSpc>
                <a:spcPct val="150000"/>
              </a:lnSpc>
            </a:pPr>
            <a:r>
              <a:rPr lang="uk-UA" b="1" dirty="0" smtClean="0"/>
              <a:t>фізико-технічні </a:t>
            </a:r>
            <a:r>
              <a:rPr lang="uk-UA" b="1" dirty="0"/>
              <a:t>(немеханічні), </a:t>
            </a:r>
            <a:endParaRPr lang="uk-UA" b="1" dirty="0" smtClean="0"/>
          </a:p>
          <a:p>
            <a:pPr algn="ctr">
              <a:lnSpc>
                <a:spcPct val="150000"/>
              </a:lnSpc>
            </a:pPr>
            <a:r>
              <a:rPr lang="uk-UA" b="1" dirty="0" smtClean="0"/>
              <a:t>комбіновані</a:t>
            </a:r>
            <a:endParaRPr lang="uk-UA" b="1" dirty="0"/>
          </a:p>
        </p:txBody>
      </p:sp>
    </p:spTree>
    <p:extLst>
      <p:ext uri="{BB962C8B-B14F-4D97-AF65-F5344CB8AC3E}">
        <p14:creationId xmlns:p14="http://schemas.microsoft.com/office/powerpoint/2010/main" val="1968937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3"/>
          <p:cNvSpPr txBox="1">
            <a:spLocks/>
          </p:cNvSpPr>
          <p:nvPr/>
        </p:nvSpPr>
        <p:spPr>
          <a:xfrm>
            <a:off x="540987" y="38100"/>
            <a:ext cx="8229600" cy="1143000"/>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dirty="0" smtClean="0"/>
              <a:t>ФІЗИКО-ТЕХНІЧНІ </a:t>
            </a:r>
            <a:r>
              <a:rPr lang="ru-RU" dirty="0" smtClean="0"/>
              <a:t>СПОСОБИ ОБРОБКИ КАМЕНЮ</a:t>
            </a:r>
            <a:endParaRPr lang="uk-UA" dirty="0"/>
          </a:p>
        </p:txBody>
      </p:sp>
      <p:sp>
        <p:nvSpPr>
          <p:cNvPr id="4" name="Прямоугольник 3"/>
          <p:cNvSpPr/>
          <p:nvPr/>
        </p:nvSpPr>
        <p:spPr>
          <a:xfrm>
            <a:off x="137414" y="1484784"/>
            <a:ext cx="8928992" cy="3970318"/>
          </a:xfrm>
          <a:prstGeom prst="rect">
            <a:avLst/>
          </a:prstGeom>
        </p:spPr>
        <p:txBody>
          <a:bodyPr wrap="square">
            <a:spAutoFit/>
          </a:bodyPr>
          <a:lstStyle/>
          <a:p>
            <a:pPr indent="216000" algn="just"/>
            <a:r>
              <a:rPr lang="uk-UA" dirty="0"/>
              <a:t>По видах впливу і особливостям процесу фізико-технічні способи обробки можна розділити на: </a:t>
            </a:r>
          </a:p>
          <a:p>
            <a:pPr indent="216000" algn="just"/>
            <a:r>
              <a:rPr lang="uk-UA" dirty="0"/>
              <a:t>1) </a:t>
            </a:r>
            <a:r>
              <a:rPr lang="uk-UA" b="1" i="1" dirty="0"/>
              <a:t>динамічні</a:t>
            </a:r>
            <a:r>
              <a:rPr lang="uk-UA" dirty="0"/>
              <a:t>, які характеризуються </a:t>
            </a:r>
            <a:r>
              <a:rPr lang="uk-UA" dirty="0" err="1"/>
              <a:t>високоударним</a:t>
            </a:r>
            <a:r>
              <a:rPr lang="uk-UA" dirty="0"/>
              <a:t> динамічним впливом робочого енергетичного потоку на механічні властивості оброблюваного середовища, які призводять до втрати її цілісності (гідравлічний, </a:t>
            </a:r>
            <a:r>
              <a:rPr lang="uk-UA" dirty="0" err="1"/>
              <a:t>гідроабразивний</a:t>
            </a:r>
            <a:r>
              <a:rPr lang="uk-UA" dirty="0"/>
              <a:t>, </a:t>
            </a:r>
            <a:r>
              <a:rPr lang="uk-UA" dirty="0" err="1"/>
              <a:t>абразивнодинамічний</a:t>
            </a:r>
            <a:r>
              <a:rPr lang="uk-UA" dirty="0"/>
              <a:t>, ультразвуковий, </a:t>
            </a:r>
            <a:r>
              <a:rPr lang="uk-UA" dirty="0" err="1"/>
              <a:t>електрогідродинамічний</a:t>
            </a:r>
            <a:r>
              <a:rPr lang="uk-UA" dirty="0"/>
              <a:t> способи); </a:t>
            </a:r>
          </a:p>
          <a:p>
            <a:pPr indent="216000" algn="just"/>
            <a:r>
              <a:rPr lang="uk-UA" dirty="0"/>
              <a:t>2) </a:t>
            </a:r>
            <a:r>
              <a:rPr lang="uk-UA" b="1" i="1" dirty="0"/>
              <a:t>термічні</a:t>
            </a:r>
            <a:r>
              <a:rPr lang="uk-UA" dirty="0"/>
              <a:t>, які характеризуються збудженням і розвитком у часі термічних процесів у тілі оброблюваного об'єкта під дією енергетичних полів і потоків, що мають властивості, необхідні для ініціювання цих процесів (термічний, електротермічний, променевий, лазерний, </a:t>
            </a:r>
            <a:r>
              <a:rPr lang="uk-UA" dirty="0" err="1"/>
              <a:t>плазменний</a:t>
            </a:r>
            <a:r>
              <a:rPr lang="uk-UA" dirty="0"/>
              <a:t> способи); </a:t>
            </a:r>
          </a:p>
          <a:p>
            <a:pPr indent="216000" algn="just"/>
            <a:r>
              <a:rPr lang="uk-UA" dirty="0"/>
              <a:t>3) </a:t>
            </a:r>
            <a:r>
              <a:rPr lang="uk-UA" b="1" i="1" dirty="0"/>
              <a:t>термодинамічні</a:t>
            </a:r>
            <a:r>
              <a:rPr lang="uk-UA" dirty="0"/>
              <a:t>,</a:t>
            </a:r>
            <a:r>
              <a:rPr lang="uk-UA" i="1" dirty="0"/>
              <a:t> </a:t>
            </a:r>
            <a:r>
              <a:rPr lang="uk-UA" dirty="0"/>
              <a:t>базуються на ударному збудженні в середовищі складного комплексу механічних і термічних явищ і фазових переходів, поєднаних з вилученням продуктів руйнування від зони обробки, під </a:t>
            </a:r>
            <a:r>
              <a:rPr lang="uk-UA" dirty="0" err="1"/>
              <a:t>термогазодинамічним</a:t>
            </a:r>
            <a:r>
              <a:rPr lang="uk-UA" dirty="0"/>
              <a:t> впливом швидкісного (звукового і надзвукового) газового потоку.</a:t>
            </a:r>
          </a:p>
        </p:txBody>
      </p:sp>
    </p:spTree>
    <p:extLst>
      <p:ext uri="{BB962C8B-B14F-4D97-AF65-F5344CB8AC3E}">
        <p14:creationId xmlns:p14="http://schemas.microsoft.com/office/powerpoint/2010/main" val="1848097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3"/>
          <p:cNvSpPr txBox="1">
            <a:spLocks/>
          </p:cNvSpPr>
          <p:nvPr/>
        </p:nvSpPr>
        <p:spPr>
          <a:xfrm>
            <a:off x="540987" y="38100"/>
            <a:ext cx="8229600" cy="1143000"/>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dirty="0" smtClean="0"/>
              <a:t>ТЕРМОГАЗОДИНАМІЧНА </a:t>
            </a:r>
            <a:r>
              <a:rPr lang="ru-RU" dirty="0"/>
              <a:t>ОБРОБКА ПРИРОДНОГО КАМЕНЮ</a:t>
            </a:r>
            <a:endParaRPr lang="uk-UA" dirty="0"/>
          </a:p>
        </p:txBody>
      </p:sp>
      <p:sp>
        <p:nvSpPr>
          <p:cNvPr id="4" name="Прямоугольник 3"/>
          <p:cNvSpPr/>
          <p:nvPr/>
        </p:nvSpPr>
        <p:spPr>
          <a:xfrm>
            <a:off x="247894" y="1412776"/>
            <a:ext cx="8640960" cy="1200329"/>
          </a:xfrm>
          <a:prstGeom prst="rect">
            <a:avLst/>
          </a:prstGeom>
        </p:spPr>
        <p:txBody>
          <a:bodyPr wrap="square">
            <a:spAutoFit/>
          </a:bodyPr>
          <a:lstStyle/>
          <a:p>
            <a:pPr indent="216000" algn="just"/>
            <a:r>
              <a:rPr lang="uk-UA" dirty="0" err="1"/>
              <a:t>Термогазодинамічна</a:t>
            </a:r>
            <a:r>
              <a:rPr lang="uk-UA" dirty="0"/>
              <a:t> обробка каменю здійснюється під </a:t>
            </a:r>
            <a:r>
              <a:rPr lang="uk-UA" b="1" dirty="0"/>
              <a:t>термічною</a:t>
            </a:r>
            <a:r>
              <a:rPr lang="uk-UA" dirty="0"/>
              <a:t> (температура близько 1300–1700</a:t>
            </a:r>
            <a:r>
              <a:rPr lang="uk-UA" baseline="30000" dirty="0"/>
              <a:t>о</a:t>
            </a:r>
            <a:r>
              <a:rPr lang="uk-UA" dirty="0"/>
              <a:t>С) і </a:t>
            </a:r>
            <a:r>
              <a:rPr lang="uk-UA" b="1" dirty="0"/>
              <a:t>динамічною</a:t>
            </a:r>
            <a:r>
              <a:rPr lang="uk-UA" dirty="0"/>
              <a:t> (швидкість 2200–2500 м/с) </a:t>
            </a:r>
            <a:r>
              <a:rPr lang="uk-UA" b="1" dirty="0"/>
              <a:t>дією надзвукового газового струменя</a:t>
            </a:r>
            <a:r>
              <a:rPr lang="uk-UA" dirty="0"/>
              <a:t>, який направляється на оброблювану поверхню, де відбувається відокремлення і </a:t>
            </a:r>
            <a:r>
              <a:rPr lang="uk-UA" dirty="0" err="1"/>
              <a:t>відслоювання</a:t>
            </a:r>
            <a:r>
              <a:rPr lang="uk-UA" dirty="0"/>
              <a:t> верхнього шару каменю. </a:t>
            </a:r>
          </a:p>
        </p:txBody>
      </p:sp>
      <p:pic>
        <p:nvPicPr>
          <p:cNvPr id="4100"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627" y="2780927"/>
            <a:ext cx="8236960" cy="373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99061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3"/>
          <p:cNvSpPr txBox="1">
            <a:spLocks/>
          </p:cNvSpPr>
          <p:nvPr/>
        </p:nvSpPr>
        <p:spPr>
          <a:xfrm>
            <a:off x="540987" y="38100"/>
            <a:ext cx="8229600" cy="1143000"/>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dirty="0" smtClean="0"/>
              <a:t>ТЕРМОГАЗОДИНАМІЧНА </a:t>
            </a:r>
            <a:r>
              <a:rPr lang="ru-RU" dirty="0"/>
              <a:t>ОБРОБКА ПРИРОДНОГО КАМЕНЮ</a:t>
            </a:r>
            <a:endParaRPr lang="uk-UA" dirty="0"/>
          </a:p>
        </p:txBody>
      </p:sp>
      <p:sp>
        <p:nvSpPr>
          <p:cNvPr id="4" name="Прямоугольник 3"/>
          <p:cNvSpPr/>
          <p:nvPr/>
        </p:nvSpPr>
        <p:spPr>
          <a:xfrm>
            <a:off x="395536" y="1166843"/>
            <a:ext cx="8568952" cy="2585323"/>
          </a:xfrm>
          <a:prstGeom prst="rect">
            <a:avLst/>
          </a:prstGeom>
        </p:spPr>
        <p:txBody>
          <a:bodyPr wrap="square">
            <a:spAutoFit/>
          </a:bodyPr>
          <a:lstStyle/>
          <a:p>
            <a:pPr indent="216000" algn="just"/>
            <a:r>
              <a:rPr lang="uk-UA" dirty="0"/>
              <a:t>Гірські породи по оброблюваності </a:t>
            </a:r>
            <a:r>
              <a:rPr lang="uk-UA" dirty="0" err="1"/>
              <a:t>термогазоструминним</a:t>
            </a:r>
            <a:r>
              <a:rPr lang="uk-UA" dirty="0"/>
              <a:t> інструментом розділяються на три класи:</a:t>
            </a:r>
          </a:p>
          <a:p>
            <a:pPr lvl="0" indent="216000" algn="just"/>
            <a:r>
              <a:rPr lang="uk-UA" b="1" i="1" dirty="0" err="1"/>
              <a:t>легкообролювані</a:t>
            </a:r>
            <a:r>
              <a:rPr lang="uk-UA" b="1" i="1" dirty="0"/>
              <a:t> породи</a:t>
            </a:r>
            <a:r>
              <a:rPr lang="uk-UA" dirty="0"/>
              <a:t>, до яких відносяться грубозернисті граніти з добре вираженими кристалами кварцу та міцністю на стиск 120–150 МПа;</a:t>
            </a:r>
          </a:p>
          <a:p>
            <a:pPr lvl="0" indent="216000" algn="just"/>
            <a:r>
              <a:rPr lang="uk-UA" b="1" i="1" dirty="0"/>
              <a:t>породи середньої оброблюваності</a:t>
            </a:r>
            <a:r>
              <a:rPr lang="uk-UA" dirty="0"/>
              <a:t>, до яких відносяться граніти зі змістом кварцу до 30 % і межею міцності при стиску до 200 МПа;</a:t>
            </a:r>
          </a:p>
          <a:p>
            <a:pPr lvl="0" indent="216000" algn="just"/>
            <a:r>
              <a:rPr lang="uk-UA" b="1" i="1" dirty="0"/>
              <a:t>важкооброблювані породи</a:t>
            </a:r>
            <a:r>
              <a:rPr lang="uk-UA" dirty="0"/>
              <a:t>, до яких відносяться граніти та інші подібні до них гірські породи, які мають вміст кварцу до 20 %, а їхня межа міцності при стиску становить 200 МПа і вище.</a:t>
            </a:r>
          </a:p>
        </p:txBody>
      </p:sp>
      <p:pic>
        <p:nvPicPr>
          <p:cNvPr id="5" name="Рисунок 4"/>
          <p:cNvPicPr/>
          <p:nvPr/>
        </p:nvPicPr>
        <p:blipFill>
          <a:blip r:embed="rId2" cstate="print"/>
          <a:srcRect/>
          <a:stretch>
            <a:fillRect/>
          </a:stretch>
        </p:blipFill>
        <p:spPr bwMode="auto">
          <a:xfrm>
            <a:off x="1403648" y="3772947"/>
            <a:ext cx="6624736" cy="2248341"/>
          </a:xfrm>
          <a:prstGeom prst="rect">
            <a:avLst/>
          </a:prstGeom>
          <a:noFill/>
          <a:ln w="9525">
            <a:noFill/>
            <a:miter lim="800000"/>
            <a:headEnd/>
            <a:tailEnd/>
          </a:ln>
        </p:spPr>
      </p:pic>
      <p:sp>
        <p:nvSpPr>
          <p:cNvPr id="6" name="Прямоугольник 5"/>
          <p:cNvSpPr/>
          <p:nvPr/>
        </p:nvSpPr>
        <p:spPr>
          <a:xfrm>
            <a:off x="2286000" y="6021288"/>
            <a:ext cx="4572000" cy="646331"/>
          </a:xfrm>
          <a:prstGeom prst="rect">
            <a:avLst/>
          </a:prstGeom>
        </p:spPr>
        <p:txBody>
          <a:bodyPr>
            <a:spAutoFit/>
          </a:bodyPr>
          <a:lstStyle/>
          <a:p>
            <a:pPr algn="ctr"/>
            <a:r>
              <a:rPr lang="uk-UA" b="1" dirty="0"/>
              <a:t>Фактурна обробка природного каменю </a:t>
            </a:r>
            <a:endParaRPr lang="uk-UA" dirty="0"/>
          </a:p>
          <a:p>
            <a:pPr algn="ctr"/>
            <a:r>
              <a:rPr lang="uk-UA" b="1" dirty="0" err="1"/>
              <a:t>термогазоструминним</a:t>
            </a:r>
            <a:r>
              <a:rPr lang="uk-UA" b="1" dirty="0"/>
              <a:t> пальником</a:t>
            </a:r>
            <a:endParaRPr lang="uk-UA" dirty="0"/>
          </a:p>
        </p:txBody>
      </p:sp>
    </p:spTree>
    <p:extLst>
      <p:ext uri="{BB962C8B-B14F-4D97-AF65-F5344CB8AC3E}">
        <p14:creationId xmlns:p14="http://schemas.microsoft.com/office/powerpoint/2010/main" val="2367762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smtClean="0"/>
              <a:t>КОНСТРУКЦІЯ </a:t>
            </a:r>
            <a:r>
              <a:rPr lang="ru-RU" sz="3200" dirty="0"/>
              <a:t>ОБЛАДНАННЯ ДЛЯ ТЕРМОГАЗОДИНАМІЧНОЇ ОБРОБКИ КАМЕНЮ</a:t>
            </a:r>
            <a:endParaRPr lang="uk-UA" sz="3200" dirty="0"/>
          </a:p>
        </p:txBody>
      </p:sp>
      <p:pic>
        <p:nvPicPr>
          <p:cNvPr id="3" name="Рисунок 2"/>
          <p:cNvPicPr/>
          <p:nvPr/>
        </p:nvPicPr>
        <p:blipFill>
          <a:blip r:embed="rId2" cstate="print">
            <a:lum bright="-6000" contrast="30000"/>
          </a:blip>
          <a:srcRect/>
          <a:stretch>
            <a:fillRect/>
          </a:stretch>
        </p:blipFill>
        <p:spPr bwMode="auto">
          <a:xfrm>
            <a:off x="225057" y="2951800"/>
            <a:ext cx="3886200" cy="2141855"/>
          </a:xfrm>
          <a:prstGeom prst="rect">
            <a:avLst/>
          </a:prstGeom>
          <a:noFill/>
          <a:ln w="9525">
            <a:noFill/>
            <a:miter lim="800000"/>
            <a:headEnd/>
            <a:tailEnd/>
          </a:ln>
        </p:spPr>
      </p:pic>
      <p:sp>
        <p:nvSpPr>
          <p:cNvPr id="4" name="Прямоугольник 3"/>
          <p:cNvSpPr/>
          <p:nvPr/>
        </p:nvSpPr>
        <p:spPr>
          <a:xfrm>
            <a:off x="-54873" y="5103674"/>
            <a:ext cx="4498985" cy="1754326"/>
          </a:xfrm>
          <a:prstGeom prst="rect">
            <a:avLst/>
          </a:prstGeom>
        </p:spPr>
        <p:txBody>
          <a:bodyPr wrap="square">
            <a:spAutoFit/>
          </a:bodyPr>
          <a:lstStyle/>
          <a:p>
            <a:pPr algn="ctr"/>
            <a:r>
              <a:rPr lang="uk-UA" b="1" dirty="0"/>
              <a:t>Принципова схема </a:t>
            </a:r>
            <a:r>
              <a:rPr lang="uk-UA" b="1" dirty="0" err="1" smtClean="0"/>
              <a:t>термогазогенератора</a:t>
            </a:r>
            <a:endParaRPr lang="uk-UA" b="1" dirty="0" smtClean="0"/>
          </a:p>
          <a:p>
            <a:pPr algn="ctr"/>
            <a:r>
              <a:rPr lang="uk-UA" dirty="0"/>
              <a:t>1 – головка з форсунками; 2 – камера згорання; </a:t>
            </a:r>
            <a:r>
              <a:rPr lang="uk-UA" dirty="0" smtClean="0"/>
              <a:t>3 </a:t>
            </a:r>
            <a:r>
              <a:rPr lang="uk-UA" dirty="0"/>
              <a:t>– стінка камери згорання; </a:t>
            </a:r>
            <a:endParaRPr lang="uk-UA" dirty="0" smtClean="0"/>
          </a:p>
          <a:p>
            <a:pPr algn="ctr"/>
            <a:r>
              <a:rPr lang="uk-UA" dirty="0" smtClean="0"/>
              <a:t>4 </a:t>
            </a:r>
            <a:r>
              <a:rPr lang="uk-UA" dirty="0"/>
              <a:t>– охолоджуюча порожнина; </a:t>
            </a:r>
            <a:endParaRPr lang="uk-UA" dirty="0" smtClean="0"/>
          </a:p>
          <a:p>
            <a:pPr algn="ctr"/>
            <a:r>
              <a:rPr lang="uk-UA" dirty="0" smtClean="0"/>
              <a:t>5 </a:t>
            </a:r>
            <a:r>
              <a:rPr lang="uk-UA" dirty="0"/>
              <a:t>– зовнішній кожух; </a:t>
            </a:r>
            <a:r>
              <a:rPr lang="uk-UA" dirty="0" smtClean="0"/>
              <a:t>6 </a:t>
            </a:r>
            <a:r>
              <a:rPr lang="uk-UA" dirty="0"/>
              <a:t>– сопло </a:t>
            </a:r>
            <a:r>
              <a:rPr lang="uk-UA" dirty="0" err="1"/>
              <a:t>Лаваля</a:t>
            </a:r>
            <a:r>
              <a:rPr lang="uk-UA" dirty="0"/>
              <a:t>; </a:t>
            </a:r>
            <a:endParaRPr lang="uk-UA" dirty="0" smtClean="0"/>
          </a:p>
          <a:p>
            <a:pPr algn="ctr"/>
            <a:r>
              <a:rPr lang="uk-UA" dirty="0" smtClean="0"/>
              <a:t>7 </a:t>
            </a:r>
            <a:r>
              <a:rPr lang="uk-UA" dirty="0"/>
              <a:t>– торцевий кожух</a:t>
            </a:r>
          </a:p>
        </p:txBody>
      </p:sp>
      <p:sp>
        <p:nvSpPr>
          <p:cNvPr id="5" name="Прямоугольник 4"/>
          <p:cNvSpPr/>
          <p:nvPr/>
        </p:nvSpPr>
        <p:spPr>
          <a:xfrm>
            <a:off x="0" y="1601003"/>
            <a:ext cx="8918943" cy="1200329"/>
          </a:xfrm>
          <a:prstGeom prst="rect">
            <a:avLst/>
          </a:prstGeom>
        </p:spPr>
        <p:txBody>
          <a:bodyPr wrap="square">
            <a:spAutoFit/>
          </a:bodyPr>
          <a:lstStyle/>
          <a:p>
            <a:pPr indent="216000" algn="just"/>
            <a:r>
              <a:rPr lang="ru-RU" dirty="0"/>
              <a:t>По </a:t>
            </a:r>
            <a:r>
              <a:rPr lang="ru-RU" dirty="0" err="1"/>
              <a:t>своїм</a:t>
            </a:r>
            <a:r>
              <a:rPr lang="ru-RU" dirty="0"/>
              <a:t> </a:t>
            </a:r>
            <a:r>
              <a:rPr lang="ru-RU" dirty="0" err="1"/>
              <a:t>технологічним</a:t>
            </a:r>
            <a:r>
              <a:rPr lang="ru-RU" dirty="0"/>
              <a:t> характеристикам </a:t>
            </a:r>
            <a:r>
              <a:rPr lang="ru-RU" dirty="0" err="1"/>
              <a:t>термогазоструминний</a:t>
            </a:r>
            <a:r>
              <a:rPr lang="ru-RU" dirty="0"/>
              <a:t> </a:t>
            </a:r>
            <a:r>
              <a:rPr lang="ru-RU" dirty="0" err="1"/>
              <a:t>інструмент</a:t>
            </a:r>
            <a:r>
              <a:rPr lang="ru-RU" dirty="0"/>
              <a:t> </a:t>
            </a:r>
            <a:r>
              <a:rPr lang="ru-RU" dirty="0" err="1"/>
              <a:t>ділиться</a:t>
            </a:r>
            <a:r>
              <a:rPr lang="ru-RU" dirty="0"/>
              <a:t> на </a:t>
            </a:r>
            <a:r>
              <a:rPr lang="ru-RU" b="1" dirty="0" err="1"/>
              <a:t>терморізаки</a:t>
            </a:r>
            <a:r>
              <a:rPr lang="ru-RU" dirty="0"/>
              <a:t> (для </a:t>
            </a:r>
            <a:r>
              <a:rPr lang="ru-RU" dirty="0" err="1"/>
              <a:t>прорізання</a:t>
            </a:r>
            <a:r>
              <a:rPr lang="ru-RU" dirty="0"/>
              <a:t> </a:t>
            </a:r>
            <a:r>
              <a:rPr lang="ru-RU" dirty="0" err="1"/>
              <a:t>щілин</a:t>
            </a:r>
            <a:r>
              <a:rPr lang="ru-RU" dirty="0"/>
              <a:t> у породному </a:t>
            </a:r>
            <a:r>
              <a:rPr lang="ru-RU" dirty="0" err="1"/>
              <a:t>масиві</a:t>
            </a:r>
            <a:r>
              <a:rPr lang="ru-RU" dirty="0"/>
              <a:t>) і </a:t>
            </a:r>
            <a:r>
              <a:rPr lang="ru-RU" b="1" dirty="0" err="1"/>
              <a:t>термовідбійники</a:t>
            </a:r>
            <a:r>
              <a:rPr lang="ru-RU" dirty="0"/>
              <a:t> (для </a:t>
            </a:r>
            <a:r>
              <a:rPr lang="ru-RU" dirty="0" err="1"/>
              <a:t>обробки</a:t>
            </a:r>
            <a:r>
              <a:rPr lang="ru-RU" dirty="0"/>
              <a:t> </a:t>
            </a:r>
            <a:r>
              <a:rPr lang="ru-RU" dirty="0" err="1"/>
              <a:t>поверхонь</a:t>
            </a:r>
            <a:r>
              <a:rPr lang="ru-RU" dirty="0"/>
              <a:t> </a:t>
            </a:r>
            <a:r>
              <a:rPr lang="ru-RU" dirty="0" err="1"/>
              <a:t>блоків</a:t>
            </a:r>
            <a:r>
              <a:rPr lang="ru-RU" dirty="0"/>
              <a:t> </a:t>
            </a:r>
            <a:r>
              <a:rPr lang="ru-RU" dirty="0" err="1"/>
              <a:t>або</a:t>
            </a:r>
            <a:r>
              <a:rPr lang="ru-RU" dirty="0"/>
              <a:t> </a:t>
            </a:r>
            <a:r>
              <a:rPr lang="ru-RU" dirty="0" err="1"/>
              <a:t>готових</a:t>
            </a:r>
            <a:r>
              <a:rPr lang="ru-RU" dirty="0"/>
              <a:t> </a:t>
            </a:r>
            <a:r>
              <a:rPr lang="ru-RU" dirty="0" err="1"/>
              <a:t>виробів</a:t>
            </a:r>
            <a:r>
              <a:rPr lang="ru-RU" dirty="0"/>
              <a:t>, а </a:t>
            </a:r>
            <a:r>
              <a:rPr lang="ru-RU" dirty="0" err="1"/>
              <a:t>також</a:t>
            </a:r>
            <a:r>
              <a:rPr lang="ru-RU" dirty="0"/>
              <a:t> для </a:t>
            </a:r>
            <a:r>
              <a:rPr lang="ru-RU" dirty="0" err="1"/>
              <a:t>надання</a:t>
            </a:r>
            <a:r>
              <a:rPr lang="ru-RU" dirty="0"/>
              <a:t> </a:t>
            </a:r>
            <a:r>
              <a:rPr lang="ru-RU" dirty="0" err="1"/>
              <a:t>їм</a:t>
            </a:r>
            <a:r>
              <a:rPr lang="ru-RU" dirty="0"/>
              <a:t> товарного </a:t>
            </a:r>
            <a:r>
              <a:rPr lang="ru-RU" dirty="0" err="1"/>
              <a:t>вигляду</a:t>
            </a:r>
            <a:r>
              <a:rPr lang="ru-RU" dirty="0"/>
              <a:t>). </a:t>
            </a:r>
            <a:endParaRPr lang="uk-UA" dirty="0"/>
          </a:p>
        </p:txBody>
      </p:sp>
      <p:sp>
        <p:nvSpPr>
          <p:cNvPr id="6" name="Прямоугольник 5"/>
          <p:cNvSpPr/>
          <p:nvPr/>
        </p:nvSpPr>
        <p:spPr>
          <a:xfrm>
            <a:off x="4442231" y="2708920"/>
            <a:ext cx="4572000" cy="1477328"/>
          </a:xfrm>
          <a:prstGeom prst="rect">
            <a:avLst/>
          </a:prstGeom>
        </p:spPr>
        <p:txBody>
          <a:bodyPr>
            <a:spAutoFit/>
          </a:bodyPr>
          <a:lstStyle/>
          <a:p>
            <a:pPr algn="just"/>
            <a:r>
              <a:rPr lang="uk-UA" b="1" dirty="0"/>
              <a:t>Система подачі компонентів</a:t>
            </a:r>
            <a:r>
              <a:rPr lang="uk-UA" b="1" dirty="0" smtClean="0"/>
              <a:t>.</a:t>
            </a:r>
            <a:r>
              <a:rPr lang="uk-UA" dirty="0" smtClean="0"/>
              <a:t> </a:t>
            </a:r>
          </a:p>
          <a:p>
            <a:pPr algn="just"/>
            <a:r>
              <a:rPr lang="uk-UA" dirty="0" smtClean="0"/>
              <a:t>Включає </a:t>
            </a:r>
            <a:r>
              <a:rPr lang="uk-UA" dirty="0"/>
              <a:t>в себе систему подачі </a:t>
            </a:r>
            <a:r>
              <a:rPr lang="uk-UA" dirty="0" err="1"/>
              <a:t>окислювача</a:t>
            </a:r>
            <a:r>
              <a:rPr lang="uk-UA" dirty="0"/>
              <a:t>, пального і охолоджуючого реагенту. Ця система складається із трубопроводів, клапанів, регуляторів, баків і джерел тиску </a:t>
            </a:r>
          </a:p>
        </p:txBody>
      </p:sp>
      <p:sp>
        <p:nvSpPr>
          <p:cNvPr id="7" name="Прямоугольник 6"/>
          <p:cNvSpPr/>
          <p:nvPr/>
        </p:nvSpPr>
        <p:spPr>
          <a:xfrm>
            <a:off x="4444112" y="4293096"/>
            <a:ext cx="4572000" cy="2308324"/>
          </a:xfrm>
          <a:prstGeom prst="rect">
            <a:avLst/>
          </a:prstGeom>
        </p:spPr>
        <p:txBody>
          <a:bodyPr>
            <a:spAutoFit/>
          </a:bodyPr>
          <a:lstStyle/>
          <a:p>
            <a:pPr algn="just"/>
            <a:r>
              <a:rPr lang="uk-UA" dirty="0"/>
              <a:t>В залежності від виду палива і цільового призначення </a:t>
            </a:r>
            <a:r>
              <a:rPr lang="uk-UA" dirty="0" err="1"/>
              <a:t>термогазогенератора</a:t>
            </a:r>
            <a:r>
              <a:rPr lang="uk-UA" dirty="0"/>
              <a:t> розрізняють </a:t>
            </a:r>
            <a:r>
              <a:rPr lang="uk-UA" b="1" dirty="0" smtClean="0"/>
              <a:t>двохкомпонентні </a:t>
            </a:r>
            <a:r>
              <a:rPr lang="uk-UA" dirty="0" smtClean="0"/>
              <a:t>(повітря, паливо),</a:t>
            </a:r>
            <a:r>
              <a:rPr lang="uk-UA" b="1" dirty="0" smtClean="0"/>
              <a:t> трьохкомпонентні </a:t>
            </a:r>
            <a:r>
              <a:rPr lang="uk-UA" dirty="0" smtClean="0"/>
              <a:t>(повітря, паливо, вода) </a:t>
            </a:r>
            <a:r>
              <a:rPr lang="uk-UA" b="1" dirty="0"/>
              <a:t>і багатокомпонентні </a:t>
            </a:r>
            <a:r>
              <a:rPr lang="uk-UA" dirty="0" smtClean="0"/>
              <a:t>(терміт </a:t>
            </a:r>
            <a:r>
              <a:rPr lang="uk-UA" dirty="0"/>
              <a:t>для збільшення температури струменя, </a:t>
            </a:r>
            <a:r>
              <a:rPr lang="uk-UA" dirty="0" smtClean="0"/>
              <a:t>флюс, тверді, абразивні порошки, вода) системи </a:t>
            </a:r>
            <a:r>
              <a:rPr lang="uk-UA" dirty="0"/>
              <a:t>забезпечення. </a:t>
            </a:r>
          </a:p>
        </p:txBody>
      </p:sp>
    </p:spTree>
    <p:extLst>
      <p:ext uri="{BB962C8B-B14F-4D97-AF65-F5344CB8AC3E}">
        <p14:creationId xmlns:p14="http://schemas.microsoft.com/office/powerpoint/2010/main" val="3515051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txBox="1">
            <a:spLocks/>
          </p:cNvSpPr>
          <p:nvPr/>
        </p:nvSpPr>
        <p:spPr>
          <a:xfrm>
            <a:off x="595033" y="0"/>
            <a:ext cx="8229600" cy="6480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3200" dirty="0" smtClean="0"/>
              <a:t>ВИДИ </a:t>
            </a:r>
            <a:r>
              <a:rPr lang="ru-RU" sz="3200" dirty="0" smtClean="0"/>
              <a:t>ПАЛЬНИКІВ</a:t>
            </a:r>
            <a:endParaRPr lang="uk-UA" sz="3200" dirty="0"/>
          </a:p>
        </p:txBody>
      </p:sp>
      <p:pic>
        <p:nvPicPr>
          <p:cNvPr id="4" name="Рисунок 3" descr="4"/>
          <p:cNvPicPr/>
          <p:nvPr/>
        </p:nvPicPr>
        <p:blipFill>
          <a:blip r:embed="rId2" cstate="print">
            <a:lum bright="-12000" contrast="60000"/>
          </a:blip>
          <a:srcRect l="11162" t="5943" r="13878" b="3900"/>
          <a:stretch>
            <a:fillRect/>
          </a:stretch>
        </p:blipFill>
        <p:spPr bwMode="auto">
          <a:xfrm>
            <a:off x="251520" y="1124744"/>
            <a:ext cx="3640455" cy="3581400"/>
          </a:xfrm>
          <a:prstGeom prst="rect">
            <a:avLst/>
          </a:prstGeom>
          <a:noFill/>
          <a:ln w="9525">
            <a:noFill/>
            <a:miter lim="800000"/>
            <a:headEnd/>
            <a:tailEnd/>
          </a:ln>
        </p:spPr>
      </p:pic>
      <p:sp>
        <p:nvSpPr>
          <p:cNvPr id="5" name="Прямоугольник 4"/>
          <p:cNvSpPr/>
          <p:nvPr/>
        </p:nvSpPr>
        <p:spPr>
          <a:xfrm>
            <a:off x="67408" y="4722461"/>
            <a:ext cx="3824567" cy="923330"/>
          </a:xfrm>
          <a:prstGeom prst="rect">
            <a:avLst/>
          </a:prstGeom>
        </p:spPr>
        <p:txBody>
          <a:bodyPr wrap="square">
            <a:spAutoFit/>
          </a:bodyPr>
          <a:lstStyle/>
          <a:p>
            <a:pPr algn="ctr"/>
            <a:r>
              <a:rPr lang="uk-UA" b="1" dirty="0"/>
              <a:t>Гасово-кисневий </a:t>
            </a:r>
            <a:r>
              <a:rPr lang="uk-UA" b="1" dirty="0" err="1"/>
              <a:t>термовідбійник</a:t>
            </a:r>
            <a:r>
              <a:rPr lang="uk-UA" b="1" dirty="0"/>
              <a:t> </a:t>
            </a:r>
            <a:endParaRPr lang="uk-UA" b="1" dirty="0" smtClean="0"/>
          </a:p>
          <a:p>
            <a:pPr algn="ctr"/>
            <a:r>
              <a:rPr lang="uk-UA" b="1" dirty="0" smtClean="0"/>
              <a:t>ТР–14/22-5М </a:t>
            </a:r>
            <a:r>
              <a:rPr lang="uk-UA" b="1" dirty="0"/>
              <a:t>(</a:t>
            </a:r>
            <a:r>
              <a:rPr lang="uk-UA" b="1" i="1" dirty="0"/>
              <a:t>а</a:t>
            </a:r>
            <a:r>
              <a:rPr lang="uk-UA" b="1" dirty="0"/>
              <a:t>) і </a:t>
            </a:r>
            <a:r>
              <a:rPr lang="uk-UA" b="1" dirty="0" smtClean="0"/>
              <a:t>схема </a:t>
            </a:r>
            <a:r>
              <a:rPr lang="uk-UA" b="1" dirty="0"/>
              <a:t>його живлення (</a:t>
            </a:r>
            <a:r>
              <a:rPr lang="uk-UA" b="1" i="1" dirty="0"/>
              <a:t>б</a:t>
            </a:r>
            <a:r>
              <a:rPr lang="uk-UA" b="1" dirty="0"/>
              <a:t>)</a:t>
            </a:r>
          </a:p>
        </p:txBody>
      </p:sp>
      <p:pic>
        <p:nvPicPr>
          <p:cNvPr id="6" name="Рисунок 5" descr="1"/>
          <p:cNvPicPr/>
          <p:nvPr/>
        </p:nvPicPr>
        <p:blipFill>
          <a:blip r:embed="rId3" cstate="print">
            <a:lum bright="-12000" contrast="54000"/>
          </a:blip>
          <a:srcRect l="5052" t="8289" r="6526" b="6908"/>
          <a:stretch>
            <a:fillRect/>
          </a:stretch>
        </p:blipFill>
        <p:spPr bwMode="auto">
          <a:xfrm>
            <a:off x="4067944" y="1047607"/>
            <a:ext cx="4973335" cy="2741434"/>
          </a:xfrm>
          <a:prstGeom prst="rect">
            <a:avLst/>
          </a:prstGeom>
          <a:noFill/>
          <a:ln w="9525">
            <a:noFill/>
            <a:miter lim="800000"/>
            <a:headEnd/>
            <a:tailEnd/>
          </a:ln>
        </p:spPr>
      </p:pic>
      <p:sp>
        <p:nvSpPr>
          <p:cNvPr id="7" name="Прямоугольник 6"/>
          <p:cNvSpPr/>
          <p:nvPr/>
        </p:nvSpPr>
        <p:spPr>
          <a:xfrm>
            <a:off x="4274515" y="3752166"/>
            <a:ext cx="4572000" cy="646331"/>
          </a:xfrm>
          <a:prstGeom prst="rect">
            <a:avLst/>
          </a:prstGeom>
        </p:spPr>
        <p:txBody>
          <a:bodyPr>
            <a:spAutoFit/>
          </a:bodyPr>
          <a:lstStyle/>
          <a:p>
            <a:pPr algn="ctr"/>
            <a:r>
              <a:rPr lang="uk-UA" b="1" dirty="0" err="1"/>
              <a:t>Бензо-повітряний</a:t>
            </a:r>
            <a:r>
              <a:rPr lang="uk-UA" b="1" dirty="0"/>
              <a:t> </a:t>
            </a:r>
            <a:r>
              <a:rPr lang="uk-UA" b="1" dirty="0" err="1"/>
              <a:t>термовідбійник</a:t>
            </a:r>
            <a:r>
              <a:rPr lang="uk-UA" b="1" dirty="0"/>
              <a:t> Т–3 (</a:t>
            </a:r>
            <a:r>
              <a:rPr lang="uk-UA" b="1" i="1" dirty="0"/>
              <a:t>а</a:t>
            </a:r>
            <a:r>
              <a:rPr lang="uk-UA" b="1" dirty="0"/>
              <a:t>) і схема його живлення (</a:t>
            </a:r>
            <a:r>
              <a:rPr lang="uk-UA" b="1" i="1" dirty="0"/>
              <a:t>б</a:t>
            </a:r>
            <a:r>
              <a:rPr lang="uk-UA" b="1" dirty="0"/>
              <a:t>)</a:t>
            </a:r>
          </a:p>
        </p:txBody>
      </p:sp>
      <p:pic>
        <p:nvPicPr>
          <p:cNvPr id="8" name="Рисунок 7"/>
          <p:cNvPicPr/>
          <p:nvPr/>
        </p:nvPicPr>
        <p:blipFill>
          <a:blip r:embed="rId4" cstate="print"/>
          <a:srcRect t="52237"/>
          <a:stretch>
            <a:fillRect/>
          </a:stretch>
        </p:blipFill>
        <p:spPr bwMode="auto">
          <a:xfrm>
            <a:off x="4653738" y="4751449"/>
            <a:ext cx="3801745" cy="601345"/>
          </a:xfrm>
          <a:prstGeom prst="rect">
            <a:avLst/>
          </a:prstGeom>
          <a:noFill/>
          <a:ln w="9525">
            <a:noFill/>
            <a:miter lim="800000"/>
            <a:headEnd/>
            <a:tailEnd/>
          </a:ln>
        </p:spPr>
      </p:pic>
      <p:sp>
        <p:nvSpPr>
          <p:cNvPr id="9" name="Прямоугольник 8"/>
          <p:cNvSpPr/>
          <p:nvPr/>
        </p:nvSpPr>
        <p:spPr>
          <a:xfrm>
            <a:off x="4571999" y="5645791"/>
            <a:ext cx="3833998" cy="369332"/>
          </a:xfrm>
          <a:prstGeom prst="rect">
            <a:avLst/>
          </a:prstGeom>
        </p:spPr>
        <p:txBody>
          <a:bodyPr wrap="none">
            <a:spAutoFit/>
          </a:bodyPr>
          <a:lstStyle/>
          <a:p>
            <a:r>
              <a:rPr lang="uk-UA" b="1" dirty="0"/>
              <a:t>Інжекторний пальник типу </a:t>
            </a:r>
            <a:r>
              <a:rPr lang="uk-UA" b="1" cap="all" dirty="0"/>
              <a:t>L–100/12</a:t>
            </a:r>
            <a:endParaRPr lang="uk-UA" b="1" dirty="0"/>
          </a:p>
        </p:txBody>
      </p:sp>
    </p:spTree>
    <p:extLst>
      <p:ext uri="{BB962C8B-B14F-4D97-AF65-F5344CB8AC3E}">
        <p14:creationId xmlns:p14="http://schemas.microsoft.com/office/powerpoint/2010/main" val="2003593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txBox="1">
            <a:spLocks/>
          </p:cNvSpPr>
          <p:nvPr/>
        </p:nvSpPr>
        <p:spPr>
          <a:xfrm>
            <a:off x="0" y="0"/>
            <a:ext cx="9144000" cy="6480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3200" dirty="0" smtClean="0"/>
              <a:t>ТЕХНІЧНІ </a:t>
            </a:r>
            <a:r>
              <a:rPr lang="ru-RU" sz="3200" dirty="0" smtClean="0"/>
              <a:t>ХАРАКТЕРИСТИКИ ПАЛЬНИКІВ</a:t>
            </a:r>
            <a:endParaRPr lang="uk-UA" sz="3200" dirty="0"/>
          </a:p>
        </p:txBody>
      </p:sp>
      <p:graphicFrame>
        <p:nvGraphicFramePr>
          <p:cNvPr id="7" name="Таблица 6"/>
          <p:cNvGraphicFramePr>
            <a:graphicFrameLocks noGrp="1"/>
          </p:cNvGraphicFramePr>
          <p:nvPr>
            <p:extLst>
              <p:ext uri="{D42A27DB-BD31-4B8C-83A1-F6EECF244321}">
                <p14:modId xmlns:p14="http://schemas.microsoft.com/office/powerpoint/2010/main" val="2702115905"/>
              </p:ext>
            </p:extLst>
          </p:nvPr>
        </p:nvGraphicFramePr>
        <p:xfrm>
          <a:off x="5580112" y="4491009"/>
          <a:ext cx="3225165" cy="1920240"/>
        </p:xfrm>
        <a:graphic>
          <a:graphicData uri="http://schemas.openxmlformats.org/drawingml/2006/table">
            <a:tbl>
              <a:tblPr/>
              <a:tblGrid>
                <a:gridCol w="1021715">
                  <a:extLst>
                    <a:ext uri="{9D8B030D-6E8A-4147-A177-3AD203B41FA5}">
                      <a16:colId xmlns:a16="http://schemas.microsoft.com/office/drawing/2014/main" val="20000"/>
                    </a:ext>
                  </a:extLst>
                </a:gridCol>
                <a:gridCol w="1059180">
                  <a:extLst>
                    <a:ext uri="{9D8B030D-6E8A-4147-A177-3AD203B41FA5}">
                      <a16:colId xmlns:a16="http://schemas.microsoft.com/office/drawing/2014/main" val="20001"/>
                    </a:ext>
                  </a:extLst>
                </a:gridCol>
                <a:gridCol w="1144270">
                  <a:extLst>
                    <a:ext uri="{9D8B030D-6E8A-4147-A177-3AD203B41FA5}">
                      <a16:colId xmlns:a16="http://schemas.microsoft.com/office/drawing/2014/main" val="20002"/>
                    </a:ext>
                  </a:extLst>
                </a:gridCol>
              </a:tblGrid>
              <a:tr h="144145">
                <a:tc>
                  <a:txBody>
                    <a:bodyPr/>
                    <a:lstStyle/>
                    <a:p>
                      <a:pPr indent="0" algn="ctr">
                        <a:spcAft>
                          <a:spcPts val="0"/>
                        </a:spcAft>
                      </a:pPr>
                      <a:r>
                        <a:rPr lang="uk-UA" sz="1800" dirty="0">
                          <a:effectLst/>
                          <a:latin typeface="Arial Narrow"/>
                          <a:ea typeface="Times New Roman"/>
                          <a:cs typeface="Times New Roman"/>
                        </a:rPr>
                        <a:t>Тип пальника</a:t>
                      </a:r>
                      <a:endParaRPr lang="uk-UA" sz="18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dirty="0">
                          <a:effectLst/>
                          <a:latin typeface="Arial Narrow"/>
                          <a:ea typeface="Times New Roman"/>
                          <a:cs typeface="Times New Roman"/>
                        </a:rPr>
                        <a:t>Подача кисню, </a:t>
                      </a:r>
                      <a:r>
                        <a:rPr lang="uk-UA" sz="1800" dirty="0" err="1">
                          <a:effectLst/>
                          <a:latin typeface="Arial Narrow"/>
                          <a:ea typeface="Times New Roman"/>
                          <a:cs typeface="Times New Roman"/>
                        </a:rPr>
                        <a:t>МПа</a:t>
                      </a:r>
                      <a:endParaRPr lang="uk-UA" sz="18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Подача пропану, МПа</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44145">
                <a:tc>
                  <a:txBody>
                    <a:bodyPr/>
                    <a:lstStyle/>
                    <a:p>
                      <a:pPr indent="0" algn="ctr">
                        <a:spcAft>
                          <a:spcPts val="0"/>
                        </a:spcAft>
                      </a:pPr>
                      <a:r>
                        <a:rPr lang="uk-UA" sz="1800" cap="all">
                          <a:effectLst/>
                          <a:latin typeface="Arial Narrow"/>
                          <a:ea typeface="Times New Roman"/>
                          <a:cs typeface="Times New Roman"/>
                        </a:rPr>
                        <a:t>L–28/3</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cap="all">
                          <a:effectLst/>
                          <a:latin typeface="Arial Narrow"/>
                          <a:ea typeface="Times New Roman"/>
                          <a:cs typeface="Times New Roman"/>
                        </a:rPr>
                        <a:t>0,4</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cap="all">
                          <a:effectLst/>
                          <a:latin typeface="Arial Narrow"/>
                          <a:ea typeface="Times New Roman"/>
                          <a:cs typeface="Times New Roman"/>
                        </a:rPr>
                        <a:t>0,04</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44145">
                <a:tc>
                  <a:txBody>
                    <a:bodyPr/>
                    <a:lstStyle/>
                    <a:p>
                      <a:pPr indent="0" algn="ctr">
                        <a:spcAft>
                          <a:spcPts val="0"/>
                        </a:spcAft>
                      </a:pPr>
                      <a:r>
                        <a:rPr lang="uk-UA" sz="1800" cap="all">
                          <a:effectLst/>
                          <a:latin typeface="Arial Narrow"/>
                          <a:ea typeface="Times New Roman"/>
                          <a:cs typeface="Times New Roman"/>
                        </a:rPr>
                        <a:t>L–44/5</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cap="all">
                          <a:effectLst/>
                          <a:latin typeface="Arial Narrow"/>
                          <a:ea typeface="Times New Roman"/>
                          <a:cs typeface="Times New Roman"/>
                        </a:rPr>
                        <a:t>0,5</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cap="all">
                          <a:effectLst/>
                          <a:latin typeface="Arial Narrow"/>
                          <a:ea typeface="Times New Roman"/>
                          <a:cs typeface="Times New Roman"/>
                        </a:rPr>
                        <a:t>0,04 </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44145">
                <a:tc>
                  <a:txBody>
                    <a:bodyPr/>
                    <a:lstStyle/>
                    <a:p>
                      <a:pPr indent="0" algn="ctr">
                        <a:spcAft>
                          <a:spcPts val="0"/>
                        </a:spcAft>
                      </a:pPr>
                      <a:r>
                        <a:rPr lang="uk-UA" sz="1800" cap="all">
                          <a:effectLst/>
                          <a:latin typeface="Arial Narrow"/>
                          <a:ea typeface="Times New Roman"/>
                          <a:cs typeface="Times New Roman"/>
                        </a:rPr>
                        <a:t>L–100/12</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cap="all">
                          <a:effectLst/>
                          <a:latin typeface="Arial Narrow"/>
                          <a:ea typeface="Times New Roman"/>
                          <a:cs typeface="Times New Roman"/>
                        </a:rPr>
                        <a:t>0,8–0,9</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cap="all">
                          <a:effectLst/>
                          <a:latin typeface="Arial Narrow"/>
                          <a:ea typeface="Times New Roman"/>
                          <a:cs typeface="Times New Roman"/>
                        </a:rPr>
                        <a:t>0,08–0,1</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44145">
                <a:tc>
                  <a:txBody>
                    <a:bodyPr/>
                    <a:lstStyle/>
                    <a:p>
                      <a:pPr indent="0" algn="ctr">
                        <a:spcAft>
                          <a:spcPts val="0"/>
                        </a:spcAft>
                      </a:pPr>
                      <a:r>
                        <a:rPr lang="uk-UA" sz="1800" cap="all">
                          <a:effectLst/>
                          <a:latin typeface="Arial Narrow"/>
                          <a:ea typeface="Times New Roman"/>
                          <a:cs typeface="Times New Roman"/>
                        </a:rPr>
                        <a:t>L–150/18</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cap="all">
                          <a:effectLst/>
                          <a:latin typeface="Arial Narrow"/>
                          <a:ea typeface="Times New Roman"/>
                          <a:cs typeface="Times New Roman"/>
                        </a:rPr>
                        <a:t>0,8–1</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cap="all" dirty="0">
                          <a:effectLst/>
                          <a:latin typeface="Arial Narrow"/>
                          <a:ea typeface="Times New Roman"/>
                          <a:cs typeface="Times New Roman"/>
                        </a:rPr>
                        <a:t>0,08–0,12</a:t>
                      </a:r>
                      <a:endParaRPr lang="uk-UA" sz="18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8" name="Rectangle 4"/>
          <p:cNvSpPr>
            <a:spLocks noChangeArrowheads="1"/>
          </p:cNvSpPr>
          <p:nvPr/>
        </p:nvSpPr>
        <p:spPr bwMode="auto">
          <a:xfrm>
            <a:off x="5078667" y="3844678"/>
            <a:ext cx="406117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228600" algn="ctr" defTabSz="914400" rtl="0" eaLnBrk="1" fontAlgn="base" latinLnBrk="0" hangingPunct="1">
              <a:lnSpc>
                <a:spcPct val="100000"/>
              </a:lnSpc>
              <a:spcBef>
                <a:spcPct val="0"/>
              </a:spcBef>
              <a:spcAft>
                <a:spcPct val="0"/>
              </a:spcAft>
              <a:buClrTx/>
              <a:buSzTx/>
              <a:buFontTx/>
              <a:buNone/>
              <a:tabLst/>
            </a:pPr>
            <a:r>
              <a:rPr kumimoji="0" lang="uk-UA"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Технічна характеристика </a:t>
            </a:r>
          </a:p>
          <a:p>
            <a:pPr marL="0" marR="0" lvl="0" indent="228600" algn="ctr" defTabSz="914400" rtl="0" eaLnBrk="1" fontAlgn="base" latinLnBrk="0" hangingPunct="1">
              <a:lnSpc>
                <a:spcPct val="100000"/>
              </a:lnSpc>
              <a:spcBef>
                <a:spcPct val="0"/>
              </a:spcBef>
              <a:spcAft>
                <a:spcPct val="0"/>
              </a:spcAft>
              <a:buClrTx/>
              <a:buSzTx/>
              <a:buFontTx/>
              <a:buNone/>
              <a:tabLst/>
            </a:pPr>
            <a:r>
              <a:rPr kumimoji="0" lang="uk-UA"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інжекторних пальників</a:t>
            </a:r>
            <a:endParaRPr kumimoji="0" lang="uk-UA" sz="1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1" name="Таблица 10"/>
          <p:cNvGraphicFramePr>
            <a:graphicFrameLocks noGrp="1"/>
          </p:cNvGraphicFramePr>
          <p:nvPr>
            <p:extLst>
              <p:ext uri="{D42A27DB-BD31-4B8C-83A1-F6EECF244321}">
                <p14:modId xmlns:p14="http://schemas.microsoft.com/office/powerpoint/2010/main" val="40506379"/>
              </p:ext>
            </p:extLst>
          </p:nvPr>
        </p:nvGraphicFramePr>
        <p:xfrm>
          <a:off x="1483654" y="1027772"/>
          <a:ext cx="5995670" cy="2743200"/>
        </p:xfrm>
        <a:graphic>
          <a:graphicData uri="http://schemas.openxmlformats.org/drawingml/2006/table">
            <a:tbl>
              <a:tblPr firstRow="1" firstCol="1" lastRow="1" lastCol="1" bandRow="1" bandCol="1"/>
              <a:tblGrid>
                <a:gridCol w="2493842">
                  <a:extLst>
                    <a:ext uri="{9D8B030D-6E8A-4147-A177-3AD203B41FA5}">
                      <a16:colId xmlns:a16="http://schemas.microsoft.com/office/drawing/2014/main" val="20000"/>
                    </a:ext>
                  </a:extLst>
                </a:gridCol>
                <a:gridCol w="632062">
                  <a:extLst>
                    <a:ext uri="{9D8B030D-6E8A-4147-A177-3AD203B41FA5}">
                      <a16:colId xmlns:a16="http://schemas.microsoft.com/office/drawing/2014/main" val="20001"/>
                    </a:ext>
                  </a:extLst>
                </a:gridCol>
                <a:gridCol w="94300">
                  <a:extLst>
                    <a:ext uri="{9D8B030D-6E8A-4147-A177-3AD203B41FA5}">
                      <a16:colId xmlns:a16="http://schemas.microsoft.com/office/drawing/2014/main" val="20002"/>
                    </a:ext>
                  </a:extLst>
                </a:gridCol>
                <a:gridCol w="607850">
                  <a:extLst>
                    <a:ext uri="{9D8B030D-6E8A-4147-A177-3AD203B41FA5}">
                      <a16:colId xmlns:a16="http://schemas.microsoft.com/office/drawing/2014/main" val="20003"/>
                    </a:ext>
                  </a:extLst>
                </a:gridCol>
                <a:gridCol w="632699">
                  <a:extLst>
                    <a:ext uri="{9D8B030D-6E8A-4147-A177-3AD203B41FA5}">
                      <a16:colId xmlns:a16="http://schemas.microsoft.com/office/drawing/2014/main" val="20004"/>
                    </a:ext>
                  </a:extLst>
                </a:gridCol>
                <a:gridCol w="785618">
                  <a:extLst>
                    <a:ext uri="{9D8B030D-6E8A-4147-A177-3AD203B41FA5}">
                      <a16:colId xmlns:a16="http://schemas.microsoft.com/office/drawing/2014/main" val="20005"/>
                    </a:ext>
                  </a:extLst>
                </a:gridCol>
                <a:gridCol w="749299">
                  <a:extLst>
                    <a:ext uri="{9D8B030D-6E8A-4147-A177-3AD203B41FA5}">
                      <a16:colId xmlns:a16="http://schemas.microsoft.com/office/drawing/2014/main" val="20006"/>
                    </a:ext>
                  </a:extLst>
                </a:gridCol>
              </a:tblGrid>
              <a:tr h="144145">
                <a:tc>
                  <a:txBody>
                    <a:bodyPr/>
                    <a:lstStyle/>
                    <a:p>
                      <a:pPr indent="0" algn="ctr">
                        <a:spcAft>
                          <a:spcPts val="0"/>
                        </a:spcAft>
                      </a:pPr>
                      <a:r>
                        <a:rPr lang="uk-UA" sz="1800">
                          <a:effectLst/>
                          <a:latin typeface="Arial Narrow"/>
                          <a:ea typeface="Times New Roman"/>
                          <a:cs typeface="Times New Roman"/>
                        </a:rPr>
                        <a:t>Показники</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0" algn="ctr">
                        <a:spcAft>
                          <a:spcPts val="0"/>
                        </a:spcAft>
                      </a:pPr>
                      <a:r>
                        <a:rPr lang="uk-UA" sz="1800">
                          <a:effectLst/>
                          <a:latin typeface="Arial Narrow"/>
                          <a:ea typeface="Times New Roman"/>
                          <a:cs typeface="Times New Roman"/>
                        </a:rPr>
                        <a:t>Т–5</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a:txBody>
                    <a:bodyPr/>
                    <a:lstStyle/>
                    <a:p>
                      <a:pPr indent="0" algn="ctr">
                        <a:spcAft>
                          <a:spcPts val="0"/>
                        </a:spcAft>
                      </a:pPr>
                      <a:r>
                        <a:rPr lang="uk-UA" sz="1800">
                          <a:effectLst/>
                          <a:latin typeface="Arial Narrow"/>
                          <a:ea typeface="Times New Roman"/>
                          <a:cs typeface="Times New Roman"/>
                        </a:rPr>
                        <a:t>Т–3</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ЛТ–1</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АЯ–3</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ТВ–3</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44145">
                <a:tc>
                  <a:txBody>
                    <a:bodyPr/>
                    <a:lstStyle/>
                    <a:p>
                      <a:pPr indent="0" algn="just">
                        <a:spcAft>
                          <a:spcPts val="0"/>
                        </a:spcAft>
                      </a:pPr>
                      <a:r>
                        <a:rPr lang="uk-UA" sz="1800">
                          <a:effectLst/>
                          <a:latin typeface="Arial Narrow"/>
                          <a:ea typeface="Times New Roman"/>
                          <a:cs typeface="Times New Roman"/>
                        </a:rPr>
                        <a:t>Паливо</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indent="0" algn="ctr">
                        <a:spcAft>
                          <a:spcPts val="0"/>
                        </a:spcAft>
                      </a:pPr>
                      <a:r>
                        <a:rPr lang="uk-UA" sz="1800">
                          <a:effectLst/>
                          <a:latin typeface="Arial Narrow"/>
                          <a:ea typeface="Times New Roman"/>
                          <a:cs typeface="Times New Roman"/>
                        </a:rPr>
                        <a:t>бензин</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0001"/>
                  </a:ext>
                </a:extLst>
              </a:tr>
              <a:tr h="144145">
                <a:tc>
                  <a:txBody>
                    <a:bodyPr/>
                    <a:lstStyle/>
                    <a:p>
                      <a:pPr indent="0" algn="just">
                        <a:spcAft>
                          <a:spcPts val="0"/>
                        </a:spcAft>
                      </a:pPr>
                      <a:r>
                        <a:rPr lang="uk-UA" sz="1800">
                          <a:effectLst/>
                          <a:latin typeface="Arial Narrow"/>
                          <a:ea typeface="Times New Roman"/>
                          <a:cs typeface="Times New Roman"/>
                        </a:rPr>
                        <a:t>Охолодження</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indent="0" algn="ctr">
                        <a:spcAft>
                          <a:spcPts val="0"/>
                        </a:spcAft>
                      </a:pPr>
                      <a:r>
                        <a:rPr lang="uk-UA" sz="1800">
                          <a:effectLst/>
                          <a:latin typeface="Arial Narrow"/>
                          <a:ea typeface="Times New Roman"/>
                          <a:cs typeface="Times New Roman"/>
                        </a:rPr>
                        <a:t>повітря</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0002"/>
                  </a:ext>
                </a:extLst>
              </a:tr>
              <a:tr h="144145">
                <a:tc>
                  <a:txBody>
                    <a:bodyPr/>
                    <a:lstStyle/>
                    <a:p>
                      <a:pPr indent="0" algn="just">
                        <a:spcAft>
                          <a:spcPts val="0"/>
                        </a:spcAft>
                      </a:pPr>
                      <a:r>
                        <a:rPr lang="uk-UA" sz="1800">
                          <a:effectLst/>
                          <a:latin typeface="Arial Narrow"/>
                          <a:ea typeface="Times New Roman"/>
                          <a:cs typeface="Times New Roman"/>
                        </a:rPr>
                        <a:t>Тиск подачі палива і повітря, МПа</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just">
                        <a:spcAft>
                          <a:spcPts val="0"/>
                        </a:spcAft>
                      </a:pPr>
                      <a:r>
                        <a:rPr lang="uk-UA" sz="1800">
                          <a:effectLst/>
                          <a:latin typeface="Arial Narrow"/>
                          <a:ea typeface="Times New Roman"/>
                          <a:cs typeface="Times New Roman"/>
                        </a:rPr>
                        <a:t>0,4–0,6</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0" algn="just">
                        <a:spcAft>
                          <a:spcPts val="0"/>
                        </a:spcAft>
                      </a:pPr>
                      <a:r>
                        <a:rPr lang="uk-UA" sz="1800">
                          <a:effectLst/>
                          <a:latin typeface="Arial Narrow"/>
                          <a:ea typeface="Times New Roman"/>
                          <a:cs typeface="Times New Roman"/>
                        </a:rPr>
                        <a:t>0,4–0,6</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a:txBody>
                    <a:bodyPr/>
                    <a:lstStyle/>
                    <a:p>
                      <a:pPr indent="0" algn="just">
                        <a:spcAft>
                          <a:spcPts val="0"/>
                        </a:spcAft>
                      </a:pPr>
                      <a:r>
                        <a:rPr lang="uk-UA" sz="1800">
                          <a:effectLst/>
                          <a:latin typeface="Arial Narrow"/>
                          <a:ea typeface="Times New Roman"/>
                          <a:cs typeface="Times New Roman"/>
                        </a:rPr>
                        <a:t>0,3–0,6</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just">
                        <a:spcAft>
                          <a:spcPts val="0"/>
                        </a:spcAft>
                      </a:pPr>
                      <a:r>
                        <a:rPr lang="uk-UA" sz="1800">
                          <a:effectLst/>
                          <a:latin typeface="Arial Narrow"/>
                          <a:ea typeface="Times New Roman"/>
                          <a:cs typeface="Times New Roman"/>
                        </a:rPr>
                        <a:t>0,4–0,6</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just">
                        <a:spcAft>
                          <a:spcPts val="0"/>
                        </a:spcAft>
                      </a:pPr>
                      <a:r>
                        <a:rPr lang="uk-UA" sz="1800">
                          <a:effectLst/>
                          <a:latin typeface="Arial Narrow"/>
                          <a:ea typeface="Times New Roman"/>
                          <a:cs typeface="Times New Roman"/>
                        </a:rPr>
                        <a:t>0,6–0,8</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44145">
                <a:tc>
                  <a:txBody>
                    <a:bodyPr/>
                    <a:lstStyle/>
                    <a:p>
                      <a:pPr indent="0" algn="just">
                        <a:spcAft>
                          <a:spcPts val="0"/>
                        </a:spcAft>
                      </a:pPr>
                      <a:r>
                        <a:rPr lang="uk-UA" sz="1800">
                          <a:effectLst/>
                          <a:latin typeface="Arial Narrow"/>
                          <a:ea typeface="Times New Roman"/>
                          <a:cs typeface="Times New Roman"/>
                        </a:rPr>
                        <a:t>Витрата повітря, м</a:t>
                      </a:r>
                      <a:r>
                        <a:rPr lang="uk-UA" sz="1800" baseline="30000">
                          <a:effectLst/>
                          <a:latin typeface="Arial Narrow"/>
                          <a:ea typeface="Times New Roman"/>
                          <a:cs typeface="Times New Roman"/>
                        </a:rPr>
                        <a:t>3</a:t>
                      </a:r>
                      <a:r>
                        <a:rPr lang="uk-UA" sz="1800">
                          <a:effectLst/>
                          <a:latin typeface="Arial Narrow"/>
                          <a:ea typeface="Times New Roman"/>
                          <a:cs typeface="Times New Roman"/>
                        </a:rPr>
                        <a:t>/хв</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2,5–3,0</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0" algn="ctr">
                        <a:spcAft>
                          <a:spcPts val="0"/>
                        </a:spcAft>
                      </a:pPr>
                      <a:r>
                        <a:rPr lang="uk-UA" sz="1800">
                          <a:effectLst/>
                          <a:latin typeface="Arial Narrow"/>
                          <a:ea typeface="Times New Roman"/>
                          <a:cs typeface="Times New Roman"/>
                        </a:rPr>
                        <a:t>0,25–0,3</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a:txBody>
                    <a:bodyPr/>
                    <a:lstStyle/>
                    <a:p>
                      <a:pPr indent="0" algn="ctr">
                        <a:spcAft>
                          <a:spcPts val="0"/>
                        </a:spcAft>
                      </a:pPr>
                      <a:r>
                        <a:rPr lang="uk-UA" sz="1800">
                          <a:effectLst/>
                          <a:latin typeface="Arial Narrow"/>
                          <a:ea typeface="Times New Roman"/>
                          <a:cs typeface="Times New Roman"/>
                        </a:rPr>
                        <a:t>0,15</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0,29–0,3</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0,48–0,5</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44145">
                <a:tc>
                  <a:txBody>
                    <a:bodyPr/>
                    <a:lstStyle/>
                    <a:p>
                      <a:pPr indent="0" algn="just">
                        <a:spcAft>
                          <a:spcPts val="0"/>
                        </a:spcAft>
                      </a:pPr>
                      <a:r>
                        <a:rPr lang="uk-UA" sz="1800">
                          <a:effectLst/>
                          <a:latin typeface="Arial Narrow"/>
                          <a:ea typeface="Times New Roman"/>
                          <a:cs typeface="Times New Roman"/>
                        </a:rPr>
                        <a:t>Витрата палива, л/год</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10–12</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0" algn="ctr">
                        <a:spcAft>
                          <a:spcPts val="0"/>
                        </a:spcAft>
                      </a:pPr>
                      <a:r>
                        <a:rPr lang="uk-UA" sz="1800">
                          <a:effectLst/>
                          <a:latin typeface="Arial Narrow"/>
                          <a:ea typeface="Times New Roman"/>
                          <a:cs typeface="Times New Roman"/>
                        </a:rPr>
                        <a:t>0,8–0,9</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a:txBody>
                    <a:bodyPr/>
                    <a:lstStyle/>
                    <a:p>
                      <a:pPr indent="0" algn="ctr">
                        <a:spcAft>
                          <a:spcPts val="0"/>
                        </a:spcAft>
                      </a:pPr>
                      <a:r>
                        <a:rPr lang="uk-UA" sz="1800">
                          <a:effectLst/>
                          <a:latin typeface="Arial Narrow"/>
                          <a:ea typeface="Times New Roman"/>
                          <a:cs typeface="Times New Roman"/>
                        </a:rPr>
                        <a:t>0,6–0,7</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0,1–0,11</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1,8</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44145">
                <a:tc>
                  <a:txBody>
                    <a:bodyPr/>
                    <a:lstStyle/>
                    <a:p>
                      <a:pPr indent="0" algn="just">
                        <a:spcAft>
                          <a:spcPts val="0"/>
                        </a:spcAft>
                      </a:pPr>
                      <a:r>
                        <a:rPr lang="uk-UA" sz="1800">
                          <a:effectLst/>
                          <a:latin typeface="Arial Narrow"/>
                          <a:ea typeface="Times New Roman"/>
                          <a:cs typeface="Times New Roman"/>
                        </a:rPr>
                        <a:t>Маса інструмента, кг</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3,5</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0" algn="ctr">
                        <a:spcAft>
                          <a:spcPts val="0"/>
                        </a:spcAft>
                      </a:pPr>
                      <a:r>
                        <a:rPr lang="uk-UA" sz="1800">
                          <a:effectLst/>
                          <a:latin typeface="Arial Narrow"/>
                          <a:ea typeface="Times New Roman"/>
                          <a:cs typeface="Times New Roman"/>
                        </a:rPr>
                        <a:t>2,3</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a:txBody>
                    <a:bodyPr/>
                    <a:lstStyle/>
                    <a:p>
                      <a:pPr indent="0" algn="ctr">
                        <a:spcAft>
                          <a:spcPts val="0"/>
                        </a:spcAft>
                      </a:pPr>
                      <a:r>
                        <a:rPr lang="uk-UA" sz="1800">
                          <a:effectLst/>
                          <a:latin typeface="Arial Narrow"/>
                          <a:ea typeface="Times New Roman"/>
                          <a:cs typeface="Times New Roman"/>
                        </a:rPr>
                        <a:t>1,6</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2,0</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dirty="0">
                          <a:effectLst/>
                          <a:latin typeface="Arial Narrow"/>
                          <a:ea typeface="Times New Roman"/>
                          <a:cs typeface="Times New Roman"/>
                        </a:rPr>
                        <a:t>3,5</a:t>
                      </a:r>
                      <a:endParaRPr lang="uk-UA" sz="18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2" name="Rectangle 6"/>
          <p:cNvSpPr>
            <a:spLocks noChangeArrowheads="1"/>
          </p:cNvSpPr>
          <p:nvPr/>
        </p:nvSpPr>
        <p:spPr bwMode="auto">
          <a:xfrm>
            <a:off x="1483654" y="653179"/>
            <a:ext cx="617669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28600" algn="l" defTabSz="914400" rtl="0" eaLnBrk="1" fontAlgn="base" latinLnBrk="0" hangingPunct="1">
              <a:lnSpc>
                <a:spcPct val="100000"/>
              </a:lnSpc>
              <a:spcBef>
                <a:spcPct val="0"/>
              </a:spcBef>
              <a:spcAft>
                <a:spcPct val="0"/>
              </a:spcAft>
              <a:buClrTx/>
              <a:buSzTx/>
              <a:buFontTx/>
              <a:buNone/>
              <a:tabLst/>
            </a:pPr>
            <a:r>
              <a:rPr kumimoji="0" lang="uk-UA"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Технічна характеристика </a:t>
            </a:r>
            <a:r>
              <a:rPr kumimoji="0" lang="uk-UA" b="1" i="0" u="none" strike="noStrike" cap="none" normalizeH="0" baseline="0" dirty="0" err="1" smtClean="0">
                <a:ln>
                  <a:noFill/>
                </a:ln>
                <a:solidFill>
                  <a:schemeClr val="tx1"/>
                </a:solidFill>
                <a:effectLst/>
                <a:latin typeface="Arial Narrow" pitchFamily="34" charset="0"/>
                <a:ea typeface="Times New Roman" pitchFamily="18" charset="0"/>
                <a:cs typeface="Arial" pitchFamily="34" charset="0"/>
              </a:rPr>
              <a:t>бензо-повітряних</a:t>
            </a:r>
            <a:r>
              <a:rPr kumimoji="0" lang="uk-UA"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 </a:t>
            </a:r>
            <a:r>
              <a:rPr kumimoji="0" lang="uk-UA" b="1" i="0" u="none" strike="noStrike" cap="none" normalizeH="0" baseline="0" dirty="0" err="1" smtClean="0">
                <a:ln>
                  <a:noFill/>
                </a:ln>
                <a:solidFill>
                  <a:schemeClr val="tx1"/>
                </a:solidFill>
                <a:effectLst/>
                <a:latin typeface="Arial Narrow" pitchFamily="34" charset="0"/>
                <a:ea typeface="Times New Roman" pitchFamily="18" charset="0"/>
                <a:cs typeface="Arial" pitchFamily="34" charset="0"/>
              </a:rPr>
              <a:t>термовідбійників</a:t>
            </a:r>
            <a:endParaRPr kumimoji="0" lang="uk-UA"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5" name="Таблица 14"/>
          <p:cNvGraphicFramePr>
            <a:graphicFrameLocks noGrp="1"/>
          </p:cNvGraphicFramePr>
          <p:nvPr>
            <p:extLst>
              <p:ext uri="{D42A27DB-BD31-4B8C-83A1-F6EECF244321}">
                <p14:modId xmlns:p14="http://schemas.microsoft.com/office/powerpoint/2010/main" val="3741405408"/>
              </p:ext>
            </p:extLst>
          </p:nvPr>
        </p:nvGraphicFramePr>
        <p:xfrm>
          <a:off x="1361454" y="4478342"/>
          <a:ext cx="3197225" cy="2194560"/>
        </p:xfrm>
        <a:graphic>
          <a:graphicData uri="http://schemas.openxmlformats.org/drawingml/2006/table">
            <a:tbl>
              <a:tblPr firstRow="1" firstCol="1" lastRow="1" lastCol="1" bandRow="1" bandCol="1"/>
              <a:tblGrid>
                <a:gridCol w="2419350">
                  <a:extLst>
                    <a:ext uri="{9D8B030D-6E8A-4147-A177-3AD203B41FA5}">
                      <a16:colId xmlns:a16="http://schemas.microsoft.com/office/drawing/2014/main" val="20000"/>
                    </a:ext>
                  </a:extLst>
                </a:gridCol>
                <a:gridCol w="777875">
                  <a:extLst>
                    <a:ext uri="{9D8B030D-6E8A-4147-A177-3AD203B41FA5}">
                      <a16:colId xmlns:a16="http://schemas.microsoft.com/office/drawing/2014/main" val="20001"/>
                    </a:ext>
                  </a:extLst>
                </a:gridCol>
              </a:tblGrid>
              <a:tr h="144145">
                <a:tc>
                  <a:txBody>
                    <a:bodyPr/>
                    <a:lstStyle/>
                    <a:p>
                      <a:pPr indent="0" algn="just">
                        <a:spcAft>
                          <a:spcPts val="0"/>
                        </a:spcAft>
                      </a:pPr>
                      <a:r>
                        <a:rPr lang="uk-UA" sz="1800" dirty="0">
                          <a:effectLst/>
                          <a:latin typeface="Arial Narrow"/>
                          <a:ea typeface="Times New Roman"/>
                          <a:cs typeface="Times New Roman"/>
                        </a:rPr>
                        <a:t>Паливо</a:t>
                      </a:r>
                      <a:endParaRPr lang="uk-UA" sz="18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гас</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44145">
                <a:tc>
                  <a:txBody>
                    <a:bodyPr/>
                    <a:lstStyle/>
                    <a:p>
                      <a:pPr indent="0" algn="just">
                        <a:spcAft>
                          <a:spcPts val="0"/>
                        </a:spcAft>
                      </a:pPr>
                      <a:r>
                        <a:rPr lang="uk-UA" sz="1800">
                          <a:effectLst/>
                          <a:latin typeface="Arial Narrow"/>
                          <a:ea typeface="Times New Roman"/>
                          <a:cs typeface="Times New Roman"/>
                        </a:rPr>
                        <a:t>Тиск подачі кисню, МПа</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1,2–1,5</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44145">
                <a:tc>
                  <a:txBody>
                    <a:bodyPr/>
                    <a:lstStyle/>
                    <a:p>
                      <a:pPr indent="0" algn="just">
                        <a:spcAft>
                          <a:spcPts val="0"/>
                        </a:spcAft>
                      </a:pPr>
                      <a:r>
                        <a:rPr lang="uk-UA" sz="1800">
                          <a:effectLst/>
                          <a:latin typeface="Arial Narrow"/>
                          <a:ea typeface="Times New Roman"/>
                          <a:cs typeface="Times New Roman"/>
                        </a:rPr>
                        <a:t>Витрата кисню, м</a:t>
                      </a:r>
                      <a:r>
                        <a:rPr lang="uk-UA" sz="1800" baseline="30000">
                          <a:effectLst/>
                          <a:latin typeface="Arial Narrow"/>
                          <a:ea typeface="Times New Roman"/>
                          <a:cs typeface="Times New Roman"/>
                        </a:rPr>
                        <a:t>3</a:t>
                      </a:r>
                      <a:r>
                        <a:rPr lang="uk-UA" sz="1800">
                          <a:effectLst/>
                          <a:latin typeface="Arial Narrow"/>
                          <a:ea typeface="Times New Roman"/>
                          <a:cs typeface="Times New Roman"/>
                        </a:rPr>
                        <a:t>/год</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15–18</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44145">
                <a:tc>
                  <a:txBody>
                    <a:bodyPr/>
                    <a:lstStyle/>
                    <a:p>
                      <a:pPr indent="0" algn="just">
                        <a:spcAft>
                          <a:spcPts val="0"/>
                        </a:spcAft>
                      </a:pPr>
                      <a:r>
                        <a:rPr lang="uk-UA" sz="1800">
                          <a:effectLst/>
                          <a:latin typeface="Arial Narrow"/>
                          <a:ea typeface="Times New Roman"/>
                          <a:cs typeface="Times New Roman"/>
                        </a:rPr>
                        <a:t>Витрата палива, л/год</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10–12</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44145">
                <a:tc>
                  <a:txBody>
                    <a:bodyPr/>
                    <a:lstStyle/>
                    <a:p>
                      <a:pPr indent="0" algn="just">
                        <a:spcAft>
                          <a:spcPts val="0"/>
                        </a:spcAft>
                      </a:pPr>
                      <a:r>
                        <a:rPr lang="uk-UA" sz="1800">
                          <a:effectLst/>
                          <a:latin typeface="Arial Narrow"/>
                          <a:ea typeface="Times New Roman"/>
                          <a:cs typeface="Times New Roman"/>
                        </a:rPr>
                        <a:t>Охолодження</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dirty="0">
                          <a:effectLst/>
                          <a:latin typeface="Arial Narrow"/>
                          <a:ea typeface="Times New Roman"/>
                          <a:cs typeface="Times New Roman"/>
                        </a:rPr>
                        <a:t>водяне</a:t>
                      </a:r>
                      <a:endParaRPr lang="uk-UA" sz="18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44145">
                <a:tc>
                  <a:txBody>
                    <a:bodyPr/>
                    <a:lstStyle/>
                    <a:p>
                      <a:pPr indent="0" algn="just">
                        <a:spcAft>
                          <a:spcPts val="0"/>
                        </a:spcAft>
                      </a:pPr>
                      <a:r>
                        <a:rPr lang="uk-UA" sz="1800">
                          <a:effectLst/>
                          <a:latin typeface="Arial Narrow"/>
                          <a:ea typeface="Times New Roman"/>
                          <a:cs typeface="Times New Roman"/>
                        </a:rPr>
                        <a:t>Діаметр калібратора, мм</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22</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44145">
                <a:tc>
                  <a:txBody>
                    <a:bodyPr/>
                    <a:lstStyle/>
                    <a:p>
                      <a:pPr indent="0" algn="just">
                        <a:spcAft>
                          <a:spcPts val="0"/>
                        </a:spcAft>
                      </a:pPr>
                      <a:r>
                        <a:rPr lang="uk-UA" sz="1800">
                          <a:effectLst/>
                          <a:latin typeface="Arial Narrow"/>
                          <a:ea typeface="Times New Roman"/>
                          <a:cs typeface="Times New Roman"/>
                        </a:rPr>
                        <a:t>Довжина інструмента, мм</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a:effectLst/>
                          <a:latin typeface="Arial Narrow"/>
                          <a:ea typeface="Times New Roman"/>
                          <a:cs typeface="Times New Roman"/>
                        </a:rPr>
                        <a:t>470</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44145">
                <a:tc>
                  <a:txBody>
                    <a:bodyPr/>
                    <a:lstStyle/>
                    <a:p>
                      <a:pPr indent="0" algn="just">
                        <a:spcAft>
                          <a:spcPts val="0"/>
                        </a:spcAft>
                      </a:pPr>
                      <a:r>
                        <a:rPr lang="uk-UA" sz="1800">
                          <a:effectLst/>
                          <a:latin typeface="Arial Narrow"/>
                          <a:ea typeface="Times New Roman"/>
                          <a:cs typeface="Times New Roman"/>
                        </a:rPr>
                        <a:t>Маса інструмента, кг</a:t>
                      </a:r>
                      <a:endParaRPr lang="uk-UA" sz="180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spcAft>
                          <a:spcPts val="0"/>
                        </a:spcAft>
                      </a:pPr>
                      <a:r>
                        <a:rPr lang="uk-UA" sz="1800" dirty="0">
                          <a:effectLst/>
                          <a:latin typeface="Arial Narrow"/>
                          <a:ea typeface="Times New Roman"/>
                          <a:cs typeface="Times New Roman"/>
                        </a:rPr>
                        <a:t>2,3</a:t>
                      </a:r>
                      <a:endParaRPr lang="uk-UA" sz="1800" dirty="0">
                        <a:effectLst/>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16" name="Rectangle 8"/>
          <p:cNvSpPr>
            <a:spLocks noChangeArrowheads="1"/>
          </p:cNvSpPr>
          <p:nvPr/>
        </p:nvSpPr>
        <p:spPr bwMode="auto">
          <a:xfrm>
            <a:off x="539552" y="3854022"/>
            <a:ext cx="46522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342900" algn="l" defTabSz="914400" rtl="0" eaLnBrk="1" fontAlgn="base" latinLnBrk="0" hangingPunct="1">
              <a:lnSpc>
                <a:spcPct val="100000"/>
              </a:lnSpc>
              <a:spcBef>
                <a:spcPct val="0"/>
              </a:spcBef>
              <a:spcAft>
                <a:spcPct val="0"/>
              </a:spcAft>
              <a:buClrTx/>
              <a:buSzTx/>
              <a:buFontTx/>
              <a:buNone/>
              <a:tabLst/>
            </a:pPr>
            <a:r>
              <a:rPr kumimoji="0" lang="uk-UA"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Технічна характеристика гасово-кисневого </a:t>
            </a:r>
            <a:endParaRPr kumimoji="0" lang="uk-UA"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ctr" defTabSz="914400" rtl="0" eaLnBrk="0" fontAlgn="base" latinLnBrk="0" hangingPunct="0">
              <a:lnSpc>
                <a:spcPct val="100000"/>
              </a:lnSpc>
              <a:spcBef>
                <a:spcPct val="0"/>
              </a:spcBef>
              <a:spcAft>
                <a:spcPct val="0"/>
              </a:spcAft>
              <a:buClrTx/>
              <a:buSzTx/>
              <a:buFontTx/>
              <a:buNone/>
              <a:tabLst/>
            </a:pPr>
            <a:r>
              <a:rPr kumimoji="0" lang="uk-UA" b="1" i="0" u="none" strike="noStrike" cap="none" normalizeH="0" baseline="0" dirty="0" err="1" smtClean="0">
                <a:ln>
                  <a:noFill/>
                </a:ln>
                <a:solidFill>
                  <a:schemeClr val="tx1"/>
                </a:solidFill>
                <a:effectLst/>
                <a:latin typeface="Arial Narrow" pitchFamily="34" charset="0"/>
                <a:ea typeface="Times New Roman" pitchFamily="18" charset="0"/>
                <a:cs typeface="Arial" pitchFamily="34" charset="0"/>
              </a:rPr>
              <a:t>термовідбійника</a:t>
            </a:r>
            <a:r>
              <a:rPr kumimoji="0" lang="uk-UA" b="1" i="0" u="none" strike="noStrike" cap="none" normalizeH="0" baseline="0" dirty="0" smtClean="0">
                <a:ln>
                  <a:noFill/>
                </a:ln>
                <a:solidFill>
                  <a:schemeClr val="tx1"/>
                </a:solidFill>
                <a:effectLst/>
                <a:latin typeface="Arial Narrow" pitchFamily="34" charset="0"/>
                <a:ea typeface="Times New Roman" pitchFamily="18" charset="0"/>
                <a:cs typeface="Arial" pitchFamily="34" charset="0"/>
              </a:rPr>
              <a:t> ТР‑14/22-5М</a:t>
            </a:r>
            <a:endParaRPr kumimoji="0" lang="uk-UA"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544374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0736" y="1844824"/>
            <a:ext cx="9036496" cy="4524315"/>
          </a:xfrm>
          <a:prstGeom prst="rect">
            <a:avLst/>
          </a:prstGeom>
        </p:spPr>
        <p:txBody>
          <a:bodyPr wrap="square">
            <a:spAutoFit/>
          </a:bodyPr>
          <a:lstStyle/>
          <a:p>
            <a:pPr algn="ctr"/>
            <a:r>
              <a:rPr lang="uk-UA" b="1" dirty="0"/>
              <a:t>Переваги: </a:t>
            </a:r>
            <a:endParaRPr lang="uk-UA" dirty="0"/>
          </a:p>
          <a:p>
            <a:pPr marL="285750" lvl="0" indent="-285750">
              <a:buFont typeface="Arial" pitchFamily="34" charset="0"/>
              <a:buChar char="•"/>
            </a:pPr>
            <a:r>
              <a:rPr lang="uk-UA" dirty="0"/>
              <a:t>висока продуктивність – в 2–3 рази вища, ніж при механічній обробці;</a:t>
            </a:r>
          </a:p>
          <a:p>
            <a:pPr marL="285750" lvl="0" indent="-285750">
              <a:buFont typeface="Arial" pitchFamily="34" charset="0"/>
              <a:buChar char="•"/>
            </a:pPr>
            <a:r>
              <a:rPr lang="uk-UA" dirty="0"/>
              <a:t>скорочення трудомісткості на операціях, де цей інструмент використовується;</a:t>
            </a:r>
          </a:p>
          <a:p>
            <a:pPr marL="285750" lvl="0" indent="-285750">
              <a:buFont typeface="Arial" pitchFamily="34" charset="0"/>
              <a:buChar char="•"/>
            </a:pPr>
            <a:r>
              <a:rPr lang="uk-UA" dirty="0"/>
              <a:t>відсутність витрати дорогого твердосплавного інструмента;</a:t>
            </a:r>
          </a:p>
          <a:p>
            <a:pPr marL="285750" lvl="0" indent="-285750">
              <a:buFont typeface="Arial" pitchFamily="34" charset="0"/>
              <a:buChar char="•"/>
            </a:pPr>
            <a:r>
              <a:rPr lang="uk-UA" dirty="0"/>
              <a:t>висока якість кам'яних виробів (природна фактура, рівний рельєф) та відсутність </a:t>
            </a:r>
            <a:r>
              <a:rPr lang="uk-UA" dirty="0" err="1"/>
              <a:t>мікропорушень</a:t>
            </a:r>
            <a:r>
              <a:rPr lang="uk-UA" dirty="0"/>
              <a:t> поверхневого шару виробу;</a:t>
            </a:r>
          </a:p>
          <a:p>
            <a:pPr marL="285750" lvl="0" indent="-285750">
              <a:buFont typeface="Arial" pitchFamily="34" charset="0"/>
              <a:buChar char="•"/>
            </a:pPr>
            <a:r>
              <a:rPr lang="uk-UA" dirty="0"/>
              <a:t>відсутність пилу, що не призводить до появи таких професійних захворювань як силікоз;</a:t>
            </a:r>
          </a:p>
          <a:p>
            <a:pPr marL="285750" lvl="0" indent="-285750">
              <a:buFont typeface="Arial" pitchFamily="34" charset="0"/>
              <a:buChar char="•"/>
            </a:pPr>
            <a:r>
              <a:rPr lang="uk-UA" dirty="0"/>
              <a:t>легка, переносна конструкція, що дає можливість використання даного інструменту на будь-якому каменеобробному підприємстві.</a:t>
            </a:r>
          </a:p>
          <a:p>
            <a:pPr algn="ctr"/>
            <a:r>
              <a:rPr lang="uk-UA" b="1" dirty="0"/>
              <a:t>Недоліки: </a:t>
            </a:r>
            <a:endParaRPr lang="uk-UA" dirty="0"/>
          </a:p>
          <a:p>
            <a:pPr marL="285750" lvl="0" indent="-285750">
              <a:buFont typeface="Arial" pitchFamily="34" charset="0"/>
              <a:buChar char="•"/>
            </a:pPr>
            <a:r>
              <a:rPr lang="uk-UA" dirty="0"/>
              <a:t>значний рівень шуму при роботі; </a:t>
            </a:r>
          </a:p>
          <a:p>
            <a:pPr marL="285750" lvl="0" indent="-285750">
              <a:buFont typeface="Arial" pitchFamily="34" charset="0"/>
              <a:buChar char="•"/>
            </a:pPr>
            <a:r>
              <a:rPr lang="uk-UA" dirty="0"/>
              <a:t>велика витрата робочої суміші;</a:t>
            </a:r>
          </a:p>
          <a:p>
            <a:pPr marL="285750" lvl="0" indent="-285750">
              <a:buFont typeface="Arial" pitchFamily="34" charset="0"/>
              <a:buChar char="•"/>
            </a:pPr>
            <a:r>
              <a:rPr lang="uk-UA" dirty="0"/>
              <a:t>залежність використання даного обладнання і його продуктивності від властивостей оброблюваної породи, оскільки таким способом в основному ріжуть або обробляють вивержені </a:t>
            </a:r>
            <a:r>
              <a:rPr lang="uk-UA" dirty="0" err="1"/>
              <a:t>кварцевміщуючі</a:t>
            </a:r>
            <a:r>
              <a:rPr lang="uk-UA" dirty="0"/>
              <a:t> породи.</a:t>
            </a:r>
          </a:p>
        </p:txBody>
      </p:sp>
      <p:sp>
        <p:nvSpPr>
          <p:cNvPr id="4" name="Заголовок 1"/>
          <p:cNvSpPr txBox="1">
            <a:spLocks/>
          </p:cNvSpPr>
          <p:nvPr/>
        </p:nvSpPr>
        <p:spPr>
          <a:xfrm>
            <a:off x="494184" y="512676"/>
            <a:ext cx="8229600" cy="6480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3200" dirty="0" smtClean="0"/>
              <a:t>ПЕРЕВАГИ </a:t>
            </a:r>
            <a:r>
              <a:rPr lang="ru-RU" sz="3200" dirty="0"/>
              <a:t>ТА НЕДОЛІКИ</a:t>
            </a:r>
          </a:p>
          <a:p>
            <a:r>
              <a:rPr lang="ru-RU" sz="3200" dirty="0"/>
              <a:t>ТЕРМОГАЗОДИНАМІЧНОЇ </a:t>
            </a:r>
            <a:r>
              <a:rPr lang="ru-RU" sz="3200" dirty="0" smtClean="0"/>
              <a:t>ОБРОБКИ</a:t>
            </a:r>
            <a:endParaRPr lang="ru-RU" sz="3200" dirty="0"/>
          </a:p>
        </p:txBody>
      </p:sp>
    </p:spTree>
    <p:extLst>
      <p:ext uri="{BB962C8B-B14F-4D97-AF65-F5344CB8AC3E}">
        <p14:creationId xmlns:p14="http://schemas.microsoft.com/office/powerpoint/2010/main" val="55747708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1652</Words>
  <Application>Microsoft Office PowerPoint</Application>
  <PresentationFormat>Экран (4:3)</PresentationFormat>
  <Paragraphs>208</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vt:lpstr>
      <vt:lpstr>Arial Narrow</vt:lpstr>
      <vt:lpstr>Calibri</vt:lpstr>
      <vt:lpstr>Times New Roman</vt:lpstr>
      <vt:lpstr>Тема Office</vt:lpstr>
      <vt:lpstr>ФІЗИКО-ТЕХНІЧНІ СПОСОБИ ОБРОБКИ КАМЕНЮ</vt:lpstr>
      <vt:lpstr>Презентация PowerPoint</vt:lpstr>
      <vt:lpstr>Презентация PowerPoint</vt:lpstr>
      <vt:lpstr>Презентация PowerPoint</vt:lpstr>
      <vt:lpstr>Презентация PowerPoint</vt:lpstr>
      <vt:lpstr>КОНСТРУКЦІЯ ОБЛАДНАННЯ ДЛЯ ТЕРМОГАЗОДИНАМІЧНОЇ ОБРОБКИ КАМЕНЮ</vt:lpstr>
      <vt:lpstr>Презентация PowerPoint</vt:lpstr>
      <vt:lpstr>Презентация PowerPoint</vt:lpstr>
      <vt:lpstr>Презентация PowerPoint</vt:lpstr>
      <vt:lpstr>Презентация PowerPoint</vt:lpstr>
      <vt:lpstr>ТИПИ ЛАЗЕРІВ</vt:lpstr>
      <vt:lpstr>ФІЗИЧНА СУТЬ ПРОЦЕСУ ЛАЗЕРНОЇ ОБРОБКИ</vt:lpstr>
      <vt:lpstr>КОНСТРУКЦІЯ ОБЛАДНАННЯ ДЛЯ ЛАЗЕРНОЇ ОБРОБКИ КАМЕНЮ</vt:lpstr>
      <vt:lpstr>КОНСТРУКЦІЯ ОБЛАДНАННЯ ДЛЯ ЛАЗЕРНОЇ ОБРОБКИ КАМЕНЮ</vt:lpstr>
      <vt:lpstr>КОНСТРУКЦІЯ ОБЛАДНАННЯ ДЛЯ ЛАЗЕРНОЇ ОБРОБКИ КАМЕНЮ</vt:lpstr>
      <vt:lpstr>НАПРЯМКИ ВИКОРИСТАННЯ</vt:lpstr>
      <vt:lpstr>НАПРЯМКИ ВИКОРИСТАННЯ</vt:lpstr>
      <vt:lpstr>ПЕРЕВАГИ І НЕДОЛІКИ ЛАЗЕРНОЇ ОБРОБКИ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 ФІЗИКО-ТЕХНІЧНІ СПОСОБИ ОБРОБКИ КАМЕНЮ</dc:title>
  <dc:creator>Vova</dc:creator>
  <cp:lastModifiedBy>Lenovo Admin</cp:lastModifiedBy>
  <cp:revision>14</cp:revision>
  <dcterms:created xsi:type="dcterms:W3CDTF">2019-09-29T10:05:41Z</dcterms:created>
  <dcterms:modified xsi:type="dcterms:W3CDTF">2024-04-22T10:18:34Z</dcterms:modified>
</cp:coreProperties>
</file>