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57" r:id="rId10"/>
    <p:sldId id="275" r:id="rId11"/>
    <p:sldId id="278" r:id="rId12"/>
    <p:sldId id="276" r:id="rId13"/>
    <p:sldId id="277" r:id="rId14"/>
    <p:sldId id="279" r:id="rId15"/>
    <p:sldId id="280" r:id="rId16"/>
    <p:sldId id="281" r:id="rId17"/>
    <p:sldId id="282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4564"/>
  </p:normalViewPr>
  <p:slideViewPr>
    <p:cSldViewPr>
      <p:cViewPr varScale="1">
        <p:scale>
          <a:sx n="115" d="100"/>
          <a:sy n="115" d="100"/>
        </p:scale>
        <p:origin x="166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24.02.25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24.02.25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24.02.25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24.02.25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24.02.25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24.02.25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24.02.25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24.02.25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24.02.25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24.02.25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24.02.25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36E8C7-318D-4592-8FC3-B0382DA64D18}" type="datetimeFigureOut">
              <a:rPr lang="uk-UA" smtClean="0"/>
              <a:t>24.02.25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Лекція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>
                <a:effectLst/>
                <a:latin typeface="Times New Roman" pitchFamily="18" charset="0"/>
                <a:cs typeface="Times New Roman" pitchFamily="18" charset="0"/>
              </a:rPr>
              <a:t>Організація оплати праці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47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4FC7108-EE9B-5741-05D1-5527B471E1D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60038"/>
            <a:ext cx="7245350" cy="4177611"/>
          </a:xfrm>
        </p:spPr>
      </p:pic>
    </p:spTree>
    <p:extLst>
      <p:ext uri="{BB962C8B-B14F-4D97-AF65-F5344CB8AC3E}">
        <p14:creationId xmlns:p14="http://schemas.microsoft.com/office/powerpoint/2010/main" val="1857854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9CAA7F2F-0A2E-AEF6-2164-93B1A36E647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009288" cy="5145434"/>
          </a:xfrm>
        </p:spPr>
      </p:pic>
    </p:spTree>
    <p:extLst>
      <p:ext uri="{BB962C8B-B14F-4D97-AF65-F5344CB8AC3E}">
        <p14:creationId xmlns:p14="http://schemas.microsoft.com/office/powerpoint/2010/main" val="1852731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5F1911A-67AA-0A3B-DB66-3FE9BC4C8C0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76332"/>
            <a:ext cx="8496300" cy="6000511"/>
          </a:xfrm>
        </p:spPr>
      </p:pic>
    </p:spTree>
    <p:extLst>
      <p:ext uri="{BB962C8B-B14F-4D97-AF65-F5344CB8AC3E}">
        <p14:creationId xmlns:p14="http://schemas.microsoft.com/office/powerpoint/2010/main" val="580921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91428BC-628E-58B7-2A44-67BA19A2683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385291"/>
            <a:ext cx="8424863" cy="5655618"/>
          </a:xfrm>
        </p:spPr>
      </p:pic>
    </p:spTree>
    <p:extLst>
      <p:ext uri="{BB962C8B-B14F-4D97-AF65-F5344CB8AC3E}">
        <p14:creationId xmlns:p14="http://schemas.microsoft.com/office/powerpoint/2010/main" val="30938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544D6CF-49D2-68E0-0DBC-BD8DA4E6ECF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85" y="404813"/>
            <a:ext cx="6836430" cy="5761037"/>
          </a:xfrm>
        </p:spPr>
      </p:pic>
    </p:spTree>
    <p:extLst>
      <p:ext uri="{BB962C8B-B14F-4D97-AF65-F5344CB8AC3E}">
        <p14:creationId xmlns:p14="http://schemas.microsoft.com/office/powerpoint/2010/main" val="1305349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8564B53-696F-EF7B-6D7A-D683F466F08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4" y="260350"/>
            <a:ext cx="7769355" cy="6192838"/>
          </a:xfrm>
        </p:spPr>
      </p:pic>
    </p:spTree>
    <p:extLst>
      <p:ext uri="{BB962C8B-B14F-4D97-AF65-F5344CB8AC3E}">
        <p14:creationId xmlns:p14="http://schemas.microsoft.com/office/powerpoint/2010/main" val="2766706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C5164D4-6F82-9BDD-3D27-1383708C751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153100"/>
            <a:ext cx="8281988" cy="4191438"/>
          </a:xfrm>
        </p:spPr>
      </p:pic>
    </p:spTree>
    <p:extLst>
      <p:ext uri="{BB962C8B-B14F-4D97-AF65-F5344CB8AC3E}">
        <p14:creationId xmlns:p14="http://schemas.microsoft.com/office/powerpoint/2010/main" val="800023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C7AD6F0-854D-5000-5C96-447E3DA87C9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418505"/>
            <a:ext cx="8497888" cy="3660628"/>
          </a:xfrm>
        </p:spPr>
      </p:pic>
    </p:spTree>
    <p:extLst>
      <p:ext uri="{BB962C8B-B14F-4D97-AF65-F5344CB8AC3E}">
        <p14:creationId xmlns:p14="http://schemas.microsoft.com/office/powerpoint/2010/main" val="79397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1" y="339213"/>
            <a:ext cx="8640960" cy="6330147"/>
          </a:xfrm>
        </p:spPr>
        <p:txBody>
          <a:bodyPr>
            <a:noAutofit/>
          </a:bodyPr>
          <a:lstStyle/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Згідно із Законом України "Про оплату праці" заробітна плата скла­дається з двох частин:</a:t>
            </a:r>
          </a:p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основна заробітна плата —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це оплата за виконану конкретним виконавцем роботу, яка визначається тарифними ставками, відрядними розцінками, посадовими окладами, а також надбавками і доплатами, встановленими законом;</a:t>
            </a:r>
          </a:p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додаткова оплата праці —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це оплата, яка залежить від підсумко­вих результатів діяльності підприємства, і виплачується у вигляді премій, заохочень, надбавок і доплат, непередбачених законом або в розмірах по­над встановлені законом нормативи.</a:t>
            </a:r>
          </a:p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Розрізняють два види заробітної плати:</a:t>
            </a:r>
          </a:p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номінальну заробітну плату -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суму коштів в грошовому виразі, от­риману працівником за певний період часу (день, місяць, рік);</a:t>
            </a:r>
          </a:p>
          <a:p>
            <a:pPr lvl="0" algn="just"/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реальну заробітну тату—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купівельну спроможність номінальної зар­плати, тобто кількість товарів і послуг, яку можна придбати за цю зарплату. </a:t>
            </a:r>
          </a:p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Оплата праці повинна Ґрунтуватись на таких принципах:</a:t>
            </a:r>
          </a:p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— праця повинна бути оплачена залежно від її кількості та якості;</a:t>
            </a:r>
          </a:p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— зарплата повинна залежати від кваліфікації працівника і умов ро­боти;</a:t>
            </a:r>
          </a:p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— зарплата повинна бути такою, щоб працівник міг утримувати себе і свою сім'ю;</a:t>
            </a:r>
          </a:p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— заробітна плата повинна складатися з двох частин: фіксованої (на рівні прожиткового мінімуму) та змінної (залежної від досягнутих успіхів).</a:t>
            </a:r>
          </a:p>
          <a:p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262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548680"/>
            <a:ext cx="8064896" cy="554461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оплати праці на підприємстві охоплює: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визначення форм та систем оплати праці;</a:t>
            </a: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 розробку системи тарифних ставок та посадових окладів;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розробку критеріїв і визначення розмірів доплат за окремі досяг­нення;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 обґрунтування показників та системи преміювання працівників.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основі організації оплати праці лежить тарифна система.</a:t>
            </a:r>
          </a:p>
          <a:p>
            <a:pPr algn="just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Тарифна система 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сукупність нормативів, які визначають диференціацію оплати праці залежно від її складності, умов, форм зарплати і галузі виробництва.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елементи тарифної системи: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Тарифно-кваліфікаційні довідники 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збірники, що містять перелік кваліфікаційних характеристик робіт, а також знань і вмінь, якими пови­нен володіти робітник певної професії і розряду.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Довідник по кожній професії і розряду містить три розділи: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"характеристика робіт"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"повинен знати"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"приклади робіт" —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33812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ADE7D42-01A0-81CE-CC99-AE015CA952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8640960" cy="5850984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Поняття, класифікація та структура персоналу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Трудові ресурси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працездатна частина населення, яка володіє фізичними та інтелектуальними можливостями, може виробляти матеріальні блага і надавати послуги. Трудові ресурси включають в себе як реальних працівників, вже зайнятих в економіці країни, так і потенційних, котрі не зайняті , але можуть працювати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 є основним ресурсом підприємства, що складається з окремих працівників, які об’єднані певним чином та діють цілеспрямовано для досягнення цілей підприємства та особистих цілей.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 підприємства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сукупність постійних працівників, які отримали необхідну професійну підготовку та (або) мають досвід практичної діяльності і забезпечують господарську діяльність суб’єкта господарювання.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650134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548680"/>
            <a:ext cx="8424936" cy="5904656"/>
          </a:xfrm>
        </p:spPr>
        <p:txBody>
          <a:bodyPr>
            <a:norm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itchFamily="18" charset="0"/>
              </a:rPr>
              <a:t>2. Тарифна сітка — це шкала, з допомогою якої всі роботи поділяють­ся на групи (розряди) залежно від складності праці, затраченої на їх виконання.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itchFamily="18" charset="0"/>
              </a:rPr>
              <a:t>Тарифні сітки включають тарифні розряди і тарифні коефіцієнти. Тарифний розряд — це показник, який відображає рівень кваліфікації ро­бітника. Тарифний коефіцієнт показує в скільки разів оплата праці робіт­ника даного розряду більша від оплати праці робітника першого розряду.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itchFamily="18" charset="0"/>
              </a:rPr>
              <a:t>3. Годинні тарифні ставки визначають рівень оплати праці робітника відповідного розряду за 1 годину. Тарифна ставка 1 -го розряду є основною. Годинні тарифні ставки інших розрядів розраховуються через тарифні коефіцієнти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21797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8280920" cy="5904656"/>
          </a:xfrm>
        </p:spPr>
        <p:txBody>
          <a:bodyPr>
            <a:normAutofit fontScale="40000" lnSpcReduction="20000"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Основні форми та системи оплати праці робітників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оплати праці робітників повинна забезпечувати за­лежність величини заробітної плати кожного робітника від його особис­того вкладу і від кінцевих результатів роботи колективу. У звичайних системах заробітної плати робітників враховується кількість виготовле­ної продукції або кількість відпрацьованого часу. Відповідно до цього, на підприємствах використовують дві основні форми оплати праці: відрядну і погодинну.</a:t>
            </a:r>
          </a:p>
          <a:p>
            <a:pPr algn="just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відрядній формі праця оплачується залежно від кількості виго­товленої продукції (виконаної роботи) заданої якості. Оплата здійснюєть­ся за нормами і розцінками, що встановлюються згідно розряду викону­ваної роботи.</a:t>
            </a:r>
          </a:p>
          <a:p>
            <a:pPr algn="just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Таку форму доцільно використовувати:</a:t>
            </a:r>
          </a:p>
          <a:p>
            <a:pPr algn="just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при можливості чіткого нормування роботи;</a:t>
            </a:r>
          </a:p>
          <a:p>
            <a:pPr algn="just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за умови, що працівники мають реальну можливість збільшувати обсяг випуску продукції і це збільшення обсягу не приведе до погіршення якості.</a:t>
            </a:r>
          </a:p>
          <a:p>
            <a:pPr algn="just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відрядної форми оплати праці є наступні:</a:t>
            </a:r>
          </a:p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. Пряма відрядна — передбачає оплату лише за виготовлену продукцію </a:t>
            </a:r>
          </a:p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Відрядно—преміальна</a:t>
            </a:r>
          </a:p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Відрядно—прогресивна </a:t>
            </a:r>
          </a:p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Непряма відрядна</a:t>
            </a:r>
          </a:p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Для оплати колективної праці (наприклад бригади робітників) використовуються: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74888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8208912" cy="6192688"/>
          </a:xfrm>
        </p:spPr>
        <p:txBody>
          <a:bodyPr>
            <a:normAutofit fontScale="92500"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пряма відрядна колективна оплата,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заробітна плата робітника в поставлена в пряму залежність від фактичного колективного виробітку</a:t>
            </a:r>
          </a:p>
          <a:p>
            <a:pPr algn="just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відрядна бригадна оплата праці по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кінцевих результатах за єдиним нарядом. Єдиний наряд (документ для встановлення завдання, обсягу виконання робіт і оплати праці) забезпечує колективну і індивідуальну зацікавленість в результатах роботи (продуктивність, якість, економія ма­теріальних ресурсів тощо) 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колективної заробітної плати між членами бригади прово­диться згідно присвоєного робітникові розряду і фактично відпрацьова­ного часу. За згодою членів бригади для цього можуть використовуватись коефіцієнти трудової участі, які диференціюють заробітну плату кожно­го члена бригади відповідно до його трудового вкладу (але тут заробітна плата не повинна бути меншою від заробітної плати по тарифу за відпра­цьований час).</a:t>
            </a:r>
          </a:p>
          <a:p>
            <a:pPr algn="just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Акордна 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передбачає, що загальна сума заробітної плати встанов­люється за весь конкретний обсяг робіт із зазначенням строку виконан­ня. Може використовуватись для розрахунку заробітної плати як окре­мим робітникам, так і для колективної оплати праці.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39062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568952" cy="626469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погодинній формі робота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 оплачується залежно від кількості відпрацьованого робочого часу та його кваліфікації.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Погодинна форма оплати праці застосовується: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при виконанні важливих високоточних робіт;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при неможливості встановлення точних норм обсягу робіт;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при освоєнні виробництва нової продукції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Системи погодинної форми оплати праці: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1 .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Пряма погодинна,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Погодинно-преміальна,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сучасних умовах господарювання формою постійної матеріальної зацікавленості робітників у результатах роботи підприємства є отриман­ня доходу на акції, якими вони володіють. Цей дохід називають дивідендом. Дивіденд нараховується один раз на рік після затвердження підсумків господарської діяльності підприємства за річним звітом. Дохід на акції не є гарантованим, а залежить від прибутку, призначеного до розподілу.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Нарахування доходу на акції виконується в такій послідовності: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за результатами роботи за рік знаходять прибуток і рентабельність підприємства в цілому;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загальну суму акцій множать на відсоток рентабельності і отриму­ють прибуток на акціонерний капітал;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із цього прибутку віднімають податок на прибуток і відрахування до резервного фонду підприємства;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прибуток, що залишився, належить до розподілу між власниками акцій пропорційно вартості цих акцій.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5432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352928" cy="5544616"/>
          </a:xfrm>
        </p:spPr>
        <p:txBody>
          <a:bodyPr>
            <a:norm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відхиленні від нормальних умов роботи робітник отримує до­даткову оплату (доплати):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за роботу по наказу адміністрації понад тривалість зміни;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за роботу в святкові дні;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за простої по вині адміністрації;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 простої, допущені в період освоєння виробництва нових ви­робів і незалежні від робітника;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за виконання кваліфікованими робітникам менш кваліфікованих робіт (при різниці в 2 розряди і більше);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в дні відпочинку компенсується відгулами.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02321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6408712"/>
          </a:xfrm>
        </p:spPr>
        <p:txBody>
          <a:bodyPr>
            <a:normAutofit fontScale="92500"/>
          </a:bodyPr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Системи оплати праці спеціалістів і керівників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Особливість заробітної плати керівників, спеціалістів і службовців визначається тим, що робота цих категорій важко піддається нормуванню. Тому оплата їх праці встановлюється на основі схем посадових окладів.</a:t>
            </a:r>
          </a:p>
          <a:p>
            <a:pPr algn="just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Посадовий оклад 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абсолютний розмір заробітної плати, що встанов­люється відповідно до посади, яку займає працівник, і може коливатися в межах від мінімального до максимального рівня.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Схеми посадових окладів передбачають різний рівень окладів в за­лежності від групи, до якої віднесено підприємство. Фактори, які визначають групу: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вартість основних виробничих фондів і ефективність їх викорис­тання;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тип виробництва;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чисельність промислово-виробничого персоналу;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ріст продуктивності праці;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об'єм складності і якості продукції, що випускається.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1505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640960" cy="61926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 фактори оцінюються за системою балів. За їх сумою підприєм­ство відносять до певної групи (всіх груп — 7). Очевидно, що розмір окла­ду в межах однієї і тієї ж посади значно відрізняється в залежності від групи підприємства.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Цехи підприємства також поділяються на групи (4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Основ­ними показниками віднесення цехів до певної групи є: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планова чисельність робітників;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тип виробництва;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складність продукції, що випускається.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праці майстрів диференціюється залежно від складності про­дукції, що випускається на дільниці. Передбачено 3 групи дільниць і, відповідно, 3 рівні оплати: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— дільниці, на яких випускається особливо складна продукція;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— дільниці, на яких здійснюється випуск складної продукції;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— всі інші дільниці.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Віднесення цехів і дільниць до певної групи проводиться відповідно до діючих методик та інструктивних матеріалів.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34818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496944" cy="626469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Оклади інженерів-конструкторів і технологів встановлюються за­лежно від кваліфікації, досвіду і стажу роботи. По цих показниках їм при­своюється певна категорія (1,2 або 3).</a:t>
            </a:r>
          </a:p>
          <a:p>
            <a:pPr algn="just"/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старших інженерів, інженерів, механіків, техніків передбачено дві групи окладів: для осіб, зайнятих у виробництві особливо складної продукції, і для осіб, зайнятих у виробництві всієї іншої продукції, неза­лежно від групи підприємства.</a:t>
            </a:r>
          </a:p>
          <a:p>
            <a:pPr algn="just"/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рівнем оплати праці молодшого обслуговуючого персоналу всі підприємства поділено на дві групи: підприємства важкої індустрії і підприємства текстильної та легкої промисловості.</a:t>
            </a:r>
          </a:p>
          <a:p>
            <a:pPr algn="just"/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Крім зазначеного вище, штатно-окладною системою передбачено різний рівень окладів залежно від освіти, умов роботи тощо. Рівень кваліфікації працівників управління, ІТП, службовців враховується назвою посади і диференціацією окладів в межах «вилки» (мінімального і максимального окладів для даної посади). Підприємство має право вста­новлювати доплати до заробітної плати висококваліфікованим праців­никам (в межах планового фонду заробітної плати).</a:t>
            </a:r>
          </a:p>
          <a:p>
            <a:pPr algn="just"/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більшої матеріальної зацікавленості в досягненні підприєм­ством високих якісних і кількісних показників для керівників, ІТП, служ­бовців тощо вводяться різноманітні види преміювання і затверджуються його умови (положення). Наприклад, ІТП і службовці отримують премії за впровадження нової техніки, зниження собівартості продукції, освоє­ння виробництва нових виробів, підвищення рівня використання виробничих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потужностей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заданій якості продукції тощо.</a:t>
            </a:r>
          </a:p>
          <a:p>
            <a:pPr algn="just"/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підприємстві всі посади, чисельність працівників на кожній по­саді, а також посадові оклади обумовлені штатним розписом.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3171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619961C-8F7C-2790-E8DB-B658207694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352928" cy="59766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діяльності підприємства, крім постійних працівників, часто беруть участь інші працездатні особи, які працюють на підприємстві тимчасово на підставі трудового договору (контракту).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 залежності від функцій, які вико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нують працівники на підприємстві, вони поділяються на дві групи:</a:t>
            </a:r>
          </a:p>
          <a:p>
            <a:pPr marL="4572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персонал основної діяльності та персонал неосновної діяльності. Так, у промисловості до першої групи (промислово-виробничого персоналу) відносять працівників основних, допоміжних та обслуговуючих виробництв, науково-дослідних структурних підрозділів та лабораторій, заводоуправління, складів, охорони – тобто всіх зайнятих у виробництві або безпосередньому його обслуговуванні. </a:t>
            </a:r>
          </a:p>
          <a:p>
            <a:pPr marL="4572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 другої групи персоналу відносять працівників структур, які належать підприємству, але не пов’язані </a:t>
            </a:r>
            <a:r>
              <a:rPr lang="uk-UA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 з процесами промислового виробництва, тобто житлово-комунального господарства, навчальних та медичних закладів, дитячих садків та ясел, культурно-побутових установ тощо.</a:t>
            </a:r>
            <a:endParaRPr lang="ru-UA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 від характеру функцій, що виконуються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персонал підприємства поділяється на наступні категорії: робітники, керівники, спеціалісти, службовці, охорона та учні.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808630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B11D39D-3BC5-1378-4937-FDD1DD12B6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352928" cy="6120680"/>
          </a:xfrm>
        </p:spPr>
        <p:txBody>
          <a:bodyPr>
            <a:normAutofit fontScale="92500"/>
          </a:bodyPr>
          <a:lstStyle/>
          <a:p>
            <a:pPr algn="just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працівники, що займають керівні посади на підприємствах та їх структурних підрозділах, а також їх заступники.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відносять працівників, що виконують спеціальні інженерно-технічні, економічні та інші роботи, зокрема: інженери, економісти, бухгалтери, інспектори, психологи, соціологи, фізіологи, техніки, нормувальники, юрисконсульти тощо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Службовці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займаються діловодством, обліком, контролем, господарським та технічним обслуговуванням, зокрема: діловоди, обліковці, секретарі-друкарки, креслярі, стенографісти, касири тощо.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складу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включаються працівники сторожової та пожежної служби підприємств.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Учнями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вважаються особи, що проходять професійну підготовку на підприємстві за системою бригадного та індивідуального навчання.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Робітники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категорія персоналу, яка безпосередньо зайнята у процесі створення матеріальних цінностей, виконання робіт та надання послуг. До робітників відносяться також двірники, прибиральниці, охоронці, кур’єри, гардеробники.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503569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6FB2DBA-03C9-BC8F-34FD-34513CF27F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24936" cy="6336704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здійсненні господарської діяльності важливе значення має розподіл персоналу підприємства за професіями та спеціальностями.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особливий вид трудової діяльності, здійснення якої потребує певних теоретичних знань та практичних навичок.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різновид трудової діяльності в межах даної професії, який має специфічні особливості та потребує від працівника додаткових (спеціальних) знань та навичок.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професія слюсаря охоплює спеціальності слюсаря–ремонтника, слюсаря–інструментальника, слюсаря-збирача; професія токаря охоплює спеціальності токаря-карусельника, токаря-револьверника, токаря-розточувальника.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кожної професії та спеціальності розрізняються рівнем кваліфікації.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рівень знань та трудових навичок, необхідний для виконання робіт певної складності за відповідною професією чи спеціальністю.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092910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0DAB17-42DF-FB58-6BF6-DB5BA02780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352928" cy="6192688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Кваліфікована праця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праця, що потребує спеціальної підготовки працівників, знань, умінь і навичок для виконання певних видів робіт.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рівнем кваліфікації робітники виконують різні за складністю роботи і мають неоднакову професійну підготовку та поділяються на чотири групи: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висококваліфіковані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робітники, які виконують особливо складні та відповідальні роботи (наприклад, ремонт і наладка складного обладнання тощо) і мають великий практичний досвід;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кваліфіковані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робітники, що виконують складні роботи (наприклад, метало- та деревообробні, ремонтні, будівельні тощо) і мають значний досвід роботи;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малокваліфіковані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робітники, що виконують нескладні роботи (деякі складальні, технічний нагляд тощо) і мають певний досвід роботи;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некваліфіковані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робітники, які виконують допоміжні та обслуговуючі роботи (вантажники, прибиральники, гардеробники) і не потребують спеціальної підготовки.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46856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730A5BD-CE8A-23D6-5DAB-3D9B292861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352928" cy="626469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dirty="0"/>
              <a:t>За відношенням працівників до власності підприємства їх можна поділити на власників і найманих. </a:t>
            </a:r>
            <a:endParaRPr lang="ru-UA" dirty="0"/>
          </a:p>
          <a:p>
            <a:pPr algn="just"/>
            <a:r>
              <a:rPr lang="uk-UA" b="1" dirty="0"/>
              <a:t>Власник </a:t>
            </a:r>
            <a:r>
              <a:rPr lang="uk-UA" dirty="0"/>
              <a:t>– це працівник, який приймає участь в господарській діяльності підприємства особистою працею та власним майном (активами), а також природними ресурсами (земельною ділянкою).</a:t>
            </a:r>
            <a:endParaRPr lang="ru-UA" dirty="0"/>
          </a:p>
          <a:p>
            <a:pPr algn="just"/>
            <a:r>
              <a:rPr lang="uk-UA" b="1" dirty="0"/>
              <a:t>Найманий працівник</a:t>
            </a:r>
            <a:r>
              <a:rPr lang="uk-UA" dirty="0"/>
              <a:t> – працівник, який приймає участь в господарській діяльності підприємства тільки особистою працею.</a:t>
            </a:r>
            <a:endParaRPr lang="ru-UA" dirty="0"/>
          </a:p>
          <a:p>
            <a:pPr algn="just"/>
            <a:r>
              <a:rPr lang="uk-UA" dirty="0"/>
              <a:t>Крім того, в господарській діяльності підприємства можуть приймати участь сумісники, а також працівники, які виконують роботи підприємства від імені інших суб’єктів господарювання.</a:t>
            </a:r>
            <a:endParaRPr lang="ru-UA" dirty="0"/>
          </a:p>
          <a:p>
            <a:pPr algn="just"/>
            <a:r>
              <a:rPr lang="uk-UA" b="1" dirty="0"/>
              <a:t>Сумісник</a:t>
            </a:r>
            <a:r>
              <a:rPr lang="uk-UA" dirty="0"/>
              <a:t> – працівник підприємства (власник, найманий, працівник), який має місце основної роботи на іншому підприємстві</a:t>
            </a:r>
            <a:r>
              <a:rPr lang="ru-UA" dirty="0"/>
              <a:t> </a:t>
            </a:r>
          </a:p>
          <a:p>
            <a:pPr algn="just"/>
            <a:r>
              <a:rPr lang="uk-UA" b="1" dirty="0"/>
              <a:t>Штатний розпис</a:t>
            </a:r>
            <a:r>
              <a:rPr lang="uk-UA" dirty="0"/>
              <a:t> – це внутрішній нормативний документ підприємства, в якому зазначається перелік посад, що є на даному підприємстві, чисельність працівників за кожною з них і розміри їх місячних посадових окладів.</a:t>
            </a:r>
            <a:endParaRPr lang="ru-UA" dirty="0"/>
          </a:p>
          <a:p>
            <a:pPr algn="just"/>
            <a:r>
              <a:rPr lang="uk-UA" dirty="0"/>
              <a:t>Усі працівники, які своєю працею беруть участь в господарській діяльності підприємства на основі трудового договору (контракту, угоди), а також інших форм, що регулюють трудові відносини працівника з підприємством, становлять його </a:t>
            </a:r>
            <a:r>
              <a:rPr lang="uk-UA" b="1" dirty="0"/>
              <a:t>трудовий колектив</a:t>
            </a:r>
            <a:r>
              <a:rPr lang="uk-UA" dirty="0"/>
              <a:t>.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138475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AFAB449-A039-8225-44B2-3F9DBFA052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6264696"/>
          </a:xfrm>
        </p:spPr>
        <p:txBody>
          <a:bodyPr>
            <a:noAutofit/>
          </a:bodyPr>
          <a:lstStyle/>
          <a:p>
            <a:pPr algn="just"/>
            <a:r>
              <a:rPr lang="ru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Кадрова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Кадрова політика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сукупність соціально-правових, організаційно-економічних і психологічних заходів держави з формування, використання і відтворення трудового (кадрового) потенціалу. Під кадровою політикою розуміють систему теоретичних поглядів, ідей, принципів, які визначають основні напрями роботи з персоналом, її форми і методи. Вона розробляється власниками підприємства (організації), вищим керівництвом, кадровими службами для визначення генерального напряму і засад роботи з кадрами, загальних і специфічних вимог до них.</a:t>
            </a:r>
            <a:endParaRPr lang="ru-U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задачами кадрової політики є:</a:t>
            </a:r>
            <a:endParaRPr lang="ru-U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своєчасне забезпечення підприємства персоналом необхідної якості та у достатній кількості;</a:t>
            </a:r>
            <a:endParaRPr lang="ru-U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забезпечення умов реалізації передбачених трудовим законодавством прав і обов’язків громадян;</a:t>
            </a:r>
            <a:endParaRPr lang="ru-U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раціональне використання трудового потенціалу;</a:t>
            </a:r>
            <a:endParaRPr lang="ru-U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формування і підтримання ефективної роботи трудових колективів.</a:t>
            </a:r>
            <a:endParaRPr lang="ru-U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різновиди кадрової політики:</a:t>
            </a:r>
            <a:endParaRPr lang="ru-U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 підбору кадрів; </a:t>
            </a:r>
            <a:endParaRPr lang="ru-U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 </a:t>
            </a:r>
            <a:r>
              <a:rPr lang="uk-U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профнавчання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U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 оплати праці;</a:t>
            </a:r>
            <a:endParaRPr lang="ru-U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 формування кадрових процедур;</a:t>
            </a:r>
            <a:endParaRPr lang="ru-U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 соціальних відносин</a:t>
            </a:r>
            <a:r>
              <a:rPr lang="ru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16578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8352928" cy="590465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sz="2300" b="1" dirty="0">
                <a:latin typeface="Times New Roman" panose="02020603050405020304" pitchFamily="18" charset="0"/>
                <a:cs typeface="Times New Roman" pitchFamily="18" charset="0"/>
              </a:rPr>
              <a:t>3. Економічна суть заробітної плати. Тарифна система і її елементи</a:t>
            </a:r>
            <a:endParaRPr lang="uk-UA" sz="23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itchFamily="18" charset="0"/>
              </a:rPr>
              <a:t> </a:t>
            </a:r>
            <a:endParaRPr lang="uk-UA" sz="23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uk-UA" sz="2300" dirty="0">
                <a:latin typeface="Times New Roman" panose="02020603050405020304" pitchFamily="18" charset="0"/>
                <a:cs typeface="Times New Roman" pitchFamily="18" charset="0"/>
              </a:rPr>
              <a:t>Заробітна плата (оплата праці) — це будь-який заробіток, обчисле­ний, як правило, у грошовому виразі, що за трудовим договором випла­чується власником або уповноваженим ним органом працівнику за вико­нану роботу, виготовлену продукцію чи надані послуги.</a:t>
            </a:r>
          </a:p>
          <a:p>
            <a:pPr algn="just"/>
            <a:r>
              <a:rPr lang="uk-UA" sz="2300" dirty="0">
                <a:latin typeface="Times New Roman" panose="02020603050405020304" pitchFamily="18" charset="0"/>
                <a:cs typeface="Times New Roman" pitchFamily="18" charset="0"/>
              </a:rPr>
              <a:t>В умовах ринкової економіки заробітна плата виконує наступні функції.</a:t>
            </a:r>
          </a:p>
          <a:p>
            <a:pPr algn="just"/>
            <a:r>
              <a:rPr lang="uk-UA" sz="2300" dirty="0">
                <a:latin typeface="Times New Roman" panose="02020603050405020304" pitchFamily="18" charset="0"/>
                <a:cs typeface="Times New Roman" pitchFamily="18" charset="0"/>
              </a:rPr>
              <a:t>— відтворювальну—як джерело відтворення робочої сили;</a:t>
            </a:r>
          </a:p>
          <a:p>
            <a:pPr algn="just"/>
            <a:r>
              <a:rPr lang="uk-UA" sz="2300" dirty="0">
                <a:latin typeface="Times New Roman" panose="02020603050405020304" pitchFamily="18" charset="0"/>
                <a:cs typeface="Times New Roman" pitchFamily="18" charset="0"/>
              </a:rPr>
              <a:t>— стимулюючу—встановлення рівня зарплати залежно від кількості та якості праці;</a:t>
            </a:r>
          </a:p>
          <a:p>
            <a:pPr algn="just"/>
            <a:r>
              <a:rPr lang="uk-UA" sz="2300" dirty="0">
                <a:latin typeface="Times New Roman" panose="02020603050405020304" pitchFamily="18" charset="0"/>
                <a:cs typeface="Times New Roman" pitchFamily="18" charset="0"/>
              </a:rPr>
              <a:t>—регулюючу—як засіб перерозподілу кадрів;</a:t>
            </a:r>
          </a:p>
          <a:p>
            <a:pPr algn="just"/>
            <a:r>
              <a:rPr lang="uk-UA" sz="2300" dirty="0">
                <a:latin typeface="Times New Roman" panose="02020603050405020304" pitchFamily="18" charset="0"/>
                <a:cs typeface="Times New Roman" pitchFamily="18" charset="0"/>
              </a:rPr>
              <a:t>— соціальну—забезпечення соціальної справедливості - однакової оплати за однакову роботу.</a:t>
            </a:r>
          </a:p>
          <a:p>
            <a:pPr algn="just"/>
            <a:r>
              <a:rPr lang="uk-UA" sz="2300" dirty="0">
                <a:latin typeface="Times New Roman" panose="02020603050405020304" pitchFamily="18" charset="0"/>
                <a:cs typeface="Times New Roman" pitchFamily="18" charset="0"/>
              </a:rPr>
              <a:t>Організація (регулювання) заробітної плати в Україні здійснюється на двох рівнях:</a:t>
            </a:r>
          </a:p>
          <a:p>
            <a:pPr algn="just"/>
            <a:r>
              <a:rPr lang="uk-UA" sz="2300" dirty="0">
                <a:latin typeface="Times New Roman" panose="02020603050405020304" pitchFamily="18" charset="0"/>
                <a:cs typeface="Times New Roman" pitchFamily="18" charset="0"/>
              </a:rPr>
              <a:t>—  на державному рівні — за допомогою тарифної системи, шляхом встановлення мінімальної заробітної плати і галузевих співвідношень, через систему оподаткування підприємств і доходів працівників тощо;</a:t>
            </a:r>
          </a:p>
          <a:p>
            <a:pPr algn="just"/>
            <a:r>
              <a:rPr lang="uk-UA" sz="2300" dirty="0">
                <a:latin typeface="Times New Roman" panose="02020603050405020304" pitchFamily="18" charset="0"/>
                <a:cs typeface="Times New Roman" pitchFamily="18" charset="0"/>
              </a:rPr>
              <a:t>- на рівні підприємства—згідно системи тарифних угод (вибір форм і систем оплати праці, встановлення тарифних ставок та посадових ок­ладів, видів і розмірів доплат, надбавок і премій, оплати за контактом тощо).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772679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457</TotalTime>
  <Words>2870</Words>
  <Application>Microsoft Macintosh PowerPoint</Application>
  <PresentationFormat>Экран (4:3)</PresentationFormat>
  <Paragraphs>152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Georgia</vt:lpstr>
      <vt:lpstr>Times New Roman</vt:lpstr>
      <vt:lpstr>Trebuchet MS</vt:lpstr>
      <vt:lpstr>Воздушный поток</vt:lpstr>
      <vt:lpstr>Організація оплати праці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оплати праці</dc:title>
  <dc:creator>Anonim from Hacapetovka</dc:creator>
  <cp:lastModifiedBy>Александр Ткачук</cp:lastModifiedBy>
  <cp:revision>30</cp:revision>
  <dcterms:created xsi:type="dcterms:W3CDTF">2021-11-01T19:37:08Z</dcterms:created>
  <dcterms:modified xsi:type="dcterms:W3CDTF">2025-02-24T16:14:07Z</dcterms:modified>
</cp:coreProperties>
</file>