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33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79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389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999853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956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687186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9369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4107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588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248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564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843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51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98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350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000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468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3985F7-8438-4BA9-ACD1-36AEBB567142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98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4433" y="2189408"/>
            <a:ext cx="8959426" cy="2266681"/>
          </a:xfrm>
        </p:spPr>
        <p:txBody>
          <a:bodyPr>
            <a:normAutofit/>
          </a:bodyPr>
          <a:lstStyle/>
          <a:p>
            <a:pPr algn="ctr"/>
            <a:r>
              <a:rPr lang="uk-UA" sz="3400" b="1" dirty="0" smtClean="0">
                <a:latin typeface="Arial Black" panose="020B0A04020102020204" pitchFamily="34" charset="0"/>
              </a:rPr>
              <a:t>ЛЕКЦІЯ №3</a:t>
            </a:r>
            <a:br>
              <a:rPr lang="uk-UA" sz="3400" b="1" dirty="0" smtClean="0">
                <a:latin typeface="Arial Black" panose="020B0A04020102020204" pitchFamily="34" charset="0"/>
              </a:rPr>
            </a:br>
            <a:r>
              <a:rPr lang="uk-UA" sz="3400" dirty="0">
                <a:latin typeface="Arial Black" panose="020B0A04020102020204" pitchFamily="34" charset="0"/>
              </a:rPr>
              <a:t>Нечіткий вивід. </a:t>
            </a:r>
            <a:r>
              <a:rPr lang="uk-UA" sz="3400" dirty="0" smtClean="0">
                <a:latin typeface="Arial Black" panose="020B0A04020102020204" pitchFamily="34" charset="0"/>
              </a:rPr>
              <a:t/>
            </a:r>
            <a:br>
              <a:rPr lang="uk-UA" sz="3400" dirty="0" smtClean="0">
                <a:latin typeface="Arial Black" panose="020B0A04020102020204" pitchFamily="34" charset="0"/>
              </a:rPr>
            </a:br>
            <a:r>
              <a:rPr lang="uk-UA" sz="3400" dirty="0" smtClean="0">
                <a:latin typeface="Arial Black" panose="020B0A04020102020204" pitchFamily="34" charset="0"/>
              </a:rPr>
              <a:t>Функції </a:t>
            </a:r>
            <a:r>
              <a:rPr lang="uk-UA" sz="3400" dirty="0">
                <a:latin typeface="Arial Black" panose="020B0A04020102020204" pitchFamily="34" charset="0"/>
              </a:rPr>
              <a:t>належності</a:t>
            </a:r>
            <a:r>
              <a:rPr lang="uk-UA" sz="3200" dirty="0" smtClean="0">
                <a:latin typeface="Arial Black" panose="020B0A04020102020204" pitchFamily="34" charset="0"/>
              </a:rPr>
              <a:t>.</a:t>
            </a:r>
            <a:endParaRPr lang="en-US" sz="3200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167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10</a:t>
            </a:r>
            <a:endParaRPr lang="en-US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12578" t="20125" r="10637" b="8736"/>
          <a:stretch/>
        </p:blipFill>
        <p:spPr bwMode="auto">
          <a:xfrm>
            <a:off x="1696536" y="289909"/>
            <a:ext cx="10023239" cy="53896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86863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11</a:t>
            </a:r>
            <a:endParaRPr lang="en-US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12725" t="18253" r="11222" b="67941"/>
          <a:stretch/>
        </p:blipFill>
        <p:spPr bwMode="auto">
          <a:xfrm>
            <a:off x="1688916" y="334783"/>
            <a:ext cx="10030859" cy="9402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88915" y="1275008"/>
            <a:ext cx="10030859" cy="2041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Як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бачимо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у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даному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випадку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не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використовується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процес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дефаззифікації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у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традиційному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його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вигляді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і не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використовуються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функції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належності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Для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визначення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виходу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точки </a:t>
            </a:r>
            <a:r>
              <a:rPr lang="ru-RU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в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середині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багатомірного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простору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інформаційного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модуля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можна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також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застосувати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інтерполяційну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апроксимуючу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формулу: 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3"/>
          <a:srcRect l="28081" t="26676" r="12392" b="64666"/>
          <a:stretch/>
        </p:blipFill>
        <p:spPr bwMode="auto">
          <a:xfrm>
            <a:off x="1688914" y="3316592"/>
            <a:ext cx="9914951" cy="9402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688913" y="4271411"/>
            <a:ext cx="99149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де </a:t>
            </a:r>
            <a:r>
              <a:rPr lang="uk-UA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</a:t>
            </a:r>
            <a:r>
              <a:rPr lang="ru-RU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= 1, 2, …,</a:t>
            </a:r>
            <a:r>
              <a:rPr lang="uk-UA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–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порядковий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номер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вхідних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змінних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</a:t>
            </a:r>
            <a:r>
              <a:rPr lang="ru-RU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Х</a:t>
            </a:r>
            <a:r>
              <a:rPr lang="ru-RU" sz="2400" i="1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</a:t>
            </a:r>
            <a:r>
              <a:rPr lang="ru-RU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={</a:t>
            </a:r>
            <a:r>
              <a:rPr lang="uk-UA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ru-RU" sz="2400" i="1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  <a:r>
              <a:rPr lang="ru-RU" sz="2400" i="1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</a:t>
            </a:r>
            <a:r>
              <a:rPr lang="ru-RU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uk-UA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ru-RU" sz="2400" i="1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ru-RU" sz="2400" i="1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</a:t>
            </a:r>
            <a:r>
              <a:rPr lang="ru-RU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,…, </a:t>
            </a:r>
            <a:r>
              <a:rPr lang="uk-UA" sz="2400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uk-UA" sz="2400" i="1" baseline="-25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</a:t>
            </a:r>
            <a:r>
              <a:rPr lang="ru-RU" sz="2400" i="1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</a:t>
            </a:r>
            <a:r>
              <a:rPr lang="ru-RU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} 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 вектор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вхідних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координат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досліджуваної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точки </a:t>
            </a:r>
            <a:r>
              <a:rPr lang="ru-RU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 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інформаційному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модулі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 </a:t>
            </a:r>
            <a:r>
              <a:rPr lang="ru-RU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</a:t>
            </a:r>
            <a:r>
              <a:rPr lang="ru-RU" sz="2400" i="1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0</a:t>
            </a:r>
            <a:r>
              <a:rPr lang="ru-RU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{</a:t>
            </a:r>
            <a:r>
              <a:rPr lang="uk-UA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ru-RU" sz="2400" i="1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  <a:r>
              <a:rPr lang="ru-RU" sz="2400" i="1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МТ</a:t>
            </a:r>
            <a:r>
              <a:rPr lang="ru-RU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uk-UA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ru-RU" sz="2400" i="1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ru-RU" sz="2400" i="1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МТ</a:t>
            </a:r>
            <a:r>
              <a:rPr lang="ru-RU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,…, </a:t>
            </a:r>
            <a:r>
              <a:rPr lang="uk-UA" sz="2400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uk-UA" sz="2400" i="1" baseline="-25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</a:t>
            </a:r>
            <a:r>
              <a:rPr lang="ru-RU" sz="2400" i="1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МТ</a:t>
            </a:r>
            <a:r>
              <a:rPr lang="ru-RU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} 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 значення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виходу</a:t>
            </a:r>
            <a:r>
              <a:rPr lang="ru-RU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у</a:t>
            </a:r>
            <a:r>
              <a:rPr lang="ru-RU" sz="2400" i="1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0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в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опорній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точці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у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якій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кожна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координата входу </a:t>
            </a:r>
            <a:r>
              <a:rPr lang="ru-RU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{</a:t>
            </a:r>
            <a:r>
              <a:rPr lang="uk-UA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ru-RU" sz="2400" i="1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  <a:r>
              <a:rPr lang="ru-RU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uk-UA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ru-RU" sz="2400" i="1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ru-RU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,…, </a:t>
            </a:r>
            <a:r>
              <a:rPr lang="uk-UA" sz="2400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uk-UA" sz="2400" i="1" baseline="-25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</a:t>
            </a:r>
            <a:r>
              <a:rPr lang="ru-RU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}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дорівнює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найменшому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числовому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значенню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відповідного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вхідного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терму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інформаційного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модуля (</a:t>
            </a:r>
            <a:r>
              <a:rPr lang="ru-RU" sz="2400" b="1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молодшому</a:t>
            </a:r>
            <a:r>
              <a:rPr lang="ru-RU" sz="2400" b="1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терму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);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114125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12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06827" y="136108"/>
            <a:ext cx="10071279" cy="4730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</a:t>
            </a:r>
            <a:r>
              <a:rPr lang="uk-UA" sz="2200" i="1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</a:t>
            </a:r>
            <a:r>
              <a:rPr lang="ru-RU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{</a:t>
            </a:r>
            <a:r>
              <a:rPr lang="uk-UA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ru-RU" sz="2200" i="1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  <a:r>
              <a:rPr lang="ru-RU" sz="2200" i="1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СТ</a:t>
            </a:r>
            <a:r>
              <a:rPr lang="ru-RU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uk-UA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ru-RU" sz="2200" i="1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ru-RU" sz="2200" i="1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СТ</a:t>
            </a:r>
            <a:r>
              <a:rPr lang="ru-RU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,…, </a:t>
            </a:r>
            <a:r>
              <a:rPr lang="uk-UA" sz="2200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uk-UA" sz="2200" i="1" baseline="-25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</a:t>
            </a:r>
            <a:r>
              <a:rPr lang="ru-RU" sz="2200" i="1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СТ</a:t>
            </a:r>
            <a:r>
              <a:rPr lang="ru-RU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} 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 значення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виходу</a:t>
            </a:r>
            <a:r>
              <a:rPr lang="ru-RU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у</a:t>
            </a:r>
            <a:r>
              <a:rPr lang="uk-UA" sz="2200" i="1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в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опорній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точці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у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якій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кожна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координата входу </a:t>
            </a:r>
            <a:r>
              <a:rPr lang="ru-RU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{</a:t>
            </a:r>
            <a:r>
              <a:rPr lang="uk-UA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ru-RU" sz="2200" i="1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  <a:r>
              <a:rPr lang="ru-RU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uk-UA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ru-RU" sz="2200" i="1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ru-RU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,…, </a:t>
            </a:r>
            <a:r>
              <a:rPr lang="uk-UA" sz="2200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uk-UA" sz="2200" i="1" baseline="-25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</a:t>
            </a:r>
            <a:r>
              <a:rPr lang="ru-RU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}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дорівнює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найбільшому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числовому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значенню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відповідного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вхідного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терму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інформаційного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модуля (</a:t>
            </a:r>
            <a:r>
              <a:rPr lang="ru-RU" sz="2200" b="1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старшому терму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); </a:t>
            </a:r>
            <a:r>
              <a:rPr lang="ru-RU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</a:t>
            </a:r>
            <a:r>
              <a:rPr lang="ru-RU" sz="2200" i="1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  <a:r>
              <a:rPr lang="ru-RU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= </a:t>
            </a:r>
            <a:r>
              <a:rPr lang="uk-UA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</a:t>
            </a:r>
            <a:r>
              <a:rPr lang="ru-RU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{</a:t>
            </a:r>
            <a:r>
              <a:rPr lang="uk-UA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ru-RU" sz="2200" i="1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  <a:r>
              <a:rPr lang="ru-RU" sz="2200" i="1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СТ</a:t>
            </a:r>
            <a:r>
              <a:rPr lang="ru-RU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uk-UA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ru-RU" sz="2200" i="1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ru-RU" sz="2200" i="1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МТ</a:t>
            </a:r>
            <a:r>
              <a:rPr lang="ru-RU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,…, </a:t>
            </a:r>
            <a:r>
              <a:rPr lang="uk-UA" sz="2200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uk-UA" sz="2200" i="1" baseline="-25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</a:t>
            </a:r>
            <a:r>
              <a:rPr lang="ru-RU" sz="2200" i="1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МТ</a:t>
            </a:r>
            <a:r>
              <a:rPr lang="ru-RU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,…, </a:t>
            </a:r>
            <a:r>
              <a:rPr lang="uk-UA" sz="2200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uk-UA" sz="2200" i="1" baseline="-25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</a:t>
            </a:r>
            <a:r>
              <a:rPr lang="ru-RU" sz="2200" i="1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МТ</a:t>
            </a:r>
            <a:r>
              <a:rPr lang="ru-RU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}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–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числовий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вихід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для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осьової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опорної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точкитерму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по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осі</a:t>
            </a:r>
            <a:r>
              <a:rPr lang="ru-RU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ru-RU" sz="2200" i="1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</a:t>
            </a:r>
            <a:r>
              <a:rPr lang="uk-UA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y</a:t>
            </a:r>
            <a:r>
              <a:rPr lang="ru-RU" sz="2200" i="1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ru-RU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= </a:t>
            </a:r>
            <a:r>
              <a:rPr lang="uk-UA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</a:t>
            </a:r>
            <a:r>
              <a:rPr lang="ru-RU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{</a:t>
            </a:r>
            <a:r>
              <a:rPr lang="uk-UA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ru-RU" sz="2200" i="1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  <a:r>
              <a:rPr lang="ru-RU" sz="2200" i="1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МТ</a:t>
            </a:r>
            <a:r>
              <a:rPr lang="ru-RU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uk-UA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ru-RU" sz="2200" i="1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ru-RU" sz="2200" i="1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СТ</a:t>
            </a:r>
            <a:r>
              <a:rPr lang="ru-RU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,…, </a:t>
            </a:r>
            <a:r>
              <a:rPr lang="uk-UA" sz="2200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uk-UA" sz="2200" i="1" baseline="-25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</a:t>
            </a:r>
            <a:r>
              <a:rPr lang="ru-RU" sz="2200" i="1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МТ</a:t>
            </a:r>
            <a:r>
              <a:rPr lang="ru-RU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,…, </a:t>
            </a:r>
            <a:r>
              <a:rPr lang="uk-UA" sz="2200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uk-UA" sz="2200" i="1" baseline="-25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</a:t>
            </a:r>
            <a:r>
              <a:rPr lang="ru-RU" sz="2200" i="1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МТ</a:t>
            </a:r>
            <a:r>
              <a:rPr lang="ru-RU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}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–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числовий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вихід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для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осьової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опорної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точки-терму по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осі</a:t>
            </a:r>
            <a:r>
              <a:rPr lang="ru-RU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ru-RU" sz="2200" i="1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</a:t>
            </a:r>
            <a:r>
              <a:rPr lang="uk-UA" sz="2200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y</a:t>
            </a:r>
            <a:r>
              <a:rPr lang="uk-UA" sz="2200" i="1" baseline="30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</a:t>
            </a:r>
            <a:r>
              <a:rPr lang="ru-RU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= </a:t>
            </a:r>
            <a:r>
              <a:rPr lang="uk-UA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</a:t>
            </a:r>
            <a:r>
              <a:rPr lang="ru-RU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{</a:t>
            </a:r>
            <a:r>
              <a:rPr lang="uk-UA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ru-RU" sz="2200" i="1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  <a:r>
              <a:rPr lang="ru-RU" sz="2200" i="1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МТ</a:t>
            </a:r>
            <a:r>
              <a:rPr lang="ru-RU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uk-UA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ru-RU" sz="2200" i="1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ru-RU" sz="2200" i="1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МТ</a:t>
            </a:r>
            <a:r>
              <a:rPr lang="ru-RU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,…, </a:t>
            </a:r>
            <a:r>
              <a:rPr lang="uk-UA" sz="2200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uk-UA" sz="2200" i="1" baseline="-25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</a:t>
            </a:r>
            <a:r>
              <a:rPr lang="ru-RU" sz="2200" i="1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СТ</a:t>
            </a:r>
            <a:r>
              <a:rPr lang="ru-RU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,…, </a:t>
            </a:r>
            <a:r>
              <a:rPr lang="uk-UA" sz="2200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uk-UA" sz="2200" i="1" baseline="-25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</a:t>
            </a:r>
            <a:r>
              <a:rPr lang="ru-RU" sz="2200" i="1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МТ</a:t>
            </a:r>
            <a:r>
              <a:rPr lang="ru-RU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}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–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числовий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вихід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для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осьової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опорної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точки-терму по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осі</a:t>
            </a:r>
            <a:r>
              <a:rPr lang="ru-RU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200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uk-UA" sz="2200" i="1" baseline="-25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</a:t>
            </a:r>
            <a:r>
              <a:rPr lang="uk-UA" sz="2200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y</a:t>
            </a:r>
            <a:r>
              <a:rPr lang="uk-UA" sz="2200" i="1" baseline="30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</a:t>
            </a:r>
            <a:r>
              <a:rPr lang="ru-RU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= </a:t>
            </a:r>
            <a:r>
              <a:rPr lang="uk-UA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</a:t>
            </a:r>
            <a:r>
              <a:rPr lang="ru-RU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{</a:t>
            </a:r>
            <a:r>
              <a:rPr lang="uk-UA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ru-RU" sz="2200" i="1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  <a:r>
              <a:rPr lang="ru-RU" sz="2200" i="1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МТ</a:t>
            </a:r>
            <a:r>
              <a:rPr lang="ru-RU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uk-UA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ru-RU" sz="2200" i="1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ru-RU" sz="2200" i="1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МТ</a:t>
            </a:r>
            <a:r>
              <a:rPr lang="ru-RU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,…, </a:t>
            </a:r>
            <a:r>
              <a:rPr lang="uk-UA" sz="2200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uk-UA" sz="2200" i="1" baseline="-25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</a:t>
            </a:r>
            <a:r>
              <a:rPr lang="ru-RU" sz="2200" i="1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МТ</a:t>
            </a:r>
            <a:r>
              <a:rPr lang="ru-RU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,…, </a:t>
            </a:r>
            <a:r>
              <a:rPr lang="uk-UA" sz="2200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uk-UA" sz="2200" i="1" baseline="-25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</a:t>
            </a:r>
            <a:r>
              <a:rPr lang="ru-RU" sz="2200" i="1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СТ</a:t>
            </a:r>
            <a:r>
              <a:rPr lang="ru-RU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}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–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числовий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вихід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для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осьової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опорної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точки-терму по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осі</a:t>
            </a:r>
            <a:r>
              <a:rPr lang="ru-RU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200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uk-UA" sz="2200" i="1" baseline="-25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 </a:t>
            </a:r>
            <a:r>
              <a:rPr lang="uk-UA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μ</a:t>
            </a:r>
            <a:r>
              <a:rPr lang="uk-UA" sz="2200" i="1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200" i="1" baseline="-25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xj</a:t>
            </a:r>
            <a:r>
              <a:rPr lang="ru-RU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= (х</a:t>
            </a:r>
            <a:r>
              <a:rPr lang="uk-UA" sz="2200" i="1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</a:t>
            </a:r>
            <a:r>
              <a:rPr lang="ru-RU" sz="2200" i="1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</a:t>
            </a:r>
            <a:r>
              <a:rPr lang="ru-RU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– х</a:t>
            </a:r>
            <a:r>
              <a:rPr lang="uk-UA" sz="2200" i="1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</a:t>
            </a:r>
            <a:r>
              <a:rPr lang="ru-RU" sz="2200" i="1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МТ</a:t>
            </a:r>
            <a:r>
              <a:rPr lang="ru-RU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/ (х</a:t>
            </a:r>
            <a:r>
              <a:rPr lang="uk-UA" sz="2200" i="1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</a:t>
            </a:r>
            <a:r>
              <a:rPr lang="ru-RU" sz="2200" i="1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СТ</a:t>
            </a:r>
            <a:r>
              <a:rPr lang="ru-RU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– х</a:t>
            </a:r>
            <a:r>
              <a:rPr lang="uk-UA" sz="2200" i="1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</a:t>
            </a:r>
            <a:r>
              <a:rPr lang="ru-RU" sz="2200" i="1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МТ</a:t>
            </a:r>
            <a:r>
              <a:rPr lang="ru-RU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= 0…1 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логічна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функція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упевненості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щодо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віднесення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вхідного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значення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змінної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х</a:t>
            </a:r>
            <a:r>
              <a:rPr lang="uk-UA" sz="2200" i="1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</a:t>
            </a:r>
            <a:r>
              <a:rPr lang="ru-RU" sz="2200" i="1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до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найближчого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старшого терму </a:t>
            </a:r>
            <a:r>
              <a:rPr lang="ru-RU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х</a:t>
            </a:r>
            <a:r>
              <a:rPr lang="uk-UA" sz="2200" i="1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</a:t>
            </a:r>
            <a:r>
              <a:rPr lang="ru-RU" sz="2200" i="1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СТ</a:t>
            </a:r>
            <a:r>
              <a:rPr lang="ru-RU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даній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вхідній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осі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х</a:t>
            </a:r>
            <a:r>
              <a:rPr lang="uk-UA" sz="2200" i="1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en-US" sz="2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Для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двохмірного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простору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вихід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для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заданої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точки </a:t>
            </a:r>
            <a:r>
              <a:rPr lang="uk-UA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в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середині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інформаційного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модуля рис. 4.7.4 з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вхідними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координатами </a:t>
            </a:r>
            <a:r>
              <a:rPr lang="uk-UA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ru-RU" sz="22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  <a:r>
              <a:rPr lang="uk-UA" sz="2200" i="1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uk-UA" sz="22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ru-RU" sz="22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uk-UA" sz="2200" i="1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може бути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розрахований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за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апроксимуючою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інтерполяційною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формулою:</a:t>
            </a:r>
            <a:endParaRPr lang="en-US" sz="2200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0476" t="51248" r="11954" b="43604"/>
          <a:stretch/>
        </p:blipFill>
        <p:spPr bwMode="auto">
          <a:xfrm>
            <a:off x="1506827" y="4866890"/>
            <a:ext cx="10071279" cy="51647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612826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13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00011" y="91312"/>
            <a:ext cx="10109916" cy="3033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Наведемо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приклад </a:t>
            </a:r>
            <a:r>
              <a:rPr lang="ru-RU" sz="2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використання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принципів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нечіткої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логіки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353060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 </a:t>
            </a:r>
            <a:r>
              <a:rPr lang="ru-RU" sz="2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основі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теорії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однозначних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нечітких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систем М. В. </a:t>
            </a:r>
            <a:r>
              <a:rPr lang="ru-RU" sz="2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Турти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розглянемо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приклад, </a:t>
            </a:r>
            <a:r>
              <a:rPr lang="ru-RU" sz="2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який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наводиться в </a:t>
            </a:r>
            <a:r>
              <a:rPr lang="uk-UA" sz="2000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Matlab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для </a:t>
            </a:r>
            <a:r>
              <a:rPr lang="ru-RU" sz="2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пояснення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роботи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класичної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нечіткої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системи Л. Заде. </a:t>
            </a:r>
            <a:r>
              <a:rPr lang="ru-RU" sz="2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Вважаємо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що </a:t>
            </a:r>
            <a:r>
              <a:rPr lang="ru-RU" sz="2000" b="1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чайові</a:t>
            </a:r>
            <a:r>
              <a:rPr lang="ru-RU" sz="2000" b="1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000" b="1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</a:t>
            </a:r>
            <a:r>
              <a:rPr lang="ru-RU" sz="2000" b="1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в </a:t>
            </a:r>
            <a:r>
              <a:rPr lang="ru-RU" sz="2000" b="1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ресторані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RU" sz="2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універсум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0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</a:t>
            </a:r>
            <a:r>
              <a:rPr lang="uk-UA" sz="2000" i="1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 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=0…100 %, </a:t>
            </a:r>
            <a:r>
              <a:rPr lang="ru-RU" sz="2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лінгвістична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змінна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«</a:t>
            </a:r>
            <a:r>
              <a:rPr lang="ru-RU" sz="2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Чайові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», </a:t>
            </a:r>
            <a:r>
              <a:rPr lang="ru-RU" sz="2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терми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-числа </a:t>
            </a:r>
            <a:r>
              <a:rPr lang="uk-UA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</a:t>
            </a:r>
            <a:r>
              <a:rPr lang="uk-UA" sz="2000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=0 %; </a:t>
            </a:r>
            <a:r>
              <a:rPr lang="uk-UA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</a:t>
            </a:r>
            <a:r>
              <a:rPr lang="uk-UA" sz="2000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=50 %; </a:t>
            </a:r>
            <a:r>
              <a:rPr lang="uk-UA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</a:t>
            </a:r>
            <a:r>
              <a:rPr lang="uk-UA" sz="2000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=100 %) </a:t>
            </a:r>
            <a:r>
              <a:rPr lang="ru-RU" sz="2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залежать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від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(рис. 4.7.5):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353060"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ru-RU" sz="2000" b="1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якості</a:t>
            </a:r>
            <a:r>
              <a:rPr lang="ru-RU" sz="2000" b="1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b="1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страв</a:t>
            </a:r>
            <a:r>
              <a:rPr lang="ru-RU" sz="2000" b="1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0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ru-RU" sz="2000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RU" sz="2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універсум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000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</a:t>
            </a:r>
            <a:r>
              <a:rPr lang="uk-UA" sz="2000" i="1" baseline="30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ru-RU" sz="2000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=0…100 %; </a:t>
            </a:r>
            <a:r>
              <a:rPr lang="ru-RU" sz="2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лінгвістична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змінна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«Страви»; </a:t>
            </a:r>
            <a:r>
              <a:rPr lang="ru-RU" sz="2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терми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-числа </a:t>
            </a:r>
            <a:r>
              <a:rPr lang="uk-UA" sz="20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  <a:r>
              <a:rPr lang="uk-UA" sz="2000" i="1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 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=0 %, </a:t>
            </a:r>
            <a:r>
              <a:rPr lang="uk-UA" sz="20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  <a:r>
              <a:rPr lang="uk-UA" sz="2000" i="1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 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=50 %, </a:t>
            </a:r>
            <a:r>
              <a:rPr lang="uk-UA" sz="20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  <a:r>
              <a:rPr lang="uk-UA" sz="2000" i="1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 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=100 %); 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353060"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ru-RU" sz="2000" b="1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якості</a:t>
            </a:r>
            <a:r>
              <a:rPr lang="ru-RU" sz="2000" b="1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b="1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обслуговування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0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 (</a:t>
            </a:r>
            <a:r>
              <a:rPr lang="ru-RU" sz="2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універсум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000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</a:t>
            </a:r>
            <a:r>
              <a:rPr lang="uk-UA" sz="2000" i="1" baseline="30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ru-RU" sz="2000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 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=0…100 %; </a:t>
            </a:r>
            <a:r>
              <a:rPr lang="ru-RU" sz="2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лінгвістична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змінна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«</a:t>
            </a:r>
            <a:r>
              <a:rPr lang="ru-RU" sz="2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Обсл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»; </a:t>
            </a:r>
            <a:r>
              <a:rPr lang="ru-RU" sz="2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терми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-числа </a:t>
            </a:r>
            <a:r>
              <a:rPr lang="uk-UA" sz="20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ru-RU" sz="2000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uk-UA" sz="2000" i="1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 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=0 %, </a:t>
            </a:r>
            <a:r>
              <a:rPr lang="uk-UA" sz="20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ru-RU" sz="2000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uk-UA" sz="2000" i="1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 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=50 %, </a:t>
            </a:r>
            <a:r>
              <a:rPr lang="uk-UA" sz="20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ru-RU" sz="2000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uk-UA" sz="2000" i="1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 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=100 %).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0184" t="28315" r="23216" b="22310"/>
          <a:stretch/>
        </p:blipFill>
        <p:spPr bwMode="auto">
          <a:xfrm>
            <a:off x="2588653" y="3125284"/>
            <a:ext cx="8332631" cy="33012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248496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14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61375" y="509325"/>
            <a:ext cx="10058400" cy="5479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Експерт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визначає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по двох осях координат (х</a:t>
            </a:r>
            <a:r>
              <a:rPr lang="ru-RU" sz="22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х</a:t>
            </a:r>
            <a:r>
              <a:rPr lang="ru-RU" sz="22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терми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[«Страви (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якість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страв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)» = (х</a:t>
            </a:r>
            <a:r>
              <a:rPr lang="ru-RU" sz="22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  <a:r>
              <a:rPr lang="ru-RU" sz="2200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х</a:t>
            </a:r>
            <a:r>
              <a:rPr lang="ru-RU" sz="22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  <a:r>
              <a:rPr lang="ru-RU" sz="2200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х</a:t>
            </a:r>
            <a:r>
              <a:rPr lang="ru-RU" sz="22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  <a:r>
              <a:rPr lang="ru-RU" sz="2200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); «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Обсл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якість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обслуговування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)» = (х</a:t>
            </a:r>
            <a:r>
              <a:rPr lang="ru-RU" sz="22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ru-RU" sz="2200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х</a:t>
            </a:r>
            <a:r>
              <a:rPr lang="ru-RU" sz="22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ru-RU" sz="2200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х</a:t>
            </a:r>
            <a:r>
              <a:rPr lang="ru-RU" sz="22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ru-RU" sz="2200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)], які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ділять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весь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площину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ознак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(х</a:t>
            </a:r>
            <a:r>
              <a:rPr lang="ru-RU" sz="22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х</a:t>
            </a:r>
            <a:r>
              <a:rPr lang="ru-RU" sz="22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на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чотири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інформаційних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модуля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прямокутної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форми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Точки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пересічення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термів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звуться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b="1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опорними</a:t>
            </a:r>
            <a:r>
              <a:rPr lang="ru-RU" sz="2200" b="1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точками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вони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позначені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на рис. 4.7.5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білими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колами. Для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всіх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опорних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точок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експерт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записує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значення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чайових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</a:t>
            </a:r>
            <a:r>
              <a:rPr lang="ru-RU" sz="22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– </a:t>
            </a:r>
            <a:r>
              <a:rPr lang="uk-UA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</a:t>
            </a:r>
            <a:r>
              <a:rPr lang="ru-RU" sz="22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9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керуючись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наступними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розмірковуваннями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endParaRPr lang="en-US" sz="2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</a:t>
            </a:r>
            <a:r>
              <a:rPr lang="ru-RU" sz="22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7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= 0 % (тому що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якість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страв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ru-RU" sz="22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  <a:r>
              <a:rPr lang="uk-UA" sz="2200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=0 % та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якість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обслуговування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ru-RU" sz="22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uk-UA" sz="2200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=0 %); </a:t>
            </a:r>
            <a:endParaRPr lang="en-US" sz="2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</a:t>
            </a:r>
            <a:r>
              <a:rPr lang="ru-RU" sz="22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3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= 100 % (тому що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якість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страв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ru-RU" sz="22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  <a:r>
              <a:rPr lang="ru-RU" sz="2200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=100 % та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якість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обслуговування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ru-RU" sz="22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ru-RU" sz="2200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=100 %); </a:t>
            </a:r>
            <a:endParaRPr lang="en-US" sz="2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</a:t>
            </a:r>
            <a:r>
              <a:rPr lang="ru-RU" sz="22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5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= 40 % (тому що точка </a:t>
            </a:r>
            <a:r>
              <a:rPr lang="uk-UA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</a:t>
            </a:r>
            <a:r>
              <a:rPr lang="ru-RU" sz="22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5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знаходиться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«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посередині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між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точками </a:t>
            </a:r>
            <a:endParaRPr lang="en-US" sz="2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</a:t>
            </a:r>
            <a:r>
              <a:rPr lang="ru-RU" sz="22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7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та </a:t>
            </a:r>
            <a:r>
              <a:rPr lang="uk-UA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</a:t>
            </a:r>
            <a:r>
              <a:rPr lang="ru-RU" sz="22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3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).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Ці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дані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суб’єктивно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визначаються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експертом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</a:t>
            </a:r>
            <a:endParaRPr lang="en-US" sz="2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</a:t>
            </a:r>
            <a:r>
              <a:rPr lang="ru-RU" sz="22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9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= 20 % (тому що так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суб’єктивно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вважає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експерт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для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обслуговування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ru-RU" sz="22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  <a:r>
              <a:rPr lang="ru-RU" sz="2200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=100 % та </a:t>
            </a:r>
            <a:r>
              <a:rPr lang="uk-UA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ru-RU" sz="22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ru-RU" sz="2200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=0 %); </a:t>
            </a:r>
            <a:endParaRPr lang="en-US" sz="2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</a:t>
            </a:r>
            <a:r>
              <a:rPr lang="ru-RU" sz="22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8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= 10 % (тому що </a:t>
            </a:r>
            <a:r>
              <a:rPr lang="uk-UA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</a:t>
            </a:r>
            <a:r>
              <a:rPr lang="ru-RU" sz="22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8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знаходиться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посередині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між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точками </a:t>
            </a:r>
            <a:r>
              <a:rPr lang="uk-UA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</a:t>
            </a:r>
            <a:r>
              <a:rPr lang="ru-RU" sz="22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7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та </a:t>
            </a:r>
            <a:r>
              <a:rPr lang="uk-UA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</a:t>
            </a:r>
            <a:r>
              <a:rPr lang="ru-RU" sz="22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9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); </a:t>
            </a:r>
            <a:endParaRPr lang="en-US" sz="2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uk-UA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</a:t>
            </a:r>
            <a:r>
              <a:rPr lang="ru-RU" sz="22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6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= 60 % (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згідно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розрахунку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при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лінійній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зміні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значення </a:t>
            </a:r>
            <a:r>
              <a:rPr lang="uk-UA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від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</a:t>
            </a:r>
            <a:r>
              <a:rPr lang="ru-RU" sz="22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9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=20 % до </a:t>
            </a:r>
            <a:r>
              <a:rPr lang="uk-UA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</a:t>
            </a:r>
            <a:r>
              <a:rPr lang="ru-RU" sz="22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3</a:t>
            </a:r>
            <a:r>
              <a:rPr lang="ru-RU" sz="22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=100 %). 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40615111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15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71223" y="155409"/>
            <a:ext cx="10058400" cy="6388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</a:t>
            </a:r>
            <a:r>
              <a:rPr lang="ru-RU" sz="24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= 10 % (тому що так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суб’єктивно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вважає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експерт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для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обслуговування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ru-RU" sz="24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  <a:r>
              <a:rPr lang="ru-RU" sz="2400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=0 % та </a:t>
            </a: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ru-RU" sz="24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ru-RU" sz="2400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=100 %); 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</a:t>
            </a:r>
            <a:r>
              <a:rPr lang="ru-RU" sz="24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4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= 10 % (тому що так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суб’єктивно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вважає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експерт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для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обслуговування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ru-RU" sz="24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  <a:r>
              <a:rPr lang="ru-RU" sz="2400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=0 % та </a:t>
            </a: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ru-RU" sz="24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ru-RU" sz="2400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=50 %); 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</a:t>
            </a:r>
            <a:r>
              <a:rPr lang="ru-RU" sz="24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= 60 % (тому що так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суб’єктивно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вважає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експерт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при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зміні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значення </a:t>
            </a: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від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</a:t>
            </a:r>
            <a:r>
              <a:rPr lang="ru-RU" sz="24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=10 % до </a:t>
            </a: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</a:t>
            </a:r>
            <a:r>
              <a:rPr lang="ru-RU" sz="24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3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=100 %). 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Сукупність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отриманих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точок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складають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базу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незалежних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даних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нечіткої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системи.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Цю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базу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даних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можна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відобразити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як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сукупність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незалежних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продукційних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правил: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400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if</a:t>
            </a:r>
            <a:r>
              <a:rPr lang="uk-UA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x</a:t>
            </a:r>
            <a:r>
              <a:rPr lang="en-US" sz="24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 </a:t>
            </a: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Segoe UI Symbol" panose="020B0502040204020203" pitchFamily="34" charset="0"/>
              </a:rPr>
              <a:t>= </a:t>
            </a:r>
            <a:r>
              <a:rPr lang="en-US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0% </a:t>
            </a:r>
            <a:r>
              <a:rPr lang="uk-UA" sz="2400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uk-UA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x</a:t>
            </a:r>
            <a:r>
              <a:rPr lang="en-US" sz="24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 </a:t>
            </a: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Segoe UI Symbol" panose="020B0502040204020203" pitchFamily="34" charset="0"/>
              </a:rPr>
              <a:t>= </a:t>
            </a:r>
            <a:r>
              <a:rPr lang="en-US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0% </a:t>
            </a:r>
            <a:r>
              <a:rPr lang="uk-UA" sz="2400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then</a:t>
            </a:r>
            <a:r>
              <a:rPr lang="uk-UA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F </a:t>
            </a: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Segoe UI Symbol" panose="020B0502040204020203" pitchFamily="34" charset="0"/>
              </a:rPr>
              <a:t>= </a:t>
            </a:r>
            <a:r>
              <a:rPr lang="en-US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0%.</a:t>
            </a:r>
            <a:r>
              <a:rPr lang="en-US" sz="24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400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if</a:t>
            </a:r>
            <a:r>
              <a:rPr lang="uk-UA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x</a:t>
            </a:r>
            <a:r>
              <a:rPr lang="en-US" sz="24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 </a:t>
            </a: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Segoe UI Symbol" panose="020B0502040204020203" pitchFamily="34" charset="0"/>
              </a:rPr>
              <a:t>= </a:t>
            </a:r>
            <a:r>
              <a:rPr lang="en-US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50% </a:t>
            </a:r>
            <a:r>
              <a:rPr lang="uk-UA" sz="2400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uk-UA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x</a:t>
            </a:r>
            <a:r>
              <a:rPr lang="en-US" sz="24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 </a:t>
            </a: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Segoe UI Symbol" panose="020B0502040204020203" pitchFamily="34" charset="0"/>
              </a:rPr>
              <a:t>= </a:t>
            </a:r>
            <a:r>
              <a:rPr lang="en-US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0% </a:t>
            </a:r>
            <a:r>
              <a:rPr lang="uk-UA" sz="2400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then</a:t>
            </a:r>
            <a:r>
              <a:rPr lang="uk-UA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F </a:t>
            </a: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Segoe UI Symbol" panose="020B0502040204020203" pitchFamily="34" charset="0"/>
              </a:rPr>
              <a:t>=</a:t>
            </a:r>
            <a:r>
              <a:rPr lang="en-US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10%.</a:t>
            </a:r>
            <a:r>
              <a:rPr lang="en-US" sz="24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400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if</a:t>
            </a:r>
            <a:r>
              <a:rPr lang="uk-UA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x</a:t>
            </a:r>
            <a:r>
              <a:rPr lang="uk-UA" sz="24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 </a:t>
            </a: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Segoe UI Symbol" panose="020B0502040204020203" pitchFamily="34" charset="0"/>
              </a:rPr>
              <a:t>=</a:t>
            </a: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100% </a:t>
            </a:r>
            <a:r>
              <a:rPr lang="uk-UA" sz="2400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uk-UA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x</a:t>
            </a:r>
            <a:r>
              <a:rPr lang="uk-UA" sz="24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 </a:t>
            </a: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Segoe UI Symbol" panose="020B0502040204020203" pitchFamily="34" charset="0"/>
              </a:rPr>
              <a:t>=</a:t>
            </a: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100% </a:t>
            </a:r>
            <a:r>
              <a:rPr lang="uk-UA" sz="2400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then</a:t>
            </a:r>
            <a:r>
              <a:rPr lang="uk-UA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F </a:t>
            </a: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Segoe UI Symbol" panose="020B0502040204020203" pitchFamily="34" charset="0"/>
              </a:rPr>
              <a:t>=</a:t>
            </a: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100%. 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353060" algn="just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 інформаційного модуля рис. 4.7.5, обмеженого значеннями вихідної функції (F</a:t>
            </a:r>
            <a:r>
              <a:rPr lang="uk-UA" sz="24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5</a:t>
            </a: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=40 %; F</a:t>
            </a:r>
            <a:r>
              <a:rPr lang="uk-UA" sz="24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6</a:t>
            </a: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=60 %; F</a:t>
            </a:r>
            <a:r>
              <a:rPr lang="uk-UA" sz="24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8</a:t>
            </a: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=10 %; F</a:t>
            </a:r>
            <a:r>
              <a:rPr lang="uk-UA" sz="24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9</a:t>
            </a: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=20 %) ми маємо матрицю спостережень, яка використовується в методі найменших квадратів (МНК) з відомими даними (табл. 4.7.2). 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03975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16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00011" y="0"/>
            <a:ext cx="10019763" cy="1251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3060" algn="r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Таблиця 4.7.2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uk-UA" sz="2400" b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Матриця спостережень одного інформаційного модуля для використання МНК (тут </a:t>
            </a:r>
            <a:r>
              <a:rPr lang="en-US" sz="2400" b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</a:t>
            </a:r>
            <a:r>
              <a:rPr lang="uk-UA" sz="2400" b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– порядковий номер спостереження)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8666" t="35804" r="27603" b="45008"/>
          <a:stretch/>
        </p:blipFill>
        <p:spPr bwMode="auto">
          <a:xfrm>
            <a:off x="1700010" y="1251239"/>
            <a:ext cx="10019763" cy="25866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743084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17</a:t>
            </a:r>
            <a:endParaRPr lang="en-US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12432" t="17316" r="10345" b="8502"/>
          <a:stretch/>
        </p:blipFill>
        <p:spPr bwMode="auto">
          <a:xfrm>
            <a:off x="1710506" y="264150"/>
            <a:ext cx="10009269" cy="57245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771278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18</a:t>
            </a:r>
            <a:endParaRPr lang="en-US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11116" t="47504" r="11077" b="47348"/>
          <a:stretch/>
        </p:blipFill>
        <p:spPr bwMode="auto">
          <a:xfrm>
            <a:off x="1660198" y="312513"/>
            <a:ext cx="10188365" cy="48597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60197" y="798490"/>
            <a:ext cx="10188365" cy="5440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 </a:t>
            </a:r>
            <a:r>
              <a:rPr lang="ru-RU" sz="2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бачимо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у </a:t>
            </a:r>
            <a:r>
              <a:rPr lang="ru-RU" sz="2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даному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випадку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процес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дефаззифікації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традиційному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його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вигляді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а функції </a:t>
            </a:r>
            <a:r>
              <a:rPr lang="ru-RU" sz="2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належності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навіть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згадуються</a:t>
            </a:r>
            <a:r>
              <a:rPr lang="ru-RU" sz="2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Функції належності.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71500" algn="just">
              <a:lnSpc>
                <a:spcPts val="2025"/>
              </a:lnSpc>
              <a:spcAft>
                <a:spcPts val="0"/>
              </a:spcAft>
            </a:pPr>
            <a:r>
              <a:rPr lang="uk-UA" sz="2000" i="1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Системи нечіткого висновку призначені для перетворення значень вхідних змінних процесу управління у вихідні змінні </a:t>
            </a:r>
            <a:r>
              <a:rPr lang="uk-UA" sz="2000" i="1" spc="-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uk-UA" sz="2000" i="1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основі використання нечітких правил.</a:t>
            </a:r>
            <a:r>
              <a:rPr lang="uk-UA" sz="20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Для цього системи нечіткого висновку мають містити базу правил нечітких </a:t>
            </a:r>
            <a:r>
              <a:rPr lang="uk-UA" sz="2000" spc="5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продукцій</a:t>
            </a:r>
            <a:r>
              <a:rPr lang="uk-UA" sz="20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реалізовувати нечіткий висновок </a:t>
            </a:r>
            <a:r>
              <a:rPr lang="uk-UA" sz="2000" spc="-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uk-UA" sz="20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основі посилань або умов, представлених у формі нечітких лінгвістичних висловлювань.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71500" algn="just">
              <a:lnSpc>
                <a:spcPts val="2025"/>
              </a:lnSpc>
              <a:spcAft>
                <a:spcPts val="0"/>
              </a:spcAft>
            </a:pPr>
            <a:r>
              <a:rPr lang="uk-UA" sz="20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отримання висновків у системах нечіткого логічного рішення запропоновані декілька алгоритмів, </a:t>
            </a:r>
            <a:r>
              <a:rPr lang="uk-UA" sz="2000" spc="1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uk-UA" sz="20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базуються </a:t>
            </a:r>
            <a:r>
              <a:rPr lang="uk-UA" sz="2000" spc="-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uk-UA" sz="20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розподілі процесу висновку </a:t>
            </a:r>
            <a:r>
              <a:rPr lang="uk-UA" sz="2000" spc="-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uk-UA" sz="20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ряд послідовних </a:t>
            </a:r>
            <a:r>
              <a:rPr lang="uk-UA" sz="2000" spc="5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етанів</a:t>
            </a:r>
            <a:r>
              <a:rPr lang="uk-UA" sz="20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Таким чином можливо </a:t>
            </a:r>
            <a:r>
              <a:rPr lang="uk-UA" sz="2000" spc="-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uk-UA" sz="20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тільки досягнути певної систематизації розглянутих понять нечіткої логіки, а й отримати деяку загальну схему, на базі якої можна створювати індивідуальні алгоритми нечіткого висновку.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71500" algn="just">
              <a:lnSpc>
                <a:spcPts val="2025"/>
              </a:lnSpc>
              <a:spcAft>
                <a:spcPts val="0"/>
              </a:spcAft>
            </a:pPr>
            <a:r>
              <a:rPr lang="uk-UA" sz="20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Основними </a:t>
            </a:r>
            <a:r>
              <a:rPr lang="uk-UA" sz="2000" spc="5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етанами</a:t>
            </a:r>
            <a:r>
              <a:rPr lang="uk-UA" sz="20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нечіткого висновку </a:t>
            </a:r>
            <a:r>
              <a:rPr lang="uk-UA" sz="20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є такі дії (рис. 1):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AutoNum type="arabicPeriod"/>
              <a:tabLst>
                <a:tab pos="1133475" algn="l"/>
              </a:tabLst>
            </a:pPr>
            <a:r>
              <a:rPr lang="uk-UA" sz="20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Формування бази правил систем нечіткого висновку.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AutoNum type="arabicPeriod"/>
              <a:tabLst>
                <a:tab pos="1133475" algn="l"/>
              </a:tabLst>
            </a:pPr>
            <a:r>
              <a:rPr lang="uk-UA" sz="2000" spc="5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Фазифікація</a:t>
            </a:r>
            <a:r>
              <a:rPr lang="uk-UA" sz="20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вхідних змінних.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AutoNum type="arabicPeriod"/>
              <a:tabLst>
                <a:tab pos="1133475" algn="l"/>
              </a:tabLst>
            </a:pPr>
            <a:r>
              <a:rPr lang="uk-UA" sz="20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Агрегування </a:t>
            </a:r>
            <a:r>
              <a:rPr lang="uk-UA" sz="2000" spc="5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підумов</a:t>
            </a:r>
            <a:r>
              <a:rPr lang="uk-UA" sz="20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нечітких правилах.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AutoNum type="arabicPeriod"/>
              <a:tabLst>
                <a:tab pos="1133475" algn="l"/>
              </a:tabLst>
            </a:pPr>
            <a:r>
              <a:rPr lang="uk-UA" sz="20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Активізація або композиція висновків у нечітких правилах.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spc="5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Акумулювання висновків нечітких правил </a:t>
            </a:r>
            <a:r>
              <a:rPr lang="uk-UA" sz="2000" spc="5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продукцій</a:t>
            </a:r>
            <a:r>
              <a:rPr lang="uk-UA" sz="2000" spc="5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50414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19</a:t>
            </a:r>
            <a:endParaRPr lang="en-US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37507" y="148123"/>
            <a:ext cx="4062547" cy="57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189262" y="6037862"/>
            <a:ext cx="6559040" cy="4608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400" spc="5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Рис. 1. Діаграма дій за формуванням висновку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202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</a:t>
            </a:r>
            <a:endParaRPr lang="en-US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928" y="974031"/>
            <a:ext cx="10037472" cy="4860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118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20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51525" y="140140"/>
            <a:ext cx="9826581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sz="2400" b="1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2.1. Формування бази правил систем нечіткого висновку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71500" algn="just">
              <a:spcAft>
                <a:spcPts val="0"/>
              </a:spcAft>
            </a:pPr>
            <a:r>
              <a:rPr lang="uk-UA" sz="24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База правил систем нечіткого висновку призначена для формального наведення емпіричних знань або знань експертів у тій </a:t>
            </a:r>
            <a:r>
              <a:rPr lang="uk-UA" sz="2400" spc="1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uk-UA" sz="24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іншій проблемній сфері. </a:t>
            </a:r>
            <a:r>
              <a:rPr lang="uk-UA" sz="2400" i="1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системах </a:t>
            </a:r>
            <a:r>
              <a:rPr lang="uk-UA" sz="2400" i="1" spc="-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нечіткого</a:t>
            </a:r>
            <a:r>
              <a:rPr lang="uk-UA" sz="2400" i="1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висновку використовуються правила нечітких </a:t>
            </a:r>
            <a:r>
              <a:rPr lang="uk-UA" sz="2400" i="1" spc="5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продукцій</a:t>
            </a:r>
            <a:r>
              <a:rPr lang="uk-UA" sz="2400" i="1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у яких умови і висновки сформульовані в термінах нечітких лінгвістичних висловлювань. Сукупність таких правил будемо далі називати базами нечітких знань — нечітких </a:t>
            </a:r>
            <a:r>
              <a:rPr lang="uk-UA" sz="2400" i="1" spc="5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продукцій</a:t>
            </a:r>
            <a:r>
              <a:rPr lang="uk-UA" sz="24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71500" algn="just">
              <a:spcAft>
                <a:spcPts val="0"/>
              </a:spcAft>
            </a:pPr>
            <a:r>
              <a:rPr lang="uk-UA" sz="24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Розглянемо правила нечітких </a:t>
            </a:r>
            <a:r>
              <a:rPr lang="uk-UA" sz="2400" spc="5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продукцій</a:t>
            </a:r>
            <a:r>
              <a:rPr lang="uk-UA" sz="24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400" spc="-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uk-UA" sz="24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максимальному наближенні відповідають алгоритму висновку </a:t>
            </a:r>
            <a:r>
              <a:rPr lang="uk-UA" sz="2400" spc="5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Мамдані</a:t>
            </a:r>
            <a:r>
              <a:rPr lang="uk-UA" sz="24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400" spc="1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uk-UA" sz="24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найбільш широко практично застосовується для систем нечіткого моделювання.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71500" algn="just">
              <a:spcAft>
                <a:spcPts val="0"/>
              </a:spcAft>
            </a:pPr>
            <a:r>
              <a:rPr lang="uk-UA" sz="24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Розглянемо формування бази нечітких правил. </a:t>
            </a:r>
            <a:r>
              <a:rPr lang="uk-UA" sz="2400" i="1" spc="-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База</a:t>
            </a:r>
            <a:r>
              <a:rPr lang="uk-UA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нечітких правил </a:t>
            </a:r>
            <a:r>
              <a:rPr lang="uk-UA" sz="24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є кінцевою множиною правил нечітких </a:t>
            </a:r>
            <a:r>
              <a:rPr lang="uk-UA" sz="2400" spc="5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продукцій</a:t>
            </a:r>
            <a:r>
              <a:rPr lang="uk-UA" sz="24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погоджених </a:t>
            </a:r>
            <a:r>
              <a:rPr lang="uk-UA" sz="2400" spc="5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шодо</a:t>
            </a:r>
            <a:r>
              <a:rPr lang="uk-UA" sz="24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використаних у них лінгвістичних змінних. Найбільш часто база правил наводиться у формі структурованого тексту: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77706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21</a:t>
            </a:r>
            <a:endParaRPr lang="en-US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51527" y="113795"/>
            <a:ext cx="9968248" cy="1118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010"/>
              </a:lnSpc>
              <a:spcAft>
                <a:spcPts val="0"/>
              </a:spcAft>
            </a:pPr>
            <a:r>
              <a:rPr lang="uk-UA" sz="24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ПРАВИЛО</a:t>
            </a:r>
            <a:r>
              <a:rPr lang="uk-UA" sz="2400" b="1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_</a:t>
            </a:r>
            <a:r>
              <a:rPr lang="uk-UA" sz="24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uk-UA" sz="2400" b="1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sz="24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 «Умова</a:t>
            </a:r>
            <a:r>
              <a:rPr lang="uk-UA" sz="2400" b="1" spc="2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_</a:t>
            </a:r>
            <a:r>
              <a:rPr lang="uk-UA" sz="2400" spc="2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uk-UA" sz="2400" b="1" spc="2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uk-UA" sz="2400" b="1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spc="-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</a:t>
            </a:r>
            <a:r>
              <a:rPr lang="uk-UA" sz="24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«Висновок_1» </a:t>
            </a:r>
            <a:r>
              <a:rPr lang="uk-UA" sz="2400" spc="-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spc="-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ru-RU" sz="2400" spc="-50" baseline="-25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uk-UA" sz="2400" spc="-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010"/>
              </a:lnSpc>
              <a:spcAft>
                <a:spcPts val="0"/>
              </a:spcAft>
            </a:pPr>
            <a:r>
              <a:rPr lang="uk-UA" sz="24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ПРАВИЛО_2: ЯКЩО «Умова_2» </a:t>
            </a:r>
            <a:r>
              <a:rPr lang="uk-UA" sz="2400" spc="-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</a:t>
            </a:r>
            <a:r>
              <a:rPr lang="uk-UA" sz="24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«Висновок_2» </a:t>
            </a:r>
            <a:r>
              <a:rPr lang="uk-UA" sz="2400" spc="-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spc="-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uk-UA" sz="2400" spc="-50" baseline="-25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spc="-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010"/>
              </a:lnSpc>
              <a:spcAft>
                <a:spcPts val="0"/>
              </a:spcAft>
            </a:pPr>
            <a:r>
              <a:rPr lang="uk-UA" sz="24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ПРАВИЛО_</a:t>
            </a:r>
            <a:r>
              <a:rPr lang="en-US" sz="2400" i="1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uk-UA" sz="24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ЯКЩО «Умова_</a:t>
            </a:r>
            <a:r>
              <a:rPr lang="uk-UA" sz="2400" i="1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uk-UA" sz="24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uk-UA" sz="2400" spc="-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</a:t>
            </a:r>
            <a:r>
              <a:rPr lang="uk-UA" sz="24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«Висновок_</a:t>
            </a:r>
            <a:r>
              <a:rPr lang="uk-UA" sz="2400" i="1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uk-UA" sz="24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uk-UA" sz="2400" spc="-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spc="-5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400" i="1" spc="50" baseline="-25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uk-UA" sz="2400" spc="-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010"/>
              </a:lnSpc>
              <a:spcAft>
                <a:spcPts val="0"/>
              </a:spcAft>
            </a:pPr>
            <a:r>
              <a:rPr lang="uk-UA" sz="24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 в еквівалентній формі: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1526" y="1232050"/>
            <a:ext cx="7946265" cy="2335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1525" y="3567448"/>
            <a:ext cx="9992316" cy="2627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0331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22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432202" y="101889"/>
            <a:ext cx="26005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spc="5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2.2 </a:t>
            </a:r>
            <a:r>
              <a:rPr lang="uk-UA" sz="2400" b="1" spc="5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Фазифікація</a:t>
            </a:r>
            <a:r>
              <a:rPr lang="uk-UA" sz="2400" b="1" spc="5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0989" y="563554"/>
            <a:ext cx="9968785" cy="5886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6930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23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6443" y="759852"/>
            <a:ext cx="9924092" cy="4790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473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24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6596" y="231820"/>
            <a:ext cx="9850348" cy="1944710"/>
          </a:xfrm>
          <a:prstGeom prst="rect">
            <a:avLst/>
          </a:prstGeom>
        </p:spPr>
      </p:pic>
      <p:pic>
        <p:nvPicPr>
          <p:cNvPr id="4" name="Рисунок 3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86596" y="2176529"/>
            <a:ext cx="6530125" cy="2446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445649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25</a:t>
            </a:r>
            <a:endParaRPr lang="en-US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6126" y="232227"/>
            <a:ext cx="7702573" cy="2832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86126" y="3065172"/>
            <a:ext cx="7702573" cy="2498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686125" y="5563673"/>
            <a:ext cx="770257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sz="20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Рис. 2. Приклад </a:t>
            </a:r>
            <a:r>
              <a:rPr lang="uk-UA" sz="2000" spc="5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фазифікації</a:t>
            </a:r>
            <a:r>
              <a:rPr lang="uk-UA" sz="20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вхідної лінгвістичної змінної </a:t>
            </a:r>
            <a:r>
              <a:rPr lang="uk-UA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«напруга» </a:t>
            </a:r>
            <a:r>
              <a:rPr lang="uk-UA" sz="20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трьох нечітких висловлювань: </a:t>
            </a:r>
            <a:r>
              <a:rPr lang="uk-UA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- «напруга є низька»; </a:t>
            </a:r>
            <a:r>
              <a:rPr lang="uk-UA" sz="2000" i="1" spc="2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б-</a:t>
            </a:r>
            <a:r>
              <a:rPr lang="uk-UA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«напруга є середня»; б - «напруга є висока»</a:t>
            </a:r>
            <a:endParaRPr lang="en-US" sz="2000" dirty="0">
              <a:effectLst/>
              <a:latin typeface="Franklin Gothic Book" panose="020B05030201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44655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26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0838" y="198884"/>
            <a:ext cx="10124926" cy="298219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0838" y="3181082"/>
            <a:ext cx="10124926" cy="2982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3262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27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412" y="1574978"/>
            <a:ext cx="10295180" cy="2958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0044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28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937" y="862884"/>
            <a:ext cx="10296411" cy="4494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1875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29</a:t>
            </a:r>
            <a:endParaRPr lang="en-US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3353" y="282051"/>
            <a:ext cx="8928839" cy="2783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83353" y="3065172"/>
            <a:ext cx="8928839" cy="2717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683353" y="5782614"/>
            <a:ext cx="892883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sz="22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Рис. 3. Приклади агрегування </a:t>
            </a:r>
            <a:r>
              <a:rPr lang="uk-UA" sz="2200" spc="5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підумов</a:t>
            </a:r>
            <a:r>
              <a:rPr lang="uk-UA" sz="22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для двох нечітких висловлювань: </a:t>
            </a:r>
            <a:r>
              <a:rPr lang="uk-UA" sz="2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— «струм є середній» </a:t>
            </a:r>
            <a:r>
              <a:rPr lang="uk-UA" sz="22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uk-UA" sz="2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«напруга є висока»; б — «струм є середній» </a:t>
            </a:r>
            <a:r>
              <a:rPr lang="uk-UA" sz="22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 </a:t>
            </a:r>
            <a:r>
              <a:rPr lang="uk-UA" sz="2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«напруга є висока»</a:t>
            </a:r>
            <a:endParaRPr lang="en-US" sz="2200" dirty="0">
              <a:effectLst/>
              <a:latin typeface="Franklin Gothic Book" panose="020B05030201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0896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3</a:t>
            </a:r>
            <a:endParaRPr lang="en-US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13017" t="18486" r="11808" b="12480"/>
          <a:stretch/>
        </p:blipFill>
        <p:spPr bwMode="auto">
          <a:xfrm>
            <a:off x="1687248" y="321300"/>
            <a:ext cx="9556008" cy="592495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817735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30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6442" y="1132066"/>
            <a:ext cx="10006879" cy="4212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4371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31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2201" y="621741"/>
            <a:ext cx="10209378" cy="535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1303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32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715" y="809960"/>
            <a:ext cx="10156459" cy="4946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6063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33</a:t>
            </a:r>
            <a:endParaRPr lang="en-US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57595" y="316363"/>
            <a:ext cx="9392478" cy="2800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9263" y="3116686"/>
            <a:ext cx="9366720" cy="2575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305834" y="5593843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sz="20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Рис. 4. Приклад активації висновку: 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uk-UA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- </a:t>
            </a:r>
            <a:r>
              <a:rPr lang="uk-UA" sz="20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методом Мі</a:t>
            </a:r>
            <a:r>
              <a:rPr lang="en-US" sz="20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uk-UA" sz="20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-активізації; </a:t>
            </a:r>
            <a:r>
              <a:rPr lang="uk-UA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 - </a:t>
            </a:r>
            <a:r>
              <a:rPr lang="uk-UA" sz="20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методом </a:t>
            </a:r>
            <a:r>
              <a:rPr lang="en-US" sz="20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</a:t>
            </a:r>
            <a:r>
              <a:rPr lang="uk-UA" sz="20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-активізації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37420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34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6594" y="179364"/>
            <a:ext cx="9672571" cy="647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5192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35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5079" y="1245159"/>
            <a:ext cx="9962525" cy="4279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667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36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7478" y="922985"/>
            <a:ext cx="10292870" cy="4022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2520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37</a:t>
            </a:r>
            <a:endParaRPr lang="en-US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53803" y="121768"/>
            <a:ext cx="6272011" cy="218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53803" y="2305318"/>
            <a:ext cx="6272011" cy="1854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53802" y="4159876"/>
            <a:ext cx="6272011" cy="199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374762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38</a:t>
            </a:r>
            <a:endParaRPr lang="en-US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9597" y="350372"/>
            <a:ext cx="8738047" cy="2946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9597" y="3296991"/>
            <a:ext cx="8833783" cy="875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7400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39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7959" y="132812"/>
            <a:ext cx="9479387" cy="6500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4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87132" y="631778"/>
            <a:ext cx="10032643" cy="55981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400" b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Лінгвістична змінна («Вага») </a:t>
            </a: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може набувати значень одного з термів-чисел (</a:t>
            </a:r>
            <a:r>
              <a:rPr lang="uk-UA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Мала=10, Середня=25, Велика=40</a:t>
            </a: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з деякою мірою упевненості, яка визначається по логічній функції упевненості</a:t>
            </a:r>
            <a:r>
              <a:rPr lang="uk-UA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400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μ</a:t>
            </a:r>
            <a:r>
              <a:rPr lang="uk-UA" sz="2400" i="1" baseline="-25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ВАГА</a:t>
            </a:r>
            <a:r>
              <a:rPr lang="uk-UA" sz="2400" i="1" baseline="30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</a:t>
            </a: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uk-UA" sz="2400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μ</a:t>
            </a:r>
            <a:r>
              <a:rPr lang="uk-UA" sz="2400" i="1" baseline="-25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ВАГА</a:t>
            </a:r>
            <a:r>
              <a:rPr lang="uk-UA" sz="2400" i="1" baseline="30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</a:t>
            </a: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uk-UA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400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μ</a:t>
            </a:r>
            <a:r>
              <a:rPr lang="uk-UA" sz="2400" i="1" baseline="-25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ВАГА</a:t>
            </a:r>
            <a:r>
              <a:rPr lang="uk-UA" sz="2400" i="1" baseline="30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</a:t>
            </a: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що змінюються у межах 0…1. Таким чином, лінгвістична змінна з вказаною величиною функції упевненості є </a:t>
            </a:r>
            <a:r>
              <a:rPr lang="uk-UA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однозначним (</a:t>
            </a:r>
            <a:r>
              <a:rPr lang="uk-UA" sz="2400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сінонімальним</a:t>
            </a:r>
            <a:r>
              <a:rPr lang="uk-UA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еквівалентом числа </a:t>
            </a:r>
            <a:r>
              <a:rPr lang="uk-UA" sz="2400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універсуму</a:t>
            </a: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Коли логічна функція упевненості</a:t>
            </a:r>
            <a:r>
              <a:rPr lang="uk-UA" sz="2400" b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лінгвістичної змінної дорівнює «1», то змінна точно дорівнює числу-терму. Згідно рис. 4.7.1 одне числове значення змінної має два лінгвістичних еквіваленти з мірами упевненості, підсумок яких дорівнює 1. 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400" b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Логічні функції упевненості</a:t>
            </a:r>
            <a:r>
              <a:rPr lang="uk-UA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400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μ</a:t>
            </a:r>
            <a:r>
              <a:rPr lang="uk-UA" sz="2400" i="1" baseline="-25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ВАГА</a:t>
            </a:r>
            <a:r>
              <a:rPr lang="uk-UA" sz="2400" i="1" baseline="30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</a:t>
            </a: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uk-UA" sz="2400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μ</a:t>
            </a:r>
            <a:r>
              <a:rPr lang="uk-UA" sz="2400" i="1" baseline="-25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ВАГА</a:t>
            </a:r>
            <a:r>
              <a:rPr lang="uk-UA" sz="2400" i="1" baseline="30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</a:t>
            </a: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uk-UA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400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μ</a:t>
            </a:r>
            <a:r>
              <a:rPr lang="uk-UA" sz="2400" i="1" baseline="-25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ВАГА</a:t>
            </a:r>
            <a:r>
              <a:rPr lang="uk-UA" sz="2400" i="1" baseline="30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</a:t>
            </a: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для термів </a:t>
            </a:r>
            <a:r>
              <a:rPr lang="uk-UA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Мала=10, Середня=25, Велика=40</a:t>
            </a: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охоплюють відповідні нечіткі множини, мають у даному випадку трикутну форму і змінюються по прямих лініях від 1 на координаті власного терму до 0 на координаті сусіднього терму (можливе застосування і нелінійної функції упевненості). 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65202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40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7813" y="537760"/>
            <a:ext cx="10111962" cy="5244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1161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41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1285" y="573377"/>
            <a:ext cx="10189063" cy="4977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8888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42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35617" y="786502"/>
            <a:ext cx="1008415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sz="24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4.Визначимо правила прийняття рішення щодо чайових у використання однієї лінгвістичної змінної </a:t>
            </a:r>
            <a:r>
              <a:rPr lang="en-US" sz="2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service</a:t>
            </a:r>
            <a:r>
              <a:rPr lang="uk-UA" sz="2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AutoNum type="arabicPeriod"/>
              <a:tabLst>
                <a:tab pos="219075" algn="l"/>
              </a:tabLst>
            </a:pPr>
            <a:r>
              <a:rPr lang="en-US" sz="2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service is poor, then tip is cheap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AutoNum type="arabicPeriod"/>
              <a:tabLst>
                <a:tab pos="219075" algn="l"/>
              </a:tabLst>
            </a:pPr>
            <a:r>
              <a:rPr lang="en-US" sz="2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service is good, then tip is average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AutoNum type="arabicPeriod"/>
              <a:tabLst>
                <a:tab pos="219075" algn="l"/>
              </a:tabLst>
            </a:pPr>
            <a:r>
              <a:rPr lang="en-US" sz="2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service is excellent, then tip is generous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2400" spc="5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Доповнення бази правил за другою лінгвістичною змінною </a:t>
            </a:r>
            <a:r>
              <a:rPr lang="en-US" sz="2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food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AutoNum type="arabicPeriod" startAt="4"/>
              <a:tabLst>
                <a:tab pos="209550" algn="l"/>
              </a:tabLst>
            </a:pPr>
            <a:r>
              <a:rPr lang="en-US" sz="2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food is rancid, then tip is cheap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AutoNum type="arabicPeriod" startAt="4"/>
              <a:tabLst>
                <a:tab pos="209550" algn="l"/>
              </a:tabLst>
            </a:pPr>
            <a:r>
              <a:rPr lang="en-US" sz="2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food is delicious, then tip is generous 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209550" algn="l"/>
              </a:tabLst>
            </a:pPr>
            <a:r>
              <a:rPr lang="uk-UA" sz="24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Проведемо оптимізацію правил бази знань.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2400" b="1" i="1" spc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b="1" i="1" spc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If service is poor or the food is rancid, then tip is cheap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AutoNum type="arabicPeriod" startAt="2"/>
              <a:tabLst>
                <a:tab pos="219075" algn="l"/>
              </a:tabLst>
            </a:pPr>
            <a:r>
              <a:rPr lang="en-US" sz="2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service is good, then tip is average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AutoNum type="arabicPeriod" startAt="2"/>
              <a:tabLst>
                <a:tab pos="219075" algn="l"/>
              </a:tabLst>
            </a:pPr>
            <a:r>
              <a:rPr lang="en-US" sz="2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service is excellent or food is delicious, then tip is generous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2400" spc="5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Представимо структуру нечіткого логічного рішення графічно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104060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43</a:t>
            </a:r>
            <a:endParaRPr lang="en-US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29709" y="284439"/>
            <a:ext cx="10090066" cy="4983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876394" y="5254580"/>
            <a:ext cx="75966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spc="5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Рис. 9. Структура нечіткого логічного рішення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6053822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44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25769" y="201604"/>
            <a:ext cx="9994006" cy="460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uk-UA" sz="2400" spc="5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Виконаємо нечіткий логічний висновок за алгоритмом </a:t>
            </a:r>
            <a:r>
              <a:rPr lang="uk-UA" sz="2400" spc="5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Мамдані</a:t>
            </a:r>
            <a:r>
              <a:rPr lang="uk-UA" sz="2400" spc="5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25769" y="662498"/>
            <a:ext cx="9350062" cy="5764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313722" y="6426557"/>
            <a:ext cx="45988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spc="5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Рис. 10. Алгоритм логічного висновку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9582160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45</a:t>
            </a:r>
            <a:endParaRPr lang="en-US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7070" y="164272"/>
            <a:ext cx="9823763" cy="6538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30973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46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9474" y="193921"/>
            <a:ext cx="9505146" cy="244457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9474" y="2638492"/>
            <a:ext cx="9505146" cy="3995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07833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47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5080" y="182315"/>
            <a:ext cx="10086188" cy="5999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65433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48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6595" y="174268"/>
            <a:ext cx="10033180" cy="6250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3005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49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110" y="219746"/>
            <a:ext cx="9762723" cy="6227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596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5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74253" y="467613"/>
            <a:ext cx="10045521" cy="59165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Підсумок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функцій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впевненості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сусідніх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термів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дорівнює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«1» для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будьякого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числового входу (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наприклад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uk-UA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μ</a:t>
            </a:r>
            <a:r>
              <a:rPr lang="ru-RU" sz="2400" i="1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ВАГА</a:t>
            </a:r>
            <a:r>
              <a:rPr lang="ru-RU" sz="2400" i="1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</a:t>
            </a:r>
            <a:r>
              <a:rPr lang="ru-RU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+ </a:t>
            </a:r>
            <a:r>
              <a:rPr lang="uk-UA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μ</a:t>
            </a:r>
            <a:r>
              <a:rPr lang="ru-RU" sz="2400" i="1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ВАГА</a:t>
            </a:r>
            <a:r>
              <a:rPr lang="ru-RU" sz="2400" i="1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</a:t>
            </a:r>
            <a:r>
              <a:rPr lang="ru-RU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=1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).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Наведені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на  рис. 4.7.1 функція </a:t>
            </a:r>
            <a:r>
              <a:rPr lang="uk-UA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μ</a:t>
            </a:r>
            <a:r>
              <a:rPr lang="ru-RU" sz="2400" i="1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ВАГА</a:t>
            </a:r>
            <a:r>
              <a:rPr lang="ru-RU" sz="2400" i="1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та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частка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функції </a:t>
            </a:r>
            <a:r>
              <a:rPr lang="uk-UA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μ</a:t>
            </a:r>
            <a:r>
              <a:rPr lang="ru-RU" sz="2400" i="1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ВАГА</a:t>
            </a:r>
            <a:r>
              <a:rPr lang="ru-RU" sz="2400" i="1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для </a:t>
            </a:r>
            <a:r>
              <a:rPr lang="ru-RU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«Ваги»=10…25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дають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дубльовану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інформацію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і тому одна з них може не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використовуватись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у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розрахунках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Щоб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збутися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дубльованої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інформації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ураховуються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лише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ті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частки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функцій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належності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які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зростають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у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напрямку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зростання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універсуму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показані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жирними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лініями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на рис. 4.7.1). В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результаті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зміна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числового значення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змінної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на будь-якому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універсумі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супроводжується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однозначною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зміною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його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логічно-лінгвістичного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еквіваленту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і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навпаки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досягається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повна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тотожність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сінонімальна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однозначна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взаємозалежність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між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числовим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та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логічно-лінгвістичним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значеннями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змінних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універсуму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Два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найближчі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сусідні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терми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конкретного числа </a:t>
            </a:r>
            <a:r>
              <a:rPr lang="uk-UA" sz="2400" i="1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 </a:t>
            </a:r>
            <a:r>
              <a:rPr lang="uk-UA" sz="2400" i="1" baseline="30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Aj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універсуму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мають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назви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молодший</a:t>
            </a:r>
            <a:r>
              <a:rPr lang="ru-RU" sz="2400" b="1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терм </a:t>
            </a:r>
            <a:r>
              <a:rPr lang="uk-UA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 </a:t>
            </a:r>
            <a:r>
              <a:rPr lang="uk-UA" sz="2400" i="1" baseline="30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MTj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менше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сусіднє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число-терм) та </a:t>
            </a:r>
            <a:r>
              <a:rPr lang="ru-RU" sz="2400" b="1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старший терм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400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uk-UA" sz="2400" i="1" baseline="30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CT</a:t>
            </a:r>
            <a:r>
              <a:rPr lang="uk-UA" sz="2400" i="1" baseline="-25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більше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сусіднє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число-терм). Функція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упевненості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для чисел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між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ними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розраховується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за формулою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89586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6</a:t>
            </a:r>
            <a:endParaRPr lang="en-US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13163" t="20125" r="11223" b="52028"/>
          <a:stretch/>
        </p:blipFill>
        <p:spPr bwMode="auto">
          <a:xfrm>
            <a:off x="1645020" y="321972"/>
            <a:ext cx="9881572" cy="226668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45020" y="2588654"/>
            <a:ext cx="9881572" cy="3150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При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введених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термах-числах функції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упевненості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можуть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визначатись</a:t>
            </a:r>
            <a:r>
              <a:rPr lang="ru-RU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автоматично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(без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участі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експерта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який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може ввести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суб’єктивну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помилку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), а при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використанні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метода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найменших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квадратів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– </a:t>
            </a:r>
            <a:r>
              <a:rPr lang="ru-RU" sz="2400" b="1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можна</a:t>
            </a:r>
            <a:r>
              <a:rPr lang="ru-RU" sz="2400" b="1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обійтись</a:t>
            </a:r>
            <a:r>
              <a:rPr lang="ru-RU" sz="2400" b="1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взагалі</a:t>
            </a:r>
            <a:r>
              <a:rPr lang="ru-RU" sz="2400" b="1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без </a:t>
            </a:r>
            <a:r>
              <a:rPr lang="ru-RU" sz="2400" b="1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поняття</a:t>
            </a:r>
            <a:r>
              <a:rPr lang="ru-RU" sz="2400" b="1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функції </a:t>
            </a:r>
            <a:r>
              <a:rPr lang="ru-RU" sz="2400" b="1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упевненості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2400" b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Опорними</a:t>
            </a:r>
            <a:r>
              <a:rPr lang="ru-RU" sz="2400" b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точками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для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деякої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функції </a:t>
            </a:r>
            <a:r>
              <a:rPr lang="uk-UA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uk-UA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звуться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вхідні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точки з координатами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вхідних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термів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-чисел. Для </a:t>
            </a:r>
            <a:r>
              <a:rPr lang="ru-RU" sz="2400" b="1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реалізованих</a:t>
            </a:r>
            <a:r>
              <a:rPr lang="ru-RU" sz="2400" b="1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опорних</a:t>
            </a:r>
            <a:r>
              <a:rPr lang="ru-RU" sz="2400" b="1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точок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експерт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вказує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значення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виходу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які у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загальному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випадку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не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співпадають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з термами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виходу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2400" b="1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Нереалізовані</a:t>
            </a:r>
            <a:r>
              <a:rPr lang="ru-RU" sz="2400" b="1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опорні</a:t>
            </a:r>
            <a:r>
              <a:rPr lang="ru-RU" sz="2400" b="1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точки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не мають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значень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виходу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3545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7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74254" y="188426"/>
            <a:ext cx="10045521" cy="2041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Інформаційний</a:t>
            </a:r>
            <a:r>
              <a:rPr lang="ru-RU" sz="2400" b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модуль.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Для двох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вхідних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змінних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{</a:t>
            </a:r>
            <a:r>
              <a:rPr lang="uk-UA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ru-RU" sz="24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 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uk-UA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ru-RU" sz="24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} на рис. 4.7.2 наведений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виділений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сірим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фоном </a:t>
            </a:r>
            <a:r>
              <a:rPr lang="ru-RU" sz="2400" b="1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інформаційний</a:t>
            </a:r>
            <a:r>
              <a:rPr lang="ru-RU" sz="2400" b="1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модуль 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виходами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</a:t>
            </a:r>
            <a:r>
              <a:rPr lang="ru-RU" sz="2400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0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uk-UA" sz="2400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</a:t>
            </a:r>
            <a:r>
              <a:rPr lang="uk-UA" sz="2400" i="1" baseline="-25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ru-RU" sz="24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uk-UA" sz="2400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</a:t>
            </a:r>
            <a:r>
              <a:rPr lang="uk-UA" sz="2400" i="1" baseline="-25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ru-RU" sz="24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uk-UA" sz="2400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</a:t>
            </a:r>
            <a:r>
              <a:rPr lang="uk-UA" sz="2400" i="1" baseline="30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виходи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</a:t>
            </a:r>
            <a:r>
              <a:rPr lang="ru-RU" sz="2400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0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uk-UA" sz="2400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</a:t>
            </a:r>
            <a:r>
              <a:rPr lang="uk-UA" sz="2400" i="1" baseline="-25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ru-RU" sz="24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uk-UA" sz="2400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</a:t>
            </a:r>
            <a:r>
              <a:rPr lang="uk-UA" sz="2400" i="1" baseline="-25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ru-RU" sz="24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uk-UA" sz="2400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</a:t>
            </a:r>
            <a:r>
              <a:rPr lang="uk-UA" sz="2400" i="1" baseline="30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можуть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не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дорівнювати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термам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виходу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для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опорних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точок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заданих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вхідними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числами-термами </a:t>
            </a:r>
            <a:r>
              <a:rPr lang="uk-UA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ru-RU" sz="24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  <a:r>
              <a:rPr lang="uk-UA" sz="2400" i="1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MT 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uk-UA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ru-RU" sz="2400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  <a:r>
              <a:rPr lang="uk-UA" sz="2400" i="1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CT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та </a:t>
            </a:r>
            <a:r>
              <a:rPr lang="uk-UA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uk-UA" sz="2400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uk-UA" sz="2400" i="1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MT</a:t>
            </a:r>
            <a:r>
              <a:rPr lang="uk-UA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uk-UA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uk-UA" sz="2400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uk-UA" sz="2400" i="1" baseline="30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CT</a:t>
            </a:r>
            <a:r>
              <a:rPr lang="uk-UA" sz="24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13163" t="17550" r="11223" b="20203"/>
          <a:stretch/>
        </p:blipFill>
        <p:spPr bwMode="auto">
          <a:xfrm>
            <a:off x="1674254" y="2230010"/>
            <a:ext cx="10045521" cy="42866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516404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8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74253" y="200708"/>
            <a:ext cx="10045521" cy="65155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800" b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Розрахунок</a:t>
            </a:r>
            <a:r>
              <a:rPr lang="ru-RU" sz="2800" b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b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виходу</a:t>
            </a:r>
            <a:r>
              <a:rPr lang="ru-RU" sz="2800" b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b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однозначної</a:t>
            </a:r>
            <a:r>
              <a:rPr lang="ru-RU" sz="2800" b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b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нечіткої</a:t>
            </a:r>
            <a:r>
              <a:rPr lang="ru-RU" sz="2800" b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системи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Розв’язок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задачі</a:t>
            </a:r>
            <a:r>
              <a:rPr lang="ru-RU" sz="2800" b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теорією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однозначних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нечітких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систем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значно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спрощується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у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порівнянні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з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класичною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теорією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бо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можна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не </a:t>
            </a:r>
            <a:r>
              <a:rPr lang="ru-RU" sz="2800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ураховувати</a:t>
            </a:r>
            <a:r>
              <a:rPr lang="ru-RU" sz="28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функції </a:t>
            </a:r>
            <a:r>
              <a:rPr lang="ru-RU" sz="2800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належності</a:t>
            </a:r>
            <a:r>
              <a:rPr lang="ru-RU" sz="28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та </a:t>
            </a:r>
            <a:r>
              <a:rPr lang="ru-RU" sz="2800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значно</a:t>
            </a:r>
            <a:r>
              <a:rPr lang="ru-RU" sz="28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спростити</a:t>
            </a:r>
            <a:r>
              <a:rPr lang="ru-RU" sz="28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процес</a:t>
            </a:r>
            <a:r>
              <a:rPr lang="ru-RU" sz="2800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дефаззифікації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Для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цього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використовується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матриця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спостережень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табл. 4.7.1 з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даними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входів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та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виходів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інформаційного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модуля рис. 4.7.2 та </a:t>
            </a:r>
            <a:r>
              <a:rPr lang="ru-RU" sz="2800" b="1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метод </a:t>
            </a:r>
            <a:r>
              <a:rPr lang="ru-RU" sz="2800" b="1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найменших</a:t>
            </a:r>
            <a:r>
              <a:rPr lang="ru-RU" sz="2800" b="1" i="1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b="1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квадратів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(МНК). 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800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Примітка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МНК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можна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застосувати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до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довільної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кількості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інформаційних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модулів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та для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всієї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системи в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цілому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В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цьому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разі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отримана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аналітична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залежність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не проходить через точки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виходу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800" i="1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</a:t>
            </a:r>
            <a:r>
              <a:rPr lang="uk-UA" sz="2800" i="1" baseline="-250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ru-RU" sz="2800" i="1" baseline="-250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інформаційного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модуля рис. 4.7.2 ми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маємо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матрицю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спостережень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з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відомими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даними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(табл. </a:t>
            </a:r>
            <a:r>
              <a:rPr lang="uk-UA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4.7.1). 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9253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9</a:t>
            </a:r>
            <a:endParaRPr lang="en-US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17843" t="22231" r="11369" b="35413"/>
          <a:stretch/>
        </p:blipFill>
        <p:spPr bwMode="auto">
          <a:xfrm>
            <a:off x="1322413" y="1581015"/>
            <a:ext cx="10397362" cy="33902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98009818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470</TotalTime>
  <Words>2118</Words>
  <Application>Microsoft Office PowerPoint</Application>
  <PresentationFormat>Широкоэкранный</PresentationFormat>
  <Paragraphs>125</Paragraphs>
  <Slides>49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8" baseType="lpstr">
      <vt:lpstr>Arial</vt:lpstr>
      <vt:lpstr>Arial Black</vt:lpstr>
      <vt:lpstr>Calibri</vt:lpstr>
      <vt:lpstr>Century Gothic</vt:lpstr>
      <vt:lpstr>Franklin Gothic Book</vt:lpstr>
      <vt:lpstr>Segoe UI Symbol</vt:lpstr>
      <vt:lpstr>Times New Roman</vt:lpstr>
      <vt:lpstr>Wingdings 3</vt:lpstr>
      <vt:lpstr>Легкий дым</vt:lpstr>
      <vt:lpstr>ЛЕКЦІЯ №3 Нечіткий вивід.  Функції належності.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№4</dc:title>
  <dc:creator>Admin</dc:creator>
  <cp:lastModifiedBy>Admin</cp:lastModifiedBy>
  <cp:revision>61</cp:revision>
  <dcterms:created xsi:type="dcterms:W3CDTF">2022-01-24T19:17:24Z</dcterms:created>
  <dcterms:modified xsi:type="dcterms:W3CDTF">2022-02-15T23:10:16Z</dcterms:modified>
</cp:coreProperties>
</file>