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85" r:id="rId7"/>
    <p:sldId id="286" r:id="rId8"/>
    <p:sldId id="272" r:id="rId9"/>
    <p:sldId id="273" r:id="rId10"/>
    <p:sldId id="287" r:id="rId11"/>
    <p:sldId id="289" r:id="rId12"/>
    <p:sldId id="290" r:id="rId13"/>
    <p:sldId id="291" r:id="rId14"/>
    <p:sldId id="292" r:id="rId15"/>
    <p:sldId id="288" r:id="rId16"/>
  </p:sldIdLst>
  <p:sldSz cx="10693400" cy="7562850"/>
  <p:notesSz cx="10693400" cy="75628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714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1F72-ADD4-4D17-8E89-4F4993AC167B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6474E-ED2F-4C89-8AF0-02ED63310F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17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EC43C0-C6E0-42F4-8625-0A2101FF7435}" type="slidenum">
              <a:rPr lang="uk-UA"/>
              <a:pPr/>
              <a:t>10</a:t>
            </a:fld>
            <a:endParaRPr lang="uk-UA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782234" y="567214"/>
            <a:ext cx="7128933" cy="28360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69340" y="3592354"/>
            <a:ext cx="8554720" cy="34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D726CB-ED8C-4819-8270-72F49E978E82}" type="slidenum">
              <a:rPr lang="uk-UA"/>
              <a:pPr/>
              <a:t>11</a:t>
            </a:fld>
            <a:endParaRPr lang="uk-UA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782234" y="567214"/>
            <a:ext cx="7128933" cy="28360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069340" y="3592354"/>
            <a:ext cx="8554720" cy="34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E0FF99-82E5-4D77-A0C0-29E46E99102E}" type="slidenum">
              <a:rPr lang="uk-UA"/>
              <a:pPr/>
              <a:t>12</a:t>
            </a:fld>
            <a:endParaRPr lang="uk-UA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069340" y="3592354"/>
            <a:ext cx="8554720" cy="34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341688" y="566738"/>
            <a:ext cx="4010025" cy="2836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2BB441-0397-4AB1-9BEE-3D0EA507AF17}" type="slidenum">
              <a:rPr lang="uk-UA"/>
              <a:pPr/>
              <a:t>13</a:t>
            </a:fld>
            <a:endParaRPr lang="uk-UA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782234" y="567214"/>
            <a:ext cx="7128933" cy="28360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69340" y="3592354"/>
            <a:ext cx="8554720" cy="34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42FBAC-E089-4477-8333-69D17A4E097B}" type="slidenum">
              <a:rPr lang="uk-UA"/>
              <a:pPr/>
              <a:t>14</a:t>
            </a:fld>
            <a:endParaRPr lang="uk-UA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069340" y="3592354"/>
            <a:ext cx="8554720" cy="34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017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782234" y="567214"/>
            <a:ext cx="7128933" cy="28360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500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500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54515" y="3057905"/>
            <a:ext cx="4969002" cy="152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500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fld id="{E46C4CA4-0CFA-49D0-820B-5BE57AD25C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6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0907" y="567944"/>
            <a:ext cx="6831584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500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9867" y="2316424"/>
            <a:ext cx="5841365" cy="178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577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3063" y="1376426"/>
            <a:ext cx="7762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Електроліти </a:t>
            </a: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–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речовини, розчини </a:t>
            </a: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і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розплави </a:t>
            </a:r>
            <a:r>
              <a:rPr sz="2400" b="0" spc="10" dirty="0">
                <a:solidFill>
                  <a:srgbClr val="000000"/>
                </a:solidFill>
                <a:latin typeface="Tahoma"/>
                <a:cs typeface="Tahoma"/>
              </a:rPr>
              <a:t>яких  </a:t>
            </a: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проводять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електричний </a:t>
            </a: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струм</a:t>
            </a:r>
            <a:r>
              <a:rPr sz="2400" dirty="0">
                <a:solidFill>
                  <a:srgbClr val="000000"/>
                </a:solidFill>
              </a:rPr>
              <a:t>. </a:t>
            </a: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Це розчини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лугів,  кислот </a:t>
            </a: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і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розчинних</a:t>
            </a:r>
            <a:r>
              <a:rPr sz="2400" b="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солей.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9659" y="3557015"/>
            <a:ext cx="3895344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25562" y="3449828"/>
            <a:ext cx="3918585" cy="2650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5"/>
              </a:spcBef>
            </a:pPr>
            <a:r>
              <a:rPr sz="2400" spc="-5" dirty="0">
                <a:latin typeface="Tahoma"/>
                <a:cs typeface="Tahoma"/>
              </a:rPr>
              <a:t>Розпад </a:t>
            </a:r>
            <a:r>
              <a:rPr sz="2400" dirty="0">
                <a:latin typeface="Tahoma"/>
                <a:cs typeface="Tahoma"/>
              </a:rPr>
              <a:t>молекул або  </a:t>
            </a:r>
            <a:r>
              <a:rPr sz="2400" spc="-5" dirty="0">
                <a:latin typeface="Tahoma"/>
                <a:cs typeface="Tahoma"/>
              </a:rPr>
              <a:t>кристалів електроліта </a:t>
            </a:r>
            <a:r>
              <a:rPr sz="2400" dirty="0">
                <a:latin typeface="Tahoma"/>
                <a:cs typeface="Tahoma"/>
              </a:rPr>
              <a:t>на  </a:t>
            </a:r>
            <a:r>
              <a:rPr sz="2800" dirty="0">
                <a:latin typeface="Tahoma"/>
                <a:cs typeface="Tahoma"/>
              </a:rPr>
              <a:t>іони </a:t>
            </a:r>
            <a:r>
              <a:rPr sz="2400" spc="-5" dirty="0">
                <a:latin typeface="Tahoma"/>
                <a:cs typeface="Tahoma"/>
              </a:rPr>
              <a:t>під впливом</a:t>
            </a:r>
            <a:r>
              <a:rPr sz="2400" spc="-1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полярних  молекул </a:t>
            </a:r>
            <a:r>
              <a:rPr sz="2400" spc="-5" dirty="0">
                <a:latin typeface="Tahoma"/>
                <a:cs typeface="Tahoma"/>
              </a:rPr>
              <a:t>води чи  </a:t>
            </a:r>
            <a:r>
              <a:rPr sz="2400" spc="5" dirty="0">
                <a:latin typeface="Tahoma"/>
                <a:cs typeface="Tahoma"/>
              </a:rPr>
              <a:t>розплавлення </a:t>
            </a:r>
            <a:r>
              <a:rPr sz="2400" spc="-5" dirty="0">
                <a:latin typeface="Tahoma"/>
                <a:cs typeface="Tahoma"/>
              </a:rPr>
              <a:t>називають  </a:t>
            </a:r>
            <a:r>
              <a:rPr sz="2500" b="1" i="1" spc="-65" dirty="0">
                <a:latin typeface="Tahoma"/>
                <a:cs typeface="Tahoma"/>
              </a:rPr>
              <a:t>електролітичною  </a:t>
            </a:r>
            <a:r>
              <a:rPr sz="2500" b="1" i="1" spc="-55" dirty="0">
                <a:latin typeface="Tahoma"/>
                <a:cs typeface="Tahoma"/>
              </a:rPr>
              <a:t>дисоціацією</a:t>
            </a:r>
            <a:r>
              <a:rPr sz="2400" spc="-55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1936" y="-159310"/>
            <a:ext cx="356447" cy="33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315" tIns="52157" rIns="104315" bIns="52157" anchor="ctr"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87" y="316870"/>
            <a:ext cx="12949040" cy="8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1936" y="187321"/>
            <a:ext cx="10218138" cy="41840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315" tIns="52157" rIns="104315" bIns="52157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805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62268" y="446419"/>
            <a:ext cx="9768866" cy="66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>
              <a:spcBef>
                <a:spcPts val="1141"/>
              </a:spcBef>
              <a:buSzPct val="80000"/>
            </a:pPr>
            <a:r>
              <a:rPr lang="uk-UA" sz="3200" dirty="0">
                <a:latin typeface="Trebuchet MS" pitchFamily="34" charset="0"/>
              </a:rPr>
              <a:t>Дисоціація води. Водневий показник.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dirty="0">
                <a:latin typeface="Trebuchet MS" pitchFamily="34" charset="0"/>
              </a:rPr>
              <a:t>Н</a:t>
            </a:r>
            <a:r>
              <a:rPr lang="uk-UA" baseline="-25000" dirty="0">
                <a:latin typeface="Trebuchet MS" pitchFamily="34" charset="0"/>
              </a:rPr>
              <a:t>2</a:t>
            </a:r>
            <a:r>
              <a:rPr lang="uk-UA" dirty="0">
                <a:latin typeface="Trebuchet MS" pitchFamily="34" charset="0"/>
              </a:rPr>
              <a:t>О 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↔ Н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+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+ ОН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dirty="0" err="1">
                <a:latin typeface="Trebuchet MS" pitchFamily="34" charset="0"/>
                <a:cs typeface="Arial" pitchFamily="34" charset="0"/>
              </a:rPr>
              <a:t>К</a:t>
            </a:r>
            <a:r>
              <a:rPr lang="uk-UA" baseline="-25000" dirty="0" err="1">
                <a:latin typeface="Trebuchet MS" pitchFamily="34" charset="0"/>
                <a:cs typeface="Arial" pitchFamily="34" charset="0"/>
              </a:rPr>
              <a:t>д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=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[H</a:t>
            </a:r>
            <a:r>
              <a:rPr lang="en-US" baseline="30000" dirty="0">
                <a:latin typeface="Trebuchet MS" pitchFamily="34" charset="0"/>
                <a:cs typeface="Arial" pitchFamily="34" charset="0"/>
              </a:rPr>
              <a:t>+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]·[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ОН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]/[</a:t>
            </a:r>
            <a:r>
              <a:rPr lang="uk-UA" dirty="0">
                <a:latin typeface="Trebuchet MS" pitchFamily="34" charset="0"/>
              </a:rPr>
              <a:t>Н</a:t>
            </a:r>
            <a:r>
              <a:rPr lang="uk-UA" baseline="-25000" dirty="0">
                <a:latin typeface="Trebuchet MS" pitchFamily="34" charset="0"/>
              </a:rPr>
              <a:t>2</a:t>
            </a:r>
            <a:r>
              <a:rPr lang="uk-UA" dirty="0">
                <a:latin typeface="Trebuchet MS" pitchFamily="34" charset="0"/>
              </a:rPr>
              <a:t>О</a:t>
            </a:r>
            <a:r>
              <a:rPr lang="en-US" dirty="0">
                <a:latin typeface="Trebuchet MS" pitchFamily="34" charset="0"/>
              </a:rPr>
              <a:t>] = 1</a:t>
            </a:r>
            <a:r>
              <a:rPr lang="uk-UA" dirty="0">
                <a:latin typeface="Trebuchet MS" pitchFamily="34" charset="0"/>
              </a:rPr>
              <a:t>,</a:t>
            </a:r>
            <a:r>
              <a:rPr lang="en-US" dirty="0">
                <a:latin typeface="Trebuchet MS" pitchFamily="34" charset="0"/>
              </a:rPr>
              <a:t>8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·10</a:t>
            </a:r>
            <a:r>
              <a:rPr lang="en-US" baseline="30000" dirty="0">
                <a:latin typeface="Trebuchet MS" pitchFamily="34" charset="0"/>
                <a:cs typeface="Arial" pitchFamily="34" charset="0"/>
              </a:rPr>
              <a:t>-16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; 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en-US" dirty="0">
                <a:latin typeface="Trebuchet MS" pitchFamily="34" charset="0"/>
                <a:cs typeface="Arial" pitchFamily="34" charset="0"/>
              </a:rPr>
              <a:t>[</a:t>
            </a:r>
            <a:r>
              <a:rPr lang="uk-UA" dirty="0">
                <a:latin typeface="Trebuchet MS" pitchFamily="34" charset="0"/>
              </a:rPr>
              <a:t>Н</a:t>
            </a:r>
            <a:r>
              <a:rPr lang="uk-UA" baseline="-25000" dirty="0">
                <a:latin typeface="Trebuchet MS" pitchFamily="34" charset="0"/>
              </a:rPr>
              <a:t>2</a:t>
            </a:r>
            <a:r>
              <a:rPr lang="uk-UA" dirty="0">
                <a:latin typeface="Trebuchet MS" pitchFamily="34" charset="0"/>
              </a:rPr>
              <a:t>О</a:t>
            </a:r>
            <a:r>
              <a:rPr lang="en-US" dirty="0">
                <a:latin typeface="Trebuchet MS" pitchFamily="34" charset="0"/>
              </a:rPr>
              <a:t>] </a:t>
            </a:r>
            <a:r>
              <a:rPr lang="uk-UA" dirty="0">
                <a:latin typeface="Trebuchet MS" pitchFamily="34" charset="0"/>
              </a:rPr>
              <a:t>= 1000/18 = 55,55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en-US" dirty="0">
                <a:latin typeface="Trebuchet MS" pitchFamily="34" charset="0"/>
                <a:cs typeface="Arial" pitchFamily="34" charset="0"/>
              </a:rPr>
              <a:t>[H</a:t>
            </a:r>
            <a:r>
              <a:rPr lang="en-US" baseline="30000" dirty="0">
                <a:latin typeface="Trebuchet MS" pitchFamily="34" charset="0"/>
                <a:cs typeface="Arial" pitchFamily="34" charset="0"/>
              </a:rPr>
              <a:t>+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]·[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ОН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= </a:t>
            </a:r>
            <a:r>
              <a:rPr lang="uk-UA" dirty="0" err="1">
                <a:latin typeface="Trebuchet MS" pitchFamily="34" charset="0"/>
                <a:cs typeface="Arial" pitchFamily="34" charset="0"/>
              </a:rPr>
              <a:t>К</a:t>
            </a:r>
            <a:r>
              <a:rPr lang="uk-UA" baseline="-25000" dirty="0" err="1">
                <a:latin typeface="Trebuchet MS" pitchFamily="34" charset="0"/>
                <a:cs typeface="Arial" pitchFamily="34" charset="0"/>
              </a:rPr>
              <a:t>д</a:t>
            </a:r>
            <a:r>
              <a:rPr lang="uk-UA" baseline="-25000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·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[</a:t>
            </a:r>
            <a:r>
              <a:rPr lang="uk-UA" dirty="0">
                <a:latin typeface="Trebuchet MS" pitchFamily="34" charset="0"/>
              </a:rPr>
              <a:t>Н</a:t>
            </a:r>
            <a:r>
              <a:rPr lang="uk-UA" baseline="-25000" dirty="0">
                <a:latin typeface="Trebuchet MS" pitchFamily="34" charset="0"/>
              </a:rPr>
              <a:t>2</a:t>
            </a:r>
            <a:r>
              <a:rPr lang="uk-UA" dirty="0">
                <a:latin typeface="Trebuchet MS" pitchFamily="34" charset="0"/>
              </a:rPr>
              <a:t>О</a:t>
            </a:r>
            <a:r>
              <a:rPr lang="en-US" dirty="0">
                <a:latin typeface="Trebuchet MS" pitchFamily="34" charset="0"/>
              </a:rPr>
              <a:t>] </a:t>
            </a:r>
            <a:r>
              <a:rPr lang="uk-UA" dirty="0">
                <a:latin typeface="Trebuchet MS" pitchFamily="34" charset="0"/>
              </a:rPr>
              <a:t>= 1,8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·10</a:t>
            </a:r>
            <a:r>
              <a:rPr lang="en-US" baseline="30000" dirty="0">
                <a:latin typeface="Trebuchet MS" pitchFamily="34" charset="0"/>
                <a:cs typeface="Arial" pitchFamily="34" charset="0"/>
              </a:rPr>
              <a:t>-16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·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55,55 = 10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-14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en-US" dirty="0">
                <a:latin typeface="Trebuchet MS" pitchFamily="34" charset="0"/>
                <a:cs typeface="Arial" pitchFamily="34" charset="0"/>
              </a:rPr>
              <a:t>[H</a:t>
            </a:r>
            <a:r>
              <a:rPr lang="en-US" baseline="30000" dirty="0">
                <a:latin typeface="Trebuchet MS" pitchFamily="34" charset="0"/>
                <a:cs typeface="Arial" pitchFamily="34" charset="0"/>
              </a:rPr>
              <a:t>+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]·[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ОН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= 10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-14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– </a:t>
            </a:r>
            <a:r>
              <a:rPr lang="uk-UA" b="1" dirty="0">
                <a:latin typeface="Trebuchet MS" pitchFamily="34" charset="0"/>
                <a:cs typeface="Arial" pitchFamily="34" charset="0"/>
              </a:rPr>
              <a:t>іонний добуток води.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en-US" dirty="0">
                <a:latin typeface="Trebuchet MS" pitchFamily="34" charset="0"/>
                <a:cs typeface="Arial" pitchFamily="34" charset="0"/>
              </a:rPr>
              <a:t>[H</a:t>
            </a:r>
            <a:r>
              <a:rPr lang="en-US" baseline="30000" dirty="0">
                <a:latin typeface="Trebuchet MS" pitchFamily="34" charset="0"/>
                <a:cs typeface="Arial" pitchFamily="34" charset="0"/>
              </a:rPr>
              <a:t>+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=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[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ОН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]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= 10</a:t>
            </a:r>
            <a:r>
              <a:rPr lang="uk-UA" baseline="30000" dirty="0">
                <a:latin typeface="Trebuchet MS" pitchFamily="34" charset="0"/>
                <a:cs typeface="Arial" pitchFamily="34" charset="0"/>
              </a:rPr>
              <a:t>-7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моль/л - нейтральний розчин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b="1" i="1" dirty="0">
                <a:cs typeface="Times New Roman" pitchFamily="18" charset="0"/>
              </a:rPr>
              <a:t>Якісною характеристикою кислотності розчинів є поділ їх на кислотні, нейтральні та лужні. Для кількісної характеристики використовують значення </a:t>
            </a:r>
            <a:r>
              <a:rPr lang="en-US" b="1" i="1" dirty="0">
                <a:cs typeface="Times New Roman" pitchFamily="18" charset="0"/>
              </a:rPr>
              <a:t>pH, </a:t>
            </a:r>
            <a:r>
              <a:rPr lang="uk-UA" b="1" i="1" dirty="0">
                <a:cs typeface="Times New Roman" pitchFamily="18" charset="0"/>
              </a:rPr>
              <a:t>що є від'ємним десятковим логарифмом молярної концентрації </a:t>
            </a:r>
            <a:r>
              <a:rPr lang="uk-UA" b="1" i="1" dirty="0" err="1">
                <a:cs typeface="Times New Roman" pitchFamily="18" charset="0"/>
              </a:rPr>
              <a:t>йонів</a:t>
            </a:r>
            <a:r>
              <a:rPr lang="uk-UA" b="1" i="1" dirty="0">
                <a:cs typeface="Times New Roman" pitchFamily="18" charset="0"/>
              </a:rPr>
              <a:t> Гідрогену. Його називають водневим показником: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b="1" dirty="0" err="1">
                <a:latin typeface="Trebuchet MS" pitchFamily="34" charset="0"/>
                <a:cs typeface="Arial" pitchFamily="34" charset="0"/>
              </a:rPr>
              <a:t>рН</a:t>
            </a:r>
            <a:r>
              <a:rPr lang="uk-UA" b="1" dirty="0">
                <a:latin typeface="Trebuchet MS" pitchFamily="34" charset="0"/>
                <a:cs typeface="Arial" pitchFamily="34" charset="0"/>
              </a:rPr>
              <a:t> = -</a:t>
            </a:r>
            <a:r>
              <a:rPr lang="en-US" b="1" dirty="0" err="1">
                <a:latin typeface="Trebuchet MS" pitchFamily="34" charset="0"/>
                <a:cs typeface="Arial" pitchFamily="34" charset="0"/>
              </a:rPr>
              <a:t>lg</a:t>
            </a:r>
            <a:r>
              <a:rPr lang="en-US" b="1" dirty="0">
                <a:latin typeface="Trebuchet MS" pitchFamily="34" charset="0"/>
                <a:cs typeface="Arial" pitchFamily="34" charset="0"/>
              </a:rPr>
              <a:t> [H</a:t>
            </a:r>
            <a:r>
              <a:rPr lang="en-US" b="1" baseline="30000" dirty="0">
                <a:latin typeface="Trebuchet MS" pitchFamily="34" charset="0"/>
                <a:cs typeface="Arial" pitchFamily="34" charset="0"/>
              </a:rPr>
              <a:t>+</a:t>
            </a:r>
            <a:r>
              <a:rPr lang="en-US" b="1" dirty="0">
                <a:latin typeface="Trebuchet MS" pitchFamily="34" charset="0"/>
                <a:cs typeface="Arial" pitchFamily="34" charset="0"/>
              </a:rPr>
              <a:t>]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– 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водневий показник.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dirty="0" err="1">
                <a:latin typeface="Trebuchet MS" pitchFamily="34" charset="0"/>
                <a:cs typeface="Arial" pitchFamily="34" charset="0"/>
              </a:rPr>
              <a:t>рН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= 7 – нейтральне середовище;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dirty="0" err="1">
                <a:latin typeface="Trebuchet MS" pitchFamily="34" charset="0"/>
                <a:cs typeface="Arial" pitchFamily="34" charset="0"/>
              </a:rPr>
              <a:t>рН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&gt;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7 – лужне середовище;</a:t>
            </a:r>
          </a:p>
          <a:p>
            <a:pPr algn="just">
              <a:spcBef>
                <a:spcPts val="1141"/>
              </a:spcBef>
              <a:buSzPct val="80000"/>
            </a:pPr>
            <a:r>
              <a:rPr lang="uk-UA" dirty="0" err="1">
                <a:latin typeface="Trebuchet MS" pitchFamily="34" charset="0"/>
                <a:cs typeface="Arial" pitchFamily="34" charset="0"/>
              </a:rPr>
              <a:t>рН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>
                <a:latin typeface="Trebuchet MS" pitchFamily="34" charset="0"/>
                <a:cs typeface="Arial" pitchFamily="34" charset="0"/>
              </a:rPr>
              <a:t>&lt;</a:t>
            </a:r>
            <a:r>
              <a:rPr lang="uk-UA" dirty="0">
                <a:latin typeface="Trebuchet MS" pitchFamily="34" charset="0"/>
                <a:cs typeface="Arial" pitchFamily="34" charset="0"/>
              </a:rPr>
              <a:t> 7 – кисле середовище.</a:t>
            </a:r>
          </a:p>
          <a:p>
            <a:pPr algn="just">
              <a:spcBef>
                <a:spcPts val="1141"/>
              </a:spcBef>
              <a:buSzPct val="80000"/>
            </a:pPr>
            <a:endParaRPr lang="uk-UA" dirty="0"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40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31512"/>
            <a:ext cx="10693400" cy="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315" tIns="52157" rIns="104315" bIns="52157" anchor="ctr"/>
          <a:lstStyle/>
          <a:p>
            <a:endParaRPr lang="uk-UA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3497818"/>
            <a:ext cx="10693400" cy="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315" tIns="52157" rIns="104315" bIns="52157" anchor="ctr"/>
          <a:lstStyle/>
          <a:p>
            <a:endParaRPr lang="uk-UA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31" y="5670388"/>
            <a:ext cx="2779170" cy="184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29" y="5759671"/>
            <a:ext cx="2695628" cy="17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2258351"/>
            <a:ext cx="10693400" cy="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315" tIns="52157" rIns="104315" bIns="52157" anchor="ctr"/>
          <a:lstStyle/>
          <a:p>
            <a:endParaRPr lang="uk-UA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854953"/>
            <a:ext cx="10693400" cy="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315" tIns="52157" rIns="104315" bIns="52157" anchor="ctr"/>
          <a:lstStyle/>
          <a:p>
            <a:endParaRPr lang="uk-UA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199575"/>
            <a:ext cx="10693400" cy="4551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ХАРАКТЕРИСТИКА ДЕЯКИХ КИСЛОТНО-ОСНОВНИХ ІНДИКАТОРІВ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9785" y="684508"/>
            <a:ext cx="10190290" cy="1869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Індикаторами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змінюють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гідроген-іонів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ClrTx/>
              <a:buFontTx/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ClrTx/>
              <a:buFontTx/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Основною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характеристикою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індикаторів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переходу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pH, в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змінює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09877" y="2590977"/>
            <a:ext cx="4663511" cy="4044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індикаторів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16" y="3067156"/>
            <a:ext cx="8083171" cy="219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09785" y="5525082"/>
            <a:ext cx="2357746" cy="1988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метилоранж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кислому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нейтральній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оранжевий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лужній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851666" y="5334261"/>
            <a:ext cx="2190662" cy="2258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b="1" i="1">
                <a:latin typeface="Times New Roman" pitchFamily="18" charset="0"/>
                <a:cs typeface="Times New Roman" pitchFamily="18" charset="0"/>
              </a:rPr>
              <a:t>Індикатор лакмус в кислому середовищі — червоний, в нейтральній — фіолетовий, в лужній — синьо-фіолетовий</a:t>
            </a:r>
          </a:p>
        </p:txBody>
      </p:sp>
    </p:spTree>
    <p:extLst>
      <p:ext uri="{BB962C8B-B14F-4D97-AF65-F5344CB8AC3E}">
        <p14:creationId xmlns:p14="http://schemas.microsoft.com/office/powerpoint/2010/main" val="573972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822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6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44" y="1076657"/>
            <a:ext cx="6909867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23" y="4616490"/>
            <a:ext cx="5562053" cy="18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840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883691" y="43767"/>
            <a:ext cx="8844333" cy="57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УНІВЕРСАЛЬНИЙ ІНДИКАТОРНИЙ ПАПІР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90" y="843819"/>
            <a:ext cx="6063306" cy="274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05116" y="749283"/>
            <a:ext cx="2556390" cy="57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У цього зразка хлоридної </a:t>
            </a:r>
          </a:p>
          <a:p>
            <a:pPr>
              <a:buClrTx/>
              <a:buFontTx/>
              <a:buNone/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кислоти рН – 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07464" y="1081908"/>
            <a:ext cx="2413441" cy="50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У цього аміачного миючого </a:t>
            </a:r>
          </a:p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засобу рН – 10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03852" y="2902594"/>
            <a:ext cx="1813794" cy="50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Універсальний </a:t>
            </a:r>
          </a:p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індикаторний папір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57599" y="3606360"/>
            <a:ext cx="3382530" cy="4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ХЛОРИДНА КИСЛОТА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68125" y="3622116"/>
            <a:ext cx="2632507" cy="4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МИЮЧИЙ ЗАСІБ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47" y="4098296"/>
            <a:ext cx="6146848" cy="28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255640" y="4257604"/>
            <a:ext cx="1912188" cy="50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Дистильована вода </a:t>
            </a:r>
          </a:p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нейтральна, її рН = 7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48558" y="4257604"/>
            <a:ext cx="2186949" cy="50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Розчин рідкого мила </a:t>
            </a:r>
          </a:p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слабо лужний, рН – ок. 8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336768" y="6575478"/>
            <a:ext cx="1639284" cy="3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Годинникова скло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765526" y="7014895"/>
            <a:ext cx="3581175" cy="4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ДИСТИЛЬОВАНА ВОДА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104149" y="6997388"/>
            <a:ext cx="2103407" cy="43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315" tIns="52157" rIns="104315" bIns="52157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РІДКЕ МИЛО</a:t>
            </a:r>
          </a:p>
        </p:txBody>
      </p:sp>
    </p:spTree>
    <p:extLst>
      <p:ext uri="{BB962C8B-B14F-4D97-AF65-F5344CB8AC3E}">
        <p14:creationId xmlns:p14="http://schemas.microsoft.com/office/powerpoint/2010/main" val="3644572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6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6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6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6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6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6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6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907" y="567944"/>
            <a:ext cx="6831584" cy="677108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амостійна</a:t>
            </a:r>
            <a:r>
              <a:rPr lang="uk-UA" dirty="0" smtClean="0"/>
              <a:t> робота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9867" y="2316423"/>
            <a:ext cx="7198233" cy="3277820"/>
          </a:xfrm>
        </p:spPr>
        <p:txBody>
          <a:bodyPr/>
          <a:lstStyle/>
          <a:p>
            <a:pPr algn="just" eaLnBrk="1" hangingPunct="1">
              <a:spcBef>
                <a:spcPts val="1000"/>
              </a:spcBef>
              <a:buClrTx/>
              <a:buSzPct val="80000"/>
              <a:buFontTx/>
              <a:buNone/>
            </a:pPr>
            <a:r>
              <a:rPr lang="uk-UA" sz="2800" dirty="0" smtClean="0">
                <a:latin typeface="Trebuchet MS" pitchFamily="32" charset="0"/>
              </a:rPr>
              <a:t>Написати </a:t>
            </a:r>
            <a:r>
              <a:rPr lang="uk-UA" sz="2800" dirty="0">
                <a:latin typeface="Trebuchet MS" pitchFamily="32" charset="0"/>
              </a:rPr>
              <a:t>рівняння реакції у молекулярному та іонному вигляді (повному та </a:t>
            </a:r>
            <a:r>
              <a:rPr lang="uk-UA" sz="2800" dirty="0" err="1">
                <a:latin typeface="Trebuchet MS" pitchFamily="32" charset="0"/>
              </a:rPr>
              <a:t>коротокому</a:t>
            </a:r>
            <a:r>
              <a:rPr lang="en-US" sz="2800" dirty="0">
                <a:latin typeface="Trebuchet MS" pitchFamily="32" charset="0"/>
              </a:rPr>
              <a:t>)</a:t>
            </a:r>
            <a:r>
              <a:rPr lang="uk-UA" sz="2800" dirty="0">
                <a:latin typeface="Trebuchet MS" pitchFamily="32" charset="0"/>
              </a:rPr>
              <a:t>:</a:t>
            </a:r>
          </a:p>
          <a:p>
            <a:pPr marL="342900" indent="-342900" eaLnBrk="1" hangingPunct="1">
              <a:spcBef>
                <a:spcPts val="10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2800" b="1" i="1" dirty="0">
                <a:latin typeface="Trebuchet MS" pitchFamily="32" charset="0"/>
              </a:rPr>
              <a:t>CuCl</a:t>
            </a:r>
            <a:r>
              <a:rPr lang="en-US" sz="2800" b="1" i="1" baseline="-25000" dirty="0">
                <a:latin typeface="Trebuchet MS" pitchFamily="32" charset="0"/>
              </a:rPr>
              <a:t>2</a:t>
            </a:r>
            <a:r>
              <a:rPr lang="en-US" sz="2800" b="1" i="1" dirty="0">
                <a:latin typeface="Trebuchet MS" pitchFamily="32" charset="0"/>
              </a:rPr>
              <a:t> </a:t>
            </a:r>
            <a:r>
              <a:rPr lang="uk-UA" sz="2800" b="1" i="1" dirty="0">
                <a:latin typeface="Trebuchet MS" pitchFamily="32" charset="0"/>
              </a:rPr>
              <a:t>+ </a:t>
            </a:r>
            <a:r>
              <a:rPr lang="en-US" sz="2800" b="1" i="1" dirty="0" err="1">
                <a:latin typeface="Trebuchet MS" pitchFamily="32" charset="0"/>
              </a:rPr>
              <a:t>NaOH</a:t>
            </a:r>
            <a:r>
              <a:rPr lang="en-US" sz="2800" b="1" i="1" dirty="0">
                <a:latin typeface="Trebuchet MS" pitchFamily="32" charset="0"/>
              </a:rPr>
              <a:t> = ……</a:t>
            </a:r>
          </a:p>
          <a:p>
            <a:pPr marL="342900" indent="-342900" eaLnBrk="1" hangingPunct="1">
              <a:spcBef>
                <a:spcPts val="10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2800" b="1" i="1" dirty="0">
                <a:latin typeface="Trebuchet MS" pitchFamily="32" charset="0"/>
              </a:rPr>
              <a:t>Na2S + </a:t>
            </a:r>
            <a:r>
              <a:rPr lang="en-US" sz="2800" b="1" i="1" dirty="0" err="1">
                <a:latin typeface="Trebuchet MS" pitchFamily="32" charset="0"/>
              </a:rPr>
              <a:t>HCl</a:t>
            </a:r>
            <a:r>
              <a:rPr lang="en-US" sz="2800" b="1" i="1" dirty="0">
                <a:latin typeface="Trebuchet MS" pitchFamily="32" charset="0"/>
              </a:rPr>
              <a:t> = ….</a:t>
            </a:r>
          </a:p>
          <a:p>
            <a:pPr marL="342900" indent="-342900" eaLnBrk="1" hangingPunct="1">
              <a:spcBef>
                <a:spcPts val="10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2800" b="1" i="1" dirty="0">
                <a:latin typeface="Trebuchet MS" pitchFamily="32" charset="0"/>
              </a:rPr>
              <a:t>FeSO4 + Na2S = ….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71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5" y="463549"/>
            <a:ext cx="570357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0405" marR="5080" indent="-6883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Причини </a:t>
            </a:r>
            <a:r>
              <a:rPr spc="-5" dirty="0"/>
              <a:t>дисоціації  </a:t>
            </a:r>
            <a:r>
              <a:rPr spc="-10" dirty="0"/>
              <a:t>речовин </a:t>
            </a:r>
            <a:r>
              <a:rPr spc="-5" dirty="0"/>
              <a:t>у</a:t>
            </a:r>
            <a:r>
              <a:rPr spc="5" dirty="0"/>
              <a:t> </a:t>
            </a:r>
            <a:r>
              <a:rPr spc="-5" dirty="0"/>
              <a:t>воді</a:t>
            </a:r>
          </a:p>
        </p:txBody>
      </p:sp>
      <p:sp>
        <p:nvSpPr>
          <p:cNvPr id="3" name="object 3"/>
          <p:cNvSpPr/>
          <p:nvPr/>
        </p:nvSpPr>
        <p:spPr>
          <a:xfrm>
            <a:off x="1073543" y="1944623"/>
            <a:ext cx="4049267" cy="840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0135" y="1949576"/>
            <a:ext cx="4038600" cy="830580"/>
          </a:xfrm>
          <a:prstGeom prst="rect">
            <a:avLst/>
          </a:prstGeom>
          <a:ln w="34289">
            <a:solidFill>
              <a:srgbClr val="8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88265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solidFill>
                  <a:srgbClr val="0000FF"/>
                </a:solidFill>
                <a:latin typeface="Tahoma"/>
                <a:cs typeface="Tahoma"/>
              </a:rPr>
              <a:t>1.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Вода це</a:t>
            </a:r>
            <a:r>
              <a:rPr sz="2400" b="1" spc="-9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полярна </a:t>
            </a:r>
            <a:r>
              <a:rPr sz="2400" b="1" dirty="0">
                <a:solidFill>
                  <a:srgbClr val="0000FF"/>
                </a:solidFill>
                <a:latin typeface="Tahoma"/>
                <a:cs typeface="Tahoma"/>
              </a:rPr>
              <a:t> молекула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4791" y="2098547"/>
            <a:ext cx="4044696" cy="120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28334" y="2101976"/>
            <a:ext cx="4038600" cy="1200150"/>
          </a:xfrm>
          <a:prstGeom prst="rect">
            <a:avLst/>
          </a:prstGeom>
          <a:ln w="34289">
            <a:solidFill>
              <a:srgbClr val="8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133985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2. Вода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ослаблює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ahoma"/>
                <a:cs typeface="Tahoma"/>
              </a:rPr>
              <a:t>взаємодію між іонами</a:t>
            </a:r>
            <a:r>
              <a:rPr sz="2400" b="1" spc="-114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ahoma"/>
                <a:cs typeface="Tahoma"/>
              </a:rPr>
              <a:t>у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 81</a:t>
            </a:r>
            <a:r>
              <a:rPr sz="2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раз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84300" y="3092195"/>
            <a:ext cx="3352800" cy="2294890"/>
            <a:chOff x="1384300" y="3092195"/>
            <a:chExt cx="3352800" cy="2294890"/>
          </a:xfrm>
        </p:grpSpPr>
        <p:sp>
          <p:nvSpPr>
            <p:cNvPr id="8" name="object 8"/>
            <p:cNvSpPr/>
            <p:nvPr/>
          </p:nvSpPr>
          <p:spPr>
            <a:xfrm>
              <a:off x="1460639" y="3168395"/>
              <a:ext cx="3200400" cy="2141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4300" y="3092208"/>
              <a:ext cx="3352800" cy="2294890"/>
            </a:xfrm>
            <a:custGeom>
              <a:avLst/>
              <a:gdLst/>
              <a:ahLst/>
              <a:cxnLst/>
              <a:rect l="l" t="t" r="r" b="b"/>
              <a:pathLst>
                <a:path w="3352800" h="2294890">
                  <a:moveTo>
                    <a:pt x="3289300" y="64008"/>
                  </a:moveTo>
                  <a:lnTo>
                    <a:pt x="3276600" y="64008"/>
                  </a:lnTo>
                  <a:lnTo>
                    <a:pt x="76200" y="64008"/>
                  </a:lnTo>
                  <a:lnTo>
                    <a:pt x="64770" y="64008"/>
                  </a:lnTo>
                  <a:lnTo>
                    <a:pt x="64770" y="2231136"/>
                  </a:lnTo>
                  <a:lnTo>
                    <a:pt x="76200" y="2231136"/>
                  </a:lnTo>
                  <a:lnTo>
                    <a:pt x="76200" y="76200"/>
                  </a:lnTo>
                  <a:lnTo>
                    <a:pt x="3276600" y="76200"/>
                  </a:lnTo>
                  <a:lnTo>
                    <a:pt x="3276600" y="2218182"/>
                  </a:lnTo>
                  <a:lnTo>
                    <a:pt x="76339" y="2218182"/>
                  </a:lnTo>
                  <a:lnTo>
                    <a:pt x="76339" y="2231136"/>
                  </a:lnTo>
                  <a:lnTo>
                    <a:pt x="3276600" y="2231136"/>
                  </a:lnTo>
                  <a:lnTo>
                    <a:pt x="3276727" y="2231136"/>
                  </a:lnTo>
                  <a:lnTo>
                    <a:pt x="3289300" y="2231136"/>
                  </a:lnTo>
                  <a:lnTo>
                    <a:pt x="3289300" y="64008"/>
                  </a:lnTo>
                  <a:close/>
                </a:path>
                <a:path w="3352800" h="2294890">
                  <a:moveTo>
                    <a:pt x="3302647" y="2243328"/>
                  </a:moveTo>
                  <a:lnTo>
                    <a:pt x="51193" y="2243328"/>
                  </a:lnTo>
                  <a:lnTo>
                    <a:pt x="51193" y="2269236"/>
                  </a:lnTo>
                  <a:lnTo>
                    <a:pt x="3302647" y="2269236"/>
                  </a:lnTo>
                  <a:lnTo>
                    <a:pt x="3302647" y="2243328"/>
                  </a:lnTo>
                  <a:close/>
                </a:path>
                <a:path w="3352800" h="2294890">
                  <a:moveTo>
                    <a:pt x="3327400" y="25908"/>
                  </a:moveTo>
                  <a:lnTo>
                    <a:pt x="3303270" y="25908"/>
                  </a:lnTo>
                  <a:lnTo>
                    <a:pt x="50800" y="25908"/>
                  </a:lnTo>
                  <a:lnTo>
                    <a:pt x="26670" y="25908"/>
                  </a:lnTo>
                  <a:lnTo>
                    <a:pt x="26670" y="2269236"/>
                  </a:lnTo>
                  <a:lnTo>
                    <a:pt x="50800" y="2269236"/>
                  </a:lnTo>
                  <a:lnTo>
                    <a:pt x="50800" y="51054"/>
                  </a:lnTo>
                  <a:lnTo>
                    <a:pt x="3303270" y="51054"/>
                  </a:lnTo>
                  <a:lnTo>
                    <a:pt x="3303270" y="2269236"/>
                  </a:lnTo>
                  <a:lnTo>
                    <a:pt x="3327400" y="2269236"/>
                  </a:lnTo>
                  <a:lnTo>
                    <a:pt x="3327400" y="25908"/>
                  </a:lnTo>
                  <a:close/>
                </a:path>
                <a:path w="3352800" h="2294890">
                  <a:moveTo>
                    <a:pt x="3340747" y="2281428"/>
                  </a:moveTo>
                  <a:lnTo>
                    <a:pt x="13093" y="2281428"/>
                  </a:lnTo>
                  <a:lnTo>
                    <a:pt x="13093" y="2294382"/>
                  </a:lnTo>
                  <a:lnTo>
                    <a:pt x="3340747" y="2294382"/>
                  </a:lnTo>
                  <a:lnTo>
                    <a:pt x="3340747" y="2281428"/>
                  </a:lnTo>
                  <a:close/>
                </a:path>
                <a:path w="3352800" h="2294890">
                  <a:moveTo>
                    <a:pt x="3352800" y="0"/>
                  </a:moveTo>
                  <a:lnTo>
                    <a:pt x="33413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294382"/>
                  </a:lnTo>
                  <a:lnTo>
                    <a:pt x="12700" y="2294382"/>
                  </a:lnTo>
                  <a:lnTo>
                    <a:pt x="12700" y="12954"/>
                  </a:lnTo>
                  <a:lnTo>
                    <a:pt x="3341370" y="12954"/>
                  </a:lnTo>
                  <a:lnTo>
                    <a:pt x="3341370" y="2294382"/>
                  </a:lnTo>
                  <a:lnTo>
                    <a:pt x="3352800" y="2294382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0135" y="5454777"/>
            <a:ext cx="3886200" cy="1200150"/>
          </a:xfrm>
          <a:prstGeom prst="rect">
            <a:avLst/>
          </a:prstGeom>
          <a:solidFill>
            <a:srgbClr val="FFFF99"/>
          </a:solidFill>
          <a:ln w="34290">
            <a:solidFill>
              <a:srgbClr val="3333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376555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solidFill>
                  <a:srgbClr val="0000FF"/>
                </a:solidFill>
                <a:latin typeface="Tahoma"/>
                <a:cs typeface="Tahoma"/>
              </a:rPr>
              <a:t>диполі води 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"виривають" </a:t>
            </a:r>
            <a:r>
              <a:rPr sz="2400" b="1" dirty="0">
                <a:solidFill>
                  <a:srgbClr val="0000FF"/>
                </a:solidFill>
                <a:latin typeface="Tahoma"/>
                <a:cs typeface="Tahoma"/>
              </a:rPr>
              <a:t>іони з  кристалічної</a:t>
            </a:r>
            <a:r>
              <a:rPr sz="2400" b="1" spc="-8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решітки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134" y="5302377"/>
            <a:ext cx="3276600" cy="1200150"/>
          </a:xfrm>
          <a:prstGeom prst="rect">
            <a:avLst/>
          </a:prstGeom>
          <a:solidFill>
            <a:srgbClr val="FFCC99"/>
          </a:solidFill>
          <a:ln w="34289">
            <a:solidFill>
              <a:srgbClr val="9933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121285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Кристалічна  решітка  </a:t>
            </a:r>
            <a:r>
              <a:rPr sz="2400" b="1" spc="-5" dirty="0">
                <a:solidFill>
                  <a:srgbClr val="6500FF"/>
                </a:solidFill>
                <a:latin typeface="Tahoma"/>
                <a:cs typeface="Tahoma"/>
              </a:rPr>
              <a:t>руйнується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0927" y="3777996"/>
            <a:ext cx="228600" cy="1219200"/>
          </a:xfrm>
          <a:custGeom>
            <a:avLst/>
            <a:gdLst/>
            <a:ahLst/>
            <a:cxnLst/>
            <a:rect l="l" t="t" r="r" b="b"/>
            <a:pathLst>
              <a:path w="228600" h="1219200">
                <a:moveTo>
                  <a:pt x="228600" y="990600"/>
                </a:moveTo>
                <a:lnTo>
                  <a:pt x="0" y="990600"/>
                </a:lnTo>
                <a:lnTo>
                  <a:pt x="76200" y="1143000"/>
                </a:lnTo>
                <a:lnTo>
                  <a:pt x="76200" y="1028700"/>
                </a:lnTo>
                <a:lnTo>
                  <a:pt x="152400" y="1028700"/>
                </a:lnTo>
                <a:lnTo>
                  <a:pt x="152400" y="1143000"/>
                </a:lnTo>
                <a:lnTo>
                  <a:pt x="228600" y="990600"/>
                </a:lnTo>
                <a:close/>
              </a:path>
              <a:path w="228600" h="1219200">
                <a:moveTo>
                  <a:pt x="152400" y="990600"/>
                </a:moveTo>
                <a:lnTo>
                  <a:pt x="152400" y="0"/>
                </a:lnTo>
                <a:lnTo>
                  <a:pt x="76200" y="0"/>
                </a:lnTo>
                <a:lnTo>
                  <a:pt x="76200" y="990600"/>
                </a:lnTo>
                <a:lnTo>
                  <a:pt x="152400" y="990600"/>
                </a:lnTo>
                <a:close/>
              </a:path>
              <a:path w="228600" h="1219200">
                <a:moveTo>
                  <a:pt x="152400" y="1143000"/>
                </a:moveTo>
                <a:lnTo>
                  <a:pt x="152400" y="1028700"/>
                </a:lnTo>
                <a:lnTo>
                  <a:pt x="76200" y="1028700"/>
                </a:lnTo>
                <a:lnTo>
                  <a:pt x="76200" y="1143000"/>
                </a:lnTo>
                <a:lnTo>
                  <a:pt x="114300" y="1219200"/>
                </a:lnTo>
                <a:lnTo>
                  <a:pt x="152400" y="1143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2039" y="6178296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1028700" y="152400"/>
                </a:moveTo>
                <a:lnTo>
                  <a:pt x="1028700" y="76200"/>
                </a:lnTo>
                <a:lnTo>
                  <a:pt x="0" y="76200"/>
                </a:lnTo>
                <a:lnTo>
                  <a:pt x="0" y="152400"/>
                </a:lnTo>
                <a:lnTo>
                  <a:pt x="1028700" y="152400"/>
                </a:lnTo>
                <a:close/>
              </a:path>
              <a:path w="1219200" h="228600">
                <a:moveTo>
                  <a:pt x="1219187" y="114300"/>
                </a:moveTo>
                <a:lnTo>
                  <a:pt x="990600" y="0"/>
                </a:lnTo>
                <a:lnTo>
                  <a:pt x="990600" y="76200"/>
                </a:lnTo>
                <a:lnTo>
                  <a:pt x="1028700" y="76200"/>
                </a:lnTo>
                <a:lnTo>
                  <a:pt x="1028700" y="209548"/>
                </a:lnTo>
                <a:lnTo>
                  <a:pt x="1219187" y="114300"/>
                </a:lnTo>
                <a:close/>
              </a:path>
              <a:path w="1219200" h="228600">
                <a:moveTo>
                  <a:pt x="1028700" y="209548"/>
                </a:moveTo>
                <a:lnTo>
                  <a:pt x="1028700" y="152400"/>
                </a:lnTo>
                <a:lnTo>
                  <a:pt x="990600" y="152400"/>
                </a:lnTo>
                <a:lnTo>
                  <a:pt x="990600" y="228600"/>
                </a:lnTo>
                <a:lnTo>
                  <a:pt x="1028700" y="2095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5067" y="3773423"/>
            <a:ext cx="1609344" cy="1401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842" y="6003625"/>
            <a:ext cx="7331075" cy="89979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3360"/>
              </a:lnSpc>
              <a:spcBef>
                <a:spcPts val="370"/>
              </a:spcBef>
              <a:tabLst>
                <a:tab pos="2091689" algn="l"/>
                <a:tab pos="4239260" algn="l"/>
                <a:tab pos="5824220" algn="l"/>
                <a:tab pos="6215380" algn="l"/>
              </a:tabLst>
            </a:pPr>
            <a:r>
              <a:rPr sz="2950" i="1" spc="-65" dirty="0">
                <a:latin typeface="Tahoma"/>
                <a:cs typeface="Tahoma"/>
              </a:rPr>
              <a:t>Дисоціаці</a:t>
            </a:r>
            <a:r>
              <a:rPr sz="2950" i="1" spc="-85" dirty="0">
                <a:latin typeface="Tahoma"/>
                <a:cs typeface="Tahoma"/>
              </a:rPr>
              <a:t>я</a:t>
            </a:r>
            <a:r>
              <a:rPr sz="2800" spc="-5" dirty="0">
                <a:latin typeface="Tahoma"/>
                <a:cs typeface="Tahoma"/>
              </a:rPr>
              <a:t>.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5" dirty="0">
                <a:latin typeface="Tahoma"/>
                <a:cs typeface="Tahoma"/>
              </a:rPr>
              <a:t>Р</a:t>
            </a:r>
            <a:r>
              <a:rPr sz="2800" dirty="0">
                <a:latin typeface="Tahoma"/>
                <a:cs typeface="Tahoma"/>
              </a:rPr>
              <a:t>озчиненн</a:t>
            </a:r>
            <a:r>
              <a:rPr sz="2800" spc="5" dirty="0">
                <a:latin typeface="Tahoma"/>
                <a:cs typeface="Tahoma"/>
              </a:rPr>
              <a:t>я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5" dirty="0">
                <a:latin typeface="Tahoma"/>
                <a:cs typeface="Tahoma"/>
              </a:rPr>
              <a:t>речови</a:t>
            </a:r>
            <a:r>
              <a:rPr sz="2800" dirty="0">
                <a:latin typeface="Tahoma"/>
                <a:cs typeface="Tahoma"/>
              </a:rPr>
              <a:t>н	з	і</a:t>
            </a:r>
            <a:r>
              <a:rPr sz="2800" spc="-5" dirty="0">
                <a:latin typeface="Tahoma"/>
                <a:cs typeface="Tahoma"/>
              </a:rPr>
              <a:t>онним  </a:t>
            </a:r>
            <a:r>
              <a:rPr sz="2800" dirty="0">
                <a:latin typeface="Tahoma"/>
                <a:cs typeface="Tahoma"/>
              </a:rPr>
              <a:t>типом хімічного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зв’язку.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2054" y="707389"/>
            <a:ext cx="54565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Дисоціація іонних</a:t>
            </a:r>
            <a:r>
              <a:rPr sz="3200" spc="-15" dirty="0"/>
              <a:t> </a:t>
            </a:r>
            <a:r>
              <a:rPr sz="3200" spc="-10" dirty="0"/>
              <a:t>сполук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597799" y="1395983"/>
            <a:ext cx="7282433" cy="4618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789" y="798576"/>
            <a:ext cx="8305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450" y="722387"/>
            <a:ext cx="8458200" cy="4572000"/>
          </a:xfrm>
          <a:custGeom>
            <a:avLst/>
            <a:gdLst/>
            <a:ahLst/>
            <a:cxnLst/>
            <a:rect l="l" t="t" r="r" b="b"/>
            <a:pathLst>
              <a:path w="8458200" h="4572000">
                <a:moveTo>
                  <a:pt x="8394700" y="63246"/>
                </a:moveTo>
                <a:lnTo>
                  <a:pt x="8382000" y="63246"/>
                </a:lnTo>
                <a:lnTo>
                  <a:pt x="76200" y="63246"/>
                </a:lnTo>
                <a:lnTo>
                  <a:pt x="64770" y="63246"/>
                </a:lnTo>
                <a:lnTo>
                  <a:pt x="64770" y="4508754"/>
                </a:lnTo>
                <a:lnTo>
                  <a:pt x="76200" y="4508754"/>
                </a:lnTo>
                <a:lnTo>
                  <a:pt x="76200" y="76200"/>
                </a:lnTo>
                <a:lnTo>
                  <a:pt x="8382000" y="76200"/>
                </a:lnTo>
                <a:lnTo>
                  <a:pt x="8382000" y="4495800"/>
                </a:lnTo>
                <a:lnTo>
                  <a:pt x="76339" y="4495800"/>
                </a:lnTo>
                <a:lnTo>
                  <a:pt x="76339" y="4508754"/>
                </a:lnTo>
                <a:lnTo>
                  <a:pt x="8382000" y="4508754"/>
                </a:lnTo>
                <a:lnTo>
                  <a:pt x="8382140" y="4508754"/>
                </a:lnTo>
                <a:lnTo>
                  <a:pt x="8394700" y="4508754"/>
                </a:lnTo>
                <a:lnTo>
                  <a:pt x="8394700" y="63246"/>
                </a:lnTo>
                <a:close/>
              </a:path>
              <a:path w="8458200" h="4572000">
                <a:moveTo>
                  <a:pt x="8408035" y="4520946"/>
                </a:moveTo>
                <a:lnTo>
                  <a:pt x="51193" y="4520946"/>
                </a:lnTo>
                <a:lnTo>
                  <a:pt x="51193" y="4546854"/>
                </a:lnTo>
                <a:lnTo>
                  <a:pt x="8408035" y="4546854"/>
                </a:lnTo>
                <a:lnTo>
                  <a:pt x="8408035" y="4520946"/>
                </a:lnTo>
                <a:close/>
              </a:path>
              <a:path w="8458200" h="4572000">
                <a:moveTo>
                  <a:pt x="8432800" y="25146"/>
                </a:moveTo>
                <a:lnTo>
                  <a:pt x="8408670" y="25146"/>
                </a:lnTo>
                <a:lnTo>
                  <a:pt x="50800" y="25146"/>
                </a:lnTo>
                <a:lnTo>
                  <a:pt x="26670" y="25146"/>
                </a:lnTo>
                <a:lnTo>
                  <a:pt x="26670" y="4546854"/>
                </a:lnTo>
                <a:lnTo>
                  <a:pt x="50800" y="4546854"/>
                </a:lnTo>
                <a:lnTo>
                  <a:pt x="50800" y="51054"/>
                </a:lnTo>
                <a:lnTo>
                  <a:pt x="8408670" y="51054"/>
                </a:lnTo>
                <a:lnTo>
                  <a:pt x="8408670" y="4546854"/>
                </a:lnTo>
                <a:lnTo>
                  <a:pt x="8432800" y="4546854"/>
                </a:lnTo>
                <a:lnTo>
                  <a:pt x="8432800" y="25146"/>
                </a:lnTo>
                <a:close/>
              </a:path>
              <a:path w="8458200" h="4572000">
                <a:moveTo>
                  <a:pt x="8446135" y="4559046"/>
                </a:moveTo>
                <a:lnTo>
                  <a:pt x="13093" y="4559046"/>
                </a:lnTo>
                <a:lnTo>
                  <a:pt x="13081" y="4572000"/>
                </a:lnTo>
                <a:lnTo>
                  <a:pt x="8446135" y="4572000"/>
                </a:lnTo>
                <a:lnTo>
                  <a:pt x="8446135" y="4559046"/>
                </a:lnTo>
                <a:close/>
              </a:path>
              <a:path w="8458200" h="4572000">
                <a:moveTo>
                  <a:pt x="8458200" y="0"/>
                </a:moveTo>
                <a:lnTo>
                  <a:pt x="8446770" y="0"/>
                </a:lnTo>
                <a:lnTo>
                  <a:pt x="12700" y="0"/>
                </a:lnTo>
                <a:lnTo>
                  <a:pt x="0" y="0"/>
                </a:lnTo>
                <a:lnTo>
                  <a:pt x="0" y="4572000"/>
                </a:lnTo>
                <a:lnTo>
                  <a:pt x="12700" y="4572000"/>
                </a:lnTo>
                <a:lnTo>
                  <a:pt x="12700" y="12954"/>
                </a:lnTo>
                <a:lnTo>
                  <a:pt x="8446770" y="12954"/>
                </a:lnTo>
                <a:lnTo>
                  <a:pt x="8446770" y="4572000"/>
                </a:lnTo>
                <a:lnTo>
                  <a:pt x="8458200" y="4572000"/>
                </a:lnTo>
                <a:lnTo>
                  <a:pt x="8458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2643" y="5888990"/>
            <a:ext cx="7080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Tahoma"/>
                <a:cs typeface="Tahoma"/>
              </a:rPr>
              <a:t>В </a:t>
            </a:r>
            <a:r>
              <a:rPr sz="3200" spc="-5" dirty="0">
                <a:latin typeface="Tahoma"/>
                <a:cs typeface="Tahoma"/>
              </a:rPr>
              <a:t>розчин </a:t>
            </a:r>
            <a:r>
              <a:rPr sz="3200" dirty="0">
                <a:latin typeface="Tahoma"/>
                <a:cs typeface="Tahoma"/>
              </a:rPr>
              <a:t>переходять </a:t>
            </a:r>
            <a:r>
              <a:rPr sz="3200" spc="-10" dirty="0">
                <a:solidFill>
                  <a:srgbClr val="FF0000"/>
                </a:solidFill>
                <a:latin typeface="Tahoma"/>
                <a:cs typeface="Tahoma"/>
              </a:rPr>
              <a:t>гідратовані</a:t>
            </a:r>
            <a:r>
              <a:rPr sz="3200" spc="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ahoma"/>
                <a:cs typeface="Tahoma"/>
              </a:rPr>
              <a:t>іони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075" y="1702324"/>
            <a:ext cx="8051165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743200" algn="l"/>
                <a:tab pos="5619115" algn="l"/>
                <a:tab pos="7851775" algn="l"/>
              </a:tabLst>
            </a:pPr>
            <a:r>
              <a:rPr sz="3350" i="1" spc="-85" dirty="0">
                <a:solidFill>
                  <a:srgbClr val="000000"/>
                </a:solidFill>
                <a:latin typeface="Tahoma"/>
                <a:cs typeface="Tahoma"/>
              </a:rPr>
              <a:t>Іонізація</a:t>
            </a:r>
            <a:r>
              <a:rPr sz="3200" b="0" spc="-5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r>
              <a:rPr sz="3200" b="0" dirty="0">
                <a:solidFill>
                  <a:srgbClr val="000000"/>
                </a:solidFill>
                <a:latin typeface="Tahoma"/>
                <a:cs typeface="Tahoma"/>
              </a:rPr>
              <a:t>	Р</a:t>
            </a:r>
            <a:r>
              <a:rPr sz="3200" b="0" spc="5" dirty="0">
                <a:solidFill>
                  <a:srgbClr val="000000"/>
                </a:solidFill>
                <a:latin typeface="Tahoma"/>
                <a:cs typeface="Tahoma"/>
              </a:rPr>
              <a:t>озчинення</a:t>
            </a:r>
            <a:r>
              <a:rPr sz="3200" b="0" dirty="0">
                <a:solidFill>
                  <a:srgbClr val="000000"/>
                </a:solidFill>
                <a:latin typeface="Tahoma"/>
                <a:cs typeface="Tahoma"/>
              </a:rPr>
              <a:t>	</a:t>
            </a:r>
            <a:r>
              <a:rPr sz="3200" b="0" spc="-5" dirty="0">
                <a:solidFill>
                  <a:srgbClr val="000000"/>
                </a:solidFill>
                <a:latin typeface="Tahoma"/>
                <a:cs typeface="Tahoma"/>
              </a:rPr>
              <a:t>речовин</a:t>
            </a:r>
            <a:r>
              <a:rPr sz="3200" b="0" dirty="0">
                <a:solidFill>
                  <a:srgbClr val="000000"/>
                </a:solidFill>
                <a:latin typeface="Tahoma"/>
                <a:cs typeface="Tahoma"/>
              </a:rPr>
              <a:t>	</a:t>
            </a:r>
            <a:r>
              <a:rPr sz="3200" b="0" spc="-5" dirty="0">
                <a:solidFill>
                  <a:srgbClr val="000000"/>
                </a:solidFill>
                <a:latin typeface="Tahoma"/>
                <a:cs typeface="Tahoma"/>
              </a:rPr>
              <a:t>з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35" y="2213122"/>
            <a:ext cx="6224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Tahoma"/>
                <a:cs typeface="Tahoma"/>
              </a:rPr>
              <a:t>ковалентним </a:t>
            </a:r>
            <a:r>
              <a:rPr sz="3200" spc="5" dirty="0">
                <a:latin typeface="Tahoma"/>
                <a:cs typeface="Tahoma"/>
              </a:rPr>
              <a:t>полярним</a:t>
            </a:r>
            <a:r>
              <a:rPr sz="3200" spc="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зв’язком.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643" y="483315"/>
            <a:ext cx="8486140" cy="5899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75"/>
              </a:spcBef>
            </a:pPr>
            <a:r>
              <a:rPr sz="1800" dirty="0">
                <a:latin typeface="Tahoma"/>
                <a:cs typeface="Tahoma"/>
              </a:rPr>
              <a:t>Згідно теорії електролітичної </a:t>
            </a:r>
            <a:r>
              <a:rPr sz="1800" spc="-5" dirty="0">
                <a:latin typeface="Tahoma"/>
                <a:cs typeface="Tahoma"/>
              </a:rPr>
              <a:t>дисоціації, </a:t>
            </a:r>
            <a:r>
              <a:rPr sz="1900" b="1" i="1" spc="-65" dirty="0">
                <a:solidFill>
                  <a:srgbClr val="FF0000"/>
                </a:solidFill>
                <a:latin typeface="Tahoma"/>
                <a:cs typeface="Tahoma"/>
              </a:rPr>
              <a:t>кислотами </a:t>
            </a:r>
            <a:r>
              <a:rPr sz="1900" b="1" i="1" spc="-70" dirty="0">
                <a:latin typeface="Tahoma"/>
                <a:cs typeface="Tahoma"/>
              </a:rPr>
              <a:t>називають </a:t>
            </a:r>
            <a:r>
              <a:rPr sz="1900" b="1" i="1" spc="-65" dirty="0">
                <a:latin typeface="Tahoma"/>
                <a:cs typeface="Tahoma"/>
              </a:rPr>
              <a:t>сполуки, </a:t>
            </a:r>
            <a:r>
              <a:rPr sz="1900" b="1" i="1" spc="-60" dirty="0">
                <a:latin typeface="Tahoma"/>
                <a:cs typeface="Tahoma"/>
              </a:rPr>
              <a:t>які  </a:t>
            </a:r>
            <a:r>
              <a:rPr sz="1900" b="1" i="1" spc="-65" dirty="0">
                <a:latin typeface="Tahoma"/>
                <a:cs typeface="Tahoma"/>
              </a:rPr>
              <a:t>дисоціюють </a:t>
            </a:r>
            <a:r>
              <a:rPr sz="1900" b="1" i="1" spc="-60" dirty="0">
                <a:latin typeface="Tahoma"/>
                <a:cs typeface="Tahoma"/>
              </a:rPr>
              <a:t>у </a:t>
            </a:r>
            <a:r>
              <a:rPr sz="1900" b="1" i="1" spc="-65" dirty="0">
                <a:latin typeface="Tahoma"/>
                <a:cs typeface="Tahoma"/>
              </a:rPr>
              <a:t>водному </a:t>
            </a:r>
            <a:r>
              <a:rPr sz="1900" b="1" i="1" spc="-60" dirty="0">
                <a:latin typeface="Tahoma"/>
                <a:cs typeface="Tahoma"/>
              </a:rPr>
              <a:t>розчині </a:t>
            </a:r>
            <a:r>
              <a:rPr sz="1900" b="1" i="1" spc="-55" dirty="0">
                <a:latin typeface="Tahoma"/>
                <a:cs typeface="Tahoma"/>
              </a:rPr>
              <a:t>з </a:t>
            </a:r>
            <a:r>
              <a:rPr sz="1900" b="1" i="1" spc="-65" dirty="0">
                <a:latin typeface="Tahoma"/>
                <a:cs typeface="Tahoma"/>
              </a:rPr>
              <a:t>утворенням </a:t>
            </a:r>
            <a:r>
              <a:rPr sz="1900" b="1" i="1" spc="-55" dirty="0">
                <a:latin typeface="Tahoma"/>
                <a:cs typeface="Tahoma"/>
              </a:rPr>
              <a:t>катіонів</a:t>
            </a:r>
            <a:r>
              <a:rPr sz="1900" b="1" i="1" spc="195" dirty="0">
                <a:latin typeface="Tahoma"/>
                <a:cs typeface="Tahoma"/>
              </a:rPr>
              <a:t> </a:t>
            </a:r>
            <a:r>
              <a:rPr sz="1900" b="1" i="1" spc="-60" dirty="0">
                <a:latin typeface="Tahoma"/>
                <a:cs typeface="Tahoma"/>
              </a:rPr>
              <a:t>Гідрогена: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53204" y="1910346"/>
            <a:ext cx="273050" cy="113030"/>
            <a:chOff x="4353204" y="1910346"/>
            <a:chExt cx="273050" cy="113030"/>
          </a:xfrm>
        </p:grpSpPr>
        <p:sp>
          <p:nvSpPr>
            <p:cNvPr id="4" name="object 4"/>
            <p:cNvSpPr/>
            <p:nvPr/>
          </p:nvSpPr>
          <p:spPr>
            <a:xfrm>
              <a:off x="4382909" y="193167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792" y="0"/>
                  </a:lnTo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7981" y="1912620"/>
              <a:ext cx="45720" cy="38100"/>
            </a:xfrm>
            <a:custGeom>
              <a:avLst/>
              <a:gdLst/>
              <a:ahLst/>
              <a:cxnLst/>
              <a:rect l="l" t="t" r="r" b="b"/>
              <a:pathLst>
                <a:path w="45720" h="38100">
                  <a:moveTo>
                    <a:pt x="45720" y="19050"/>
                  </a:moveTo>
                  <a:lnTo>
                    <a:pt x="0" y="0"/>
                  </a:lnTo>
                  <a:lnTo>
                    <a:pt x="9144" y="19050"/>
                  </a:lnTo>
                  <a:lnTo>
                    <a:pt x="0" y="38100"/>
                  </a:lnTo>
                  <a:lnTo>
                    <a:pt x="4572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7981" y="1912620"/>
              <a:ext cx="45720" cy="38100"/>
            </a:xfrm>
            <a:custGeom>
              <a:avLst/>
              <a:gdLst/>
              <a:ahLst/>
              <a:cxnLst/>
              <a:rect l="l" t="t" r="r" b="b"/>
              <a:pathLst>
                <a:path w="45720" h="38100">
                  <a:moveTo>
                    <a:pt x="45720" y="19050"/>
                  </a:moveTo>
                  <a:lnTo>
                    <a:pt x="0" y="38100"/>
                  </a:lnTo>
                  <a:lnTo>
                    <a:pt x="9144" y="19050"/>
                  </a:lnTo>
                  <a:lnTo>
                    <a:pt x="0" y="0"/>
                  </a:lnTo>
                  <a:lnTo>
                    <a:pt x="45720" y="19050"/>
                  </a:lnTo>
                  <a:close/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60049" y="2001774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240791" y="0"/>
                  </a:moveTo>
                  <a:lnTo>
                    <a:pt x="0" y="0"/>
                  </a:lnTo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5477" y="1982724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44958" y="38100"/>
                  </a:moveTo>
                  <a:lnTo>
                    <a:pt x="35814" y="19049"/>
                  </a:lnTo>
                  <a:lnTo>
                    <a:pt x="44958" y="0"/>
                  </a:lnTo>
                  <a:lnTo>
                    <a:pt x="0" y="19050"/>
                  </a:lnTo>
                  <a:lnTo>
                    <a:pt x="44958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5477" y="1982724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0" y="19050"/>
                  </a:moveTo>
                  <a:lnTo>
                    <a:pt x="44958" y="0"/>
                  </a:lnTo>
                  <a:lnTo>
                    <a:pt x="35814" y="19049"/>
                  </a:lnTo>
                  <a:lnTo>
                    <a:pt x="44958" y="38100"/>
                  </a:lnTo>
                  <a:lnTo>
                    <a:pt x="0" y="19050"/>
                  </a:lnTo>
                  <a:close/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04947" y="1274013"/>
            <a:ext cx="349186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 indent="866140">
              <a:lnSpc>
                <a:spcPct val="134500"/>
              </a:lnSpc>
              <a:spcBef>
                <a:spcPts val="100"/>
              </a:spcBef>
              <a:tabLst>
                <a:tab pos="1768475" algn="l"/>
              </a:tabLst>
            </a:pPr>
            <a:r>
              <a:rPr sz="2000" b="0" spc="-5" dirty="0">
                <a:solidFill>
                  <a:srgbClr val="000000"/>
                </a:solidFill>
                <a:latin typeface="Tahoma"/>
                <a:cs typeface="Tahoma"/>
              </a:rPr>
              <a:t>HCl </a:t>
            </a:r>
            <a:r>
              <a:rPr sz="2000" b="0" spc="-5" dirty="0">
                <a:solidFill>
                  <a:srgbClr val="000000"/>
                </a:solidFill>
                <a:latin typeface="Symbol"/>
                <a:cs typeface="Symbol"/>
              </a:rPr>
              <a:t>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10" dirty="0">
                <a:solidFill>
                  <a:srgbClr val="000000"/>
                </a:solidFill>
                <a:latin typeface="Tahoma"/>
                <a:cs typeface="Tahoma"/>
              </a:rPr>
              <a:t>H</a:t>
            </a:r>
            <a:r>
              <a:rPr sz="1950" b="0" spc="15" baseline="25641" dirty="0">
                <a:solidFill>
                  <a:srgbClr val="000000"/>
                </a:solidFill>
                <a:latin typeface="Tahoma"/>
                <a:cs typeface="Tahoma"/>
              </a:rPr>
              <a:t>+ </a:t>
            </a:r>
            <a:r>
              <a:rPr sz="2000" b="0" spc="-5" dirty="0">
                <a:solidFill>
                  <a:srgbClr val="000000"/>
                </a:solidFill>
                <a:latin typeface="Tahoma"/>
                <a:cs typeface="Tahoma"/>
              </a:rPr>
              <a:t>+ 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Cl</a:t>
            </a:r>
            <a:r>
              <a:rPr sz="1950" b="0" baseline="25641" dirty="0">
                <a:solidFill>
                  <a:srgbClr val="000000"/>
                </a:solidFill>
                <a:latin typeface="Tahoma"/>
                <a:cs typeface="Tahoma"/>
              </a:rPr>
              <a:t>–  </a:t>
            </a:r>
            <a:r>
              <a:rPr sz="3000" b="0" baseline="1388" dirty="0">
                <a:solidFill>
                  <a:srgbClr val="000000"/>
                </a:solidFill>
                <a:latin typeface="Tahoma"/>
                <a:cs typeface="Tahoma"/>
              </a:rPr>
              <a:t>CH</a:t>
            </a:r>
            <a:r>
              <a:rPr sz="1950" b="0" baseline="-23504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sz="3000" b="0" baseline="1388" dirty="0">
                <a:solidFill>
                  <a:srgbClr val="000000"/>
                </a:solidFill>
                <a:latin typeface="Tahoma"/>
                <a:cs typeface="Tahoma"/>
              </a:rPr>
              <a:t>COOH	</a:t>
            </a:r>
            <a:r>
              <a:rPr sz="2000" b="0" spc="10" dirty="0">
                <a:solidFill>
                  <a:srgbClr val="000000"/>
                </a:solidFill>
                <a:latin typeface="Tahoma"/>
                <a:cs typeface="Tahoma"/>
              </a:rPr>
              <a:t>H</a:t>
            </a:r>
            <a:r>
              <a:rPr sz="1950" b="0" spc="15" baseline="25641" dirty="0">
                <a:solidFill>
                  <a:srgbClr val="000000"/>
                </a:solidFill>
                <a:latin typeface="Tahoma"/>
                <a:cs typeface="Tahoma"/>
              </a:rPr>
              <a:t>+ </a:t>
            </a:r>
            <a:r>
              <a:rPr sz="2000" b="0" spc="-5" dirty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sz="2000" b="0" spc="-2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CH</a:t>
            </a:r>
            <a:r>
              <a:rPr sz="1950" b="0" baseline="-25641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COO</a:t>
            </a:r>
            <a:r>
              <a:rPr sz="1950" b="0" baseline="25641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endParaRPr sz="1950" baseline="25641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6797" y="2667301"/>
            <a:ext cx="6488430" cy="11709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30480" indent="-635">
              <a:lnSpc>
                <a:spcPts val="2400"/>
              </a:lnSpc>
              <a:spcBef>
                <a:spcPts val="290"/>
              </a:spcBef>
            </a:pPr>
            <a:r>
              <a:rPr sz="2100" b="1" i="1" spc="-75" dirty="0">
                <a:solidFill>
                  <a:srgbClr val="0A85FF"/>
                </a:solidFill>
                <a:latin typeface="Tahoma"/>
                <a:cs typeface="Tahoma"/>
              </a:rPr>
              <a:t>Основами </a:t>
            </a:r>
            <a:r>
              <a:rPr sz="2100" b="1" i="1" spc="-70" dirty="0">
                <a:latin typeface="Tahoma"/>
                <a:cs typeface="Tahoma"/>
              </a:rPr>
              <a:t>називають </a:t>
            </a:r>
            <a:r>
              <a:rPr sz="2100" b="1" i="1" spc="-65" dirty="0">
                <a:latin typeface="Tahoma"/>
                <a:cs typeface="Tahoma"/>
              </a:rPr>
              <a:t>сполуки, </a:t>
            </a:r>
            <a:r>
              <a:rPr sz="2100" b="1" i="1" spc="-55" dirty="0">
                <a:latin typeface="Tahoma"/>
                <a:cs typeface="Tahoma"/>
              </a:rPr>
              <a:t>які </a:t>
            </a:r>
            <a:r>
              <a:rPr sz="2100" b="1" i="1" spc="-70" dirty="0">
                <a:latin typeface="Tahoma"/>
                <a:cs typeface="Tahoma"/>
              </a:rPr>
              <a:t>дисоціюють </a:t>
            </a:r>
            <a:r>
              <a:rPr sz="2100" b="1" i="1" spc="-55" dirty="0">
                <a:latin typeface="Tahoma"/>
                <a:cs typeface="Tahoma"/>
              </a:rPr>
              <a:t>з  </a:t>
            </a:r>
            <a:r>
              <a:rPr sz="2100" b="1" i="1" spc="-65" dirty="0">
                <a:latin typeface="Tahoma"/>
                <a:cs typeface="Tahoma"/>
              </a:rPr>
              <a:t>утворенням</a:t>
            </a:r>
            <a:r>
              <a:rPr sz="2100" b="1" i="1" spc="-15" dirty="0">
                <a:latin typeface="Tahoma"/>
                <a:cs typeface="Tahoma"/>
              </a:rPr>
              <a:t> </a:t>
            </a:r>
            <a:r>
              <a:rPr sz="2100" b="1" i="1" spc="-55" dirty="0">
                <a:latin typeface="Tahoma"/>
                <a:cs typeface="Tahoma"/>
              </a:rPr>
              <a:t>гідроксид-іонів:</a:t>
            </a:r>
            <a:endParaRPr sz="2100">
              <a:latin typeface="Tahoma"/>
              <a:cs typeface="Tahoma"/>
            </a:endParaRPr>
          </a:p>
          <a:p>
            <a:pPr marL="594995" algn="ctr">
              <a:lnSpc>
                <a:spcPct val="100000"/>
              </a:lnSpc>
              <a:spcBef>
                <a:spcPts val="1625"/>
              </a:spcBef>
            </a:pPr>
            <a:r>
              <a:rPr sz="2000" spc="-5" dirty="0">
                <a:latin typeface="Tahoma"/>
                <a:cs typeface="Tahoma"/>
              </a:rPr>
              <a:t>NaOH </a:t>
            </a:r>
            <a:r>
              <a:rPr sz="2000" spc="-5" dirty="0">
                <a:latin typeface="Symbol"/>
                <a:cs typeface="Symbol"/>
              </a:rPr>
              <a:t>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1950" baseline="25641" dirty="0">
                <a:latin typeface="Times New Roman"/>
                <a:cs typeface="Times New Roman"/>
              </a:rPr>
              <a:t>+ </a:t>
            </a:r>
            <a:r>
              <a:rPr sz="2000" spc="-5" dirty="0">
                <a:latin typeface="Times New Roman"/>
                <a:cs typeface="Times New Roman"/>
              </a:rPr>
              <a:t>+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OH</a:t>
            </a:r>
            <a:r>
              <a:rPr sz="1950" baseline="25641" dirty="0">
                <a:latin typeface="Times New Roman"/>
                <a:cs typeface="Times New Roman"/>
              </a:rPr>
              <a:t>–</a:t>
            </a:r>
            <a:endParaRPr sz="1950" baseline="2564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0010" y="3979355"/>
            <a:ext cx="10655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ahoma"/>
                <a:cs typeface="Tahoma"/>
              </a:rPr>
              <a:t>NH</a:t>
            </a:r>
            <a:r>
              <a:rPr sz="1950" baseline="-25641" dirty="0">
                <a:latin typeface="Tahoma"/>
                <a:cs typeface="Tahoma"/>
              </a:rPr>
              <a:t>3</a:t>
            </a:r>
            <a:r>
              <a:rPr sz="1950" spc="-44" baseline="-25641" dirty="0">
                <a:latin typeface="Tahoma"/>
                <a:cs typeface="Tahoma"/>
              </a:rPr>
              <a:t> </a:t>
            </a:r>
            <a:r>
              <a:rPr sz="2000" spc="-55" dirty="0">
                <a:latin typeface="Symbol"/>
                <a:cs typeface="Symbol"/>
              </a:rPr>
              <a:t></a:t>
            </a:r>
            <a:r>
              <a:rPr sz="2000" spc="-55" dirty="0">
                <a:latin typeface="Tahoma"/>
                <a:cs typeface="Tahoma"/>
              </a:rPr>
              <a:t>H</a:t>
            </a:r>
            <a:r>
              <a:rPr sz="1950" spc="-82" baseline="-25641" dirty="0">
                <a:latin typeface="Times New Roman"/>
                <a:cs typeface="Times New Roman"/>
              </a:rPr>
              <a:t>2</a:t>
            </a:r>
            <a:r>
              <a:rPr sz="2000" spc="-55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9800" y="4092714"/>
            <a:ext cx="273050" cy="113664"/>
            <a:chOff x="4549800" y="4092714"/>
            <a:chExt cx="273050" cy="113664"/>
          </a:xfrm>
        </p:grpSpPr>
        <p:sp>
          <p:nvSpPr>
            <p:cNvPr id="14" name="object 14"/>
            <p:cNvSpPr/>
            <p:nvPr/>
          </p:nvSpPr>
          <p:spPr>
            <a:xfrm>
              <a:off x="4579505" y="4114037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792" y="0"/>
                  </a:lnTo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75339" y="4094987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44958" y="19050"/>
                  </a:moveTo>
                  <a:lnTo>
                    <a:pt x="0" y="0"/>
                  </a:lnTo>
                  <a:lnTo>
                    <a:pt x="9144" y="19050"/>
                  </a:lnTo>
                  <a:lnTo>
                    <a:pt x="0" y="38100"/>
                  </a:lnTo>
                  <a:lnTo>
                    <a:pt x="44958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75339" y="4094987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44958" y="19050"/>
                  </a:moveTo>
                  <a:lnTo>
                    <a:pt x="0" y="38100"/>
                  </a:lnTo>
                  <a:lnTo>
                    <a:pt x="9144" y="19050"/>
                  </a:lnTo>
                  <a:lnTo>
                    <a:pt x="0" y="0"/>
                  </a:lnTo>
                  <a:lnTo>
                    <a:pt x="44958" y="19050"/>
                  </a:lnTo>
                  <a:close/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56645" y="4184141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5">
                  <a:moveTo>
                    <a:pt x="241553" y="0"/>
                  </a:moveTo>
                  <a:lnTo>
                    <a:pt x="0" y="0"/>
                  </a:lnTo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2073" y="416509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70">
                  <a:moveTo>
                    <a:pt x="45720" y="38861"/>
                  </a:moveTo>
                  <a:lnTo>
                    <a:pt x="36576" y="19049"/>
                  </a:lnTo>
                  <a:lnTo>
                    <a:pt x="45720" y="0"/>
                  </a:lnTo>
                  <a:lnTo>
                    <a:pt x="0" y="19050"/>
                  </a:lnTo>
                  <a:lnTo>
                    <a:pt x="45720" y="38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52073" y="4165091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70">
                  <a:moveTo>
                    <a:pt x="0" y="19050"/>
                  </a:moveTo>
                  <a:lnTo>
                    <a:pt x="45720" y="0"/>
                  </a:lnTo>
                  <a:lnTo>
                    <a:pt x="36576" y="19049"/>
                  </a:lnTo>
                  <a:lnTo>
                    <a:pt x="45720" y="38861"/>
                  </a:lnTo>
                  <a:lnTo>
                    <a:pt x="0" y="19050"/>
                  </a:lnTo>
                  <a:close/>
                </a:path>
              </a:pathLst>
            </a:custGeom>
            <a:ln w="4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88865" y="3988561"/>
            <a:ext cx="14198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890"/>
              </a:lnSpc>
              <a:spcBef>
                <a:spcPts val="95"/>
              </a:spcBef>
              <a:tabLst>
                <a:tab pos="673735" algn="l"/>
              </a:tabLst>
            </a:pPr>
            <a:r>
              <a:rPr sz="2000" dirty="0">
                <a:latin typeface="Tahoma"/>
                <a:cs typeface="Tahoma"/>
              </a:rPr>
              <a:t>NH</a:t>
            </a:r>
            <a:r>
              <a:rPr sz="1950" baseline="-25641" dirty="0">
                <a:latin typeface="Tahoma"/>
                <a:cs typeface="Tahoma"/>
              </a:rPr>
              <a:t>4	</a:t>
            </a:r>
            <a:r>
              <a:rPr sz="2000" spc="-5" dirty="0">
                <a:latin typeface="Tahoma"/>
                <a:cs typeface="Tahoma"/>
              </a:rPr>
              <a:t>+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OH</a:t>
            </a:r>
            <a:endParaRPr sz="2000">
              <a:latin typeface="Tahoma"/>
              <a:cs typeface="Tahoma"/>
            </a:endParaRPr>
          </a:p>
          <a:p>
            <a:pPr marL="470534">
              <a:lnSpc>
                <a:spcPts val="770"/>
              </a:lnSpc>
              <a:tabLst>
                <a:tab pos="1289050" algn="l"/>
              </a:tabLst>
            </a:pPr>
            <a:r>
              <a:rPr sz="1300" spc="20" dirty="0">
                <a:latin typeface="Tahoma"/>
                <a:cs typeface="Tahoma"/>
              </a:rPr>
              <a:t>+	</a:t>
            </a:r>
            <a:r>
              <a:rPr sz="1300" spc="15" dirty="0">
                <a:latin typeface="Tahoma"/>
                <a:cs typeface="Tahoma"/>
              </a:rPr>
              <a:t>–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1777" y="4963159"/>
            <a:ext cx="8558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ahoma"/>
                <a:cs typeface="Tahoma"/>
              </a:rPr>
              <a:t>Амфотерні гідроксиди дисоціюють у </a:t>
            </a:r>
            <a:r>
              <a:rPr sz="2000" spc="-10" dirty="0">
                <a:latin typeface="Tahoma"/>
                <a:cs typeface="Tahoma"/>
              </a:rPr>
              <a:t>водному </a:t>
            </a:r>
            <a:r>
              <a:rPr sz="2000" spc="-5" dirty="0">
                <a:latin typeface="Tahoma"/>
                <a:cs typeface="Tahoma"/>
              </a:rPr>
              <a:t>розчині одночасно по типу  кислот і основ. Вони </a:t>
            </a:r>
            <a:r>
              <a:rPr sz="2000" spc="-10" dirty="0">
                <a:latin typeface="Tahoma"/>
                <a:cs typeface="Tahoma"/>
              </a:rPr>
              <a:t>відщеплюють </a:t>
            </a:r>
            <a:r>
              <a:rPr sz="2000" spc="-5" dirty="0">
                <a:latin typeface="Tahoma"/>
                <a:cs typeface="Tahoma"/>
              </a:rPr>
              <a:t>катіони </a:t>
            </a:r>
            <a:r>
              <a:rPr sz="2000" spc="-10" dirty="0">
                <a:latin typeface="Tahoma"/>
                <a:cs typeface="Tahoma"/>
              </a:rPr>
              <a:t>Гідрогена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1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гідроксид-іони: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75170" y="6177337"/>
            <a:ext cx="297815" cy="114300"/>
            <a:chOff x="3475170" y="6177337"/>
            <a:chExt cx="297815" cy="114300"/>
          </a:xfrm>
        </p:grpSpPr>
        <p:sp>
          <p:nvSpPr>
            <p:cNvPr id="23" name="object 23"/>
            <p:cNvSpPr/>
            <p:nvPr/>
          </p:nvSpPr>
          <p:spPr>
            <a:xfrm>
              <a:off x="3507371" y="619963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890" y="0"/>
                  </a:lnTo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0731" y="6179820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70">
                  <a:moveTo>
                    <a:pt x="49529" y="19812"/>
                  </a:moveTo>
                  <a:lnTo>
                    <a:pt x="0" y="0"/>
                  </a:lnTo>
                  <a:lnTo>
                    <a:pt x="9905" y="19812"/>
                  </a:lnTo>
                  <a:lnTo>
                    <a:pt x="0" y="38862"/>
                  </a:lnTo>
                  <a:lnTo>
                    <a:pt x="4952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20731" y="6179820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70">
                  <a:moveTo>
                    <a:pt x="49529" y="19812"/>
                  </a:moveTo>
                  <a:lnTo>
                    <a:pt x="0" y="38862"/>
                  </a:lnTo>
                  <a:lnTo>
                    <a:pt x="9905" y="19812"/>
                  </a:lnTo>
                  <a:lnTo>
                    <a:pt x="0" y="0"/>
                  </a:lnTo>
                  <a:lnTo>
                    <a:pt x="49529" y="19812"/>
                  </a:lnTo>
                  <a:close/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7653" y="6249924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70">
                  <a:moveTo>
                    <a:pt x="49530" y="38862"/>
                  </a:moveTo>
                  <a:lnTo>
                    <a:pt x="39624" y="19812"/>
                  </a:lnTo>
                  <a:lnTo>
                    <a:pt x="49530" y="0"/>
                  </a:lnTo>
                  <a:lnTo>
                    <a:pt x="0" y="19812"/>
                  </a:lnTo>
                  <a:lnTo>
                    <a:pt x="49530" y="38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77653" y="6249924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70">
                  <a:moveTo>
                    <a:pt x="0" y="19812"/>
                  </a:moveTo>
                  <a:lnTo>
                    <a:pt x="49530" y="0"/>
                  </a:lnTo>
                  <a:lnTo>
                    <a:pt x="39624" y="19812"/>
                  </a:lnTo>
                  <a:lnTo>
                    <a:pt x="49530" y="38862"/>
                  </a:lnTo>
                  <a:lnTo>
                    <a:pt x="0" y="19812"/>
                  </a:lnTo>
                  <a:close/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055302" y="6177337"/>
            <a:ext cx="298450" cy="114300"/>
            <a:chOff x="6055302" y="6177337"/>
            <a:chExt cx="298450" cy="114300"/>
          </a:xfrm>
        </p:grpSpPr>
        <p:sp>
          <p:nvSpPr>
            <p:cNvPr id="29" name="object 29"/>
            <p:cNvSpPr/>
            <p:nvPr/>
          </p:nvSpPr>
          <p:spPr>
            <a:xfrm>
              <a:off x="6087503" y="6199632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60">
                  <a:moveTo>
                    <a:pt x="0" y="0"/>
                  </a:moveTo>
                  <a:lnTo>
                    <a:pt x="263652" y="0"/>
                  </a:lnTo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0863" y="6179820"/>
              <a:ext cx="50800" cy="39370"/>
            </a:xfrm>
            <a:custGeom>
              <a:avLst/>
              <a:gdLst/>
              <a:ahLst/>
              <a:cxnLst/>
              <a:rect l="l" t="t" r="r" b="b"/>
              <a:pathLst>
                <a:path w="50800" h="39370">
                  <a:moveTo>
                    <a:pt x="50291" y="19812"/>
                  </a:moveTo>
                  <a:lnTo>
                    <a:pt x="0" y="0"/>
                  </a:lnTo>
                  <a:lnTo>
                    <a:pt x="9905" y="19812"/>
                  </a:lnTo>
                  <a:lnTo>
                    <a:pt x="0" y="38862"/>
                  </a:lnTo>
                  <a:lnTo>
                    <a:pt x="50291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00863" y="6179820"/>
              <a:ext cx="50800" cy="39370"/>
            </a:xfrm>
            <a:custGeom>
              <a:avLst/>
              <a:gdLst/>
              <a:ahLst/>
              <a:cxnLst/>
              <a:rect l="l" t="t" r="r" b="b"/>
              <a:pathLst>
                <a:path w="50800" h="39370">
                  <a:moveTo>
                    <a:pt x="50291" y="19812"/>
                  </a:moveTo>
                  <a:lnTo>
                    <a:pt x="0" y="38862"/>
                  </a:lnTo>
                  <a:lnTo>
                    <a:pt x="9905" y="19812"/>
                  </a:lnTo>
                  <a:lnTo>
                    <a:pt x="0" y="0"/>
                  </a:lnTo>
                  <a:lnTo>
                    <a:pt x="50291" y="19812"/>
                  </a:lnTo>
                  <a:close/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62357" y="6269736"/>
              <a:ext cx="264160" cy="0"/>
            </a:xfrm>
            <a:custGeom>
              <a:avLst/>
              <a:gdLst/>
              <a:ahLst/>
              <a:cxnLst/>
              <a:rect l="l" t="t" r="r" b="b"/>
              <a:pathLst>
                <a:path w="264160">
                  <a:moveTo>
                    <a:pt x="263651" y="0"/>
                  </a:moveTo>
                  <a:lnTo>
                    <a:pt x="0" y="0"/>
                  </a:lnTo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57785" y="6249924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70">
                  <a:moveTo>
                    <a:pt x="49530" y="38862"/>
                  </a:moveTo>
                  <a:lnTo>
                    <a:pt x="39624" y="19812"/>
                  </a:lnTo>
                  <a:lnTo>
                    <a:pt x="49530" y="0"/>
                  </a:lnTo>
                  <a:lnTo>
                    <a:pt x="0" y="19812"/>
                  </a:lnTo>
                  <a:lnTo>
                    <a:pt x="49530" y="38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57785" y="6249924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70">
                  <a:moveTo>
                    <a:pt x="0" y="19812"/>
                  </a:moveTo>
                  <a:lnTo>
                    <a:pt x="49530" y="0"/>
                  </a:lnTo>
                  <a:lnTo>
                    <a:pt x="39624" y="19812"/>
                  </a:lnTo>
                  <a:lnTo>
                    <a:pt x="49530" y="38862"/>
                  </a:lnTo>
                  <a:lnTo>
                    <a:pt x="0" y="19812"/>
                  </a:lnTo>
                  <a:close/>
                </a:path>
              </a:pathLst>
            </a:custGeom>
            <a:ln w="4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829180" y="6043676"/>
            <a:ext cx="14166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000" spc="10" dirty="0">
                <a:latin typeface="Tahoma"/>
                <a:cs typeface="Tahoma"/>
              </a:rPr>
              <a:t>H</a:t>
            </a:r>
            <a:r>
              <a:rPr sz="1950" spc="15" baseline="25641" dirty="0">
                <a:latin typeface="Tahoma"/>
                <a:cs typeface="Tahoma"/>
              </a:rPr>
              <a:t>+ </a:t>
            </a:r>
            <a:r>
              <a:rPr sz="2000" spc="-5" dirty="0">
                <a:latin typeface="Tahoma"/>
                <a:cs typeface="Tahoma"/>
              </a:rPr>
              <a:t>+</a:t>
            </a:r>
            <a:r>
              <a:rPr sz="2000" spc="-2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HZnО</a:t>
            </a:r>
            <a:r>
              <a:rPr sz="1950" spc="-7" baseline="-25641" dirty="0">
                <a:latin typeface="Tahoma"/>
                <a:cs typeface="Tahoma"/>
              </a:rPr>
              <a:t>2</a:t>
            </a:r>
            <a:endParaRPr sz="1950" baseline="-25641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20077" y="6052057"/>
            <a:ext cx="5391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61620" algn="l"/>
                <a:tab pos="525145" algn="l"/>
              </a:tabLst>
            </a:pPr>
            <a:r>
              <a:rPr sz="1300" spc="15" dirty="0">
                <a:latin typeface="Tahoma"/>
                <a:cs typeface="Tahoma"/>
              </a:rPr>
              <a:t>–	</a:t>
            </a:r>
            <a:r>
              <a:rPr sz="13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38321" y="6049771"/>
            <a:ext cx="42202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624455" algn="l"/>
              </a:tabLst>
            </a:pPr>
            <a:r>
              <a:rPr sz="3000" baseline="1388" dirty="0">
                <a:latin typeface="Tahoma"/>
                <a:cs typeface="Tahoma"/>
              </a:rPr>
              <a:t>H</a:t>
            </a:r>
            <a:r>
              <a:rPr sz="1950" baseline="-21367" dirty="0">
                <a:latin typeface="Tahoma"/>
                <a:cs typeface="Tahoma"/>
              </a:rPr>
              <a:t>2</a:t>
            </a:r>
            <a:r>
              <a:rPr sz="3000" baseline="1388" dirty="0">
                <a:latin typeface="Tahoma"/>
                <a:cs typeface="Tahoma"/>
              </a:rPr>
              <a:t>ZnО</a:t>
            </a:r>
            <a:r>
              <a:rPr sz="1950" baseline="-21367" dirty="0">
                <a:latin typeface="Tahoma"/>
                <a:cs typeface="Tahoma"/>
              </a:rPr>
              <a:t>2</a:t>
            </a:r>
            <a:r>
              <a:rPr sz="1950" spc="307" baseline="-21367" dirty="0">
                <a:latin typeface="Tahoma"/>
                <a:cs typeface="Tahoma"/>
              </a:rPr>
              <a:t> </a:t>
            </a:r>
            <a:r>
              <a:rPr sz="3000" spc="-7" baseline="1388" dirty="0">
                <a:latin typeface="Tahoma"/>
                <a:cs typeface="Tahoma"/>
              </a:rPr>
              <a:t>=</a:t>
            </a:r>
            <a:r>
              <a:rPr sz="3000" spc="15" baseline="1388" dirty="0">
                <a:latin typeface="Tahoma"/>
                <a:cs typeface="Tahoma"/>
              </a:rPr>
              <a:t> </a:t>
            </a:r>
            <a:r>
              <a:rPr sz="3000" spc="-7" baseline="1388" dirty="0">
                <a:latin typeface="Tahoma"/>
                <a:cs typeface="Tahoma"/>
              </a:rPr>
              <a:t>Zn(OH)</a:t>
            </a:r>
            <a:r>
              <a:rPr sz="1950" spc="-7" baseline="-21367" dirty="0">
                <a:latin typeface="Times New Roman"/>
                <a:cs typeface="Times New Roman"/>
              </a:rPr>
              <a:t>2	</a:t>
            </a:r>
            <a:r>
              <a:rPr sz="2000" dirty="0">
                <a:latin typeface="Tahoma"/>
                <a:cs typeface="Tahoma"/>
              </a:rPr>
              <a:t>ZnOH</a:t>
            </a:r>
            <a:r>
              <a:rPr sz="1950" baseline="25641" dirty="0">
                <a:latin typeface="Tahoma"/>
                <a:cs typeface="Tahoma"/>
              </a:rPr>
              <a:t>+ </a:t>
            </a:r>
            <a:r>
              <a:rPr sz="2000" spc="-5" dirty="0">
                <a:latin typeface="Tahoma"/>
                <a:cs typeface="Tahoma"/>
              </a:rPr>
              <a:t>+</a:t>
            </a:r>
            <a:r>
              <a:rPr sz="2000" spc="-2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OH</a:t>
            </a:r>
            <a:r>
              <a:rPr sz="1950" baseline="25641" dirty="0">
                <a:latin typeface="Tahoma"/>
                <a:cs typeface="Tahoma"/>
              </a:rPr>
              <a:t>–</a:t>
            </a:r>
            <a:endParaRPr sz="1950" baseline="25641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2003" y="1253412"/>
            <a:ext cx="7605395" cy="17748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525"/>
              </a:spcBef>
            </a:pPr>
            <a:r>
              <a:rPr sz="1900" i="1" spc="-50" dirty="0">
                <a:latin typeface="Tahoma"/>
                <a:cs typeface="Tahoma"/>
              </a:rPr>
              <a:t>а) </a:t>
            </a:r>
            <a:r>
              <a:rPr sz="1900" i="1" spc="-45" dirty="0">
                <a:latin typeface="Tahoma"/>
                <a:cs typeface="Tahoma"/>
              </a:rPr>
              <a:t>катіонів </a:t>
            </a:r>
            <a:r>
              <a:rPr sz="1900" i="1" spc="-60" dirty="0">
                <a:latin typeface="Tahoma"/>
                <a:cs typeface="Tahoma"/>
              </a:rPr>
              <a:t>металу </a:t>
            </a:r>
            <a:r>
              <a:rPr sz="1900" i="1" spc="-25" dirty="0">
                <a:latin typeface="Tahoma"/>
                <a:cs typeface="Tahoma"/>
              </a:rPr>
              <a:t>і </a:t>
            </a:r>
            <a:r>
              <a:rPr sz="1900" i="1" spc="-50" dirty="0">
                <a:latin typeface="Tahoma"/>
                <a:cs typeface="Tahoma"/>
              </a:rPr>
              <a:t>аніонів </a:t>
            </a:r>
            <a:r>
              <a:rPr sz="1900" i="1" spc="-55" dirty="0">
                <a:latin typeface="Tahoma"/>
                <a:cs typeface="Tahoma"/>
              </a:rPr>
              <a:t>кислотного </a:t>
            </a:r>
            <a:r>
              <a:rPr sz="1900" i="1" spc="-60" dirty="0">
                <a:latin typeface="Tahoma"/>
                <a:cs typeface="Tahoma"/>
              </a:rPr>
              <a:t>залишку (</a:t>
            </a:r>
            <a:r>
              <a:rPr sz="1900" b="1" i="1" spc="-60" dirty="0">
                <a:latin typeface="Tahoma"/>
                <a:cs typeface="Tahoma"/>
              </a:rPr>
              <a:t>середні </a:t>
            </a:r>
            <a:r>
              <a:rPr sz="1900" b="1" i="1" spc="-55" dirty="0">
                <a:latin typeface="Tahoma"/>
                <a:cs typeface="Tahoma"/>
              </a:rPr>
              <a:t>солі</a:t>
            </a:r>
            <a:r>
              <a:rPr sz="1900" i="1" spc="-55" dirty="0">
                <a:latin typeface="Tahoma"/>
                <a:cs typeface="Tahoma"/>
              </a:rPr>
              <a:t>)</a:t>
            </a:r>
            <a:r>
              <a:rPr sz="1900" i="1" spc="190" dirty="0">
                <a:latin typeface="Tahoma"/>
                <a:cs typeface="Tahoma"/>
              </a:rPr>
              <a:t> </a:t>
            </a:r>
            <a:r>
              <a:rPr sz="1900" i="1" spc="-40" dirty="0">
                <a:latin typeface="Tahoma"/>
                <a:cs typeface="Tahoma"/>
              </a:rPr>
              <a:t>:</a:t>
            </a:r>
            <a:endParaRPr sz="1900">
              <a:latin typeface="Tahoma"/>
              <a:cs typeface="Tahoma"/>
            </a:endParaRPr>
          </a:p>
          <a:p>
            <a:pPr marL="82550" algn="ctr">
              <a:lnSpc>
                <a:spcPts val="780"/>
              </a:lnSpc>
              <a:spcBef>
                <a:spcPts val="400"/>
              </a:spcBef>
            </a:pPr>
            <a:r>
              <a:rPr sz="1800" spc="-5" dirty="0">
                <a:latin typeface="Tahoma"/>
                <a:cs typeface="Tahoma"/>
              </a:rPr>
              <a:t>K</a:t>
            </a:r>
            <a:r>
              <a:rPr sz="1800" spc="-7" baseline="-20833" dirty="0">
                <a:latin typeface="Tahoma"/>
                <a:cs typeface="Tahoma"/>
              </a:rPr>
              <a:t>3</a:t>
            </a:r>
            <a:r>
              <a:rPr sz="1800" spc="-5" dirty="0">
                <a:latin typeface="Tahoma"/>
                <a:cs typeface="Tahoma"/>
              </a:rPr>
              <a:t>PO</a:t>
            </a:r>
            <a:r>
              <a:rPr sz="1800" spc="-7" baseline="-20833" dirty="0">
                <a:latin typeface="Tahoma"/>
                <a:cs typeface="Tahoma"/>
              </a:rPr>
              <a:t>4 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3K</a:t>
            </a:r>
            <a:r>
              <a:rPr sz="1800" spc="-7" baseline="25462" dirty="0">
                <a:latin typeface="Tahoma"/>
                <a:cs typeface="Tahoma"/>
              </a:rPr>
              <a:t>+ 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</a:t>
            </a:r>
            <a:r>
              <a:rPr sz="1800" spc="-7" baseline="-20833" dirty="0">
                <a:latin typeface="Tahoma"/>
                <a:cs typeface="Tahoma"/>
              </a:rPr>
              <a:t>4</a:t>
            </a:r>
            <a:endParaRPr sz="1800" baseline="-20833">
              <a:latin typeface="Tahoma"/>
              <a:cs typeface="Tahoma"/>
            </a:endParaRPr>
          </a:p>
          <a:p>
            <a:pPr marL="2255520" algn="ctr">
              <a:lnSpc>
                <a:spcPts val="720"/>
              </a:lnSpc>
            </a:pPr>
            <a:r>
              <a:rPr sz="1200" spc="-5" dirty="0">
                <a:latin typeface="Tahoma"/>
                <a:cs typeface="Tahoma"/>
              </a:rPr>
              <a:t>3–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ahoma"/>
              <a:cs typeface="Tahoma"/>
            </a:endParaRPr>
          </a:p>
          <a:p>
            <a:pPr marL="25400" marR="17780" indent="-635">
              <a:lnSpc>
                <a:spcPts val="2160"/>
              </a:lnSpc>
            </a:pPr>
            <a:r>
              <a:rPr sz="1900" i="1" spc="-50" dirty="0">
                <a:latin typeface="Tahoma"/>
                <a:cs typeface="Tahoma"/>
              </a:rPr>
              <a:t>б) </a:t>
            </a:r>
            <a:r>
              <a:rPr sz="1900" i="1" spc="-45" dirty="0">
                <a:latin typeface="Tahoma"/>
                <a:cs typeface="Tahoma"/>
              </a:rPr>
              <a:t>катіонів </a:t>
            </a:r>
            <a:r>
              <a:rPr sz="1900" i="1" spc="-60" dirty="0">
                <a:latin typeface="Tahoma"/>
                <a:cs typeface="Tahoma"/>
              </a:rPr>
              <a:t>металу або </a:t>
            </a:r>
            <a:r>
              <a:rPr sz="1900" i="1" spc="-45" dirty="0">
                <a:latin typeface="Tahoma"/>
                <a:cs typeface="Tahoma"/>
              </a:rPr>
              <a:t>амонія </a:t>
            </a:r>
            <a:r>
              <a:rPr sz="1900" i="1" spc="-25" dirty="0">
                <a:latin typeface="Tahoma"/>
                <a:cs typeface="Tahoma"/>
              </a:rPr>
              <a:t>і </a:t>
            </a:r>
            <a:r>
              <a:rPr sz="1900" i="1" spc="-50" dirty="0">
                <a:latin typeface="Tahoma"/>
                <a:cs typeface="Tahoma"/>
              </a:rPr>
              <a:t>гідроаніонів </a:t>
            </a:r>
            <a:r>
              <a:rPr sz="1900" i="1" spc="-55" dirty="0">
                <a:latin typeface="Tahoma"/>
                <a:cs typeface="Tahoma"/>
              </a:rPr>
              <a:t>кислотного </a:t>
            </a:r>
            <a:r>
              <a:rPr sz="1900" i="1" spc="-60" dirty="0">
                <a:latin typeface="Tahoma"/>
                <a:cs typeface="Tahoma"/>
              </a:rPr>
              <a:t>залишку </a:t>
            </a:r>
            <a:r>
              <a:rPr sz="1900" i="1" spc="-55" dirty="0">
                <a:latin typeface="Tahoma"/>
                <a:cs typeface="Tahoma"/>
              </a:rPr>
              <a:t>(</a:t>
            </a:r>
            <a:r>
              <a:rPr sz="1900" b="1" i="1" spc="-55" dirty="0">
                <a:solidFill>
                  <a:srgbClr val="162A40"/>
                </a:solidFill>
                <a:latin typeface="Tahoma"/>
                <a:cs typeface="Tahoma"/>
              </a:rPr>
              <a:t>кислі  </a:t>
            </a:r>
            <a:r>
              <a:rPr sz="1900" b="1" i="1" spc="-50" dirty="0">
                <a:solidFill>
                  <a:srgbClr val="162A40"/>
                </a:solidFill>
                <a:latin typeface="Tahoma"/>
                <a:cs typeface="Tahoma"/>
              </a:rPr>
              <a:t>солі</a:t>
            </a:r>
            <a:r>
              <a:rPr sz="1900" i="1" spc="-50" dirty="0">
                <a:latin typeface="Tahoma"/>
                <a:cs typeface="Tahoma"/>
              </a:rPr>
              <a:t>):</a:t>
            </a:r>
            <a:endParaRPr sz="1900">
              <a:latin typeface="Tahoma"/>
              <a:cs typeface="Tahoma"/>
            </a:endParaRPr>
          </a:p>
          <a:p>
            <a:pPr marL="225425" algn="ctr">
              <a:lnSpc>
                <a:spcPts val="780"/>
              </a:lnSpc>
              <a:spcBef>
                <a:spcPts val="710"/>
              </a:spcBef>
            </a:pPr>
            <a:r>
              <a:rPr sz="1800" spc="-5" dirty="0">
                <a:latin typeface="Tahoma"/>
                <a:cs typeface="Tahoma"/>
              </a:rPr>
              <a:t>Na</a:t>
            </a:r>
            <a:r>
              <a:rPr sz="1800" spc="-7" baseline="-20833" dirty="0">
                <a:latin typeface="Tahoma"/>
                <a:cs typeface="Tahoma"/>
              </a:rPr>
              <a:t>2</a:t>
            </a:r>
            <a:r>
              <a:rPr sz="1800" spc="-5" dirty="0">
                <a:latin typeface="Tahoma"/>
                <a:cs typeface="Tahoma"/>
              </a:rPr>
              <a:t>HPO</a:t>
            </a:r>
            <a:r>
              <a:rPr sz="1800" spc="-7" baseline="-20833" dirty="0">
                <a:latin typeface="Tahoma"/>
                <a:cs typeface="Tahoma"/>
              </a:rPr>
              <a:t>4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2Na</a:t>
            </a:r>
            <a:r>
              <a:rPr sz="1800" spc="-7" baseline="25462" dirty="0">
                <a:latin typeface="Tahoma"/>
                <a:cs typeface="Tahoma"/>
              </a:rPr>
              <a:t>+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HPO</a:t>
            </a:r>
            <a:r>
              <a:rPr sz="1800" spc="-7" baseline="-20833" dirty="0">
                <a:latin typeface="Tahoma"/>
                <a:cs typeface="Tahoma"/>
              </a:rPr>
              <a:t>4</a:t>
            </a:r>
            <a:endParaRPr sz="1800" baseline="-20833">
              <a:latin typeface="Tahoma"/>
              <a:cs typeface="Tahoma"/>
            </a:endParaRPr>
          </a:p>
          <a:p>
            <a:pPr marR="2219325" algn="r">
              <a:lnSpc>
                <a:spcPts val="720"/>
              </a:lnSpc>
            </a:pPr>
            <a:r>
              <a:rPr sz="1200" spc="-5" dirty="0">
                <a:latin typeface="Tahoma"/>
                <a:cs typeface="Tahoma"/>
              </a:rPr>
              <a:t>2–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075" y="3509217"/>
            <a:ext cx="771144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50" dirty="0">
                <a:latin typeface="Tahoma"/>
                <a:cs typeface="Tahoma"/>
              </a:rPr>
              <a:t>в) гідроксокатіонів </a:t>
            </a:r>
            <a:r>
              <a:rPr sz="1900" i="1" spc="-55" dirty="0">
                <a:latin typeface="Tahoma"/>
                <a:cs typeface="Tahoma"/>
              </a:rPr>
              <a:t>металу </a:t>
            </a:r>
            <a:r>
              <a:rPr sz="1900" i="1" spc="-25" dirty="0">
                <a:latin typeface="Tahoma"/>
                <a:cs typeface="Tahoma"/>
              </a:rPr>
              <a:t>і </a:t>
            </a:r>
            <a:r>
              <a:rPr sz="1900" i="1" spc="-50" dirty="0">
                <a:latin typeface="Tahoma"/>
                <a:cs typeface="Tahoma"/>
              </a:rPr>
              <a:t>аніонів </a:t>
            </a:r>
            <a:r>
              <a:rPr sz="1900" i="1" spc="-60" dirty="0">
                <a:latin typeface="Tahoma"/>
                <a:cs typeface="Tahoma"/>
              </a:rPr>
              <a:t>кислотного залишку (</a:t>
            </a:r>
            <a:r>
              <a:rPr sz="1900" b="1" i="1" spc="-60" dirty="0">
                <a:latin typeface="Tahoma"/>
                <a:cs typeface="Tahoma"/>
              </a:rPr>
              <a:t>основні</a:t>
            </a:r>
            <a:r>
              <a:rPr sz="1900" b="1" i="1" spc="220" dirty="0">
                <a:latin typeface="Tahoma"/>
                <a:cs typeface="Tahoma"/>
              </a:rPr>
              <a:t> </a:t>
            </a:r>
            <a:r>
              <a:rPr sz="1900" b="1" i="1" spc="-50" dirty="0">
                <a:latin typeface="Tahoma"/>
                <a:cs typeface="Tahoma"/>
              </a:rPr>
              <a:t>солі</a:t>
            </a:r>
            <a:r>
              <a:rPr sz="1900" i="1" spc="-50" dirty="0">
                <a:latin typeface="Tahoma"/>
                <a:cs typeface="Tahoma"/>
              </a:rPr>
              <a:t>):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98110" y="3178746"/>
            <a:ext cx="312420" cy="114300"/>
            <a:chOff x="5098110" y="3178746"/>
            <a:chExt cx="312420" cy="114300"/>
          </a:xfrm>
        </p:grpSpPr>
        <p:sp>
          <p:nvSpPr>
            <p:cNvPr id="5" name="object 5"/>
            <p:cNvSpPr/>
            <p:nvPr/>
          </p:nvSpPr>
          <p:spPr>
            <a:xfrm>
              <a:off x="5131955" y="3200399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5221" y="3181349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52577" y="19050"/>
                  </a:moveTo>
                  <a:lnTo>
                    <a:pt x="0" y="0"/>
                  </a:lnTo>
                  <a:lnTo>
                    <a:pt x="10667" y="19050"/>
                  </a:lnTo>
                  <a:lnTo>
                    <a:pt x="0" y="38100"/>
                  </a:lnTo>
                  <a:lnTo>
                    <a:pt x="52577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5221" y="3181349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52577" y="19050"/>
                  </a:moveTo>
                  <a:lnTo>
                    <a:pt x="0" y="38100"/>
                  </a:lnTo>
                  <a:lnTo>
                    <a:pt x="10667" y="19050"/>
                  </a:lnTo>
                  <a:lnTo>
                    <a:pt x="0" y="0"/>
                  </a:lnTo>
                  <a:lnTo>
                    <a:pt x="52577" y="19050"/>
                  </a:lnTo>
                  <a:close/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0713" y="3252215"/>
              <a:ext cx="52069" cy="38100"/>
            </a:xfrm>
            <a:custGeom>
              <a:avLst/>
              <a:gdLst/>
              <a:ahLst/>
              <a:cxnLst/>
              <a:rect l="l" t="t" r="r" b="b"/>
              <a:pathLst>
                <a:path w="52070" h="38100">
                  <a:moveTo>
                    <a:pt x="51816" y="38100"/>
                  </a:moveTo>
                  <a:lnTo>
                    <a:pt x="41148" y="19049"/>
                  </a:lnTo>
                  <a:lnTo>
                    <a:pt x="51816" y="0"/>
                  </a:lnTo>
                  <a:lnTo>
                    <a:pt x="0" y="19050"/>
                  </a:lnTo>
                  <a:lnTo>
                    <a:pt x="5181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0713" y="3252215"/>
              <a:ext cx="52069" cy="38100"/>
            </a:xfrm>
            <a:custGeom>
              <a:avLst/>
              <a:gdLst/>
              <a:ahLst/>
              <a:cxnLst/>
              <a:rect l="l" t="t" r="r" b="b"/>
              <a:pathLst>
                <a:path w="52070" h="38100">
                  <a:moveTo>
                    <a:pt x="0" y="19050"/>
                  </a:moveTo>
                  <a:lnTo>
                    <a:pt x="51816" y="0"/>
                  </a:lnTo>
                  <a:lnTo>
                    <a:pt x="41148" y="19049"/>
                  </a:lnTo>
                  <a:lnTo>
                    <a:pt x="51816" y="38100"/>
                  </a:lnTo>
                  <a:lnTo>
                    <a:pt x="0" y="19050"/>
                  </a:lnTo>
                  <a:close/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28465" y="3076447"/>
            <a:ext cx="119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79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HPO</a:t>
            </a:r>
            <a:r>
              <a:rPr sz="1800" spc="-7" baseline="-25462" dirty="0">
                <a:latin typeface="Tahoma"/>
                <a:cs typeface="Tahoma"/>
              </a:rPr>
              <a:t>4</a:t>
            </a:r>
            <a:endParaRPr sz="1800" baseline="-25462">
              <a:latin typeface="Tahoma"/>
              <a:cs typeface="Tahoma"/>
            </a:endParaRPr>
          </a:p>
          <a:p>
            <a:pPr marL="575310">
              <a:lnSpc>
                <a:spcPts val="710"/>
              </a:lnSpc>
              <a:tabLst>
                <a:tab pos="876300" algn="l"/>
                <a:tab pos="1153160" algn="l"/>
              </a:tabLst>
            </a:pPr>
            <a:r>
              <a:rPr sz="1200" spc="-5" dirty="0">
                <a:latin typeface="Tahoma"/>
                <a:cs typeface="Tahoma"/>
              </a:rPr>
              <a:t>2–	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8746" y="3081782"/>
            <a:ext cx="1187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785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H</a:t>
            </a:r>
            <a:r>
              <a:rPr sz="1800" baseline="25462" dirty="0">
                <a:latin typeface="Tahoma"/>
                <a:cs typeface="Tahoma"/>
              </a:rPr>
              <a:t>+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PO</a:t>
            </a:r>
            <a:r>
              <a:rPr sz="1800" spc="-7" baseline="-25462" dirty="0">
                <a:latin typeface="Tahoma"/>
                <a:cs typeface="Tahoma"/>
              </a:rPr>
              <a:t>4</a:t>
            </a:r>
            <a:endParaRPr sz="1800" baseline="-25462">
              <a:latin typeface="Tahoma"/>
              <a:cs typeface="Tahoma"/>
            </a:endParaRPr>
          </a:p>
          <a:p>
            <a:pPr marR="30480" algn="r">
              <a:lnSpc>
                <a:spcPts val="715"/>
              </a:lnSpc>
            </a:pPr>
            <a:r>
              <a:rPr sz="1200" spc="-5" dirty="0">
                <a:latin typeface="Tahoma"/>
                <a:cs typeface="Tahoma"/>
              </a:rPr>
              <a:t>3–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67630" y="4071048"/>
            <a:ext cx="312420" cy="114935"/>
            <a:chOff x="5067630" y="4071048"/>
            <a:chExt cx="312420" cy="114935"/>
          </a:xfrm>
        </p:grpSpPr>
        <p:sp>
          <p:nvSpPr>
            <p:cNvPr id="13" name="object 13"/>
            <p:cNvSpPr/>
            <p:nvPr/>
          </p:nvSpPr>
          <p:spPr>
            <a:xfrm>
              <a:off x="5101475" y="4092701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5503" y="4073651"/>
              <a:ext cx="52069" cy="39370"/>
            </a:xfrm>
            <a:custGeom>
              <a:avLst/>
              <a:gdLst/>
              <a:ahLst/>
              <a:cxnLst/>
              <a:rect l="l" t="t" r="r" b="b"/>
              <a:pathLst>
                <a:path w="52070" h="39370">
                  <a:moveTo>
                    <a:pt x="51815" y="19050"/>
                  </a:moveTo>
                  <a:lnTo>
                    <a:pt x="0" y="0"/>
                  </a:lnTo>
                  <a:lnTo>
                    <a:pt x="10667" y="19050"/>
                  </a:lnTo>
                  <a:lnTo>
                    <a:pt x="0" y="38862"/>
                  </a:lnTo>
                  <a:lnTo>
                    <a:pt x="5181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25503" y="4073651"/>
              <a:ext cx="52069" cy="39370"/>
            </a:xfrm>
            <a:custGeom>
              <a:avLst/>
              <a:gdLst/>
              <a:ahLst/>
              <a:cxnLst/>
              <a:rect l="l" t="t" r="r" b="b"/>
              <a:pathLst>
                <a:path w="52070" h="39370">
                  <a:moveTo>
                    <a:pt x="51815" y="19050"/>
                  </a:moveTo>
                  <a:lnTo>
                    <a:pt x="0" y="38862"/>
                  </a:lnTo>
                  <a:lnTo>
                    <a:pt x="10667" y="19050"/>
                  </a:lnTo>
                  <a:lnTo>
                    <a:pt x="0" y="0"/>
                  </a:lnTo>
                  <a:lnTo>
                    <a:pt x="51815" y="19050"/>
                  </a:lnTo>
                  <a:close/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5567" y="4163567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275844" y="0"/>
                  </a:moveTo>
                  <a:lnTo>
                    <a:pt x="0" y="0"/>
                  </a:lnTo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0233" y="4144517"/>
              <a:ext cx="52069" cy="39370"/>
            </a:xfrm>
            <a:custGeom>
              <a:avLst/>
              <a:gdLst/>
              <a:ahLst/>
              <a:cxnLst/>
              <a:rect l="l" t="t" r="r" b="b"/>
              <a:pathLst>
                <a:path w="52070" h="39370">
                  <a:moveTo>
                    <a:pt x="51816" y="38861"/>
                  </a:moveTo>
                  <a:lnTo>
                    <a:pt x="41910" y="19049"/>
                  </a:lnTo>
                  <a:lnTo>
                    <a:pt x="51816" y="0"/>
                  </a:lnTo>
                  <a:lnTo>
                    <a:pt x="0" y="19050"/>
                  </a:lnTo>
                  <a:lnTo>
                    <a:pt x="51816" y="38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0233" y="4144517"/>
              <a:ext cx="52069" cy="39370"/>
            </a:xfrm>
            <a:custGeom>
              <a:avLst/>
              <a:gdLst/>
              <a:ahLst/>
              <a:cxnLst/>
              <a:rect l="l" t="t" r="r" b="b"/>
              <a:pathLst>
                <a:path w="52070" h="39370">
                  <a:moveTo>
                    <a:pt x="0" y="19050"/>
                  </a:moveTo>
                  <a:lnTo>
                    <a:pt x="51816" y="0"/>
                  </a:lnTo>
                  <a:lnTo>
                    <a:pt x="41910" y="19049"/>
                  </a:lnTo>
                  <a:lnTo>
                    <a:pt x="51816" y="38861"/>
                  </a:lnTo>
                  <a:lnTo>
                    <a:pt x="0" y="19050"/>
                  </a:lnTo>
                  <a:close/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80333" y="3842257"/>
            <a:ext cx="1287780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105"/>
              </a:spcBef>
            </a:pPr>
            <a:r>
              <a:rPr sz="1800" spc="-5" dirty="0">
                <a:latin typeface="Tahoma"/>
                <a:cs typeface="Tahoma"/>
              </a:rPr>
              <a:t>(CuOH</a:t>
            </a:r>
            <a:r>
              <a:rPr sz="1800" spc="-10" dirty="0">
                <a:latin typeface="Tahoma"/>
                <a:cs typeface="Tahoma"/>
              </a:rPr>
              <a:t>)</a:t>
            </a:r>
            <a:r>
              <a:rPr sz="1800" spc="-7" baseline="-25462" dirty="0">
                <a:latin typeface="Tahoma"/>
                <a:cs typeface="Tahoma"/>
              </a:rPr>
              <a:t>2</a:t>
            </a:r>
            <a:r>
              <a:rPr sz="1800" spc="-10" dirty="0">
                <a:latin typeface="Tahoma"/>
                <a:cs typeface="Tahoma"/>
              </a:rPr>
              <a:t>SO</a:t>
            </a:r>
            <a:r>
              <a:rPr sz="1800" baseline="-25462" dirty="0">
                <a:latin typeface="Tahoma"/>
                <a:cs typeface="Tahoma"/>
              </a:rPr>
              <a:t>4</a:t>
            </a:r>
            <a:endParaRPr sz="1800" baseline="-25462">
              <a:latin typeface="Tahoma"/>
              <a:cs typeface="Tahoma"/>
            </a:endParaRPr>
          </a:p>
          <a:p>
            <a:pPr marR="63500" algn="r">
              <a:lnSpc>
                <a:spcPct val="100000"/>
              </a:lnSpc>
              <a:spcBef>
                <a:spcPts val="1010"/>
              </a:spcBef>
            </a:pPr>
            <a:r>
              <a:rPr sz="1800" spc="-10" dirty="0">
                <a:latin typeface="Tahoma"/>
                <a:cs typeface="Tahoma"/>
              </a:rPr>
              <a:t>CuO</a:t>
            </a:r>
            <a:r>
              <a:rPr sz="1800" spc="-5" dirty="0">
                <a:latin typeface="Tahoma"/>
                <a:cs typeface="Tahoma"/>
              </a:rPr>
              <a:t>H</a:t>
            </a:r>
            <a:r>
              <a:rPr sz="1800" spc="-7" baseline="25462" dirty="0">
                <a:latin typeface="Tahoma"/>
                <a:cs typeface="Tahoma"/>
              </a:rPr>
              <a:t>+</a:t>
            </a:r>
            <a:endParaRPr sz="1800" baseline="25462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96002" y="4475670"/>
            <a:ext cx="312420" cy="114300"/>
            <a:chOff x="4996002" y="4475670"/>
            <a:chExt cx="312420" cy="114300"/>
          </a:xfrm>
        </p:grpSpPr>
        <p:sp>
          <p:nvSpPr>
            <p:cNvPr id="21" name="object 21"/>
            <p:cNvSpPr/>
            <p:nvPr/>
          </p:nvSpPr>
          <p:spPr>
            <a:xfrm>
              <a:off x="5029847" y="4497324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3113" y="4478274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52577" y="19050"/>
                  </a:moveTo>
                  <a:lnTo>
                    <a:pt x="0" y="0"/>
                  </a:lnTo>
                  <a:lnTo>
                    <a:pt x="10667" y="19050"/>
                  </a:lnTo>
                  <a:lnTo>
                    <a:pt x="0" y="38100"/>
                  </a:lnTo>
                  <a:lnTo>
                    <a:pt x="52577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53113" y="4478274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4" h="38100">
                  <a:moveTo>
                    <a:pt x="52577" y="19050"/>
                  </a:moveTo>
                  <a:lnTo>
                    <a:pt x="0" y="38100"/>
                  </a:lnTo>
                  <a:lnTo>
                    <a:pt x="10667" y="19050"/>
                  </a:lnTo>
                  <a:lnTo>
                    <a:pt x="0" y="0"/>
                  </a:lnTo>
                  <a:lnTo>
                    <a:pt x="52577" y="19050"/>
                  </a:lnTo>
                  <a:close/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8605" y="4548378"/>
              <a:ext cx="52069" cy="39370"/>
            </a:xfrm>
            <a:custGeom>
              <a:avLst/>
              <a:gdLst/>
              <a:ahLst/>
              <a:cxnLst/>
              <a:rect l="l" t="t" r="r" b="b"/>
              <a:pathLst>
                <a:path w="52070" h="39370">
                  <a:moveTo>
                    <a:pt x="51816" y="38861"/>
                  </a:moveTo>
                  <a:lnTo>
                    <a:pt x="41148" y="19049"/>
                  </a:lnTo>
                  <a:lnTo>
                    <a:pt x="51816" y="0"/>
                  </a:lnTo>
                  <a:lnTo>
                    <a:pt x="0" y="19050"/>
                  </a:lnTo>
                  <a:lnTo>
                    <a:pt x="51816" y="38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8605" y="4548378"/>
              <a:ext cx="52069" cy="39370"/>
            </a:xfrm>
            <a:custGeom>
              <a:avLst/>
              <a:gdLst/>
              <a:ahLst/>
              <a:cxnLst/>
              <a:rect l="l" t="t" r="r" b="b"/>
              <a:pathLst>
                <a:path w="52070" h="39370">
                  <a:moveTo>
                    <a:pt x="0" y="19050"/>
                  </a:moveTo>
                  <a:lnTo>
                    <a:pt x="51816" y="0"/>
                  </a:lnTo>
                  <a:lnTo>
                    <a:pt x="41148" y="19049"/>
                  </a:lnTo>
                  <a:lnTo>
                    <a:pt x="51816" y="38861"/>
                  </a:lnTo>
                  <a:lnTo>
                    <a:pt x="0" y="19050"/>
                  </a:lnTo>
                  <a:close/>
                </a:path>
              </a:pathLst>
            </a:custGeom>
            <a:ln w="5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91239" y="4380229"/>
            <a:ext cx="301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29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3883" y="3976370"/>
            <a:ext cx="1815464" cy="70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ts val="785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2CuOH</a:t>
            </a:r>
            <a:r>
              <a:rPr sz="1800" spc="-7" baseline="25462" dirty="0">
                <a:latin typeface="Tahoma"/>
                <a:cs typeface="Tahoma"/>
              </a:rPr>
              <a:t>+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SO</a:t>
            </a:r>
            <a:r>
              <a:rPr sz="1800" spc="-7" baseline="-25462" dirty="0">
                <a:latin typeface="Tahoma"/>
                <a:cs typeface="Tahoma"/>
              </a:rPr>
              <a:t>4</a:t>
            </a:r>
            <a:endParaRPr sz="1800" baseline="-25462">
              <a:latin typeface="Tahoma"/>
              <a:cs typeface="Tahoma"/>
            </a:endParaRPr>
          </a:p>
          <a:p>
            <a:pPr marR="30480" algn="r">
              <a:lnSpc>
                <a:spcPts val="715"/>
              </a:lnSpc>
            </a:pPr>
            <a:r>
              <a:rPr sz="1200" spc="-5" dirty="0">
                <a:latin typeface="Tahoma"/>
                <a:cs typeface="Tahoma"/>
              </a:rPr>
              <a:t>2–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Cu</a:t>
            </a:r>
            <a:r>
              <a:rPr sz="1800" spc="-7" baseline="25462" dirty="0">
                <a:latin typeface="Tahoma"/>
                <a:cs typeface="Tahoma"/>
              </a:rPr>
              <a:t>2+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OH</a:t>
            </a:r>
            <a:r>
              <a:rPr sz="1800" baseline="25462" dirty="0">
                <a:latin typeface="Tahoma"/>
                <a:cs typeface="Tahoma"/>
              </a:rPr>
              <a:t>–</a:t>
            </a:r>
            <a:endParaRPr sz="1800" baseline="25462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2003" y="5178044"/>
            <a:ext cx="7663180" cy="137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7780" indent="-130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Подвійні солі дисоціюють одностадійно. Вони розпадаються </a:t>
            </a:r>
            <a:r>
              <a:rPr sz="1800" dirty="0">
                <a:latin typeface="Tahoma"/>
                <a:cs typeface="Tahoma"/>
              </a:rPr>
              <a:t>у </a:t>
            </a:r>
            <a:r>
              <a:rPr sz="1800" spc="-5" dirty="0">
                <a:latin typeface="Tahoma"/>
                <a:cs typeface="Tahoma"/>
              </a:rPr>
              <a:t>водному  </a:t>
            </a:r>
            <a:r>
              <a:rPr sz="1800" dirty="0">
                <a:latin typeface="Tahoma"/>
                <a:cs typeface="Tahoma"/>
              </a:rPr>
              <a:t>розчині з утворенням </a:t>
            </a:r>
            <a:r>
              <a:rPr sz="1800" spc="-5" dirty="0">
                <a:latin typeface="Tahoma"/>
                <a:cs typeface="Tahoma"/>
              </a:rPr>
              <a:t>відповідних катіонів </a:t>
            </a:r>
            <a:r>
              <a:rPr sz="1800" dirty="0">
                <a:latin typeface="Tahoma"/>
                <a:cs typeface="Tahoma"/>
              </a:rPr>
              <a:t>і аніона </a:t>
            </a:r>
            <a:r>
              <a:rPr sz="1800" spc="-5" dirty="0">
                <a:latin typeface="Tahoma"/>
                <a:cs typeface="Tahoma"/>
              </a:rPr>
              <a:t>кислотного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залишку: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R="57785" algn="ctr">
              <a:lnSpc>
                <a:spcPts val="785"/>
              </a:lnSpc>
              <a:spcBef>
                <a:spcPts val="1635"/>
              </a:spcBef>
            </a:pPr>
            <a:r>
              <a:rPr sz="1800" spc="-5" dirty="0">
                <a:latin typeface="Tahoma"/>
                <a:cs typeface="Tahoma"/>
              </a:rPr>
              <a:t>KAl(SO</a:t>
            </a:r>
            <a:r>
              <a:rPr sz="1800" spc="-7" baseline="-20833" dirty="0">
                <a:latin typeface="Tahoma"/>
                <a:cs typeface="Tahoma"/>
              </a:rPr>
              <a:t>4</a:t>
            </a:r>
            <a:r>
              <a:rPr sz="1800" spc="-5" dirty="0">
                <a:latin typeface="Tahoma"/>
                <a:cs typeface="Tahoma"/>
              </a:rPr>
              <a:t>)</a:t>
            </a:r>
            <a:r>
              <a:rPr sz="1800" spc="-7" baseline="-20833" dirty="0">
                <a:latin typeface="Tahoma"/>
                <a:cs typeface="Tahoma"/>
              </a:rPr>
              <a:t>2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K</a:t>
            </a:r>
            <a:r>
              <a:rPr sz="1800" spc="-7" baseline="25462" dirty="0">
                <a:latin typeface="Tahoma"/>
                <a:cs typeface="Tahoma"/>
              </a:rPr>
              <a:t>+ </a:t>
            </a:r>
            <a:r>
              <a:rPr sz="1800" spc="-5" dirty="0">
                <a:latin typeface="Tahoma"/>
                <a:cs typeface="Tahoma"/>
              </a:rPr>
              <a:t>+ Al</a:t>
            </a:r>
            <a:r>
              <a:rPr sz="1800" spc="-7" baseline="25462" dirty="0">
                <a:latin typeface="Tahoma"/>
                <a:cs typeface="Tahoma"/>
              </a:rPr>
              <a:t>3+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2SO</a:t>
            </a:r>
            <a:r>
              <a:rPr sz="1800" spc="-7" baseline="-20833" dirty="0">
                <a:latin typeface="Tahoma"/>
                <a:cs typeface="Tahoma"/>
              </a:rPr>
              <a:t>4</a:t>
            </a:r>
            <a:endParaRPr sz="1800" baseline="-20833">
              <a:latin typeface="Tahoma"/>
              <a:cs typeface="Tahoma"/>
            </a:endParaRPr>
          </a:p>
          <a:p>
            <a:pPr marR="2157730" algn="r">
              <a:lnSpc>
                <a:spcPts val="715"/>
              </a:lnSpc>
            </a:pPr>
            <a:r>
              <a:rPr sz="1200" spc="-5" dirty="0">
                <a:latin typeface="Tahoma"/>
                <a:cs typeface="Tahoma"/>
              </a:rPr>
              <a:t>2–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10771" y="482647"/>
            <a:ext cx="7352665" cy="6521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90"/>
              </a:spcBef>
            </a:pPr>
            <a:r>
              <a:rPr sz="2100" i="1" spc="-75" dirty="0">
                <a:solidFill>
                  <a:srgbClr val="162A40"/>
                </a:solidFill>
                <a:latin typeface="Tahoma"/>
                <a:cs typeface="Tahoma"/>
              </a:rPr>
              <a:t>Солями </a:t>
            </a:r>
            <a:r>
              <a:rPr sz="2100" i="1" spc="-65" dirty="0">
                <a:solidFill>
                  <a:srgbClr val="162A40"/>
                </a:solidFill>
                <a:latin typeface="Tahoma"/>
                <a:cs typeface="Tahoma"/>
              </a:rPr>
              <a:t>називають сполуки, </a:t>
            </a:r>
            <a:r>
              <a:rPr sz="2100" i="1" spc="-55" dirty="0">
                <a:solidFill>
                  <a:srgbClr val="162A40"/>
                </a:solidFill>
                <a:latin typeface="Tahoma"/>
                <a:cs typeface="Tahoma"/>
              </a:rPr>
              <a:t>які </a:t>
            </a:r>
            <a:r>
              <a:rPr sz="2100" i="1" spc="-70" dirty="0">
                <a:solidFill>
                  <a:srgbClr val="162A40"/>
                </a:solidFill>
                <a:latin typeface="Tahoma"/>
                <a:cs typeface="Tahoma"/>
              </a:rPr>
              <a:t>дисоціюють </a:t>
            </a:r>
            <a:r>
              <a:rPr sz="2100" i="1" spc="-60" dirty="0">
                <a:solidFill>
                  <a:srgbClr val="162A40"/>
                </a:solidFill>
                <a:latin typeface="Tahoma"/>
                <a:cs typeface="Tahoma"/>
              </a:rPr>
              <a:t>у </a:t>
            </a:r>
            <a:r>
              <a:rPr sz="2100" i="1" spc="-70" dirty="0">
                <a:solidFill>
                  <a:srgbClr val="162A40"/>
                </a:solidFill>
                <a:latin typeface="Tahoma"/>
                <a:cs typeface="Tahoma"/>
              </a:rPr>
              <a:t>водному  </a:t>
            </a:r>
            <a:r>
              <a:rPr sz="2100" i="1" spc="-65" dirty="0">
                <a:solidFill>
                  <a:srgbClr val="162A40"/>
                </a:solidFill>
                <a:latin typeface="Tahoma"/>
                <a:cs typeface="Tahoma"/>
              </a:rPr>
              <a:t>розчині </a:t>
            </a:r>
            <a:r>
              <a:rPr sz="2100" i="1" spc="-55" dirty="0">
                <a:solidFill>
                  <a:srgbClr val="162A40"/>
                </a:solidFill>
                <a:latin typeface="Tahoma"/>
                <a:cs typeface="Tahoma"/>
              </a:rPr>
              <a:t>з</a:t>
            </a:r>
            <a:r>
              <a:rPr sz="2100" i="1" spc="10" dirty="0">
                <a:solidFill>
                  <a:srgbClr val="162A40"/>
                </a:solidFill>
                <a:latin typeface="Tahoma"/>
                <a:cs typeface="Tahoma"/>
              </a:rPr>
              <a:t> </a:t>
            </a:r>
            <a:r>
              <a:rPr sz="2100" i="1" spc="-65" dirty="0">
                <a:solidFill>
                  <a:srgbClr val="162A40"/>
                </a:solidFill>
                <a:latin typeface="Tahoma"/>
                <a:cs typeface="Tahoma"/>
              </a:rPr>
              <a:t>утворенням: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59160" y="1958232"/>
            <a:ext cx="69850" cy="53975"/>
            <a:chOff x="7359160" y="1958232"/>
            <a:chExt cx="69850" cy="53975"/>
          </a:xfrm>
        </p:grpSpPr>
        <p:sp>
          <p:nvSpPr>
            <p:cNvPr id="3" name="object 3"/>
            <p:cNvSpPr/>
            <p:nvPr/>
          </p:nvSpPr>
          <p:spPr>
            <a:xfrm>
              <a:off x="7362316" y="1961387"/>
              <a:ext cx="63500" cy="47625"/>
            </a:xfrm>
            <a:custGeom>
              <a:avLst/>
              <a:gdLst/>
              <a:ahLst/>
              <a:cxnLst/>
              <a:rect l="l" t="t" r="r" b="b"/>
              <a:pathLst>
                <a:path w="63500" h="47625">
                  <a:moveTo>
                    <a:pt x="63246" y="23622"/>
                  </a:moveTo>
                  <a:lnTo>
                    <a:pt x="0" y="0"/>
                  </a:lnTo>
                  <a:lnTo>
                    <a:pt x="12954" y="23622"/>
                  </a:lnTo>
                  <a:lnTo>
                    <a:pt x="0" y="47244"/>
                  </a:lnTo>
                  <a:lnTo>
                    <a:pt x="63246" y="23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62316" y="1961387"/>
              <a:ext cx="63500" cy="47625"/>
            </a:xfrm>
            <a:custGeom>
              <a:avLst/>
              <a:gdLst/>
              <a:ahLst/>
              <a:cxnLst/>
              <a:rect l="l" t="t" r="r" b="b"/>
              <a:pathLst>
                <a:path w="63500" h="47625">
                  <a:moveTo>
                    <a:pt x="63246" y="23622"/>
                  </a:moveTo>
                  <a:lnTo>
                    <a:pt x="0" y="47244"/>
                  </a:lnTo>
                  <a:lnTo>
                    <a:pt x="12954" y="23622"/>
                  </a:lnTo>
                  <a:lnTo>
                    <a:pt x="0" y="0"/>
                  </a:lnTo>
                  <a:lnTo>
                    <a:pt x="63246" y="23622"/>
                  </a:lnTo>
                  <a:close/>
                </a:path>
              </a:pathLst>
            </a:custGeom>
            <a:ln w="6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050563" y="2044338"/>
            <a:ext cx="69850" cy="53340"/>
            <a:chOff x="7050563" y="2044338"/>
            <a:chExt cx="69850" cy="53340"/>
          </a:xfrm>
        </p:grpSpPr>
        <p:sp>
          <p:nvSpPr>
            <p:cNvPr id="6" name="object 6"/>
            <p:cNvSpPr/>
            <p:nvPr/>
          </p:nvSpPr>
          <p:spPr>
            <a:xfrm>
              <a:off x="7053719" y="2047493"/>
              <a:ext cx="63500" cy="46990"/>
            </a:xfrm>
            <a:custGeom>
              <a:avLst/>
              <a:gdLst/>
              <a:ahLst/>
              <a:cxnLst/>
              <a:rect l="l" t="t" r="r" b="b"/>
              <a:pathLst>
                <a:path w="63500" h="46989">
                  <a:moveTo>
                    <a:pt x="63246" y="46482"/>
                  </a:moveTo>
                  <a:lnTo>
                    <a:pt x="50292" y="22860"/>
                  </a:lnTo>
                  <a:lnTo>
                    <a:pt x="63246" y="0"/>
                  </a:lnTo>
                  <a:lnTo>
                    <a:pt x="0" y="22860"/>
                  </a:lnTo>
                  <a:lnTo>
                    <a:pt x="63246" y="46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53719" y="2047493"/>
              <a:ext cx="63500" cy="46990"/>
            </a:xfrm>
            <a:custGeom>
              <a:avLst/>
              <a:gdLst/>
              <a:ahLst/>
              <a:cxnLst/>
              <a:rect l="l" t="t" r="r" b="b"/>
              <a:pathLst>
                <a:path w="63500" h="46989">
                  <a:moveTo>
                    <a:pt x="0" y="22860"/>
                  </a:moveTo>
                  <a:lnTo>
                    <a:pt x="63246" y="0"/>
                  </a:lnTo>
                  <a:lnTo>
                    <a:pt x="50292" y="22860"/>
                  </a:lnTo>
                  <a:lnTo>
                    <a:pt x="63246" y="46482"/>
                  </a:lnTo>
                  <a:lnTo>
                    <a:pt x="0" y="22860"/>
                  </a:lnTo>
                  <a:close/>
                </a:path>
              </a:pathLst>
            </a:custGeom>
            <a:ln w="6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77423" y="908557"/>
            <a:ext cx="8340725" cy="2201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ahoma"/>
                <a:cs typeface="Tahoma"/>
              </a:rPr>
              <a:t>Іонні рівняння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реакцій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432434" algn="l"/>
                <a:tab pos="1447800" algn="l"/>
                <a:tab pos="1908175" algn="l"/>
                <a:tab pos="3607435" algn="l"/>
                <a:tab pos="4155440" algn="l"/>
                <a:tab pos="5075555" algn="l"/>
                <a:tab pos="5350510" algn="l"/>
                <a:tab pos="6569709" algn="l"/>
                <a:tab pos="7123430" algn="l"/>
              </a:tabLst>
            </a:pPr>
            <a:r>
              <a:rPr sz="2000" spc="-5" dirty="0">
                <a:latin typeface="Tahoma"/>
                <a:cs typeface="Tahoma"/>
              </a:rPr>
              <a:t>це	реакції,	</a:t>
            </a:r>
            <a:r>
              <a:rPr sz="2000" spc="15" dirty="0">
                <a:latin typeface="Tahoma"/>
                <a:cs typeface="Tahoma"/>
              </a:rPr>
              <a:t>які	</a:t>
            </a:r>
            <a:r>
              <a:rPr sz="2000" dirty="0">
                <a:latin typeface="Tahoma"/>
                <a:cs typeface="Tahoma"/>
              </a:rPr>
              <a:t>відбуваються	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dirty="0">
                <a:latin typeface="Tahoma"/>
                <a:cs typeface="Tahoma"/>
              </a:rPr>
              <a:t>	і</a:t>
            </a:r>
            <a:r>
              <a:rPr sz="2000" spc="-5" dirty="0">
                <a:latin typeface="Tahoma"/>
                <a:cs typeface="Tahoma"/>
              </a:rPr>
              <a:t>онами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2000" spc="-5" dirty="0">
                <a:latin typeface="Tahoma"/>
                <a:cs typeface="Tahoma"/>
              </a:rPr>
              <a:t>розчинах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2000" spc="-5" dirty="0">
                <a:latin typeface="Tahoma"/>
                <a:cs typeface="Tahoma"/>
              </a:rPr>
              <a:t>або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2000" spc="-5" dirty="0">
                <a:latin typeface="Tahoma"/>
                <a:cs typeface="Tahoma"/>
              </a:rPr>
              <a:t>розплавах  </a:t>
            </a:r>
            <a:r>
              <a:rPr sz="2000" spc="-10" dirty="0">
                <a:latin typeface="Tahoma"/>
                <a:cs typeface="Tahoma"/>
              </a:rPr>
              <a:t>електролітів.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380"/>
              </a:lnSpc>
              <a:tabLst>
                <a:tab pos="5882005" algn="l"/>
                <a:tab pos="6172200" algn="l"/>
              </a:tabLst>
            </a:pPr>
            <a:r>
              <a:rPr sz="2000" spc="-5" dirty="0">
                <a:latin typeface="Tahoma"/>
                <a:cs typeface="Tahoma"/>
              </a:rPr>
              <a:t>Вони можуть бути </a:t>
            </a:r>
            <a:r>
              <a:rPr sz="2000" spc="-10" dirty="0">
                <a:latin typeface="Tahoma"/>
                <a:cs typeface="Tahoma"/>
              </a:rPr>
              <a:t>незворотніми </a:t>
            </a:r>
            <a:r>
              <a:rPr sz="2000" spc="-5" dirty="0">
                <a:latin typeface="Symbol"/>
                <a:cs typeface="Symbol"/>
              </a:rPr>
              <a:t>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зворотніми	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sng" strike="sngStrike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ahoma"/>
              <a:cs typeface="Tahoma"/>
            </a:endParaRPr>
          </a:p>
          <a:p>
            <a:pPr marL="372745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Умови </a:t>
            </a:r>
            <a:r>
              <a:rPr sz="2000" b="1" spc="-5" dirty="0">
                <a:latin typeface="Tahoma"/>
                <a:cs typeface="Tahoma"/>
              </a:rPr>
              <a:t>пербігу </a:t>
            </a:r>
            <a:r>
              <a:rPr sz="2000" b="1" spc="-10" dirty="0">
                <a:latin typeface="Tahoma"/>
                <a:cs typeface="Tahoma"/>
              </a:rPr>
              <a:t>незворотніх іонних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реакцій</a:t>
            </a:r>
            <a:endParaRPr sz="20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48321" y="3340353"/>
          <a:ext cx="8712834" cy="3455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0"/>
                <a:gridCol w="4032884"/>
              </a:tblGrid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Умови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перебігу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5555">
                        <a:lnSpc>
                          <a:spcPts val="1855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Приклад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реакції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marL="67310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1. Випадає осад малорозчинної речовини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Ba(NO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2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 Na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SO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4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BaSO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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16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2NaNO</a:t>
                      </a:r>
                      <a:r>
                        <a:rPr sz="1575" spc="-7" baseline="-21164" dirty="0">
                          <a:latin typeface="Tahoma"/>
                          <a:cs typeface="Tahoma"/>
                        </a:rPr>
                        <a:t>3</a:t>
                      </a:r>
                      <a:endParaRPr sz="1575" baseline="-21164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1435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Ba</a:t>
                      </a:r>
                      <a:r>
                        <a:rPr sz="1575" baseline="26455" dirty="0">
                          <a:latin typeface="Tahoma"/>
                          <a:cs typeface="Tahoma"/>
                        </a:rPr>
                        <a:t>2+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SO </a:t>
                      </a:r>
                      <a:r>
                        <a:rPr sz="1575" spc="7" baseline="26455" dirty="0">
                          <a:latin typeface="Tahoma"/>
                          <a:cs typeface="Tahoma"/>
                        </a:rPr>
                        <a:t>2–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BaSO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</a:t>
                      </a:r>
                      <a:endParaRPr sz="1600">
                        <a:latin typeface="Symbol"/>
                        <a:cs typeface="Symbol"/>
                      </a:endParaRPr>
                    </a:p>
                    <a:p>
                      <a:pPr marL="1866264">
                        <a:lnSpc>
                          <a:spcPts val="775"/>
                        </a:lnSpc>
                        <a:tabLst>
                          <a:tab pos="2901315" algn="l"/>
                        </a:tabLst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4	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</a:tr>
              <a:tr h="767334">
                <a:tc>
                  <a:txBody>
                    <a:bodyPr/>
                    <a:lstStyle/>
                    <a:p>
                      <a:pPr marL="67310">
                        <a:lnSpc>
                          <a:spcPts val="1855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2. Виділяється газ,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практично нерозчинний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у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воді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Na</a:t>
                      </a:r>
                      <a:r>
                        <a:rPr sz="1575" spc="-7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S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2HCl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2NaCl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H</a:t>
                      </a:r>
                      <a:r>
                        <a:rPr sz="1575" spc="-7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>
                          <a:latin typeface="Symbol"/>
                          <a:cs typeface="Symbol"/>
                        </a:rPr>
                        <a:t></a:t>
                      </a:r>
                      <a:endParaRPr sz="1600">
                        <a:latin typeface="Symbol"/>
                        <a:cs typeface="Symbo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575" spc="7" baseline="26455" dirty="0">
                          <a:latin typeface="Tahoma"/>
                          <a:cs typeface="Tahoma"/>
                        </a:rPr>
                        <a:t>2–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+ 2H</a:t>
                      </a:r>
                      <a:r>
                        <a:rPr sz="1575" baseline="26455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60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H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</a:t>
                      </a:r>
                      <a:endParaRPr sz="16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</a:tr>
              <a:tr h="1152143">
                <a:tc>
                  <a:txBody>
                    <a:bodyPr/>
                    <a:lstStyle/>
                    <a:p>
                      <a:pPr marL="67310">
                        <a:lnSpc>
                          <a:spcPts val="186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3. Утворюється малодиссоційована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речовина,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наприклад, вода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2NaOH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 H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SO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4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Na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SO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4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1600" spc="-25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2H</a:t>
                      </a:r>
                      <a:r>
                        <a:rPr sz="1575" spc="-7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O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</a:t>
                      </a:r>
                      <a:r>
                        <a:rPr sz="1575" baseline="26455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 OH</a:t>
                      </a:r>
                      <a:r>
                        <a:rPr sz="1575" baseline="26455" dirty="0">
                          <a:latin typeface="Tahoma"/>
                          <a:cs typeface="Tahoma"/>
                        </a:rPr>
                        <a:t>– </a:t>
                      </a:r>
                      <a:r>
                        <a:rPr sz="1600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6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H</a:t>
                      </a:r>
                      <a:r>
                        <a:rPr sz="1575" baseline="-21164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O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162A40"/>
                      </a:solidFill>
                      <a:prstDash val="solid"/>
                    </a:lnL>
                    <a:lnR w="12700">
                      <a:solidFill>
                        <a:srgbClr val="162A40"/>
                      </a:solidFill>
                      <a:prstDash val="solid"/>
                    </a:lnR>
                    <a:lnT w="19050">
                      <a:solidFill>
                        <a:srgbClr val="162A40"/>
                      </a:solidFill>
                      <a:prstDash val="solid"/>
                    </a:lnT>
                    <a:lnB w="19050">
                      <a:solidFill>
                        <a:srgbClr val="162A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943" y="619457"/>
            <a:ext cx="6524625" cy="7416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20"/>
              </a:spcBef>
            </a:pPr>
            <a:r>
              <a:rPr sz="2000" spc="10" dirty="0">
                <a:solidFill>
                  <a:srgbClr val="162A40"/>
                </a:solidFill>
              </a:rPr>
              <a:t>Д</a:t>
            </a:r>
            <a:r>
              <a:rPr sz="2000" b="0" spc="10" dirty="0">
                <a:solidFill>
                  <a:srgbClr val="162A40"/>
                </a:solidFill>
                <a:latin typeface="Tahoma"/>
                <a:cs typeface="Tahoma"/>
              </a:rPr>
              <a:t>ля </a:t>
            </a:r>
            <a:r>
              <a:rPr sz="2000" b="0" dirty="0">
                <a:solidFill>
                  <a:srgbClr val="162A40"/>
                </a:solidFill>
                <a:latin typeface="Tahoma"/>
                <a:cs typeface="Tahoma"/>
              </a:rPr>
              <a:t>молекулярного </a:t>
            </a:r>
            <a:r>
              <a:rPr sz="2000" b="0" spc="10" dirty="0">
                <a:solidFill>
                  <a:srgbClr val="162A40"/>
                </a:solidFill>
                <a:latin typeface="Tahoma"/>
                <a:cs typeface="Tahoma"/>
              </a:rPr>
              <a:t>рівняння</a:t>
            </a:r>
            <a:r>
              <a:rPr sz="2000" b="0" dirty="0">
                <a:solidFill>
                  <a:srgbClr val="162A40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162A40"/>
                </a:solidFill>
                <a:latin typeface="Tahoma"/>
                <a:cs typeface="Tahoma"/>
              </a:rPr>
              <a:t>реакції:</a:t>
            </a:r>
            <a:endParaRPr sz="2000">
              <a:latin typeface="Tahoma"/>
              <a:cs typeface="Tahoma"/>
            </a:endParaRPr>
          </a:p>
          <a:p>
            <a:pPr marL="1524000">
              <a:lnSpc>
                <a:spcPct val="100000"/>
              </a:lnSpc>
              <a:spcBef>
                <a:spcPts val="420"/>
              </a:spcBef>
            </a:pP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Cr</a:t>
            </a:r>
            <a:r>
              <a:rPr sz="1950" b="0" baseline="-21367" dirty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(SO</a:t>
            </a:r>
            <a:r>
              <a:rPr sz="1950" b="0" baseline="-21367" dirty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sz="1950" b="0" baseline="-21367" dirty="0">
                <a:solidFill>
                  <a:srgbClr val="000000"/>
                </a:solidFill>
                <a:latin typeface="Tahoma"/>
                <a:cs typeface="Tahoma"/>
              </a:rPr>
              <a:t>3 </a:t>
            </a:r>
            <a:r>
              <a:rPr sz="2000" b="0" spc="-5" dirty="0">
                <a:solidFill>
                  <a:srgbClr val="000000"/>
                </a:solidFill>
                <a:latin typeface="Tahoma"/>
                <a:cs typeface="Tahoma"/>
              </a:rPr>
              <a:t>+ 6NaOH = 2Cr(OH)</a:t>
            </a:r>
            <a:r>
              <a:rPr sz="1950" b="0" spc="-7" baseline="-21367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sz="2000" b="0" spc="-5" dirty="0">
                <a:solidFill>
                  <a:srgbClr val="000000"/>
                </a:solidFill>
                <a:latin typeface="Symbol"/>
                <a:cs typeface="Symbol"/>
              </a:rPr>
              <a:t>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sz="2000" b="0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3Na</a:t>
            </a:r>
            <a:r>
              <a:rPr sz="1950" b="0" baseline="-21367" dirty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SO</a:t>
            </a:r>
            <a:r>
              <a:rPr sz="1950" b="0" baseline="-21367" dirty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endParaRPr sz="1950" baseline="-21367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66124" y="1957762"/>
            <a:ext cx="344170" cy="113664"/>
            <a:chOff x="5766124" y="1957762"/>
            <a:chExt cx="344170" cy="113664"/>
          </a:xfrm>
        </p:grpSpPr>
        <p:sp>
          <p:nvSpPr>
            <p:cNvPr id="4" name="object 4"/>
            <p:cNvSpPr/>
            <p:nvPr/>
          </p:nvSpPr>
          <p:spPr>
            <a:xfrm>
              <a:off x="5803277" y="1979675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>
                  <a:moveTo>
                    <a:pt x="0" y="0"/>
                  </a:moveTo>
                  <a:lnTo>
                    <a:pt x="304038" y="0"/>
                  </a:lnTo>
                </a:path>
              </a:pathLst>
            </a:custGeom>
            <a:ln w="5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0165" y="1960625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19050"/>
                  </a:moveTo>
                  <a:lnTo>
                    <a:pt x="0" y="0"/>
                  </a:lnTo>
                  <a:lnTo>
                    <a:pt x="11429" y="19050"/>
                  </a:lnTo>
                  <a:lnTo>
                    <a:pt x="0" y="38100"/>
                  </a:lnTo>
                  <a:lnTo>
                    <a:pt x="571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0165" y="1960625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19050"/>
                  </a:moveTo>
                  <a:lnTo>
                    <a:pt x="0" y="38100"/>
                  </a:lnTo>
                  <a:lnTo>
                    <a:pt x="11429" y="19050"/>
                  </a:lnTo>
                  <a:lnTo>
                    <a:pt x="0" y="0"/>
                  </a:lnTo>
                  <a:lnTo>
                    <a:pt x="57150" y="19050"/>
                  </a:lnTo>
                  <a:close/>
                </a:path>
              </a:pathLst>
            </a:custGeom>
            <a:ln w="5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8987" y="2029967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45720" y="19049"/>
                  </a:lnTo>
                  <a:lnTo>
                    <a:pt x="57150" y="0"/>
                  </a:lnTo>
                  <a:lnTo>
                    <a:pt x="0" y="1905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8987" y="2029967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57150" y="0"/>
                  </a:lnTo>
                  <a:lnTo>
                    <a:pt x="45720" y="19049"/>
                  </a:lnTo>
                  <a:lnTo>
                    <a:pt x="57150" y="38100"/>
                  </a:lnTo>
                  <a:lnTo>
                    <a:pt x="0" y="19050"/>
                  </a:lnTo>
                  <a:close/>
                </a:path>
              </a:pathLst>
            </a:custGeom>
            <a:ln w="5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7243" y="1316514"/>
            <a:ext cx="7929880" cy="157607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20"/>
              </a:spcBef>
            </a:pPr>
            <a:r>
              <a:rPr sz="2000" spc="-10" dirty="0">
                <a:latin typeface="Tahoma"/>
                <a:cs typeface="Tahoma"/>
              </a:rPr>
              <a:t>Повне </a:t>
            </a:r>
            <a:r>
              <a:rPr sz="2000" spc="-5" dirty="0">
                <a:latin typeface="Tahoma"/>
                <a:cs typeface="Tahoma"/>
              </a:rPr>
              <a:t>іонне </a:t>
            </a:r>
            <a:r>
              <a:rPr sz="2000" spc="10" dirty="0">
                <a:latin typeface="Tahoma"/>
                <a:cs typeface="Tahoma"/>
              </a:rPr>
              <a:t>рівняння </a:t>
            </a:r>
            <a:r>
              <a:rPr sz="2000" spc="-5" dirty="0">
                <a:latin typeface="Tahoma"/>
                <a:cs typeface="Tahoma"/>
              </a:rPr>
              <a:t>має</a:t>
            </a:r>
            <a:r>
              <a:rPr sz="2000" dirty="0">
                <a:latin typeface="Tahoma"/>
                <a:cs typeface="Tahoma"/>
              </a:rPr>
              <a:t> вигляд:</a:t>
            </a:r>
            <a:endParaRPr sz="2000">
              <a:latin typeface="Tahoma"/>
              <a:cs typeface="Tahoma"/>
            </a:endParaRPr>
          </a:p>
          <a:p>
            <a:pPr marL="1550035">
              <a:lnSpc>
                <a:spcPts val="894"/>
              </a:lnSpc>
              <a:spcBef>
                <a:spcPts val="830"/>
              </a:spcBef>
              <a:tabLst>
                <a:tab pos="3131185" algn="l"/>
                <a:tab pos="3950335" algn="l"/>
                <a:tab pos="5163185" algn="l"/>
                <a:tab pos="7069455" algn="l"/>
              </a:tabLst>
            </a:pPr>
            <a:r>
              <a:rPr sz="2700" spc="-7" baseline="-3086" dirty="0">
                <a:latin typeface="Tahoma"/>
                <a:cs typeface="Tahoma"/>
              </a:rPr>
              <a:t>2Cr</a:t>
            </a:r>
            <a:r>
              <a:rPr sz="1800" spc="-7" baseline="20833" dirty="0">
                <a:latin typeface="Tahoma"/>
                <a:cs typeface="Tahoma"/>
              </a:rPr>
              <a:t>3+</a:t>
            </a:r>
            <a:r>
              <a:rPr sz="1800" spc="284" baseline="20833" dirty="0">
                <a:latin typeface="Tahoma"/>
                <a:cs typeface="Tahoma"/>
              </a:rPr>
              <a:t> </a:t>
            </a:r>
            <a:r>
              <a:rPr sz="2700" spc="-7" baseline="-3086" dirty="0">
                <a:latin typeface="Tahoma"/>
                <a:cs typeface="Tahoma"/>
              </a:rPr>
              <a:t>+</a:t>
            </a:r>
            <a:r>
              <a:rPr sz="2700" spc="22" baseline="-3086" dirty="0">
                <a:latin typeface="Tahoma"/>
                <a:cs typeface="Tahoma"/>
              </a:rPr>
              <a:t> </a:t>
            </a:r>
            <a:r>
              <a:rPr sz="2700" spc="-7" baseline="-3086" dirty="0">
                <a:latin typeface="Tahoma"/>
                <a:cs typeface="Tahoma"/>
              </a:rPr>
              <a:t>3SO</a:t>
            </a:r>
            <a:r>
              <a:rPr sz="1800" spc="-7" baseline="-30092" dirty="0">
                <a:latin typeface="Tahoma"/>
                <a:cs typeface="Tahoma"/>
              </a:rPr>
              <a:t>4	</a:t>
            </a:r>
            <a:r>
              <a:rPr sz="2700" spc="-7" baseline="-3086" dirty="0">
                <a:latin typeface="Tahoma"/>
                <a:cs typeface="Tahoma"/>
              </a:rPr>
              <a:t>+</a:t>
            </a:r>
            <a:r>
              <a:rPr sz="2700" spc="15" baseline="-3086" dirty="0">
                <a:latin typeface="Tahoma"/>
                <a:cs typeface="Tahoma"/>
              </a:rPr>
              <a:t> </a:t>
            </a:r>
            <a:r>
              <a:rPr sz="2700" spc="-7" baseline="-3086" dirty="0">
                <a:latin typeface="Tahoma"/>
                <a:cs typeface="Tahoma"/>
              </a:rPr>
              <a:t>6Na	+</a:t>
            </a:r>
            <a:r>
              <a:rPr sz="2700" spc="22" baseline="-3086" dirty="0">
                <a:latin typeface="Tahoma"/>
                <a:cs typeface="Tahoma"/>
              </a:rPr>
              <a:t> </a:t>
            </a:r>
            <a:r>
              <a:rPr sz="2700" spc="-7" baseline="-3086" dirty="0">
                <a:latin typeface="Tahoma"/>
                <a:cs typeface="Tahoma"/>
              </a:rPr>
              <a:t>6OH	</a:t>
            </a:r>
            <a:r>
              <a:rPr sz="1800" spc="-5" dirty="0">
                <a:latin typeface="Tahoma"/>
                <a:cs typeface="Tahoma"/>
              </a:rPr>
              <a:t>2Cr(OH)</a:t>
            </a:r>
            <a:r>
              <a:rPr sz="1800" spc="-7" baseline="-25462" dirty="0">
                <a:latin typeface="Tahoma"/>
                <a:cs typeface="Tahoma"/>
              </a:rPr>
              <a:t>3</a:t>
            </a:r>
            <a:r>
              <a:rPr sz="1800" spc="-5" dirty="0">
                <a:latin typeface="Symbol"/>
                <a:cs typeface="Symbol"/>
              </a:rPr>
              <a:t>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6Na	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3SO</a:t>
            </a:r>
            <a:r>
              <a:rPr sz="1800" baseline="-25462" dirty="0">
                <a:latin typeface="Times New Roman"/>
                <a:cs typeface="Times New Roman"/>
              </a:rPr>
              <a:t>4</a:t>
            </a:r>
            <a:endParaRPr sz="1800" baseline="-25462">
              <a:latin typeface="Times New Roman"/>
              <a:cs typeface="Times New Roman"/>
            </a:endParaRPr>
          </a:p>
          <a:p>
            <a:pPr marL="2894965">
              <a:lnSpc>
                <a:spcPts val="720"/>
              </a:lnSpc>
              <a:tabLst>
                <a:tab pos="3766820" algn="l"/>
                <a:tab pos="4630420" algn="l"/>
                <a:tab pos="5070475" algn="l"/>
                <a:tab pos="6925309" algn="l"/>
                <a:tab pos="7738745" algn="l"/>
              </a:tabLst>
            </a:pPr>
            <a:r>
              <a:rPr sz="1200" spc="-5" dirty="0">
                <a:latin typeface="Tahoma"/>
                <a:cs typeface="Tahoma"/>
              </a:rPr>
              <a:t>2–	+	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800" baseline="4629" dirty="0">
                <a:latin typeface="Times New Roman"/>
                <a:cs typeface="Times New Roman"/>
              </a:rPr>
              <a:t>+	2–</a:t>
            </a:r>
            <a:endParaRPr sz="1800" baseline="4629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2000" spc="-5" dirty="0">
                <a:latin typeface="Tahoma"/>
                <a:cs typeface="Tahoma"/>
              </a:rPr>
              <a:t>Скорочене іонне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рівняння</a:t>
            </a:r>
            <a:endParaRPr sz="2000">
              <a:latin typeface="Tahoma"/>
              <a:cs typeface="Tahoma"/>
            </a:endParaRPr>
          </a:p>
          <a:p>
            <a:pPr marL="1548130">
              <a:lnSpc>
                <a:spcPct val="100000"/>
              </a:lnSpc>
              <a:spcBef>
                <a:spcPts val="800"/>
              </a:spcBef>
              <a:tabLst>
                <a:tab pos="3180080" algn="l"/>
                <a:tab pos="3317240" algn="l"/>
              </a:tabLst>
            </a:pPr>
            <a:r>
              <a:rPr sz="1800" spc="-5" dirty="0">
                <a:latin typeface="Tahoma"/>
                <a:cs typeface="Tahoma"/>
              </a:rPr>
              <a:t>Cr</a:t>
            </a:r>
            <a:r>
              <a:rPr sz="1800" spc="-7" baseline="25462" dirty="0">
                <a:latin typeface="Tahoma"/>
                <a:cs typeface="Tahoma"/>
              </a:rPr>
              <a:t>3+</a:t>
            </a:r>
            <a:r>
              <a:rPr sz="1800" spc="270" baseline="25462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+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3OH</a:t>
            </a:r>
            <a:r>
              <a:rPr sz="1800" spc="-7" baseline="25462" dirty="0">
                <a:latin typeface="Tahoma"/>
                <a:cs typeface="Tahoma"/>
              </a:rPr>
              <a:t>–</a:t>
            </a:r>
            <a:r>
              <a:rPr sz="1800" u="sng" spc="-7" baseline="25462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sz="1800" spc="-7" baseline="25462" dirty="0">
                <a:latin typeface="Tahoma"/>
                <a:cs typeface="Tahoma"/>
              </a:rPr>
              <a:t>	</a:t>
            </a:r>
            <a:r>
              <a:rPr sz="1800" spc="-5" dirty="0">
                <a:latin typeface="Tahoma"/>
                <a:cs typeface="Tahoma"/>
              </a:rPr>
              <a:t>Cr(OH)</a:t>
            </a:r>
            <a:r>
              <a:rPr sz="1800" spc="-7" baseline="-25462" dirty="0">
                <a:latin typeface="Tahoma"/>
                <a:cs typeface="Tahoma"/>
              </a:rPr>
              <a:t>3</a:t>
            </a:r>
            <a:r>
              <a:rPr sz="1400" spc="-5" dirty="0">
                <a:latin typeface="Symbol"/>
                <a:cs typeface="Symbol"/>
              </a:rPr>
              <a:t></a:t>
            </a:r>
            <a:endParaRPr sz="1400">
              <a:latin typeface="Symbol"/>
              <a:cs typeface="Symbo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75595" y="2709849"/>
            <a:ext cx="344170" cy="113664"/>
            <a:chOff x="3875595" y="2709849"/>
            <a:chExt cx="344170" cy="113664"/>
          </a:xfrm>
        </p:grpSpPr>
        <p:sp>
          <p:nvSpPr>
            <p:cNvPr id="11" name="object 11"/>
            <p:cNvSpPr/>
            <p:nvPr/>
          </p:nvSpPr>
          <p:spPr>
            <a:xfrm>
              <a:off x="3912755" y="2731769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>
                  <a:moveTo>
                    <a:pt x="0" y="0"/>
                  </a:moveTo>
                  <a:lnTo>
                    <a:pt x="304038" y="0"/>
                  </a:lnTo>
                </a:path>
              </a:pathLst>
            </a:custGeom>
            <a:ln w="5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9643" y="2712719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19050"/>
                  </a:moveTo>
                  <a:lnTo>
                    <a:pt x="0" y="0"/>
                  </a:lnTo>
                  <a:lnTo>
                    <a:pt x="11429" y="19050"/>
                  </a:lnTo>
                  <a:lnTo>
                    <a:pt x="0" y="38100"/>
                  </a:lnTo>
                  <a:lnTo>
                    <a:pt x="5715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59643" y="2712719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19050"/>
                  </a:moveTo>
                  <a:lnTo>
                    <a:pt x="0" y="38100"/>
                  </a:lnTo>
                  <a:lnTo>
                    <a:pt x="11429" y="19050"/>
                  </a:lnTo>
                  <a:lnTo>
                    <a:pt x="0" y="0"/>
                  </a:lnTo>
                  <a:lnTo>
                    <a:pt x="57150" y="19050"/>
                  </a:lnTo>
                  <a:close/>
                </a:path>
              </a:pathLst>
            </a:custGeom>
            <a:ln w="5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8465" y="2782061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45720" y="19049"/>
                  </a:lnTo>
                  <a:lnTo>
                    <a:pt x="57150" y="0"/>
                  </a:lnTo>
                  <a:lnTo>
                    <a:pt x="0" y="1905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8465" y="2782061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57150" y="0"/>
                  </a:lnTo>
                  <a:lnTo>
                    <a:pt x="45720" y="19049"/>
                  </a:lnTo>
                  <a:lnTo>
                    <a:pt x="57150" y="38100"/>
                  </a:lnTo>
                  <a:lnTo>
                    <a:pt x="0" y="19050"/>
                  </a:lnTo>
                  <a:close/>
                </a:path>
              </a:pathLst>
            </a:custGeom>
            <a:ln w="5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59115" y="3339846"/>
            <a:ext cx="7639684" cy="2677160"/>
            <a:chOff x="1459115" y="3339846"/>
            <a:chExt cx="7639684" cy="2677160"/>
          </a:xfrm>
        </p:grpSpPr>
        <p:sp>
          <p:nvSpPr>
            <p:cNvPr id="17" name="object 17"/>
            <p:cNvSpPr/>
            <p:nvPr/>
          </p:nvSpPr>
          <p:spPr>
            <a:xfrm>
              <a:off x="1465973" y="3346704"/>
              <a:ext cx="7626350" cy="2664460"/>
            </a:xfrm>
            <a:custGeom>
              <a:avLst/>
              <a:gdLst/>
              <a:ahLst/>
              <a:cxnLst/>
              <a:rect l="l" t="t" r="r" b="b"/>
              <a:pathLst>
                <a:path w="7626350" h="2664460">
                  <a:moveTo>
                    <a:pt x="7626096" y="2663952"/>
                  </a:moveTo>
                  <a:lnTo>
                    <a:pt x="7626096" y="0"/>
                  </a:lnTo>
                  <a:lnTo>
                    <a:pt x="0" y="0"/>
                  </a:lnTo>
                  <a:lnTo>
                    <a:pt x="0" y="2663952"/>
                  </a:lnTo>
                  <a:lnTo>
                    <a:pt x="7626096" y="2663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5973" y="3339846"/>
              <a:ext cx="0" cy="2677160"/>
            </a:xfrm>
            <a:custGeom>
              <a:avLst/>
              <a:gdLst/>
              <a:ahLst/>
              <a:cxnLst/>
              <a:rect l="l" t="t" r="r" b="b"/>
              <a:pathLst>
                <a:path h="2677160">
                  <a:moveTo>
                    <a:pt x="0" y="0"/>
                  </a:moveTo>
                  <a:lnTo>
                    <a:pt x="0" y="2676906"/>
                  </a:lnTo>
                </a:path>
              </a:pathLst>
            </a:custGeom>
            <a:ln w="12700">
              <a:solidFill>
                <a:srgbClr val="162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92069" y="3339846"/>
              <a:ext cx="0" cy="2677160"/>
            </a:xfrm>
            <a:custGeom>
              <a:avLst/>
              <a:gdLst/>
              <a:ahLst/>
              <a:cxnLst/>
              <a:rect l="l" t="t" r="r" b="b"/>
              <a:pathLst>
                <a:path h="2677160">
                  <a:moveTo>
                    <a:pt x="0" y="0"/>
                  </a:moveTo>
                  <a:lnTo>
                    <a:pt x="0" y="2676906"/>
                  </a:lnTo>
                </a:path>
              </a:pathLst>
            </a:custGeom>
            <a:ln w="12700">
              <a:solidFill>
                <a:srgbClr val="162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9115" y="3340354"/>
              <a:ext cx="7639050" cy="12700"/>
            </a:xfrm>
            <a:custGeom>
              <a:avLst/>
              <a:gdLst/>
              <a:ahLst/>
              <a:cxnLst/>
              <a:rect l="l" t="t" r="r" b="b"/>
              <a:pathLst>
                <a:path w="7639050" h="12700">
                  <a:moveTo>
                    <a:pt x="0" y="0"/>
                  </a:moveTo>
                  <a:lnTo>
                    <a:pt x="0" y="12700"/>
                  </a:lnTo>
                  <a:lnTo>
                    <a:pt x="7639050" y="12700"/>
                  </a:lnTo>
                  <a:lnTo>
                    <a:pt x="7639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9115" y="6010656"/>
              <a:ext cx="7639050" cy="0"/>
            </a:xfrm>
            <a:custGeom>
              <a:avLst/>
              <a:gdLst/>
              <a:ahLst/>
              <a:cxnLst/>
              <a:rect l="l" t="t" r="r" b="b"/>
              <a:pathLst>
                <a:path w="7639050">
                  <a:moveTo>
                    <a:pt x="0" y="0"/>
                  </a:moveTo>
                  <a:lnTo>
                    <a:pt x="7639050" y="0"/>
                  </a:lnTo>
                </a:path>
              </a:pathLst>
            </a:custGeom>
            <a:ln w="12700">
              <a:solidFill>
                <a:srgbClr val="162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29797" y="3945648"/>
              <a:ext cx="683260" cy="292100"/>
            </a:xfrm>
            <a:custGeom>
              <a:avLst/>
              <a:gdLst/>
              <a:ahLst/>
              <a:cxnLst/>
              <a:rect l="l" t="t" r="r" b="b"/>
              <a:pathLst>
                <a:path w="683260" h="292100">
                  <a:moveTo>
                    <a:pt x="169926" y="13716"/>
                  </a:moveTo>
                  <a:lnTo>
                    <a:pt x="153924" y="3810"/>
                  </a:lnTo>
                  <a:lnTo>
                    <a:pt x="33743" y="209511"/>
                  </a:lnTo>
                  <a:lnTo>
                    <a:pt x="9144" y="144780"/>
                  </a:lnTo>
                  <a:lnTo>
                    <a:pt x="0" y="286512"/>
                  </a:lnTo>
                  <a:lnTo>
                    <a:pt x="29718" y="267081"/>
                  </a:lnTo>
                  <a:lnTo>
                    <a:pt x="118872" y="208788"/>
                  </a:lnTo>
                  <a:lnTo>
                    <a:pt x="50203" y="219151"/>
                  </a:lnTo>
                  <a:lnTo>
                    <a:pt x="169926" y="13716"/>
                  </a:lnTo>
                  <a:close/>
                </a:path>
                <a:path w="683260" h="292100">
                  <a:moveTo>
                    <a:pt x="682752" y="149352"/>
                  </a:moveTo>
                  <a:lnTo>
                    <a:pt x="652919" y="212229"/>
                  </a:lnTo>
                  <a:lnTo>
                    <a:pt x="647928" y="202006"/>
                  </a:lnTo>
                  <a:lnTo>
                    <a:pt x="647928" y="222758"/>
                  </a:lnTo>
                  <a:lnTo>
                    <a:pt x="647700" y="223266"/>
                  </a:lnTo>
                  <a:lnTo>
                    <a:pt x="647166" y="223139"/>
                  </a:lnTo>
                  <a:lnTo>
                    <a:pt x="647928" y="222758"/>
                  </a:lnTo>
                  <a:lnTo>
                    <a:pt x="647928" y="202006"/>
                  </a:lnTo>
                  <a:lnTo>
                    <a:pt x="549402" y="0"/>
                  </a:lnTo>
                  <a:lnTo>
                    <a:pt x="532638" y="8382"/>
                  </a:lnTo>
                  <a:lnTo>
                    <a:pt x="636155" y="220599"/>
                  </a:lnTo>
                  <a:lnTo>
                    <a:pt x="568452" y="204978"/>
                  </a:lnTo>
                  <a:lnTo>
                    <a:pt x="656082" y="272465"/>
                  </a:lnTo>
                  <a:lnTo>
                    <a:pt x="681228" y="291846"/>
                  </a:lnTo>
                  <a:lnTo>
                    <a:pt x="682752" y="149352"/>
                  </a:lnTo>
                  <a:close/>
                </a:path>
              </a:pathLst>
            </a:custGeom>
            <a:solidFill>
              <a:srgbClr val="0A8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23263" y="3551173"/>
            <a:ext cx="35763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NaHCO</a:t>
            </a:r>
            <a:r>
              <a:rPr sz="1950" spc="-7" baseline="-21367" dirty="0">
                <a:solidFill>
                  <a:srgbClr val="0A85FF"/>
                </a:solidFill>
                <a:latin typeface="Tahoma"/>
                <a:cs typeface="Tahoma"/>
              </a:rPr>
              <a:t>3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+ HCl = NaCl +</a:t>
            </a:r>
            <a:r>
              <a:rPr sz="2000" spc="-180" dirty="0">
                <a:solidFill>
                  <a:srgbClr val="0A85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H</a:t>
            </a:r>
            <a:r>
              <a:rPr sz="1950" baseline="-21367" dirty="0">
                <a:solidFill>
                  <a:srgbClr val="0A85FF"/>
                </a:solidFill>
                <a:latin typeface="Tahoma"/>
                <a:cs typeface="Tahoma"/>
              </a:rPr>
              <a:t>2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CO</a:t>
            </a:r>
            <a:r>
              <a:rPr sz="1950" baseline="-21367" dirty="0">
                <a:solidFill>
                  <a:srgbClr val="0A85FF"/>
                </a:solidFill>
                <a:latin typeface="Tahoma"/>
                <a:cs typeface="Tahoma"/>
              </a:rPr>
              <a:t>3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50639" y="4256023"/>
            <a:ext cx="5067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H</a:t>
            </a:r>
            <a:r>
              <a:rPr sz="1950" baseline="-21367" dirty="0">
                <a:solidFill>
                  <a:srgbClr val="0A85FF"/>
                </a:solidFill>
                <a:latin typeface="Tahoma"/>
                <a:cs typeface="Tahoma"/>
              </a:rPr>
              <a:t>2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3122" y="4275080"/>
            <a:ext cx="4883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CO</a:t>
            </a:r>
            <a:r>
              <a:rPr sz="1950" baseline="-21367" dirty="0">
                <a:solidFill>
                  <a:srgbClr val="0A85FF"/>
                </a:solidFill>
                <a:latin typeface="Tahoma"/>
                <a:cs typeface="Tahoma"/>
              </a:rPr>
              <a:t>2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54085" y="4811521"/>
            <a:ext cx="5746115" cy="944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1795"/>
              </a:lnSpc>
              <a:spcBef>
                <a:spcPts val="95"/>
              </a:spcBef>
            </a:pPr>
            <a:r>
              <a:rPr sz="2000" spc="5" dirty="0">
                <a:solidFill>
                  <a:srgbClr val="0A85FF"/>
                </a:solidFill>
                <a:latin typeface="Tahoma"/>
                <a:cs typeface="Tahoma"/>
              </a:rPr>
              <a:t>Na</a:t>
            </a:r>
            <a:r>
              <a:rPr sz="1950" spc="7" baseline="25641" dirty="0">
                <a:solidFill>
                  <a:srgbClr val="0A85FF"/>
                </a:solidFill>
                <a:latin typeface="Tahoma"/>
                <a:cs typeface="Tahoma"/>
              </a:rPr>
              <a:t>+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+ HCO </a:t>
            </a:r>
            <a:r>
              <a:rPr sz="1950" spc="22" baseline="25641" dirty="0">
                <a:solidFill>
                  <a:srgbClr val="0A85FF"/>
                </a:solidFill>
                <a:latin typeface="Tahoma"/>
                <a:cs typeface="Tahoma"/>
              </a:rPr>
              <a:t>–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+ </a:t>
            </a:r>
            <a:r>
              <a:rPr sz="2000" spc="5" dirty="0">
                <a:solidFill>
                  <a:srgbClr val="0A85FF"/>
                </a:solidFill>
                <a:latin typeface="Tahoma"/>
                <a:cs typeface="Tahoma"/>
              </a:rPr>
              <a:t>H</a:t>
            </a:r>
            <a:r>
              <a:rPr sz="1950" spc="7" baseline="25641" dirty="0">
                <a:solidFill>
                  <a:srgbClr val="0A85FF"/>
                </a:solidFill>
                <a:latin typeface="Tahoma"/>
                <a:cs typeface="Tahoma"/>
              </a:rPr>
              <a:t>+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+ 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Cl</a:t>
            </a:r>
            <a:r>
              <a:rPr sz="1950" baseline="25641" dirty="0">
                <a:solidFill>
                  <a:srgbClr val="0A85FF"/>
                </a:solidFill>
                <a:latin typeface="Tahoma"/>
                <a:cs typeface="Tahoma"/>
              </a:rPr>
              <a:t>–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= 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Na</a:t>
            </a:r>
            <a:r>
              <a:rPr sz="1950" baseline="25641" dirty="0">
                <a:solidFill>
                  <a:srgbClr val="0A85FF"/>
                </a:solidFill>
                <a:latin typeface="Tahoma"/>
                <a:cs typeface="Tahoma"/>
              </a:rPr>
              <a:t>+ 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+Cl</a:t>
            </a:r>
            <a:r>
              <a:rPr sz="1950" baseline="25641" dirty="0">
                <a:solidFill>
                  <a:srgbClr val="0A85FF"/>
                </a:solidFill>
                <a:latin typeface="Tahoma"/>
                <a:cs typeface="Tahoma"/>
              </a:rPr>
              <a:t>–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+ H O +</a:t>
            </a:r>
            <a:r>
              <a:rPr sz="2000" spc="480" dirty="0">
                <a:solidFill>
                  <a:srgbClr val="0A85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CO</a:t>
            </a:r>
            <a:endParaRPr sz="2000">
              <a:latin typeface="Tahoma"/>
              <a:cs typeface="Tahoma"/>
            </a:endParaRPr>
          </a:p>
          <a:p>
            <a:pPr marL="1323975">
              <a:lnSpc>
                <a:spcPts val="955"/>
              </a:lnSpc>
              <a:tabLst>
                <a:tab pos="4643120" algn="l"/>
                <a:tab pos="5589270" algn="l"/>
              </a:tabLst>
            </a:pPr>
            <a:r>
              <a:rPr sz="1300" spc="15" dirty="0">
                <a:solidFill>
                  <a:srgbClr val="0A85FF"/>
                </a:solidFill>
                <a:latin typeface="Tahoma"/>
                <a:cs typeface="Tahoma"/>
              </a:rPr>
              <a:t>3	2	2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ahoma"/>
              <a:cs typeface="Tahoma"/>
            </a:endParaRPr>
          </a:p>
          <a:p>
            <a:pPr marL="64135">
              <a:lnSpc>
                <a:spcPts val="1795"/>
              </a:lnSpc>
              <a:tabLst>
                <a:tab pos="1548765" algn="l"/>
                <a:tab pos="1891664" algn="l"/>
              </a:tabLst>
            </a:pP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HCO </a:t>
            </a:r>
            <a:r>
              <a:rPr sz="1950" spc="22" baseline="25641" dirty="0">
                <a:solidFill>
                  <a:srgbClr val="0A85FF"/>
                </a:solidFill>
                <a:latin typeface="Tahoma"/>
                <a:cs typeface="Tahoma"/>
              </a:rPr>
              <a:t>–</a:t>
            </a:r>
            <a:r>
              <a:rPr sz="1950" spc="487" baseline="25641" dirty="0">
                <a:solidFill>
                  <a:srgbClr val="0A85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+</a:t>
            </a:r>
            <a:r>
              <a:rPr sz="2000" dirty="0">
                <a:solidFill>
                  <a:srgbClr val="0A85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0A85FF"/>
                </a:solidFill>
                <a:latin typeface="Tahoma"/>
                <a:cs typeface="Tahoma"/>
              </a:rPr>
              <a:t>H</a:t>
            </a:r>
            <a:r>
              <a:rPr sz="1950" spc="7" baseline="25641" dirty="0">
                <a:solidFill>
                  <a:srgbClr val="0A85FF"/>
                </a:solidFill>
                <a:latin typeface="Tahoma"/>
                <a:cs typeface="Tahoma"/>
              </a:rPr>
              <a:t>+	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=	H O +</a:t>
            </a:r>
            <a:r>
              <a:rPr sz="2000" spc="95" dirty="0">
                <a:solidFill>
                  <a:srgbClr val="0A85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A85FF"/>
                </a:solidFill>
                <a:latin typeface="Tahoma"/>
                <a:cs typeface="Tahoma"/>
              </a:rPr>
              <a:t>CO</a:t>
            </a:r>
            <a:endParaRPr sz="2000">
              <a:latin typeface="Tahoma"/>
              <a:cs typeface="Tahoma"/>
            </a:endParaRPr>
          </a:p>
          <a:p>
            <a:pPr marL="567690">
              <a:lnSpc>
                <a:spcPts val="955"/>
              </a:lnSpc>
              <a:tabLst>
                <a:tab pos="2063114" algn="l"/>
                <a:tab pos="3009265" algn="l"/>
              </a:tabLst>
            </a:pPr>
            <a:r>
              <a:rPr sz="1300" spc="15" dirty="0">
                <a:solidFill>
                  <a:srgbClr val="0A85FF"/>
                </a:solidFill>
                <a:latin typeface="Tahoma"/>
                <a:cs typeface="Tahoma"/>
              </a:rPr>
              <a:t>3	2	2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734</Words>
  <Application>Microsoft Office PowerPoint</Application>
  <PresentationFormat>Произвольный</PresentationFormat>
  <Paragraphs>127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Електроліти – речовини, розчини і розплави яких  проводять електричний струм. Це розчини лугів,  кислот і розчинних солей.</vt:lpstr>
      <vt:lpstr>Причини дисоціації  речовин у воді</vt:lpstr>
      <vt:lpstr>Дисоціація іонних сполук</vt:lpstr>
      <vt:lpstr>Презентация PowerPoint</vt:lpstr>
      <vt:lpstr>Іонізація. Розчинення речовин з</vt:lpstr>
      <vt:lpstr>HCl  H+ + Cl–  CH3COOH H+ + CH3COO–</vt:lpstr>
      <vt:lpstr>Солями називають сполуки, які дисоціюють у водному  розчині з утворенням:</vt:lpstr>
      <vt:lpstr>Презентация PowerPoint</vt:lpstr>
      <vt:lpstr>Для молекулярного рівняння реакції: Cr2(SO4)3 + 6NaOH = 2Cr(OH)3 + 3Na2SO4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Cамостійна робота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Електроліти – речовини, розчини і розплави яких  проводять електричний струм. Це розчини лугів,  кислот і розчинних солей.</dc:title>
  <dc:creator>Скиба Галина Віталіївна</dc:creator>
  <cp:lastModifiedBy>Скиба Галина Віталіївна</cp:lastModifiedBy>
  <cp:revision>3</cp:revision>
  <dcterms:created xsi:type="dcterms:W3CDTF">2021-09-15T05:06:36Z</dcterms:created>
  <dcterms:modified xsi:type="dcterms:W3CDTF">2021-10-04T09:10:37Z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2021-09-15T00:00:00Z</vt:filetime>
  </property>
</Properties>
</file>