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71" r:id="rId12"/>
    <p:sldId id="272" r:id="rId13"/>
    <p:sldId id="270" r:id="rId14"/>
    <p:sldId id="269" r:id="rId15"/>
    <p:sldId id="265" r:id="rId16"/>
    <p:sldId id="266" r:id="rId17"/>
    <p:sldId id="267" r:id="rId18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B3DD4C-1C95-4CCC-A737-DDF1DD85A7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81C2ED8-6872-4159-BEB8-CE22096F09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46A4C42-8B96-49D9-BEC7-5DC442C9E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944118A-3688-4E64-8E9C-9CBE23054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9AB6E0B1-BADD-48DB-AF1C-5C0C603BE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2670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2EAB92-F5DA-474E-A33A-E85C13D85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DF5573C-0670-4D71-BA6A-C732E51FE3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C1F4B71-1F2D-439B-A2B4-83ABBB222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C81C328D-A378-4944-8600-97021DCDE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E021F411-87B6-43F3-A206-42348291EB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6462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273D471C-2036-42E6-B773-30C0A55FFF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51683A28-5C31-4B71-8A03-5F0FB696EC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A3B7957-0604-44B2-A988-3BFE64C4E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F99EDE6-3B3C-49E4-AAE9-AD4BB01DD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399C7E67-4217-4C99-A491-BE6E99261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2602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390751-454F-4FF3-9B4A-D0B46EAC5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A3D4E5C-7F83-4237-BE14-648CCF8DBA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6796E61-F941-4E15-9F2E-2FA44F935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2E938B6-D602-4B8A-B49B-AF633A387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0D34B32-51E8-4BCC-AB28-CC73DE6D9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1343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AF846D-BE38-4F7C-88E6-C9344DDCC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7C1DB9FB-B294-4A81-B98A-203695CC7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A72F3C4-C022-4033-902E-72A8EE74C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F8ABB898-A466-4F9D-BBDC-F1630E92E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5B28141D-A96C-4B6F-B3A7-4FA175DE9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547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E6C69C-E90E-4750-B5A1-725318961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F897427-A6E2-42AE-849A-4A5776AC17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9C13C5E-764D-4FA4-91A8-6CCDCAD22C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815368AB-0E5B-4642-99E4-6CED544E2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461F779B-5896-4D9F-9526-B7E686D5A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D2EF811-612C-4C2E-A3C6-468CA61D3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32930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C3AA1A-226D-4A8F-A56F-A84AAC3C7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D6969CD3-5E13-4104-B191-38A689C26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F120F677-4300-412E-9776-67B9500CCC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75F8EA9E-F9D1-4E6B-AC41-956CA34EFE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5E5D217-97F7-4EEA-A9CB-3B2F1DBA9E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B291482A-B02F-4C16-88E3-8A20251C1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B5863D9A-0C1B-4B66-87C7-CF6191E8C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0A5A6D96-382E-4231-91EC-E46B4750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9018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D1C7A2-79E4-42FE-A472-FAC51046A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653EB454-E2E4-4CF0-9484-92C3263364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1947A234-9A35-4078-AE0F-F2DEC7E90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99842277-3E12-4734-B5D1-F99DEF77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444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44662BF1-84D1-4FE6-A5A5-ADEEFD98F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10135CAF-46F6-4020-989F-6363BE453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3D0C7A5-8DC4-4B38-A9BF-3B7F32B97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93947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04C091-CA95-4A4E-8260-5AF4862B6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4A171C0-BEFA-475E-9A7F-D7E66C33E4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BA5F0F89-6318-4532-AC68-FF36F98481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A2144C2-6EBD-46B9-9169-86AAF83BB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49948FF-C892-41D6-BB3B-7EB97AFEE0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311C670-BAB0-476B-BDB2-169DDA2AB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2393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4E5507-7584-465D-A741-78A0AA0B3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120F09C7-F34E-41B2-912E-54D88E8F13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83C633D3-499A-4CFE-9A6C-85E04E4CDB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B96570F-838E-43A0-B3FD-895559420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EA51573D-4CCB-4A22-8A06-10AE4844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8E42AFF2-51A5-4197-AE3A-93FD295C0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7695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59ADD33F-5794-4DA3-9743-F888458BB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1C11D120-EECE-4C96-AE2B-1CF9DDB59D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3EF5044-2DEE-4C39-943C-C61B26AC4D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7B4D7-518F-4BFB-81A1-E63597C156CE}" type="datetimeFigureOut">
              <a:rPr lang="uk-UA" smtClean="0"/>
              <a:t>12.03.2026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AD0AF65-7DD9-4007-A2AD-1E118DA229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72BF8162-471D-4D62-94B0-618C8F8747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B8723-0874-468A-ADBF-67590859F2E0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5427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597115-1182-46DC-AB13-7EE332F378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КЛАСИ (3)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AF8EBE94-58A3-420A-9AF6-6D1BA6DF88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9</a:t>
            </a:r>
          </a:p>
        </p:txBody>
      </p:sp>
    </p:spTree>
    <p:extLst>
      <p:ext uri="{BB962C8B-B14F-4D97-AF65-F5344CB8AC3E}">
        <p14:creationId xmlns:p14="http://schemas.microsoft.com/office/powerpoint/2010/main" val="337230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CF5AEA7-5848-46A5-9969-41C79437C1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6400"/>
            <a:ext cx="10515600" cy="57705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uk-UA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 слово </a:t>
            </a:r>
            <a:r>
              <a:rPr lang="en-US" sz="4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sealed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 заборонити  наслідування класу необхідно  використовувати ключове слово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sealed: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ви спробуєте отримати доступ до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sealed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класу,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створить помилку: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sealed class Vehicle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Car : Vehicle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 про помилку: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dirty="0">
                <a:highlight>
                  <a:srgbClr val="000000"/>
                </a:highlight>
              </a:rPr>
              <a:t>'</a:t>
            </a:r>
            <a:r>
              <a:rPr lang="en-US" dirty="0">
                <a:solidFill>
                  <a:schemeClr val="bg1"/>
                </a:solidFill>
                <a:highlight>
                  <a:srgbClr val="000000"/>
                </a:highlight>
              </a:rPr>
              <a:t>Car': cannot derive from sealed type 'Vehicle</a:t>
            </a:r>
            <a:r>
              <a:rPr lang="en-US" dirty="0">
                <a:highlight>
                  <a:srgbClr val="000000"/>
                </a:highlight>
              </a:rPr>
              <a:t>'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82016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443E4B2-7331-4712-A578-A3A9157F6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9455" y="424874"/>
            <a:ext cx="11647054" cy="6188362"/>
          </a:xfrm>
        </p:spPr>
        <p:txBody>
          <a:bodyPr>
            <a:normAutofit fontScale="55000" lnSpcReduction="20000"/>
          </a:bodyPr>
          <a:lstStyle/>
          <a:p>
            <a:pPr marL="0" indent="4572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</a:t>
            </a:r>
            <a:r>
              <a:rPr lang="ru-RU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sz="51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lnSpc>
                <a:spcPct val="120000"/>
              </a:lnSpc>
              <a:spcBef>
                <a:spcPts val="0"/>
              </a:spcBef>
              <a:buNone/>
            </a:pPr>
            <a:endParaRPr lang="ru-RU" sz="5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 слово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є актуальним, якщо між класами використовується відношення спадковості. Тут можлива ситуація, коли в базовому і успадкованому класах існують методи (елементи) з однаковими іменами та сигнатурами. У цьому випадку елемент в похідному класі ховає відповідний елемент базового класу. Щоб з успадкованого класу доступитись до елементу базового класу потрібно використати ключове слово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 слово </a:t>
            </a:r>
            <a:r>
              <a:rPr lang="uk-UA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використовується в успадкованих класах у наступних випадках: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з конструктору похідного класу потрібно викликати конструктор базового класу. Більш детально про цей спосіб використання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описується тут;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з методу похідного класу потрібно викликати метод базового класу, якщо цей метод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перевизначається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з методу похідного класу потрібно отримати доступ до члена даних базового класу. У цьому випадку член даних має бути оголошений з будь-яким модифікатором доступу крім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з методу похідного класу потрібно отримати доступ до властивості базового класу (властивість не є оголошена як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потрібно підкреслити (конкретизувати), що в даному методі успадкованого класу використовуються елементи базового класу.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51413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F5F671F-9A40-4831-86CD-959206AEC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03564"/>
            <a:ext cx="10515600" cy="53733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форма використання ключового слова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доступу до методу базового класу наступна: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base.Method</a:t>
            </a: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endParaRPr lang="uk-UA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Method() –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базового класу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Якщо у похідному класі немає реалізації методу з іменем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Method(),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 використання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необов’язкове.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форма використання ключового слова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доступу до члена даних (не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члена даних)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base.variable</a:t>
            </a: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variable –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ім’я члена даних базового класу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291403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3617CF-1679-4AE1-BD4D-4B42B014C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0983" y="341745"/>
            <a:ext cx="11656290" cy="6299200"/>
          </a:xfrm>
        </p:spPr>
        <p:txBody>
          <a:bodyPr>
            <a:normAutofit fontScale="92500"/>
          </a:bodyPr>
          <a:lstStyle/>
          <a:p>
            <a:pPr marL="0" indent="45720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uk-UA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аспекти наслідування в </a:t>
            </a:r>
            <a:r>
              <a:rPr lang="en-US" sz="3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C#:</a:t>
            </a:r>
            <a:endParaRPr lang="uk-UA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ctr">
              <a:lnSpc>
                <a:spcPct val="110000"/>
              </a:lnSpc>
              <a:spcBef>
                <a:spcPts val="0"/>
              </a:spcBef>
              <a:buNone/>
            </a:pP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Базовий та похідний класи: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Похідний клас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Dog : Animal)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автоматично отримує функціонал базового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члени не є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 конструкторів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Конструктор базового класу викликається перед конструктором похідного. Для передачі параметрів у базовий конструктор використовується ключове слово 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base().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Ключові слова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virtual/override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перевизначати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 базового класу в похідному для поліморфної поведінки.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Заборона наслідування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Ключове слово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sealed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класом повністю забороняє його наслідування.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 множинного наслідування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Клас не може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наслідуватися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 двох і більше класів одночасно, але може реалізовувати множину інтерфейсів</a:t>
            </a:r>
          </a:p>
        </p:txBody>
      </p:sp>
    </p:spTree>
    <p:extLst>
      <p:ext uri="{BB962C8B-B14F-4D97-AF65-F5344CB8AC3E}">
        <p14:creationId xmlns:p14="http://schemas.microsoft.com/office/powerpoint/2010/main" val="13904707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F699EE6-B6C1-4B34-B0D2-014B803470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2801" y="666510"/>
            <a:ext cx="10668000" cy="5974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6724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708BC4-9819-43EC-88B7-D6CD42136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1493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Поліморфізм і </a:t>
            </a:r>
            <a:r>
              <a:rPr lang="uk-UA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перевизначення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методів</a:t>
            </a:r>
            <a:b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40DD1E-C249-4F7C-BBF6-D883F0947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274618"/>
            <a:ext cx="10873509" cy="4902345"/>
          </a:xfrm>
        </p:spPr>
        <p:txBody>
          <a:bodyPr>
            <a:normAutofit fontScale="92500" lnSpcReduction="20000"/>
          </a:bodyPr>
          <a:lstStyle/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Поліморфізм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означає «багато форм», і він виникає, коли ми маємо багато класів, пов’язаних один з одним шляхом успадкування.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ми вказали в попередньому розділі, Наслідування дозволяє нам успадковувати поля та методи з іншого класу.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Поліморфізм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 ці методи для виконання різних завдань. Це дозволяє нам виконувати одну дію різними способами.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повторного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коду: повторно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45720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C#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перевизначити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 базового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додавши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virtual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базового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слово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override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кожного методу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0471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ADF8D1F-DFC6-4DA5-BC64-9F2B7EFAA9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4182" y="526472"/>
            <a:ext cx="4895273" cy="5920510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Animal 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Базовий клас (батьківський)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5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5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5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Тварина видає звук");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   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Pig : Animal 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Похідний клас (дочірній)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5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5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5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Свиня каже: </a:t>
            </a:r>
            <a:r>
              <a:rPr lang="uk-UA" sz="55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хрю</a:t>
            </a:r>
            <a:r>
              <a:rPr lang="uk-UA" sz="5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55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хрю</a:t>
            </a:r>
            <a:r>
              <a:rPr lang="uk-UA" sz="5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Dog : Animal 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Похідний клас (дочірній)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5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5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55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Собака каже: гав гав");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 } </a:t>
            </a:r>
          </a:p>
          <a:p>
            <a:pPr marL="0" indent="0">
              <a:buNone/>
            </a:pPr>
            <a:r>
              <a:rPr lang="uk-UA" dirty="0"/>
              <a:t> </a:t>
            </a:r>
          </a:p>
          <a:p>
            <a:pPr marL="0" indent="0">
              <a:buNone/>
            </a:pPr>
            <a:r>
              <a:rPr lang="uk-UA" dirty="0"/>
              <a:t> </a:t>
            </a:r>
          </a:p>
        </p:txBody>
      </p:sp>
      <p:sp>
        <p:nvSpPr>
          <p:cNvPr id="10" name="Місце для вмісту 9">
            <a:extLst>
              <a:ext uri="{FF2B5EF4-FFF2-40B4-BE49-F238E27FC236}">
                <a16:creationId xmlns:a16="http://schemas.microsoft.com/office/drawing/2014/main" id="{AEA2788B-01FB-4F02-9620-4B9A308A1B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7236" y="360218"/>
            <a:ext cx="6382328" cy="6289964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static void Main(string[]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Animal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myAnimal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Animal();  // 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об’єкт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</a:t>
            </a:r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Animal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myPig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Pig();  // 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об’єкт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Pig</a:t>
            </a:r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Animal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myDog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Dog();  // 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об’єкт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Dog</a:t>
            </a:r>
          </a:p>
          <a:p>
            <a:pPr marL="0" indent="0">
              <a:buNone/>
            </a:pPr>
            <a:endParaRPr lang="en-US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myAnimal.animalSound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myPig.animalSound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myDog.animalSound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sp>
        <p:nvSpPr>
          <p:cNvPr id="8" name="Прямокутник 7">
            <a:extLst>
              <a:ext uri="{FF2B5EF4-FFF2-40B4-BE49-F238E27FC236}">
                <a16:creationId xmlns:a16="http://schemas.microsoft.com/office/drawing/2014/main" id="{F3A2AE20-8934-49F8-A1B0-B73069003373}"/>
              </a:ext>
            </a:extLst>
          </p:cNvPr>
          <p:cNvSpPr/>
          <p:nvPr/>
        </p:nvSpPr>
        <p:spPr>
          <a:xfrm>
            <a:off x="6647873" y="4572000"/>
            <a:ext cx="4248727" cy="1925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Базовий клас під назвою </a:t>
            </a:r>
            <a:r>
              <a:rPr lang="en-US" dirty="0"/>
              <a:t>Animal, </a:t>
            </a:r>
            <a:r>
              <a:rPr lang="uk-UA" dirty="0"/>
              <a:t>який має метод під назвою </a:t>
            </a:r>
            <a:r>
              <a:rPr lang="en-US" dirty="0" err="1"/>
              <a:t>animalSound</a:t>
            </a:r>
            <a:r>
              <a:rPr lang="en-US" dirty="0"/>
              <a:t>(). </a:t>
            </a:r>
            <a:r>
              <a:rPr lang="uk-UA" dirty="0"/>
              <a:t>Похідними класами тварин можуть бути свині, коти, собаки, птахи — і вони також мають власну реалізацію звуку тварин (свиня </a:t>
            </a:r>
            <a:r>
              <a:rPr lang="uk-UA" dirty="0" err="1"/>
              <a:t>хрює</a:t>
            </a:r>
            <a:r>
              <a:rPr lang="uk-UA" dirty="0"/>
              <a:t>, а кіт нявкає тощо):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B54F243B-A40D-4858-96E5-870C152153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8127" y="3326094"/>
            <a:ext cx="1676545" cy="81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5794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022B52A6-C243-49B7-9D2F-F1A7C26907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369455"/>
            <a:ext cx="5322419" cy="627149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Перевизначені методи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Animal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Базовий клас (батьківський)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void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Тварина видає звук");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Pig : Animal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Похідний клас (дочірній)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override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void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Свиня каже: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хрю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 }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Dog : Animal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Похідний клас (дочірній)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override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void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animalSound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Собака каже: гав гав");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 }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939A7F6F-C9A4-4DDA-AA77-39D6E023F4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54255" y="535709"/>
            <a:ext cx="6206836" cy="564125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static void Main(string[]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Animal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myAnimal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Animal();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об’єкт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Animal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Animal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myPig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Pig();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об’єкт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Pig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Animal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myDog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Dog(); 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об’єкт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Dog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myAnimal.animalSound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myPig.animalSound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myDog.animalSound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37D3B81-FE0F-4A8D-88ED-0362263EB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56999" y="5099476"/>
            <a:ext cx="1851820" cy="815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9528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C754E0-7580-4FBC-AEAD-00A69C8CE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0111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 та інкапсуляція</a:t>
            </a:r>
            <a:b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3200" b="1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696DE9D-E6AF-41CC-9291-B6C6F493E6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073" y="1173018"/>
            <a:ext cx="11049000" cy="50963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Значення інкапсуляції полягає в тому, щоб переконатися, що «конфіденційні» дані приховані від користувачів. Щоб досягти цього, необхідно:</a:t>
            </a: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оголосити поля/змінні як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надати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через властивості, щоб отримати доступ і оновити значення поля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endParaRPr lang="uk-UA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До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private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межах одного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доступу).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них доступ —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схожа 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комбінацію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методу, і вона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576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7B01A21-C8C3-4869-BF6B-8487B67E3D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9064"/>
            <a:ext cx="10515600" cy="589987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Person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private string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string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{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return 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}   // get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{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= value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}  // set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 }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пов’язана з полем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 використовувати однакові назви як для властивості, так і для приватного поля, але з великою першою літерою.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значення змінної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призначає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змінній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Ключове слово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представляє значення, яке ми призначаємо властивості.</a:t>
            </a:r>
          </a:p>
        </p:txBody>
      </p:sp>
    </p:spTree>
    <p:extLst>
      <p:ext uri="{BB962C8B-B14F-4D97-AF65-F5344CB8AC3E}">
        <p14:creationId xmlns:p14="http://schemas.microsoft.com/office/powerpoint/2010/main" val="13930078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F8A05CE-DE1D-4361-8798-0FD5CC143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5636"/>
            <a:ext cx="10901218" cy="614218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Person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private string name;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string Name 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{ return name; }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set { name = value; }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static void Main(string[]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Person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myObj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Person();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myObj.Name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«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Оксана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myObj.Name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//   В результаті буде виведено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кутник 3">
            <a:extLst>
              <a:ext uri="{FF2B5EF4-FFF2-40B4-BE49-F238E27FC236}">
                <a16:creationId xmlns:a16="http://schemas.microsoft.com/office/drawing/2014/main" id="{38351CBA-5C16-4F23-AB44-D9647C35A2C6}"/>
              </a:ext>
            </a:extLst>
          </p:cNvPr>
          <p:cNvSpPr/>
          <p:nvPr/>
        </p:nvSpPr>
        <p:spPr>
          <a:xfrm>
            <a:off x="9753600" y="5851236"/>
            <a:ext cx="1699491" cy="44334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Оксана</a:t>
            </a:r>
          </a:p>
        </p:txBody>
      </p:sp>
    </p:spTree>
    <p:extLst>
      <p:ext uri="{BB962C8B-B14F-4D97-AF65-F5344CB8AC3E}">
        <p14:creationId xmlns:p14="http://schemas.microsoft.com/office/powerpoint/2010/main" val="3887558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CA872FA-7999-4F86-B600-826E7BD12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4108"/>
            <a:ext cx="10515600" cy="622069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скорочення</a:t>
            </a:r>
            <a:r>
              <a:rPr lang="ru-RU" sz="3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спосіб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скорочених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де  не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поле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вам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set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всередині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приклад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той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приклад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Єдина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відмінність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тут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коду: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Person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public string Name  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властивість</a:t>
            </a:r>
          </a:p>
          <a:p>
            <a:pPr marL="0" indent="0">
              <a:buNone/>
            </a:pP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get; set; }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static void Main(string[]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Person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myObj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Person();</a:t>
            </a:r>
          </a:p>
          <a:p>
            <a:pPr marL="0" indent="0">
              <a:buNone/>
            </a:pP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myObj.Name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«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Оксана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myObj.Name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774E729-C24E-45E7-A1C0-0229B73D6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7838" y="6074897"/>
            <a:ext cx="1713124" cy="506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367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5DF586A-11E3-4CA8-82F8-09B3D566F2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5018"/>
            <a:ext cx="10515600" cy="5511945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результаті використання інкапсуляції забезпечується: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Кращий контроль над членами класу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(зменште ймовірність того, що ви (чи інші) зіпсуєте код).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Поля можна зробити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лише для читання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(якщо ви використовуєте лише метод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лише для запису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(якщо ви використовуєте лише метод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Гнучкий: програміст може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 одну частину коду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впливаючи на інші частини.</a:t>
            </a:r>
          </a:p>
          <a:p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Підвищена безпека даних.</a:t>
            </a:r>
          </a:p>
        </p:txBody>
      </p:sp>
    </p:spTree>
    <p:extLst>
      <p:ext uri="{BB962C8B-B14F-4D97-AF65-F5344CB8AC3E}">
        <p14:creationId xmlns:p14="http://schemas.microsoft.com/office/powerpoint/2010/main" val="845731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9C84F08-234A-4C51-8AA8-5FA628E51F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309" y="203200"/>
            <a:ext cx="10945091" cy="6345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032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F17DB5-9CE3-4015-9B15-C4BE5B46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21566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Наслідування (Успадкування)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A7370E6-407F-41FD-931D-7BB820381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8364"/>
            <a:ext cx="10515600" cy="5068599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успадкувати поля та методи від одного класу до іншого. Ми групуємо «концепцію успадкування» у дві категорії: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Похідний клас (дочірній)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клас, який успадковує інший клас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Базовий клас (батьківський)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клас, який успадковується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успадкувати від класу, використовуйте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 двокрапки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корисно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повторного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коду: повторно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використовуйте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класу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6582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06D7470-6018-4873-9C7B-28F7320B2C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69454"/>
            <a:ext cx="10515600" cy="623454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Vehicle  </a:t>
            </a:r>
            <a:r>
              <a:rPr lang="uk-UA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базовий клас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батьківський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string brand = "Ford"; 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Vehicle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void honk()            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Vehicle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!");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Car : Vehicle  </a:t>
            </a:r>
            <a:r>
              <a:rPr lang="uk-UA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похідний клас (дочірній)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string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"Mustang";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}               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Car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поле</a:t>
            </a:r>
          </a:p>
          <a:p>
            <a:pPr marL="0" indent="0">
              <a:buNone/>
            </a:pP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 Program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static void Main(string[]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{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Створити об’єкт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myCar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Car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new Car();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Викликати метод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honk() (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класу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Vehicle)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об’єкта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myCar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myCar.honk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Відобразити значення поля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brand (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класу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Vehicle)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значення  	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modelName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 класу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myCar.brand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" " +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myCar.modelName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}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14652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1589</Words>
  <Application>Microsoft Office PowerPoint</Application>
  <PresentationFormat>Широкий екран</PresentationFormat>
  <Paragraphs>198</Paragraphs>
  <Slides>17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КЛАСИ (3)</vt:lpstr>
      <vt:lpstr> Властивості та інкапсуляція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Наслідування (Успадкування)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 Поліморфізм і перевизначення методів 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 (3)</dc:title>
  <dc:creator>Oksana Okunkova</dc:creator>
  <cp:lastModifiedBy>Oksana Okunkova</cp:lastModifiedBy>
  <cp:revision>17</cp:revision>
  <dcterms:created xsi:type="dcterms:W3CDTF">2026-03-12T07:56:35Z</dcterms:created>
  <dcterms:modified xsi:type="dcterms:W3CDTF">2026-03-12T10:36:30Z</dcterms:modified>
</cp:coreProperties>
</file>