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71" r:id="rId12"/>
    <p:sldId id="272" r:id="rId13"/>
    <p:sldId id="270" r:id="rId14"/>
    <p:sldId id="269" r:id="rId15"/>
    <p:sldId id="265" r:id="rId16"/>
    <p:sldId id="266" r:id="rId17"/>
    <p:sldId id="267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3DD4C-1C95-4CCC-A737-DDF1DD85A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81C2ED8-6872-4159-BEB8-CE22096F0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46A4C42-8B96-49D9-BEC7-5DC442C9E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944118A-3688-4E64-8E9C-9CBE23054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AB6E0B1-BADD-48DB-AF1C-5C0C603B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2670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EAB92-F5DA-474E-A33A-E85C13D85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DF5573C-0670-4D71-BA6A-C732E51FE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C1F4B71-1F2D-439B-A2B4-83ABBB222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81C328D-A378-4944-8600-97021DCDE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21F411-87B6-43F3-A206-42348291E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4623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73D471C-2036-42E6-B773-30C0A55FFF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1683A28-5C31-4B71-8A03-5F0FB696E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3B7957-0604-44B2-A988-3BFE64C4E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F99EDE6-3B3C-49E4-AAE9-AD4BB01DD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99C7E67-4217-4C99-A491-BE6E9926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260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90751-454F-4FF3-9B4A-D0B46EAC5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A3D4E5C-7F83-4237-BE14-648CCF8DB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6796E61-F941-4E15-9F2E-2FA44F93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E938B6-D602-4B8A-B49B-AF633A387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0D34B32-51E8-4BCC-AB28-CC73DE6D9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134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F846D-BE38-4F7C-88E6-C9344DDCC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C1DB9FB-B294-4A81-B98A-203695CC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A72F3C4-C022-4033-902E-72A8EE74C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8ABB898-A466-4F9D-BBDC-F1630E92E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B28141D-A96C-4B6F-B3A7-4FA175DE9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547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6C69C-E90E-4750-B5A1-725318961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897427-A6E2-42AE-849A-4A5776AC1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9C13C5E-764D-4FA4-91A8-6CCDCAD22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15368AB-0E5B-4642-99E4-6CED544E2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61F779B-5896-4D9F-9526-B7E686D5A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D2EF811-612C-4C2E-A3C6-468CA61D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2930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3AA1A-226D-4A8F-A56F-A84AAC3C7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6969CD3-5E13-4104-B191-38A689C26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120F677-4300-412E-9776-67B9500C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5F8EA9E-F9D1-4E6B-AC41-956CA34EF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5E5D217-97F7-4EEA-A9CB-3B2F1DBA9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B291482A-B02F-4C16-88E3-8A20251C1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5863D9A-0C1B-4B66-87C7-CF6191E8C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A5A6D96-382E-4231-91EC-E46B4750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901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D1C7A2-79E4-42FE-A472-FAC51046A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53EB454-E2E4-4CF0-9484-92C326336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947A234-9A35-4078-AE0F-F2DEC7E9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9842277-3E12-4734-B5D1-F99DEF77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44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4662BF1-84D1-4FE6-A5A5-ADEEFD98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0135CAF-46F6-4020-989F-6363BE453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3D0C7A5-8DC4-4B38-A9BF-3B7F32B97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394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4C091-CA95-4A4E-8260-5AF4862B6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A171C0-BEFA-475E-9A7F-D7E66C33E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A5F0F89-6318-4532-AC68-FF36F9848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A2144C2-6EBD-46B9-9169-86AAF83BB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9948FF-C892-41D6-BB3B-7EB97AFEE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311C670-BAB0-476B-BDB2-169DDA2AB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239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E5507-7584-465D-A741-78A0AA0B3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20F09C7-F34E-41B2-912E-54D88E8F1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3C633D3-499A-4CFE-9A6C-85E04E4CD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B96570F-838E-43A0-B3FD-895559420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A51573D-4CCB-4A22-8A06-10AE48441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E42AFF2-51A5-4197-AE3A-93FD295C0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769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9ADD33F-5794-4DA3-9743-F888458BB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C11D120-EECE-4C96-AE2B-1CF9DDB59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3EF5044-2DEE-4C39-943C-C61B26AC4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7B4D7-518F-4BFB-81A1-E63597C156CE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D0AF65-7DD9-4007-A2AD-1E118DA229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2BF8162-471D-4D62-94B0-618C8F8747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B8723-0874-468A-ADBF-67590859F2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542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7115-1182-46DC-AB13-7EE332F37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55762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 (3)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F8EBE94-58A3-420A-9AF6-6D1BA6DF88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9</a:t>
            </a:r>
          </a:p>
        </p:txBody>
      </p:sp>
    </p:spTree>
    <p:extLst>
      <p:ext uri="{BB962C8B-B14F-4D97-AF65-F5344CB8AC3E}">
        <p14:creationId xmlns:p14="http://schemas.microsoft.com/office/powerpoint/2010/main" val="337230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F5AEA7-5848-46A5-9969-41C79437C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00"/>
            <a:ext cx="10515600" cy="57705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uk-UA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 слово </a:t>
            </a:r>
            <a:r>
              <a:rPr lang="en-US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sealed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 заборонити  наслідування класу необхідно  використовувати ключове слово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sealed: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 спробуєте отримати доступ до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sealed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класу,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створить помилку: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sealed class Vehicle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Car : Vehicle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 про помилку: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>
                <a:highlight>
                  <a:srgbClr val="000000"/>
                </a:highlight>
              </a:rPr>
              <a:t>'</a:t>
            </a:r>
            <a:r>
              <a:rPr lang="en-US" dirty="0">
                <a:solidFill>
                  <a:schemeClr val="bg1"/>
                </a:solidFill>
                <a:highlight>
                  <a:srgbClr val="000000"/>
                </a:highlight>
              </a:rPr>
              <a:t>Car': cannot derive from sealed type 'Vehicle</a:t>
            </a:r>
            <a:r>
              <a:rPr lang="en-US" dirty="0">
                <a:highlight>
                  <a:srgbClr val="000000"/>
                </a:highlight>
              </a:rPr>
              <a:t>'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2016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43E4B2-7331-4712-A578-A3A9157F6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55" y="424874"/>
            <a:ext cx="11647054" cy="6188362"/>
          </a:xfrm>
        </p:spPr>
        <p:txBody>
          <a:bodyPr>
            <a:normAutofit fontScale="55000" lnSpcReduction="20000"/>
          </a:bodyPr>
          <a:lstStyle/>
          <a:p>
            <a:pPr marL="0" indent="4572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sz="5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5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 слово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актуальним, якщо між класами використовується відношення спадковості. Тут можлива ситуація, коли в базовому і успадкованому класах існують методи (елементи) з однаковими іменами та сигнатурами. У цьому випадку елемент в похідному класі ховає відповідний елемент базового класу. Щоб з успадкованого класу доступитись до елементу базового класу потрібно використати ключове слово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 слово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використовується в успадкованих класах у наступних випадках: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з конструктору похідного класу потрібно викликати конструктор базового класу. Більш детально про цей спосіб використання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описується тут;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з методу похідного класу потрібно викликати метод базового класу, якщо цей метод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перевизначається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з методу похідного класу потрібно отримати доступ до члена даних базового класу. У цьому випадку член даних має бути оголошений з будь-яким модифікатором доступу крім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з методу похідного класу потрібно отримати доступ до властивості базового класу (властивість не є оголошена як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потрібно підкреслити (конкретизувати), що в даному методі успадкованого класу використовуються елементи базового класу.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5141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5F671F-9A40-4831-86CD-959206AEC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3564"/>
            <a:ext cx="10515600" cy="53733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форма використання ключового слова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доступу до методу базового класу наступна: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base.Method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uk-UA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Method() –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базового класу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Якщо у похідному класі немає реалізації методу з іменем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Method(),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використання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необов’язкове.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форма використання ключового слова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доступу до члена даних (не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 даних)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base.variable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–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ім’я члена даних базового класу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9140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617CF-1679-4AE1-BD4D-4B42B014C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3" y="341745"/>
            <a:ext cx="11656290" cy="6299200"/>
          </a:xfrm>
        </p:spPr>
        <p:txBody>
          <a:bodyPr>
            <a:normAutofit fontScale="92500"/>
          </a:bodyPr>
          <a:lstStyle/>
          <a:p>
            <a:pPr marL="0" indent="45720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аспекти наслідування в 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C#:</a:t>
            </a:r>
            <a:endParaRPr lang="uk-UA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 та похідний класи: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 клас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Dog : Animal)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автоматично отримує функціонал базового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члени не 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 конструкторів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Конструктор базового класу викликається перед конструктором похідного. Для передачі параметрів у базовий конструктор використовується ключове слово 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base().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слова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virtual/override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перевизначати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 базового класу в похідному для поліморфної поведінки.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Заборона наслідування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Ключове слово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sealed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класом повністю забороняє його наслідування.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множинного наслідування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Клас не може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наслідуватися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двох і більше класів одночасно, але може реалізовувати множину інтерфейсів</a:t>
            </a:r>
          </a:p>
        </p:txBody>
      </p:sp>
    </p:spTree>
    <p:extLst>
      <p:ext uri="{BB962C8B-B14F-4D97-AF65-F5344CB8AC3E}">
        <p14:creationId xmlns:p14="http://schemas.microsoft.com/office/powerpoint/2010/main" val="1390470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699EE6-B6C1-4B34-B0D2-014B80347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1" y="666510"/>
            <a:ext cx="10668000" cy="597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72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08BC4-9819-43EC-88B7-D6CD42136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493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Поліморфізм і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перевизначення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методів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40DD1E-C249-4F7C-BBF6-D883F0947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74618"/>
            <a:ext cx="10873509" cy="4902345"/>
          </a:xfrm>
        </p:spPr>
        <p:txBody>
          <a:bodyPr>
            <a:normAutofit fontScale="92500" lnSpcReduction="20000"/>
          </a:bodyPr>
          <a:lstStyle/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Поліморфізм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означає «багато форм», і він виникає, коли ми маємо багато класів, пов’язаних один з одним шляхом успадкування.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ми вказали в попередньому розділі, Наслідування дозволяє нам успадковувати поля та методи з іншого класу.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Поліморфізм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 ці методи для виконання різних завдань. Це дозволяє нам виконувати одну дію різними способами.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повторного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коду: повторно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C#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базового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додавши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virtual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override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04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DF8D1F-DFC6-4DA5-BC64-9F2B7EFAA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182" y="526472"/>
            <a:ext cx="4895273" cy="5920510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Animal 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 клас (батьківський)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Тварина видає звук");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Pig : Animal 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 клас (дочірній)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Свиня каже: </a:t>
            </a:r>
            <a:r>
              <a:rPr lang="uk-UA" sz="5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хрю</a:t>
            </a:r>
            <a:r>
              <a:rPr lang="uk-UA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хрю</a:t>
            </a:r>
            <a:r>
              <a:rPr lang="uk-UA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Dog : Animal 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 клас (дочірній)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5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каже: гав гав");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} </a:t>
            </a:r>
          </a:p>
          <a:p>
            <a:pPr marL="0" indent="0">
              <a:buNone/>
            </a:pPr>
            <a:r>
              <a:rPr lang="uk-UA" dirty="0"/>
              <a:t> </a:t>
            </a:r>
          </a:p>
          <a:p>
            <a:pPr marL="0" indent="0">
              <a:buNone/>
            </a:pPr>
            <a:r>
              <a:rPr lang="uk-UA" dirty="0"/>
              <a:t> </a:t>
            </a:r>
          </a:p>
        </p:txBody>
      </p:sp>
      <p:sp>
        <p:nvSpPr>
          <p:cNvPr id="10" name="Місце для вмісту 9">
            <a:extLst>
              <a:ext uri="{FF2B5EF4-FFF2-40B4-BE49-F238E27FC236}">
                <a16:creationId xmlns:a16="http://schemas.microsoft.com/office/drawing/2014/main" id="{AEA2788B-01FB-4F02-9620-4B9A308A1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236" y="360218"/>
            <a:ext cx="6382328" cy="628996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static void Main(string[]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Animal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myAnimal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Animal();  // 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об’єкт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</a:t>
            </a: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Animal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myPig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Pig();  // 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об’єкт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Pig</a:t>
            </a: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Animal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myDog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Dog();  // 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об’єкт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</a:p>
          <a:p>
            <a:pPr marL="0" indent="0">
              <a:buNone/>
            </a:pPr>
            <a:endParaRPr lang="en-US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myAnimal.animalSound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myPig.animalSound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myDog.animalSound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3A2AE20-8934-49F8-A1B0-B73069003373}"/>
              </a:ext>
            </a:extLst>
          </p:cNvPr>
          <p:cNvSpPr/>
          <p:nvPr/>
        </p:nvSpPr>
        <p:spPr>
          <a:xfrm>
            <a:off x="6647873" y="4572000"/>
            <a:ext cx="4248727" cy="1925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Базовий клас під назвою </a:t>
            </a:r>
            <a:r>
              <a:rPr lang="en-US" dirty="0"/>
              <a:t>Animal, </a:t>
            </a:r>
            <a:r>
              <a:rPr lang="uk-UA" dirty="0"/>
              <a:t>який має метод під назвою </a:t>
            </a:r>
            <a:r>
              <a:rPr lang="en-US" dirty="0" err="1"/>
              <a:t>animalSound</a:t>
            </a:r>
            <a:r>
              <a:rPr lang="en-US" dirty="0"/>
              <a:t>(). </a:t>
            </a:r>
            <a:r>
              <a:rPr lang="uk-UA" dirty="0"/>
              <a:t>Похідними класами тварин можуть бути свині, коти, собаки, птахи — і вони також мають власну реалізацію звуку тварин (свиня </a:t>
            </a:r>
            <a:r>
              <a:rPr lang="uk-UA" dirty="0" err="1"/>
              <a:t>хрює</a:t>
            </a:r>
            <a:r>
              <a:rPr lang="uk-UA" dirty="0"/>
              <a:t>, а кіт нявкає тощо):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54F243B-A40D-4858-96E5-870C15215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127" y="3326094"/>
            <a:ext cx="1676545" cy="8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94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022B52A6-C243-49B7-9D2F-F1A7C2690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369455"/>
            <a:ext cx="5322419" cy="627149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Перевизначені методи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Animal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 клас (батьківський)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void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Тварина видає звук");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Pig : Animal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 клас (дочірній)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override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void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Свиня каже: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Dog : Animal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 клас (дочірній)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override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void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animalSound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каже: гав гав");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}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39A7F6F-C9A4-4DDA-AA77-39D6E023F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4255" y="535709"/>
            <a:ext cx="6206836" cy="564125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static void Main(string[]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Animal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myAnimal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Animal();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об’єкт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Animal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myPig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Pig();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об’єкт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Pig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Animal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myDog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Dog();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об’єкт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myAnimal.animalSound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myPig.animalSound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myDog.animalSound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7D3B81-FE0F-4A8D-88ED-0362263EB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6999" y="5099476"/>
            <a:ext cx="1851820" cy="8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28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754E0-7580-4FBC-AEAD-00A69C8C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0111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та інкапсуляція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96DE9D-E6AF-41CC-9291-B6C6F493E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073" y="1173018"/>
            <a:ext cx="11049000" cy="50963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Значення інкапсуляції полягає в тому, щоб переконатися, що «конфіденційні» дані приховані від користувачів. Щоб досягти цього, необхідно: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оголосити поля/змінні як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властивості, щоб отримати доступ і оновити значення поля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них доступ —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схожа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методу, і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76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B01A21-C8C3-4869-BF6B-8487B67E3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9064"/>
            <a:ext cx="10515600" cy="58998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Person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private string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string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{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}   // get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{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= value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}  // set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}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 з полем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 використовувати однакові назви як для властивості, так і для приватного поля, але з великою першою літерою.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значення змінної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змінній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 слово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 значення, яке ми призначаємо властивості.</a:t>
            </a:r>
          </a:p>
        </p:txBody>
      </p:sp>
    </p:spTree>
    <p:extLst>
      <p:ext uri="{BB962C8B-B14F-4D97-AF65-F5344CB8AC3E}">
        <p14:creationId xmlns:p14="http://schemas.microsoft.com/office/powerpoint/2010/main" val="1393007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F8A05CE-DE1D-4361-8798-0FD5CC143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901218" cy="61421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Person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private string name;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string Name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{ return name; }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set { name = value;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static void Main(string[]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Person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Person();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myObj.Name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«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Оксана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myObj.Name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  В результаті буде виведено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8351CBA-5C16-4F23-AB44-D9647C35A2C6}"/>
              </a:ext>
            </a:extLst>
          </p:cNvPr>
          <p:cNvSpPr/>
          <p:nvPr/>
        </p:nvSpPr>
        <p:spPr>
          <a:xfrm>
            <a:off x="9753600" y="5851236"/>
            <a:ext cx="1699491" cy="4433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Оксана</a:t>
            </a:r>
          </a:p>
        </p:txBody>
      </p:sp>
    </p:spTree>
    <p:extLst>
      <p:ext uri="{BB962C8B-B14F-4D97-AF65-F5344CB8AC3E}">
        <p14:creationId xmlns:p14="http://schemas.microsoft.com/office/powerpoint/2010/main" val="3887558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A872FA-7999-4F86-B600-826E7BD12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4108"/>
            <a:ext cx="10515600" cy="622069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Автоматичні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поле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приклад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коду: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Person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public string Name 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</a:p>
          <a:p>
            <a:pPr marL="0" indent="0"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get; set; }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static void Main(string[]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Person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Person();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myObj.Name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«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Оксана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myObj.Name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74E729-C24E-45E7-A1C0-0229B73D6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838" y="6074897"/>
            <a:ext cx="1713124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6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DF586A-11E3-4CA8-82F8-09B3D566F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5018"/>
            <a:ext cx="10515600" cy="5511945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результаті використання інкапсуляції забезпечується: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Кращий контроль над членами класу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(зменште ймовірність того, що ви (чи інші) зіпсуєте код).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можна зробити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 для читання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(якщо ви використовуєте лише метод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 для запису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(якщо ви використовуєте лише метод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Гнучкий: програміст може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 одну частину коду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впливаючи на інші частини.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Підвищена безпека даних.</a:t>
            </a:r>
          </a:p>
        </p:txBody>
      </p:sp>
    </p:spTree>
    <p:extLst>
      <p:ext uri="{BB962C8B-B14F-4D97-AF65-F5344CB8AC3E}">
        <p14:creationId xmlns:p14="http://schemas.microsoft.com/office/powerpoint/2010/main" val="845731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C84F08-234A-4C51-8AA8-5FA628E51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" y="203200"/>
            <a:ext cx="10945091" cy="634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3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17DB5-9CE3-4015-9B15-C4BE5B46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156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Наслідування (Успадкування)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7370E6-407F-41FD-931D-7BB820381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8364"/>
            <a:ext cx="10515600" cy="5068599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успадкувати поля та методи від одного класу до іншого. Ми групуємо «концепцію успадкування» у дві категорії: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 клас (дочірній)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клас, який успадковує інший клас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 клас (батьківський)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клас, який успадковується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успадкувати від класу, використовуйте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двокрапки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повторного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коду: повторно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582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6D7470-6018-4873-9C7B-28F7320B2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9454"/>
            <a:ext cx="10515600" cy="623454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Vehicle 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 клас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батьківський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string brand = "Ford";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Vehicle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honk()           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Vehicle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!");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Car : Vehicle  </a:t>
            </a:r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похідний клас (дочірній)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"Mustang";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         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Car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static void Main(string[]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об’єкт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myCar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Car();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 метод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honk() (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класу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Vehicle)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об’єкта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myCar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myCar.honk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Відобразити значення поля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brand (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класу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Vehicle)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значення  	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modelName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класу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myCar.brand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" "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myCar.modelName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465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1589</Words>
  <Application>Microsoft Office PowerPoint</Application>
  <PresentationFormat>Широкий екран</PresentationFormat>
  <Paragraphs>198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КЛАСИ (3)</vt:lpstr>
      <vt:lpstr> Властивості та інкапсуляція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Наслідування (Успадкування)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Поліморфізм і перевизначення методів 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 (3)</dc:title>
  <dc:creator>Oksana Okunkova</dc:creator>
  <cp:lastModifiedBy>Oksana Okunkova</cp:lastModifiedBy>
  <cp:revision>17</cp:revision>
  <dcterms:created xsi:type="dcterms:W3CDTF">2026-03-12T07:56:35Z</dcterms:created>
  <dcterms:modified xsi:type="dcterms:W3CDTF">2026-03-12T10:36:30Z</dcterms:modified>
</cp:coreProperties>
</file>