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69" r:id="rId16"/>
    <p:sldId id="270" r:id="rId17"/>
    <p:sldId id="271"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67" y="7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F897-7A10-A414-E172-882C113D6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A38BB-8678-33AF-F913-2BF95D135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7F011B-1E71-24B6-4603-2E87B2EA8521}"/>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5" name="Footer Placeholder 4">
            <a:extLst>
              <a:ext uri="{FF2B5EF4-FFF2-40B4-BE49-F238E27FC236}">
                <a16:creationId xmlns:a16="http://schemas.microsoft.com/office/drawing/2014/main" id="{DCF2764D-2C76-DE2F-DFDE-4B5C5A9C9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EA914-6436-9A2B-FF03-9ED2C470AE45}"/>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83509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CD8E-C6E3-1D86-081C-333B97A1A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0B89D9-76A1-65A2-DC08-D6BECEDF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CB3C2-537D-EEC8-9B12-BFEE831BF9B7}"/>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5" name="Footer Placeholder 4">
            <a:extLst>
              <a:ext uri="{FF2B5EF4-FFF2-40B4-BE49-F238E27FC236}">
                <a16:creationId xmlns:a16="http://schemas.microsoft.com/office/drawing/2014/main" id="{0EB46D06-C03C-E7E0-A9B0-DF2999401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7377E-D0E8-9EDE-09C5-BFFC1E952348}"/>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306106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B63EF-8844-F74B-BDA7-F80AD52458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022FD-4D4B-03EB-6445-3F9117A994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E0D3A-D3DC-B4EB-5C59-F865C2453F27}"/>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5" name="Footer Placeholder 4">
            <a:extLst>
              <a:ext uri="{FF2B5EF4-FFF2-40B4-BE49-F238E27FC236}">
                <a16:creationId xmlns:a16="http://schemas.microsoft.com/office/drawing/2014/main" id="{456DCE5E-938A-664A-41DB-F337A05BC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7D2DB-A596-A18F-46D5-EF820B4BE384}"/>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306983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A82D-ABCD-A4F0-1408-3BA2D6678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BAC2D-09EF-BAB4-89A1-E1BFB9A3C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B4E42-0A1B-2684-4F96-DD1AAAEC784B}"/>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5" name="Footer Placeholder 4">
            <a:extLst>
              <a:ext uri="{FF2B5EF4-FFF2-40B4-BE49-F238E27FC236}">
                <a16:creationId xmlns:a16="http://schemas.microsoft.com/office/drawing/2014/main" id="{2C12BF72-A0E8-8A96-9870-D144AA2B3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9DC84-9EDC-24C1-4A19-8AAE7209E1FC}"/>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7730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496C-3DCC-847D-DA7E-41956375F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A163D9-7CEC-2AEE-EA4A-B57572BC6A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183895-EFFC-8F52-B0B7-F97E3E7D419E}"/>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5" name="Footer Placeholder 4">
            <a:extLst>
              <a:ext uri="{FF2B5EF4-FFF2-40B4-BE49-F238E27FC236}">
                <a16:creationId xmlns:a16="http://schemas.microsoft.com/office/drawing/2014/main" id="{67A1D54C-6891-0553-F643-A6CB259D2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6F06F-2FD7-B986-BC15-0176A1B250EB}"/>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13570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0CAE-FC64-E542-E0DE-461EF1804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E17C5-669E-B7A1-1AE1-414B7E2E7F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8FBD2B-4614-A9BE-2355-4CEF96F10C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2EF3E-493A-1C14-9612-29D3F81C32FD}"/>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6" name="Footer Placeholder 5">
            <a:extLst>
              <a:ext uri="{FF2B5EF4-FFF2-40B4-BE49-F238E27FC236}">
                <a16:creationId xmlns:a16="http://schemas.microsoft.com/office/drawing/2014/main" id="{7B052413-3534-ADCD-B7E6-8EC758E6C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55E06-95C8-90AD-B545-09475C465436}"/>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5223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FEA8-7769-76A6-5252-46E1889139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D47D35-946C-5073-66BB-8B5B99746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AC4424-E5FC-0D00-BB12-90FC89FB8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39AA5A-677A-E3BA-4EF3-9C86C6821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C1FB4-50C3-14FA-4999-768189022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5CECA0-DBB9-E6CB-4702-D5CA6422C0B7}"/>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8" name="Footer Placeholder 7">
            <a:extLst>
              <a:ext uri="{FF2B5EF4-FFF2-40B4-BE49-F238E27FC236}">
                <a16:creationId xmlns:a16="http://schemas.microsoft.com/office/drawing/2014/main" id="{8724C6C8-BFF6-1B5B-6600-1FA7526B1F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6589D4-1631-43BE-F7D5-12BE9D805F82}"/>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327186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693E-7C57-CF54-C56B-A5EF79FDE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9787F3-E51B-CE0E-20FD-E61C0A7355F3}"/>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4" name="Footer Placeholder 3">
            <a:extLst>
              <a:ext uri="{FF2B5EF4-FFF2-40B4-BE49-F238E27FC236}">
                <a16:creationId xmlns:a16="http://schemas.microsoft.com/office/drawing/2014/main" id="{FF7F794B-4C67-04B1-F5B1-A8B040438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8706BC-E23F-6E4E-C79E-465C3C005790}"/>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232268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4000A-19B6-B1E3-295F-53D5B8AB12AE}"/>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3" name="Footer Placeholder 2">
            <a:extLst>
              <a:ext uri="{FF2B5EF4-FFF2-40B4-BE49-F238E27FC236}">
                <a16:creationId xmlns:a16="http://schemas.microsoft.com/office/drawing/2014/main" id="{9C15DB39-CFE7-0EB0-6941-D21702D982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7E1CB6-3140-86DD-7944-C0B36AA52684}"/>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196374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2DD5-89B0-D942-E160-CA808B4ED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27CA67-860E-5828-9A14-A15A11556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17F046-2333-0711-73F2-3154925EF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C2E98-F440-1310-88DA-7A9E92D58130}"/>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6" name="Footer Placeholder 5">
            <a:extLst>
              <a:ext uri="{FF2B5EF4-FFF2-40B4-BE49-F238E27FC236}">
                <a16:creationId xmlns:a16="http://schemas.microsoft.com/office/drawing/2014/main" id="{1B2EA27A-929C-5EF7-2665-9E7581F32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B591F-6768-A0CE-7B6B-36006C6618D4}"/>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137474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04D6-66D3-1A9F-F555-499236D98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25FC0D-D1CE-A1B6-1EE8-A9329ADA8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D19508-752A-EC09-7F6E-6E04B713A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E8D72-849E-3A2A-2C60-A4F76EC1416E}"/>
              </a:ext>
            </a:extLst>
          </p:cNvPr>
          <p:cNvSpPr>
            <a:spLocks noGrp="1"/>
          </p:cNvSpPr>
          <p:nvPr>
            <p:ph type="dt" sz="half" idx="10"/>
          </p:nvPr>
        </p:nvSpPr>
        <p:spPr/>
        <p:txBody>
          <a:bodyPr/>
          <a:lstStyle/>
          <a:p>
            <a:fld id="{A8517378-7A52-471C-9F86-FFCA25051CB0}" type="datetimeFigureOut">
              <a:rPr lang="en-US" smtClean="0"/>
              <a:t>9/18/2025</a:t>
            </a:fld>
            <a:endParaRPr lang="en-US"/>
          </a:p>
        </p:txBody>
      </p:sp>
      <p:sp>
        <p:nvSpPr>
          <p:cNvPr id="6" name="Footer Placeholder 5">
            <a:extLst>
              <a:ext uri="{FF2B5EF4-FFF2-40B4-BE49-F238E27FC236}">
                <a16:creationId xmlns:a16="http://schemas.microsoft.com/office/drawing/2014/main" id="{1FE63164-611A-044B-4EC2-8A9413A86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0F25F-D6A5-AC17-6589-1B3708733BFB}"/>
              </a:ext>
            </a:extLst>
          </p:cNvPr>
          <p:cNvSpPr>
            <a:spLocks noGrp="1"/>
          </p:cNvSpPr>
          <p:nvPr>
            <p:ph type="sldNum" sz="quarter" idx="12"/>
          </p:nvPr>
        </p:nvSpPr>
        <p:spPr/>
        <p:txBody>
          <a:bodyPr/>
          <a:lstStyle/>
          <a:p>
            <a:fld id="{FCF170C9-B801-4EB6-A4F2-01BE501234C8}" type="slidenum">
              <a:rPr lang="en-US" smtClean="0"/>
              <a:t>‹#›</a:t>
            </a:fld>
            <a:endParaRPr lang="en-US"/>
          </a:p>
        </p:txBody>
      </p:sp>
    </p:spTree>
    <p:extLst>
      <p:ext uri="{BB962C8B-B14F-4D97-AF65-F5344CB8AC3E}">
        <p14:creationId xmlns:p14="http://schemas.microsoft.com/office/powerpoint/2010/main" val="425744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326A2-36EB-1D81-DFB4-3D987AC13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B84FA-C087-460B-A662-2E118BAE7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D93F9-DF17-9ED4-0DBD-1070F8406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517378-7A52-471C-9F86-FFCA25051CB0}" type="datetimeFigureOut">
              <a:rPr lang="en-US" smtClean="0"/>
              <a:t>9/18/2025</a:t>
            </a:fld>
            <a:endParaRPr lang="en-US"/>
          </a:p>
        </p:txBody>
      </p:sp>
      <p:sp>
        <p:nvSpPr>
          <p:cNvPr id="5" name="Footer Placeholder 4">
            <a:extLst>
              <a:ext uri="{FF2B5EF4-FFF2-40B4-BE49-F238E27FC236}">
                <a16:creationId xmlns:a16="http://schemas.microsoft.com/office/drawing/2014/main" id="{BEE6C2F6-543C-444B-219E-92F302DE2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927FF6-CC58-E9CD-BBAB-D6E147689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F170C9-B801-4EB6-A4F2-01BE501234C8}" type="slidenum">
              <a:rPr lang="en-US" smtClean="0"/>
              <a:t>‹#›</a:t>
            </a:fld>
            <a:endParaRPr lang="en-US"/>
          </a:p>
        </p:txBody>
      </p:sp>
    </p:spTree>
    <p:extLst>
      <p:ext uri="{BB962C8B-B14F-4D97-AF65-F5344CB8AC3E}">
        <p14:creationId xmlns:p14="http://schemas.microsoft.com/office/powerpoint/2010/main" val="357924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2BAE6F-580A-F4CA-734A-10B57C68BBDE}"/>
              </a:ext>
            </a:extLst>
          </p:cNvPr>
          <p:cNvPicPr>
            <a:picLocks noChangeAspect="1"/>
          </p:cNvPicPr>
          <p:nvPr/>
        </p:nvPicPr>
        <p:blipFill>
          <a:blip r:embed="rId2"/>
          <a:stretch>
            <a:fillRect/>
          </a:stretch>
        </p:blipFill>
        <p:spPr>
          <a:xfrm>
            <a:off x="2612570" y="-39349"/>
            <a:ext cx="6873073" cy="6843319"/>
          </a:xfrm>
          <a:prstGeom prst="rect">
            <a:avLst/>
          </a:prstGeom>
        </p:spPr>
      </p:pic>
    </p:spTree>
    <p:extLst>
      <p:ext uri="{BB962C8B-B14F-4D97-AF65-F5344CB8AC3E}">
        <p14:creationId xmlns:p14="http://schemas.microsoft.com/office/powerpoint/2010/main" val="123054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4898-0618-1CFE-D48D-AC021C66B194}"/>
              </a:ext>
            </a:extLst>
          </p:cNvPr>
          <p:cNvSpPr>
            <a:spLocks noGrp="1"/>
          </p:cNvSpPr>
          <p:nvPr>
            <p:ph type="title"/>
          </p:nvPr>
        </p:nvSpPr>
        <p:spPr/>
        <p:txBody>
          <a:bodyPr>
            <a:normAutofit fontScale="90000"/>
          </a:bodyPr>
          <a:lstStyle/>
          <a:p>
            <a:r>
              <a:rPr lang="ru-RU" b="1" dirty="0" err="1">
                <a:effectLst/>
              </a:rPr>
              <a:t>Каскадна</a:t>
            </a:r>
            <a:r>
              <a:rPr lang="ru-RU" b="1" dirty="0">
                <a:effectLst/>
              </a:rPr>
              <a:t> </a:t>
            </a:r>
            <a:r>
              <a:rPr lang="ru-RU" b="1" dirty="0" err="1">
                <a:effectLst/>
              </a:rPr>
              <a:t>або</a:t>
            </a:r>
            <a:r>
              <a:rPr lang="ru-RU" b="1" dirty="0">
                <a:effectLst/>
              </a:rPr>
              <a:t> </a:t>
            </a:r>
            <a:r>
              <a:rPr lang="ru-RU" b="1" dirty="0" err="1">
                <a:effectLst/>
              </a:rPr>
              <a:t>водоспадна</a:t>
            </a:r>
            <a:r>
              <a:rPr lang="ru-RU" b="1" dirty="0">
                <a:effectLst/>
              </a:rPr>
              <a:t> модель (</a:t>
            </a:r>
            <a:r>
              <a:rPr lang="ru-RU" b="1" dirty="0" err="1">
                <a:effectLst/>
              </a:rPr>
              <a:t>Waterfall</a:t>
            </a:r>
            <a:r>
              <a:rPr lang="ru-RU" b="1" dirty="0">
                <a:effectLst/>
              </a:rPr>
              <a:t> </a:t>
            </a:r>
            <a:r>
              <a:rPr lang="ru-RU" b="1" dirty="0" err="1">
                <a:effectLst/>
              </a:rPr>
              <a:t>model</a:t>
            </a:r>
            <a:r>
              <a:rPr lang="ru-RU" b="1" dirty="0">
                <a:effectLst/>
              </a:rPr>
              <a:t>)</a:t>
            </a:r>
            <a:br>
              <a:rPr lang="ru-RU" b="1" dirty="0"/>
            </a:br>
            <a:endParaRPr lang="en-US" dirty="0"/>
          </a:p>
        </p:txBody>
      </p:sp>
      <p:pic>
        <p:nvPicPr>
          <p:cNvPr id="5" name="Content Placeholder 4">
            <a:extLst>
              <a:ext uri="{FF2B5EF4-FFF2-40B4-BE49-F238E27FC236}">
                <a16:creationId xmlns:a16="http://schemas.microsoft.com/office/drawing/2014/main" id="{3685E6C6-F9EB-8AE2-0F66-04AC81050B87}"/>
              </a:ext>
            </a:extLst>
          </p:cNvPr>
          <p:cNvPicPr>
            <a:picLocks noGrp="1" noChangeAspect="1"/>
          </p:cNvPicPr>
          <p:nvPr>
            <p:ph idx="1"/>
          </p:nvPr>
        </p:nvPicPr>
        <p:blipFill>
          <a:blip r:embed="rId2"/>
          <a:stretch>
            <a:fillRect/>
          </a:stretch>
        </p:blipFill>
        <p:spPr>
          <a:xfrm>
            <a:off x="1881158" y="1825625"/>
            <a:ext cx="8429683" cy="4351338"/>
          </a:xfrm>
          <a:prstGeom prst="rect">
            <a:avLst/>
          </a:prstGeom>
        </p:spPr>
      </p:pic>
    </p:spTree>
    <p:extLst>
      <p:ext uri="{BB962C8B-B14F-4D97-AF65-F5344CB8AC3E}">
        <p14:creationId xmlns:p14="http://schemas.microsoft.com/office/powerpoint/2010/main" val="48872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ED01-A21E-4EB2-5C87-0F019E250156}"/>
              </a:ext>
            </a:extLst>
          </p:cNvPr>
          <p:cNvSpPr>
            <a:spLocks noGrp="1"/>
          </p:cNvSpPr>
          <p:nvPr>
            <p:ph type="title"/>
          </p:nvPr>
        </p:nvSpPr>
        <p:spPr/>
        <p:txBody>
          <a:bodyPr>
            <a:normAutofit/>
          </a:bodyPr>
          <a:lstStyle/>
          <a:p>
            <a:r>
              <a:rPr lang="ru-RU" sz="2800" b="0" dirty="0">
                <a:effectLst/>
              </a:rPr>
              <a:t>При </a:t>
            </a:r>
            <a:r>
              <a:rPr lang="ru-RU" sz="2800" b="0" dirty="0" err="1">
                <a:effectLst/>
              </a:rPr>
              <a:t>такій</a:t>
            </a:r>
            <a:r>
              <a:rPr lang="ru-RU" sz="2800" b="0" dirty="0">
                <a:effectLst/>
              </a:rPr>
              <a:t> </a:t>
            </a:r>
            <a:r>
              <a:rPr lang="ru-RU" sz="2800" b="0" dirty="0" err="1">
                <a:effectLst/>
              </a:rPr>
              <a:t>моделі</a:t>
            </a:r>
            <a:r>
              <a:rPr lang="ru-RU" sz="2800" b="0" dirty="0">
                <a:effectLst/>
              </a:rPr>
              <a:t> </a:t>
            </a:r>
            <a:r>
              <a:rPr lang="ru-RU" sz="2800" b="0" dirty="0" err="1">
                <a:effectLst/>
              </a:rPr>
              <a:t>кожна</a:t>
            </a:r>
            <a:r>
              <a:rPr lang="ru-RU" sz="2800" b="0" dirty="0">
                <a:effectLst/>
              </a:rPr>
              <a:t> з фаз </a:t>
            </a:r>
            <a:r>
              <a:rPr lang="ru-RU" sz="2800" b="0" dirty="0" err="1">
                <a:effectLst/>
              </a:rPr>
              <a:t>проєкту</a:t>
            </a:r>
            <a:r>
              <a:rPr lang="ru-RU" sz="2800" b="0" dirty="0">
                <a:effectLst/>
              </a:rPr>
              <a:t> проводиться один раз, </a:t>
            </a:r>
            <a:r>
              <a:rPr lang="ru-RU" sz="2800" b="0" dirty="0" err="1">
                <a:effectLst/>
              </a:rPr>
              <a:t>слідуючи</a:t>
            </a:r>
            <a:r>
              <a:rPr lang="ru-RU" sz="2800" b="0" dirty="0">
                <a:effectLst/>
              </a:rPr>
              <a:t> одна за одною. Для того, </a:t>
            </a:r>
            <a:r>
              <a:rPr lang="ru-RU" sz="2800" b="0" dirty="0" err="1">
                <a:effectLst/>
              </a:rPr>
              <a:t>щоб</a:t>
            </a:r>
            <a:r>
              <a:rPr lang="ru-RU" sz="2800" b="0" dirty="0">
                <a:effectLst/>
              </a:rPr>
              <a:t> </a:t>
            </a:r>
            <a:r>
              <a:rPr lang="ru-RU" sz="2800" b="0" dirty="0" err="1">
                <a:effectLst/>
              </a:rPr>
              <a:t>почати</a:t>
            </a:r>
            <a:r>
              <a:rPr lang="ru-RU" sz="2800" b="0" dirty="0">
                <a:effectLst/>
              </a:rPr>
              <a:t> </a:t>
            </a:r>
            <a:r>
              <a:rPr lang="ru-RU" sz="2800" b="0" dirty="0" err="1">
                <a:effectLst/>
              </a:rPr>
              <a:t>наступну</a:t>
            </a:r>
            <a:r>
              <a:rPr lang="ru-RU" sz="2800" b="0" dirty="0">
                <a:effectLst/>
              </a:rPr>
              <a:t> </a:t>
            </a:r>
            <a:r>
              <a:rPr lang="ru-RU" sz="2800" b="0" dirty="0" err="1">
                <a:effectLst/>
              </a:rPr>
              <a:t>стадію</a:t>
            </a:r>
            <a:r>
              <a:rPr lang="ru-RU" sz="2800" b="0" dirty="0">
                <a:effectLst/>
              </a:rPr>
              <a:t>, </a:t>
            </a:r>
            <a:r>
              <a:rPr lang="ru-RU" sz="2800" b="0" dirty="0" err="1">
                <a:effectLst/>
              </a:rPr>
              <a:t>необхідне</a:t>
            </a:r>
            <a:r>
              <a:rPr lang="ru-RU" sz="2800" b="0" dirty="0">
                <a:effectLst/>
              </a:rPr>
              <a:t> </a:t>
            </a:r>
            <a:r>
              <a:rPr lang="ru-RU" sz="2800" b="0" dirty="0" err="1">
                <a:effectLst/>
              </a:rPr>
              <a:t>повне</a:t>
            </a:r>
            <a:r>
              <a:rPr lang="ru-RU" sz="2800" b="0" dirty="0">
                <a:effectLst/>
              </a:rPr>
              <a:t> </a:t>
            </a:r>
            <a:r>
              <a:rPr lang="ru-RU" sz="2800" b="0" dirty="0" err="1">
                <a:effectLst/>
              </a:rPr>
              <a:t>завершення</a:t>
            </a:r>
            <a:r>
              <a:rPr lang="ru-RU" sz="2800" b="0" dirty="0">
                <a:effectLst/>
              </a:rPr>
              <a:t> </a:t>
            </a:r>
            <a:r>
              <a:rPr lang="ru-RU" sz="2800" b="0" dirty="0" err="1">
                <a:effectLst/>
              </a:rPr>
              <a:t>попередньої</a:t>
            </a:r>
            <a:r>
              <a:rPr lang="ru-RU" sz="2800" b="0" dirty="0">
                <a:effectLst/>
              </a:rPr>
              <a:t>.</a:t>
            </a:r>
            <a:endParaRPr lang="en-US" sz="2800" dirty="0"/>
          </a:p>
        </p:txBody>
      </p:sp>
      <p:sp>
        <p:nvSpPr>
          <p:cNvPr id="3" name="Content Placeholder 2">
            <a:extLst>
              <a:ext uri="{FF2B5EF4-FFF2-40B4-BE49-F238E27FC236}">
                <a16:creationId xmlns:a16="http://schemas.microsoft.com/office/drawing/2014/main" id="{06F54664-6A1A-9CAC-7438-2B7DA9B4976F}"/>
              </a:ext>
            </a:extLst>
          </p:cNvPr>
          <p:cNvSpPr>
            <a:spLocks noGrp="1"/>
          </p:cNvSpPr>
          <p:nvPr>
            <p:ph idx="1"/>
          </p:nvPr>
        </p:nvSpPr>
        <p:spPr/>
        <p:txBody>
          <a:bodyPr>
            <a:normAutofit fontScale="70000" lnSpcReduction="20000"/>
          </a:bodyPr>
          <a:lstStyle/>
          <a:p>
            <a:r>
              <a:rPr lang="ru-RU" dirty="0" err="1"/>
              <a:t>Плюси</a:t>
            </a:r>
            <a:r>
              <a:rPr lang="ru-RU" dirty="0"/>
              <a:t>:</a:t>
            </a:r>
          </a:p>
          <a:p>
            <a:endParaRPr lang="ru-RU" dirty="0"/>
          </a:p>
          <a:p>
            <a:r>
              <a:rPr lang="ru-RU" dirty="0"/>
              <a:t>    </a:t>
            </a:r>
            <a:r>
              <a:rPr lang="ru-RU" dirty="0" err="1"/>
              <a:t>всі</a:t>
            </a:r>
            <a:r>
              <a:rPr lang="ru-RU" dirty="0"/>
              <a:t> </a:t>
            </a:r>
            <a:r>
              <a:rPr lang="ru-RU" dirty="0" err="1"/>
              <a:t>стадії</a:t>
            </a:r>
            <a:r>
              <a:rPr lang="ru-RU" dirty="0"/>
              <a:t> </a:t>
            </a:r>
            <a:r>
              <a:rPr lang="ru-RU" dirty="0" err="1"/>
              <a:t>проєкту</a:t>
            </a:r>
            <a:r>
              <a:rPr lang="ru-RU" dirty="0"/>
              <a:t> </a:t>
            </a:r>
            <a:r>
              <a:rPr lang="ru-RU" dirty="0" err="1"/>
              <a:t>виконуються</a:t>
            </a:r>
            <a:r>
              <a:rPr lang="ru-RU" dirty="0"/>
              <a:t> в </a:t>
            </a:r>
            <a:r>
              <a:rPr lang="ru-RU" dirty="0" err="1"/>
              <a:t>чіткій</a:t>
            </a:r>
            <a:r>
              <a:rPr lang="ru-RU" dirty="0"/>
              <a:t> </a:t>
            </a:r>
            <a:r>
              <a:rPr lang="ru-RU" dirty="0" err="1"/>
              <a:t>послідовності</a:t>
            </a:r>
            <a:r>
              <a:rPr lang="ru-RU" dirty="0"/>
              <a:t>;</a:t>
            </a:r>
          </a:p>
          <a:p>
            <a:r>
              <a:rPr lang="ru-RU" dirty="0"/>
              <a:t>    </a:t>
            </a:r>
            <a:r>
              <a:rPr lang="ru-RU" dirty="0" err="1"/>
              <a:t>чіткість</a:t>
            </a:r>
            <a:r>
              <a:rPr lang="ru-RU" dirty="0"/>
              <a:t> </a:t>
            </a:r>
            <a:r>
              <a:rPr lang="ru-RU" dirty="0" err="1"/>
              <a:t>етапів</a:t>
            </a:r>
            <a:r>
              <a:rPr lang="ru-RU" dirty="0"/>
              <a:t> </a:t>
            </a:r>
            <a:r>
              <a:rPr lang="ru-RU" dirty="0" err="1"/>
              <a:t>дозволяє</a:t>
            </a:r>
            <a:r>
              <a:rPr lang="ru-RU" dirty="0"/>
              <a:t> </a:t>
            </a:r>
            <a:r>
              <a:rPr lang="ru-RU" dirty="0" err="1"/>
              <a:t>планувати</a:t>
            </a:r>
            <a:r>
              <a:rPr lang="ru-RU" dirty="0"/>
              <a:t> </a:t>
            </a:r>
            <a:r>
              <a:rPr lang="ru-RU" dirty="0" err="1"/>
              <a:t>терміни</a:t>
            </a:r>
            <a:r>
              <a:rPr lang="ru-RU" dirty="0"/>
              <a:t> </a:t>
            </a:r>
            <a:r>
              <a:rPr lang="ru-RU" dirty="0" err="1"/>
              <a:t>завершення</a:t>
            </a:r>
            <a:r>
              <a:rPr lang="ru-RU" dirty="0"/>
              <a:t> </a:t>
            </a:r>
            <a:r>
              <a:rPr lang="ru-RU" dirty="0" err="1"/>
              <a:t>всіх</a:t>
            </a:r>
            <a:r>
              <a:rPr lang="ru-RU" dirty="0"/>
              <a:t> </a:t>
            </a:r>
            <a:r>
              <a:rPr lang="ru-RU" dirty="0" err="1"/>
              <a:t>робіт</a:t>
            </a:r>
            <a:r>
              <a:rPr lang="ru-RU" dirty="0"/>
              <a:t> і </a:t>
            </a:r>
            <a:r>
              <a:rPr lang="ru-RU" dirty="0" err="1"/>
              <a:t>відповідні</a:t>
            </a:r>
            <a:r>
              <a:rPr lang="ru-RU" dirty="0"/>
              <a:t> </a:t>
            </a:r>
            <a:r>
              <a:rPr lang="ru-RU" dirty="0" err="1"/>
              <a:t>ресурси</a:t>
            </a:r>
            <a:r>
              <a:rPr lang="ru-RU" dirty="0"/>
              <a:t> (</a:t>
            </a:r>
            <a:r>
              <a:rPr lang="ru-RU" dirty="0" err="1"/>
              <a:t>грошові</a:t>
            </a:r>
            <a:r>
              <a:rPr lang="ru-RU" dirty="0"/>
              <a:t> і </a:t>
            </a:r>
            <a:r>
              <a:rPr lang="ru-RU" dirty="0" err="1"/>
              <a:t>людські</a:t>
            </a:r>
            <a:r>
              <a:rPr lang="ru-RU" dirty="0"/>
              <a:t>);</a:t>
            </a:r>
          </a:p>
          <a:p>
            <a:r>
              <a:rPr lang="ru-RU" dirty="0"/>
              <a:t>    </a:t>
            </a:r>
            <a:r>
              <a:rPr lang="ru-RU" dirty="0" err="1"/>
              <a:t>вимоги</a:t>
            </a:r>
            <a:r>
              <a:rPr lang="ru-RU" dirty="0"/>
              <a:t> </a:t>
            </a:r>
            <a:r>
              <a:rPr lang="ru-RU" dirty="0" err="1"/>
              <a:t>залишаються</a:t>
            </a:r>
            <a:r>
              <a:rPr lang="ru-RU" dirty="0"/>
              <a:t> </a:t>
            </a:r>
            <a:r>
              <a:rPr lang="ru-RU" dirty="0" err="1"/>
              <a:t>незмінними</a:t>
            </a:r>
            <a:r>
              <a:rPr lang="ru-RU" dirty="0"/>
              <a:t> </a:t>
            </a:r>
            <a:r>
              <a:rPr lang="ru-RU" dirty="0" err="1"/>
              <a:t>протягом</a:t>
            </a:r>
            <a:r>
              <a:rPr lang="ru-RU" dirty="0"/>
              <a:t> </a:t>
            </a:r>
            <a:r>
              <a:rPr lang="ru-RU" dirty="0" err="1"/>
              <a:t>усього</a:t>
            </a:r>
            <a:r>
              <a:rPr lang="ru-RU" dirty="0"/>
              <a:t> циклу.</a:t>
            </a:r>
          </a:p>
          <a:p>
            <a:endParaRPr lang="ru-RU" dirty="0"/>
          </a:p>
          <a:p>
            <a:r>
              <a:rPr lang="ru-RU" dirty="0" err="1"/>
              <a:t>Мінуси</a:t>
            </a:r>
            <a:r>
              <a:rPr lang="ru-RU" dirty="0"/>
              <a:t>:</a:t>
            </a:r>
          </a:p>
          <a:p>
            <a:endParaRPr lang="ru-RU" dirty="0"/>
          </a:p>
          <a:p>
            <a:r>
              <a:rPr lang="ru-RU" dirty="0"/>
              <a:t>    </a:t>
            </a:r>
            <a:r>
              <a:rPr lang="ru-RU" dirty="0" err="1"/>
              <a:t>складності</a:t>
            </a:r>
            <a:r>
              <a:rPr lang="ru-RU" dirty="0"/>
              <a:t> при </a:t>
            </a:r>
            <a:r>
              <a:rPr lang="ru-RU" dirty="0" err="1"/>
              <a:t>формулюванні</a:t>
            </a:r>
            <a:r>
              <a:rPr lang="ru-RU" dirty="0"/>
              <a:t> </a:t>
            </a:r>
            <a:r>
              <a:rPr lang="ru-RU" dirty="0" err="1"/>
              <a:t>чітких</a:t>
            </a:r>
            <a:r>
              <a:rPr lang="ru-RU" dirty="0"/>
              <a:t> </a:t>
            </a:r>
            <a:r>
              <a:rPr lang="ru-RU" dirty="0" err="1"/>
              <a:t>вимог</a:t>
            </a:r>
            <a:r>
              <a:rPr lang="ru-RU" dirty="0"/>
              <a:t> і </a:t>
            </a:r>
            <a:r>
              <a:rPr lang="ru-RU" dirty="0" err="1"/>
              <a:t>неможливість</a:t>
            </a:r>
            <a:r>
              <a:rPr lang="ru-RU" dirty="0"/>
              <a:t> </a:t>
            </a:r>
            <a:r>
              <a:rPr lang="ru-RU" dirty="0" err="1"/>
              <a:t>їхньої</a:t>
            </a:r>
            <a:r>
              <a:rPr lang="ru-RU" dirty="0"/>
              <a:t> </a:t>
            </a:r>
            <a:r>
              <a:rPr lang="ru-RU" dirty="0" err="1"/>
              <a:t>зміни</a:t>
            </a:r>
            <a:r>
              <a:rPr lang="ru-RU" dirty="0"/>
              <a:t>;</a:t>
            </a:r>
          </a:p>
          <a:p>
            <a:r>
              <a:rPr lang="ru-RU" dirty="0"/>
              <a:t>    </a:t>
            </a:r>
            <a:r>
              <a:rPr lang="ru-RU" dirty="0" err="1"/>
              <a:t>тестування</a:t>
            </a:r>
            <a:r>
              <a:rPr lang="ru-RU" dirty="0"/>
              <a:t> </a:t>
            </a:r>
            <a:r>
              <a:rPr lang="ru-RU" dirty="0" err="1"/>
              <a:t>починається</a:t>
            </a:r>
            <a:r>
              <a:rPr lang="ru-RU" dirty="0"/>
              <a:t> </a:t>
            </a:r>
            <a:r>
              <a:rPr lang="ru-RU" dirty="0" err="1"/>
              <a:t>тільки</a:t>
            </a:r>
            <a:r>
              <a:rPr lang="ru-RU" dirty="0"/>
              <a:t> з </a:t>
            </a:r>
            <a:r>
              <a:rPr lang="ru-RU" dirty="0" err="1"/>
              <a:t>середини</a:t>
            </a:r>
            <a:r>
              <a:rPr lang="ru-RU" dirty="0"/>
              <a:t> </a:t>
            </a:r>
            <a:r>
              <a:rPr lang="ru-RU" dirty="0" err="1"/>
              <a:t>розвитку</a:t>
            </a:r>
            <a:r>
              <a:rPr lang="ru-RU" dirty="0"/>
              <a:t> </a:t>
            </a:r>
            <a:r>
              <a:rPr lang="ru-RU" dirty="0" err="1"/>
              <a:t>проєкту</a:t>
            </a:r>
            <a:r>
              <a:rPr lang="ru-RU" dirty="0"/>
              <a:t>;</a:t>
            </a:r>
          </a:p>
          <a:p>
            <a:r>
              <a:rPr lang="ru-RU" dirty="0"/>
              <a:t>    до </a:t>
            </a:r>
            <a:r>
              <a:rPr lang="ru-RU" dirty="0" err="1"/>
              <a:t>завершення</a:t>
            </a:r>
            <a:r>
              <a:rPr lang="ru-RU" dirty="0"/>
              <a:t> </a:t>
            </a:r>
            <a:r>
              <a:rPr lang="ru-RU" dirty="0" err="1"/>
              <a:t>процесу</a:t>
            </a:r>
            <a:r>
              <a:rPr lang="ru-RU" dirty="0"/>
              <a:t> </a:t>
            </a:r>
            <a:r>
              <a:rPr lang="ru-RU" dirty="0" err="1"/>
              <a:t>розробки</a:t>
            </a:r>
            <a:r>
              <a:rPr lang="ru-RU" dirty="0"/>
              <a:t> </a:t>
            </a:r>
            <a:r>
              <a:rPr lang="ru-RU" dirty="0" err="1"/>
              <a:t>користувачі</a:t>
            </a:r>
            <a:r>
              <a:rPr lang="ru-RU" dirty="0"/>
              <a:t> не </a:t>
            </a:r>
            <a:r>
              <a:rPr lang="ru-RU" dirty="0" err="1"/>
              <a:t>можуть</a:t>
            </a:r>
            <a:r>
              <a:rPr lang="ru-RU" dirty="0"/>
              <a:t> </a:t>
            </a:r>
            <a:r>
              <a:rPr lang="ru-RU" dirty="0" err="1"/>
              <a:t>переконатися</a:t>
            </a:r>
            <a:r>
              <a:rPr lang="ru-RU" dirty="0"/>
              <a:t>, </a:t>
            </a:r>
            <a:r>
              <a:rPr lang="ru-RU" dirty="0" err="1"/>
              <a:t>чи</a:t>
            </a:r>
            <a:r>
              <a:rPr lang="ru-RU" dirty="0"/>
              <a:t> </a:t>
            </a:r>
            <a:r>
              <a:rPr lang="ru-RU" dirty="0" err="1"/>
              <a:t>якісний</a:t>
            </a:r>
            <a:r>
              <a:rPr lang="ru-RU" dirty="0"/>
              <a:t> продукт, </a:t>
            </a:r>
            <a:r>
              <a:rPr lang="ru-RU" dirty="0" err="1"/>
              <a:t>який</a:t>
            </a:r>
            <a:r>
              <a:rPr lang="ru-RU" dirty="0"/>
              <a:t> </a:t>
            </a:r>
            <a:r>
              <a:rPr lang="ru-RU" dirty="0" err="1"/>
              <a:t>розробляється</a:t>
            </a:r>
            <a:r>
              <a:rPr lang="ru-RU" dirty="0"/>
              <a:t>.</a:t>
            </a:r>
          </a:p>
        </p:txBody>
      </p:sp>
    </p:spTree>
    <p:extLst>
      <p:ext uri="{BB962C8B-B14F-4D97-AF65-F5344CB8AC3E}">
        <p14:creationId xmlns:p14="http://schemas.microsoft.com/office/powerpoint/2010/main" val="382951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1B1E-6FF1-8BC6-4307-32B9906DA0B5}"/>
              </a:ext>
            </a:extLst>
          </p:cNvPr>
          <p:cNvSpPr>
            <a:spLocks noGrp="1"/>
          </p:cNvSpPr>
          <p:nvPr>
            <p:ph type="title"/>
          </p:nvPr>
        </p:nvSpPr>
        <p:spPr/>
        <p:txBody>
          <a:bodyPr/>
          <a:lstStyle/>
          <a:p>
            <a:r>
              <a:rPr lang="en-US" b="1" dirty="0">
                <a:effectLst/>
              </a:rPr>
              <a:t>V-</a:t>
            </a:r>
            <a:r>
              <a:rPr lang="ru-RU" b="1" dirty="0" err="1">
                <a:effectLst/>
              </a:rPr>
              <a:t>подібна</a:t>
            </a:r>
            <a:r>
              <a:rPr lang="ru-RU" b="1" dirty="0">
                <a:effectLst/>
              </a:rPr>
              <a:t> модель (</a:t>
            </a:r>
            <a:r>
              <a:rPr lang="en-US" b="1" dirty="0">
                <a:effectLst/>
              </a:rPr>
              <a:t>V-model)</a:t>
            </a:r>
            <a:br>
              <a:rPr lang="en-US" b="1" dirty="0"/>
            </a:br>
            <a:endParaRPr lang="en-US" dirty="0"/>
          </a:p>
        </p:txBody>
      </p:sp>
      <p:pic>
        <p:nvPicPr>
          <p:cNvPr id="5" name="Content Placeholder 4">
            <a:extLst>
              <a:ext uri="{FF2B5EF4-FFF2-40B4-BE49-F238E27FC236}">
                <a16:creationId xmlns:a16="http://schemas.microsoft.com/office/drawing/2014/main" id="{F9D7CF0B-C562-71BB-454E-69D9676AA9AD}"/>
              </a:ext>
            </a:extLst>
          </p:cNvPr>
          <p:cNvPicPr>
            <a:picLocks noGrp="1" noChangeAspect="1"/>
          </p:cNvPicPr>
          <p:nvPr>
            <p:ph idx="1"/>
          </p:nvPr>
        </p:nvPicPr>
        <p:blipFill>
          <a:blip r:embed="rId2"/>
          <a:stretch>
            <a:fillRect/>
          </a:stretch>
        </p:blipFill>
        <p:spPr>
          <a:xfrm>
            <a:off x="1877022" y="1825625"/>
            <a:ext cx="8437955" cy="4351338"/>
          </a:xfrm>
          <a:prstGeom prst="rect">
            <a:avLst/>
          </a:prstGeom>
        </p:spPr>
      </p:pic>
    </p:spTree>
    <p:extLst>
      <p:ext uri="{BB962C8B-B14F-4D97-AF65-F5344CB8AC3E}">
        <p14:creationId xmlns:p14="http://schemas.microsoft.com/office/powerpoint/2010/main" val="354040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EFAE-BE7C-2533-9E1C-B8D2DE7F0366}"/>
              </a:ext>
            </a:extLst>
          </p:cNvPr>
          <p:cNvSpPr>
            <a:spLocks noGrp="1"/>
          </p:cNvSpPr>
          <p:nvPr>
            <p:ph type="title"/>
          </p:nvPr>
        </p:nvSpPr>
        <p:spPr>
          <a:xfrm>
            <a:off x="838200" y="365125"/>
            <a:ext cx="10515600" cy="1912854"/>
          </a:xfrm>
        </p:spPr>
        <p:txBody>
          <a:bodyPr>
            <a:noAutofit/>
          </a:bodyPr>
          <a:lstStyle/>
          <a:p>
            <a:r>
              <a:rPr lang="ru-RU" sz="2400" b="0" dirty="0">
                <a:effectLst/>
              </a:rPr>
              <a:t>Дана модель стала </a:t>
            </a:r>
            <a:r>
              <a:rPr lang="ru-RU" sz="2400" b="0" dirty="0" err="1">
                <a:effectLst/>
              </a:rPr>
              <a:t>послідовником</a:t>
            </a:r>
            <a:r>
              <a:rPr lang="ru-RU" sz="2400" b="0" dirty="0">
                <a:effectLst/>
              </a:rPr>
              <a:t> </a:t>
            </a:r>
            <a:r>
              <a:rPr lang="ru-RU" sz="2400" b="0" dirty="0" err="1">
                <a:effectLst/>
              </a:rPr>
              <a:t>каскадної</a:t>
            </a:r>
            <a:r>
              <a:rPr lang="ru-RU" sz="2400" b="0" dirty="0">
                <a:effectLst/>
              </a:rPr>
              <a:t> </a:t>
            </a:r>
            <a:r>
              <a:rPr lang="ru-RU" sz="2400" b="0" dirty="0" err="1">
                <a:effectLst/>
              </a:rPr>
              <a:t>моделі</a:t>
            </a:r>
            <a:r>
              <a:rPr lang="ru-RU" sz="2400" b="0" dirty="0">
                <a:effectLst/>
              </a:rPr>
              <a:t>, так як з </a:t>
            </a:r>
            <a:r>
              <a:rPr lang="ru-RU" sz="2400" b="0" dirty="0" err="1">
                <a:effectLst/>
              </a:rPr>
              <a:t>її</a:t>
            </a:r>
            <a:r>
              <a:rPr lang="ru-RU" sz="2400" b="0" dirty="0">
                <a:effectLst/>
              </a:rPr>
              <a:t> </a:t>
            </a:r>
            <a:r>
              <a:rPr lang="ru-RU" sz="2400" b="0" dirty="0" err="1">
                <a:effectLst/>
              </a:rPr>
              <a:t>допомогою</a:t>
            </a:r>
            <a:r>
              <a:rPr lang="ru-RU" sz="2400" b="0" dirty="0">
                <a:effectLst/>
              </a:rPr>
              <a:t> </a:t>
            </a:r>
            <a:r>
              <a:rPr lang="ru-RU" sz="2400" b="0" dirty="0" err="1">
                <a:effectLst/>
              </a:rPr>
              <a:t>можна</a:t>
            </a:r>
            <a:r>
              <a:rPr lang="ru-RU" sz="2400" b="0" dirty="0">
                <a:effectLst/>
              </a:rPr>
              <a:t> </a:t>
            </a:r>
            <a:r>
              <a:rPr lang="ru-RU" sz="2400" b="0" dirty="0" err="1">
                <a:effectLst/>
              </a:rPr>
              <a:t>усунути</a:t>
            </a:r>
            <a:r>
              <a:rPr lang="ru-RU" sz="2400" b="0" dirty="0">
                <a:effectLst/>
              </a:rPr>
              <a:t> </a:t>
            </a:r>
            <a:r>
              <a:rPr lang="ru-RU" sz="2400" b="0" dirty="0" err="1">
                <a:effectLst/>
              </a:rPr>
              <a:t>недоліки</a:t>
            </a:r>
            <a:r>
              <a:rPr lang="ru-RU" sz="2400" b="0" dirty="0">
                <a:effectLst/>
              </a:rPr>
              <a:t>, </a:t>
            </a:r>
            <a:r>
              <a:rPr lang="ru-RU" sz="2400" b="0" dirty="0" err="1">
                <a:effectLst/>
              </a:rPr>
              <a:t>які</a:t>
            </a:r>
            <a:r>
              <a:rPr lang="ru-RU" sz="2400" b="0" dirty="0">
                <a:effectLst/>
              </a:rPr>
              <a:t> були </a:t>
            </a:r>
            <a:r>
              <a:rPr lang="ru-RU" sz="2400" b="0" dirty="0" err="1">
                <a:effectLst/>
              </a:rPr>
              <a:t>раніше</a:t>
            </a:r>
            <a:r>
              <a:rPr lang="ru-RU" sz="2400" b="0" dirty="0">
                <a:effectLst/>
              </a:rPr>
              <a:t>.</a:t>
            </a:r>
            <a:br>
              <a:rPr lang="ru-RU" sz="2400" dirty="0"/>
            </a:br>
            <a:r>
              <a:rPr lang="ru-RU" sz="2400" b="0" dirty="0">
                <a:effectLst/>
              </a:rPr>
              <a:t>Суть </a:t>
            </a:r>
            <a:r>
              <a:rPr lang="ru-RU" sz="2400" b="0" dirty="0" err="1">
                <a:effectLst/>
              </a:rPr>
              <a:t>цієї</a:t>
            </a:r>
            <a:r>
              <a:rPr lang="ru-RU" sz="2400" b="0" dirty="0">
                <a:effectLst/>
              </a:rPr>
              <a:t> </a:t>
            </a:r>
            <a:r>
              <a:rPr lang="ru-RU" sz="2400" b="0" dirty="0" err="1">
                <a:effectLst/>
              </a:rPr>
              <a:t>моделі</a:t>
            </a:r>
            <a:r>
              <a:rPr lang="ru-RU" sz="2400" b="0" dirty="0">
                <a:effectLst/>
              </a:rPr>
              <a:t> </a:t>
            </a:r>
            <a:r>
              <a:rPr lang="ru-RU" sz="2400" b="0" dirty="0" err="1">
                <a:effectLst/>
              </a:rPr>
              <a:t>полягає</a:t>
            </a:r>
            <a:r>
              <a:rPr lang="ru-RU" sz="2400" b="0" dirty="0">
                <a:effectLst/>
              </a:rPr>
              <a:t> в тому, </a:t>
            </a:r>
            <a:r>
              <a:rPr lang="ru-RU" sz="2400" b="0" dirty="0" err="1">
                <a:effectLst/>
              </a:rPr>
              <a:t>що</a:t>
            </a:r>
            <a:r>
              <a:rPr lang="ru-RU" sz="2400" b="0" dirty="0">
                <a:effectLst/>
              </a:rPr>
              <a:t> </a:t>
            </a:r>
            <a:r>
              <a:rPr lang="ru-RU" sz="2400" b="0" dirty="0" err="1">
                <a:effectLst/>
              </a:rPr>
              <a:t>процеси</a:t>
            </a:r>
            <a:r>
              <a:rPr lang="ru-RU" sz="2400" b="0" dirty="0">
                <a:effectLst/>
              </a:rPr>
              <a:t> на </a:t>
            </a:r>
            <a:r>
              <a:rPr lang="ru-RU" sz="2400" b="0" dirty="0" err="1">
                <a:effectLst/>
              </a:rPr>
              <a:t>всіх</a:t>
            </a:r>
            <a:r>
              <a:rPr lang="ru-RU" sz="2400" b="0" dirty="0">
                <a:effectLst/>
              </a:rPr>
              <a:t> </a:t>
            </a:r>
            <a:r>
              <a:rPr lang="ru-RU" sz="2400" b="0" dirty="0" err="1">
                <a:effectLst/>
              </a:rPr>
              <a:t>етапах</a:t>
            </a:r>
            <a:r>
              <a:rPr lang="ru-RU" sz="2400" b="0" dirty="0">
                <a:effectLst/>
              </a:rPr>
              <a:t> </a:t>
            </a:r>
            <a:r>
              <a:rPr lang="ru-RU" sz="2400" b="0" dirty="0" err="1">
                <a:effectLst/>
              </a:rPr>
              <a:t>контролюються</a:t>
            </a:r>
            <a:r>
              <a:rPr lang="ru-RU" sz="2400" b="0" dirty="0">
                <a:effectLst/>
              </a:rPr>
              <a:t>, </a:t>
            </a:r>
            <a:r>
              <a:rPr lang="ru-RU" sz="2400" b="0" dirty="0" err="1">
                <a:effectLst/>
              </a:rPr>
              <a:t>щоб</a:t>
            </a:r>
            <a:r>
              <a:rPr lang="ru-RU" sz="2400" b="0" dirty="0">
                <a:effectLst/>
              </a:rPr>
              <a:t> </a:t>
            </a:r>
            <a:r>
              <a:rPr lang="ru-RU" sz="2400" b="0" dirty="0" err="1">
                <a:effectLst/>
              </a:rPr>
              <a:t>переконатися</a:t>
            </a:r>
            <a:r>
              <a:rPr lang="ru-RU" sz="2400" b="0" dirty="0">
                <a:effectLst/>
              </a:rPr>
              <a:t> в </a:t>
            </a:r>
            <a:r>
              <a:rPr lang="ru-RU" sz="2400" b="0" dirty="0" err="1">
                <a:effectLst/>
              </a:rPr>
              <a:t>можливості</a:t>
            </a:r>
            <a:r>
              <a:rPr lang="ru-RU" sz="2400" b="0" dirty="0">
                <a:effectLst/>
              </a:rPr>
              <a:t> переходу на </a:t>
            </a:r>
            <a:r>
              <a:rPr lang="ru-RU" sz="2400" b="0" dirty="0" err="1">
                <a:effectLst/>
              </a:rPr>
              <a:t>наступний</a:t>
            </a:r>
            <a:r>
              <a:rPr lang="ru-RU" sz="2400" b="0" dirty="0">
                <a:effectLst/>
              </a:rPr>
              <a:t> </a:t>
            </a:r>
            <a:r>
              <a:rPr lang="ru-RU" sz="2400" b="0" dirty="0" err="1">
                <a:effectLst/>
              </a:rPr>
              <a:t>рівень</a:t>
            </a:r>
            <a:r>
              <a:rPr lang="ru-RU" sz="2400" b="0" dirty="0">
                <a:effectLst/>
              </a:rPr>
              <a:t>. </a:t>
            </a:r>
            <a:r>
              <a:rPr lang="ru-RU" sz="2400" b="0" dirty="0" err="1">
                <a:effectLst/>
              </a:rPr>
              <a:t>Вже</a:t>
            </a:r>
            <a:r>
              <a:rPr lang="ru-RU" sz="2400" b="0" dirty="0">
                <a:effectLst/>
              </a:rPr>
              <a:t> на </a:t>
            </a:r>
            <a:r>
              <a:rPr lang="ru-RU" sz="2400" b="0" dirty="0" err="1">
                <a:effectLst/>
              </a:rPr>
              <a:t>стадії</a:t>
            </a:r>
            <a:r>
              <a:rPr lang="ru-RU" sz="2400" b="0" dirty="0">
                <a:effectLst/>
              </a:rPr>
              <a:t> </a:t>
            </a:r>
            <a:r>
              <a:rPr lang="ru-RU" sz="2400" b="0" dirty="0" err="1">
                <a:effectLst/>
              </a:rPr>
              <a:t>написання</a:t>
            </a:r>
            <a:r>
              <a:rPr lang="ru-RU" sz="2400" b="0" dirty="0">
                <a:effectLst/>
              </a:rPr>
              <a:t> </a:t>
            </a:r>
            <a:r>
              <a:rPr lang="ru-RU" sz="2400" b="0" dirty="0" err="1">
                <a:effectLst/>
              </a:rPr>
              <a:t>вимог</a:t>
            </a:r>
            <a:r>
              <a:rPr lang="ru-RU" sz="2400" b="0" dirty="0">
                <a:effectLst/>
              </a:rPr>
              <a:t> </a:t>
            </a:r>
            <a:r>
              <a:rPr lang="ru-RU" sz="2400" b="0" dirty="0" err="1">
                <a:effectLst/>
              </a:rPr>
              <a:t>починається</a:t>
            </a:r>
            <a:r>
              <a:rPr lang="ru-RU" sz="2400" b="0" dirty="0">
                <a:effectLst/>
              </a:rPr>
              <a:t> </a:t>
            </a:r>
            <a:r>
              <a:rPr lang="ru-RU" sz="2400" b="0" dirty="0" err="1">
                <a:effectLst/>
              </a:rPr>
              <a:t>процес</a:t>
            </a:r>
            <a:r>
              <a:rPr lang="ru-RU" sz="2400" b="0" dirty="0">
                <a:effectLst/>
              </a:rPr>
              <a:t> </a:t>
            </a:r>
            <a:r>
              <a:rPr lang="ru-RU" sz="2400" b="0" dirty="0" err="1">
                <a:effectLst/>
              </a:rPr>
              <a:t>тестування</a:t>
            </a:r>
            <a:r>
              <a:rPr lang="ru-RU" sz="2400" b="0" dirty="0">
                <a:effectLst/>
              </a:rPr>
              <a:t>.</a:t>
            </a:r>
            <a:br>
              <a:rPr lang="ru-RU" sz="2400" dirty="0"/>
            </a:br>
            <a:endParaRPr lang="en-US" sz="2400" dirty="0"/>
          </a:p>
        </p:txBody>
      </p:sp>
      <p:sp>
        <p:nvSpPr>
          <p:cNvPr id="3" name="Content Placeholder 2">
            <a:extLst>
              <a:ext uri="{FF2B5EF4-FFF2-40B4-BE49-F238E27FC236}">
                <a16:creationId xmlns:a16="http://schemas.microsoft.com/office/drawing/2014/main" id="{5567F069-21F4-9BA1-A32E-A687B24BF2C1}"/>
              </a:ext>
            </a:extLst>
          </p:cNvPr>
          <p:cNvSpPr>
            <a:spLocks noGrp="1"/>
          </p:cNvSpPr>
          <p:nvPr>
            <p:ph idx="1"/>
          </p:nvPr>
        </p:nvSpPr>
        <p:spPr>
          <a:xfrm>
            <a:off x="838200" y="2277979"/>
            <a:ext cx="10515600" cy="3898984"/>
          </a:xfrm>
        </p:spPr>
        <p:txBody>
          <a:bodyPr>
            <a:normAutofit/>
          </a:bodyPr>
          <a:lstStyle/>
          <a:p>
            <a:r>
              <a:rPr lang="ru-RU" sz="2000" b="0" dirty="0" err="1">
                <a:effectLst/>
              </a:rPr>
              <a:t>Плюси</a:t>
            </a:r>
            <a:r>
              <a:rPr lang="ru-RU" sz="2000" b="0" dirty="0">
                <a:effectLst/>
              </a:rPr>
              <a:t>:</a:t>
            </a:r>
            <a:endParaRPr lang="ru-RU" sz="2000" b="1" dirty="0"/>
          </a:p>
          <a:p>
            <a:r>
              <a:rPr lang="ru-RU" sz="2000" dirty="0" err="1"/>
              <a:t>сувора</a:t>
            </a:r>
            <a:r>
              <a:rPr lang="ru-RU" sz="2000" dirty="0"/>
              <a:t> </a:t>
            </a:r>
            <a:r>
              <a:rPr lang="ru-RU" sz="2000" dirty="0" err="1"/>
              <a:t>етапізація</a:t>
            </a:r>
            <a:r>
              <a:rPr lang="ru-RU" sz="2000" dirty="0"/>
              <a:t>;</a:t>
            </a:r>
          </a:p>
          <a:p>
            <a:r>
              <a:rPr lang="ru-RU" sz="2000" dirty="0" err="1"/>
              <a:t>мінімізація</a:t>
            </a:r>
            <a:r>
              <a:rPr lang="ru-RU" sz="2000" dirty="0"/>
              <a:t> </a:t>
            </a:r>
            <a:r>
              <a:rPr lang="ru-RU" sz="2000" dirty="0" err="1"/>
              <a:t>ризиків</a:t>
            </a:r>
            <a:r>
              <a:rPr lang="ru-RU" sz="2000" dirty="0"/>
              <a:t> і </a:t>
            </a:r>
            <a:r>
              <a:rPr lang="ru-RU" sz="2000" dirty="0" err="1"/>
              <a:t>усунення</a:t>
            </a:r>
            <a:r>
              <a:rPr lang="ru-RU" sz="2000" dirty="0"/>
              <a:t> </a:t>
            </a:r>
            <a:r>
              <a:rPr lang="ru-RU" sz="2000" dirty="0" err="1"/>
              <a:t>потенційних</a:t>
            </a:r>
            <a:r>
              <a:rPr lang="ru-RU" sz="2000" dirty="0"/>
              <a:t> проблем за </a:t>
            </a:r>
            <a:r>
              <a:rPr lang="ru-RU" sz="2000" dirty="0" err="1"/>
              <a:t>рахунок</a:t>
            </a:r>
            <a:r>
              <a:rPr lang="ru-RU" sz="2000" dirty="0"/>
              <a:t> того, </a:t>
            </a:r>
            <a:r>
              <a:rPr lang="ru-RU" sz="2000" dirty="0" err="1"/>
              <a:t>що</a:t>
            </a:r>
            <a:r>
              <a:rPr lang="ru-RU" sz="2000" dirty="0"/>
              <a:t> </a:t>
            </a:r>
            <a:r>
              <a:rPr lang="ru-RU" sz="2000" dirty="0" err="1"/>
              <a:t>тестування</a:t>
            </a:r>
            <a:r>
              <a:rPr lang="ru-RU" sz="2000" dirty="0"/>
              <a:t> </a:t>
            </a:r>
            <a:r>
              <a:rPr lang="ru-RU" sz="2000" dirty="0" err="1"/>
              <a:t>з'являється</a:t>
            </a:r>
            <a:r>
              <a:rPr lang="ru-RU" sz="2000" dirty="0"/>
              <a:t> на самих </a:t>
            </a:r>
            <a:r>
              <a:rPr lang="ru-RU" sz="2000" dirty="0" err="1"/>
              <a:t>ранніх</a:t>
            </a:r>
            <a:r>
              <a:rPr lang="ru-RU" sz="2000" dirty="0"/>
              <a:t> </a:t>
            </a:r>
            <a:r>
              <a:rPr lang="ru-RU" sz="2000" dirty="0" err="1"/>
              <a:t>стадіях</a:t>
            </a:r>
            <a:r>
              <a:rPr lang="ru-RU" sz="2000" dirty="0"/>
              <a:t>;</a:t>
            </a:r>
          </a:p>
          <a:p>
            <a:r>
              <a:rPr lang="ru-RU" sz="2000" dirty="0" err="1"/>
              <a:t>вдосконалений</a:t>
            </a:r>
            <a:r>
              <a:rPr lang="ru-RU" sz="2000" dirty="0"/>
              <a:t> тайм-менеджмент.</a:t>
            </a:r>
          </a:p>
          <a:p>
            <a:r>
              <a:rPr lang="ru-RU" sz="2000" b="0" dirty="0" err="1">
                <a:effectLst/>
              </a:rPr>
              <a:t>Мінуси</a:t>
            </a:r>
            <a:r>
              <a:rPr lang="ru-RU" sz="2000" b="0" dirty="0">
                <a:effectLst/>
              </a:rPr>
              <a:t>:</a:t>
            </a:r>
            <a:endParaRPr lang="ru-RU" sz="2000" b="1" dirty="0"/>
          </a:p>
          <a:p>
            <a:r>
              <a:rPr lang="ru-RU" sz="2000" dirty="0" err="1"/>
              <a:t>неможливість</a:t>
            </a:r>
            <a:r>
              <a:rPr lang="ru-RU" sz="2000" dirty="0"/>
              <a:t> </a:t>
            </a:r>
            <a:r>
              <a:rPr lang="ru-RU" sz="2000" dirty="0" err="1"/>
              <a:t>адаптуватися</a:t>
            </a:r>
            <a:r>
              <a:rPr lang="ru-RU" sz="2000" dirty="0"/>
              <a:t> до </a:t>
            </a:r>
            <a:r>
              <a:rPr lang="ru-RU" sz="2000" dirty="0" err="1"/>
              <a:t>змінених</a:t>
            </a:r>
            <a:r>
              <a:rPr lang="ru-RU" sz="2000" dirty="0"/>
              <a:t> </a:t>
            </a:r>
            <a:r>
              <a:rPr lang="ru-RU" sz="2000" dirty="0" err="1"/>
              <a:t>вимог</a:t>
            </a:r>
            <a:r>
              <a:rPr lang="ru-RU" sz="2000" dirty="0"/>
              <a:t> </a:t>
            </a:r>
            <a:r>
              <a:rPr lang="ru-RU" sz="2000" dirty="0" err="1"/>
              <a:t>замовника</a:t>
            </a:r>
            <a:r>
              <a:rPr lang="ru-RU" sz="2000" dirty="0"/>
              <a:t>;</a:t>
            </a:r>
          </a:p>
          <a:p>
            <a:r>
              <a:rPr lang="ru-RU" sz="2000" dirty="0" err="1"/>
              <a:t>тривалий</a:t>
            </a:r>
            <a:r>
              <a:rPr lang="ru-RU" sz="2000" dirty="0"/>
              <a:t> час </a:t>
            </a:r>
            <a:r>
              <a:rPr lang="ru-RU" sz="2000" dirty="0" err="1"/>
              <a:t>розробки</a:t>
            </a:r>
            <a:r>
              <a:rPr lang="ru-RU" sz="2000" dirty="0"/>
              <a:t> (</a:t>
            </a:r>
            <a:r>
              <a:rPr lang="ru-RU" sz="2000" dirty="0" err="1"/>
              <a:t>іноді</a:t>
            </a:r>
            <a:r>
              <a:rPr lang="ru-RU" sz="2000" dirty="0"/>
              <a:t> </a:t>
            </a:r>
            <a:r>
              <a:rPr lang="ru-RU" sz="2000" dirty="0" err="1"/>
              <a:t>триває</a:t>
            </a:r>
            <a:r>
              <a:rPr lang="ru-RU" sz="2000" dirty="0"/>
              <a:t> до </a:t>
            </a:r>
            <a:r>
              <a:rPr lang="ru-RU" sz="2000" dirty="0" err="1"/>
              <a:t>декількох</a:t>
            </a:r>
            <a:r>
              <a:rPr lang="ru-RU" sz="2000" dirty="0"/>
              <a:t> </a:t>
            </a:r>
            <a:r>
              <a:rPr lang="ru-RU" sz="2000" dirty="0" err="1"/>
              <a:t>років</a:t>
            </a:r>
            <a:r>
              <a:rPr lang="ru-RU" sz="2000" dirty="0"/>
              <a:t>) </a:t>
            </a:r>
            <a:r>
              <a:rPr lang="ru-RU" sz="2000" dirty="0" err="1"/>
              <a:t>призводить</a:t>
            </a:r>
            <a:r>
              <a:rPr lang="ru-RU" sz="2000" dirty="0"/>
              <a:t> до того, </a:t>
            </a:r>
            <a:r>
              <a:rPr lang="ru-RU" sz="2000" dirty="0" err="1"/>
              <a:t>що</a:t>
            </a:r>
            <a:r>
              <a:rPr lang="ru-RU" sz="2000" dirty="0"/>
              <a:t> продукт </a:t>
            </a:r>
            <a:r>
              <a:rPr lang="ru-RU" sz="2000" dirty="0" err="1"/>
              <a:t>може</a:t>
            </a:r>
            <a:r>
              <a:rPr lang="ru-RU" sz="2000" dirty="0"/>
              <a:t> бути </a:t>
            </a:r>
            <a:r>
              <a:rPr lang="ru-RU" sz="2000" dirty="0" err="1"/>
              <a:t>вже</a:t>
            </a:r>
            <a:r>
              <a:rPr lang="ru-RU" sz="2000" dirty="0"/>
              <a:t> не </a:t>
            </a:r>
            <a:r>
              <a:rPr lang="ru-RU" sz="2000" dirty="0" err="1"/>
              <a:t>потрібний</a:t>
            </a:r>
            <a:r>
              <a:rPr lang="ru-RU" sz="2000" dirty="0"/>
              <a:t> </a:t>
            </a:r>
            <a:r>
              <a:rPr lang="ru-RU" sz="2000" dirty="0" err="1"/>
              <a:t>замовнику</a:t>
            </a:r>
            <a:r>
              <a:rPr lang="ru-RU" sz="2000" dirty="0"/>
              <a:t>, </a:t>
            </a:r>
            <a:r>
              <a:rPr lang="ru-RU" sz="2000" dirty="0" err="1"/>
              <a:t>оскільки</a:t>
            </a:r>
            <a:r>
              <a:rPr lang="ru-RU" sz="2000" dirty="0"/>
              <a:t> </a:t>
            </a:r>
            <a:r>
              <a:rPr lang="ru-RU" sz="2000" dirty="0" err="1"/>
              <a:t>його</a:t>
            </a:r>
            <a:r>
              <a:rPr lang="ru-RU" sz="2000" dirty="0"/>
              <a:t> потреби </a:t>
            </a:r>
            <a:r>
              <a:rPr lang="ru-RU" sz="2000" dirty="0" err="1"/>
              <a:t>змінюються</a:t>
            </a:r>
            <a:r>
              <a:rPr lang="ru-RU" sz="2000" dirty="0"/>
              <a:t>;</a:t>
            </a:r>
          </a:p>
          <a:p>
            <a:r>
              <a:rPr lang="ru-RU" sz="2000" dirty="0" err="1"/>
              <a:t>немає</a:t>
            </a:r>
            <a:r>
              <a:rPr lang="ru-RU" sz="2000" dirty="0"/>
              <a:t> </a:t>
            </a:r>
            <a:r>
              <a:rPr lang="ru-RU" sz="2000" dirty="0" err="1"/>
              <a:t>дій</a:t>
            </a:r>
            <a:r>
              <a:rPr lang="ru-RU" sz="2000" dirty="0"/>
              <a:t>, </a:t>
            </a:r>
            <a:r>
              <a:rPr lang="ru-RU" sz="2000" dirty="0" err="1"/>
              <a:t>спрямованих</a:t>
            </a:r>
            <a:r>
              <a:rPr lang="ru-RU" sz="2000" dirty="0"/>
              <a:t> на </a:t>
            </a:r>
            <a:r>
              <a:rPr lang="ru-RU" sz="2000" dirty="0" err="1"/>
              <a:t>аналіз</a:t>
            </a:r>
            <a:r>
              <a:rPr lang="ru-RU" sz="2000" dirty="0"/>
              <a:t> </a:t>
            </a:r>
            <a:r>
              <a:rPr lang="ru-RU" sz="2000" dirty="0" err="1"/>
              <a:t>ризиків</a:t>
            </a:r>
            <a:r>
              <a:rPr lang="ru-RU" sz="2000" dirty="0"/>
              <a:t>.</a:t>
            </a:r>
          </a:p>
          <a:p>
            <a:endParaRPr lang="en-US" sz="2000" dirty="0"/>
          </a:p>
        </p:txBody>
      </p:sp>
    </p:spTree>
    <p:extLst>
      <p:ext uri="{BB962C8B-B14F-4D97-AF65-F5344CB8AC3E}">
        <p14:creationId xmlns:p14="http://schemas.microsoft.com/office/powerpoint/2010/main" val="103430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4D1B-9C1F-0A9A-8DD4-B8517C3506B9}"/>
              </a:ext>
            </a:extLst>
          </p:cNvPr>
          <p:cNvSpPr>
            <a:spLocks noGrp="1"/>
          </p:cNvSpPr>
          <p:nvPr>
            <p:ph type="title"/>
          </p:nvPr>
        </p:nvSpPr>
        <p:spPr/>
        <p:txBody>
          <a:bodyPr/>
          <a:lstStyle/>
          <a:p>
            <a:r>
              <a:rPr lang="ru-RU" b="1" dirty="0" err="1">
                <a:effectLst/>
              </a:rPr>
              <a:t>Інкрементна</a:t>
            </a:r>
            <a:r>
              <a:rPr lang="ru-RU" b="1" dirty="0">
                <a:effectLst/>
              </a:rPr>
              <a:t> модель (</a:t>
            </a:r>
            <a:r>
              <a:rPr lang="en-US" b="1" dirty="0">
                <a:effectLst/>
              </a:rPr>
              <a:t>Incremental model)</a:t>
            </a:r>
            <a:br>
              <a:rPr lang="en-US" b="1" dirty="0"/>
            </a:br>
            <a:endParaRPr lang="en-US" dirty="0"/>
          </a:p>
        </p:txBody>
      </p:sp>
      <p:pic>
        <p:nvPicPr>
          <p:cNvPr id="5" name="Content Placeholder 4">
            <a:extLst>
              <a:ext uri="{FF2B5EF4-FFF2-40B4-BE49-F238E27FC236}">
                <a16:creationId xmlns:a16="http://schemas.microsoft.com/office/drawing/2014/main" id="{0E46B1DD-551B-F270-9F76-922DF355BF61}"/>
              </a:ext>
            </a:extLst>
          </p:cNvPr>
          <p:cNvPicPr>
            <a:picLocks noGrp="1" noChangeAspect="1"/>
          </p:cNvPicPr>
          <p:nvPr>
            <p:ph idx="1"/>
          </p:nvPr>
        </p:nvPicPr>
        <p:blipFill>
          <a:blip r:embed="rId2"/>
          <a:stretch>
            <a:fillRect/>
          </a:stretch>
        </p:blipFill>
        <p:spPr>
          <a:xfrm>
            <a:off x="1256440" y="1825625"/>
            <a:ext cx="9679120" cy="4351338"/>
          </a:xfrm>
          <a:prstGeom prst="rect">
            <a:avLst/>
          </a:prstGeom>
        </p:spPr>
      </p:pic>
    </p:spTree>
    <p:extLst>
      <p:ext uri="{BB962C8B-B14F-4D97-AF65-F5344CB8AC3E}">
        <p14:creationId xmlns:p14="http://schemas.microsoft.com/office/powerpoint/2010/main" val="422229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43BF-906A-94CF-F24E-E0553D7E31D6}"/>
              </a:ext>
            </a:extLst>
          </p:cNvPr>
          <p:cNvSpPr>
            <a:spLocks noGrp="1"/>
          </p:cNvSpPr>
          <p:nvPr>
            <p:ph type="title"/>
          </p:nvPr>
        </p:nvSpPr>
        <p:spPr>
          <a:xfrm>
            <a:off x="838200" y="365125"/>
            <a:ext cx="10515600" cy="1960980"/>
          </a:xfrm>
        </p:spPr>
        <p:txBody>
          <a:bodyPr>
            <a:noAutofit/>
          </a:bodyPr>
          <a:lstStyle/>
          <a:p>
            <a:r>
              <a:rPr lang="ru-RU" sz="1800" dirty="0" err="1"/>
              <a:t>Відповідно</a:t>
            </a:r>
            <a:r>
              <a:rPr lang="ru-RU" sz="1800" dirty="0"/>
              <a:t> до </a:t>
            </a:r>
            <a:r>
              <a:rPr lang="ru-RU" sz="1800" dirty="0" err="1"/>
              <a:t>інкрементної</a:t>
            </a:r>
            <a:r>
              <a:rPr lang="ru-RU" sz="1800" dirty="0"/>
              <a:t> </a:t>
            </a:r>
            <a:r>
              <a:rPr lang="ru-RU" sz="1800" dirty="0" err="1"/>
              <a:t>моделі</a:t>
            </a:r>
            <a:r>
              <a:rPr lang="ru-RU" sz="1800" dirty="0"/>
              <a:t> (англ. </a:t>
            </a:r>
            <a:r>
              <a:rPr lang="ru-RU" sz="1800" dirty="0" err="1"/>
              <a:t>Increment</a:t>
            </a:r>
            <a:r>
              <a:rPr lang="ru-RU" sz="1800" dirty="0"/>
              <a:t> - </a:t>
            </a:r>
            <a:r>
              <a:rPr lang="ru-RU" sz="1800" dirty="0" err="1"/>
              <a:t>збільшення</a:t>
            </a:r>
            <a:r>
              <a:rPr lang="ru-RU" sz="1800" dirty="0"/>
              <a:t>, </a:t>
            </a:r>
            <a:r>
              <a:rPr lang="ru-RU" sz="1800" dirty="0" err="1"/>
              <a:t>прирощення</a:t>
            </a:r>
            <a:r>
              <a:rPr lang="ru-RU" sz="1800" dirty="0"/>
              <a:t>) </a:t>
            </a:r>
            <a:r>
              <a:rPr lang="ru-RU" sz="1800" dirty="0" err="1"/>
              <a:t>програмне</a:t>
            </a:r>
            <a:r>
              <a:rPr lang="ru-RU" sz="1800" dirty="0"/>
              <a:t> </a:t>
            </a:r>
            <a:r>
              <a:rPr lang="ru-RU" sz="1800" dirty="0" err="1"/>
              <a:t>забезпечення</a:t>
            </a:r>
            <a:r>
              <a:rPr lang="ru-RU" sz="1800" dirty="0"/>
              <a:t> </a:t>
            </a:r>
            <a:r>
              <a:rPr lang="ru-RU" sz="1800" dirty="0" err="1"/>
              <a:t>розробляється</a:t>
            </a:r>
            <a:r>
              <a:rPr lang="ru-RU" sz="1800" dirty="0"/>
              <a:t> з </a:t>
            </a:r>
            <a:r>
              <a:rPr lang="ru-RU" sz="1800" dirty="0" err="1"/>
              <a:t>лінійною</a:t>
            </a:r>
            <a:r>
              <a:rPr lang="ru-RU" sz="1800" dirty="0"/>
              <a:t> </a:t>
            </a:r>
            <a:r>
              <a:rPr lang="ru-RU" sz="1800" dirty="0" err="1"/>
              <a:t>послідовністю</a:t>
            </a:r>
            <a:r>
              <a:rPr lang="ru-RU" sz="1800" dirty="0"/>
              <a:t> </a:t>
            </a:r>
            <a:r>
              <a:rPr lang="ru-RU" sz="1800" dirty="0" err="1"/>
              <a:t>стадій</a:t>
            </a:r>
            <a:r>
              <a:rPr lang="ru-RU" sz="1800" dirty="0"/>
              <a:t>, </a:t>
            </a:r>
            <a:r>
              <a:rPr lang="ru-RU" sz="1800" dirty="0" err="1"/>
              <a:t>але</a:t>
            </a:r>
            <a:r>
              <a:rPr lang="ru-RU" sz="1800" dirty="0"/>
              <a:t> в </a:t>
            </a:r>
            <a:r>
              <a:rPr lang="ru-RU" sz="1800" dirty="0" err="1"/>
              <a:t>кілька</a:t>
            </a:r>
            <a:r>
              <a:rPr lang="ru-RU" sz="1800" dirty="0"/>
              <a:t> </a:t>
            </a:r>
            <a:r>
              <a:rPr lang="ru-RU" sz="1800" dirty="0" err="1"/>
              <a:t>інкрементів</a:t>
            </a:r>
            <a:r>
              <a:rPr lang="ru-RU" sz="1800" dirty="0"/>
              <a:t> (</a:t>
            </a:r>
            <a:r>
              <a:rPr lang="ru-RU" sz="1800" dirty="0" err="1"/>
              <a:t>версій</a:t>
            </a:r>
            <a:r>
              <a:rPr lang="ru-RU" sz="1800" dirty="0"/>
              <a:t>). Таким чином </a:t>
            </a:r>
            <a:r>
              <a:rPr lang="ru-RU" sz="1800" dirty="0" err="1"/>
              <a:t>поліпшення</a:t>
            </a:r>
            <a:r>
              <a:rPr lang="ru-RU" sz="1800" dirty="0"/>
              <a:t> продукту проходить </a:t>
            </a:r>
            <a:r>
              <a:rPr lang="ru-RU" sz="1800" dirty="0" err="1"/>
              <a:t>заплановано</a:t>
            </a:r>
            <a:r>
              <a:rPr lang="ru-RU" sz="1800" dirty="0"/>
              <a:t> весь час, </a:t>
            </a:r>
            <a:r>
              <a:rPr lang="ru-RU" sz="1800" dirty="0" err="1"/>
              <a:t>поки</a:t>
            </a:r>
            <a:r>
              <a:rPr lang="ru-RU" sz="1800" dirty="0"/>
              <a:t> </a:t>
            </a:r>
            <a:r>
              <a:rPr lang="ru-RU" sz="1800" dirty="0" err="1"/>
              <a:t>життєвий</a:t>
            </a:r>
            <a:r>
              <a:rPr lang="ru-RU" sz="1800" dirty="0"/>
              <a:t> цикл </a:t>
            </a:r>
            <a:r>
              <a:rPr lang="ru-RU" sz="1800" dirty="0" err="1"/>
              <a:t>розробки</a:t>
            </a:r>
            <a:r>
              <a:rPr lang="ru-RU" sz="1800" dirty="0"/>
              <a:t> ПЗ не завершиться.</a:t>
            </a:r>
            <a:br>
              <a:rPr lang="ru-RU" sz="1800" dirty="0"/>
            </a:br>
            <a:br>
              <a:rPr lang="ru-RU" sz="1800" dirty="0"/>
            </a:br>
            <a:r>
              <a:rPr lang="ru-RU" sz="1800" dirty="0" err="1"/>
              <a:t>Вимоги</a:t>
            </a:r>
            <a:r>
              <a:rPr lang="ru-RU" sz="1800" dirty="0"/>
              <a:t> до </a:t>
            </a:r>
            <a:r>
              <a:rPr lang="ru-RU" sz="1800" dirty="0" err="1"/>
              <a:t>системи</a:t>
            </a:r>
            <a:r>
              <a:rPr lang="ru-RU" sz="1800" dirty="0"/>
              <a:t> </a:t>
            </a:r>
            <a:r>
              <a:rPr lang="ru-RU" sz="1800" dirty="0" err="1"/>
              <a:t>визначаються</a:t>
            </a:r>
            <a:r>
              <a:rPr lang="ru-RU" sz="1800" dirty="0"/>
              <a:t> на самому початку </a:t>
            </a:r>
            <a:r>
              <a:rPr lang="ru-RU" sz="1800" dirty="0" err="1"/>
              <a:t>роботи</a:t>
            </a:r>
            <a:r>
              <a:rPr lang="ru-RU" sz="1800" dirty="0"/>
              <a:t>, </a:t>
            </a:r>
            <a:r>
              <a:rPr lang="ru-RU" sz="1800" dirty="0" err="1"/>
              <a:t>після</a:t>
            </a:r>
            <a:r>
              <a:rPr lang="ru-RU" sz="1800" dirty="0"/>
              <a:t> </a:t>
            </a:r>
            <a:r>
              <a:rPr lang="ru-RU" sz="1800" dirty="0" err="1"/>
              <a:t>чого</a:t>
            </a:r>
            <a:r>
              <a:rPr lang="ru-RU" sz="1800" dirty="0"/>
              <a:t> </a:t>
            </a:r>
            <a:r>
              <a:rPr lang="ru-RU" sz="1800" dirty="0" err="1"/>
              <a:t>процес</a:t>
            </a:r>
            <a:r>
              <a:rPr lang="ru-RU" sz="1800" dirty="0"/>
              <a:t> </a:t>
            </a:r>
            <a:r>
              <a:rPr lang="ru-RU" sz="1800" dirty="0" err="1"/>
              <a:t>розробки</a:t>
            </a:r>
            <a:r>
              <a:rPr lang="ru-RU" sz="1800" dirty="0"/>
              <a:t> проводиться у </a:t>
            </a:r>
            <a:r>
              <a:rPr lang="ru-RU" sz="1800" dirty="0" err="1"/>
              <a:t>вигляді</a:t>
            </a:r>
            <a:r>
              <a:rPr lang="ru-RU" sz="1800" dirty="0"/>
              <a:t> </a:t>
            </a:r>
            <a:r>
              <a:rPr lang="ru-RU" sz="1800" dirty="0" err="1"/>
              <a:t>послідовності</a:t>
            </a:r>
            <a:r>
              <a:rPr lang="ru-RU" sz="1800" dirty="0"/>
              <a:t> </a:t>
            </a:r>
            <a:r>
              <a:rPr lang="ru-RU" sz="1800" dirty="0" err="1"/>
              <a:t>версій</a:t>
            </a:r>
            <a:r>
              <a:rPr lang="ru-RU" sz="1800" dirty="0"/>
              <a:t>, </a:t>
            </a:r>
            <a:r>
              <a:rPr lang="ru-RU" sz="1800" dirty="0" err="1"/>
              <a:t>кожна</a:t>
            </a:r>
            <a:r>
              <a:rPr lang="ru-RU" sz="1800" dirty="0"/>
              <a:t> з </a:t>
            </a:r>
            <a:r>
              <a:rPr lang="ru-RU" sz="1800" dirty="0" err="1"/>
              <a:t>яких</a:t>
            </a:r>
            <a:r>
              <a:rPr lang="ru-RU" sz="1800" dirty="0"/>
              <a:t> є </a:t>
            </a:r>
            <a:r>
              <a:rPr lang="ru-RU" sz="1800" dirty="0" err="1"/>
              <a:t>закінченим</a:t>
            </a:r>
            <a:r>
              <a:rPr lang="ru-RU" sz="1800" dirty="0"/>
              <a:t> і </a:t>
            </a:r>
            <a:r>
              <a:rPr lang="ru-RU" sz="1800" dirty="0" err="1"/>
              <a:t>працездатним</a:t>
            </a:r>
            <a:r>
              <a:rPr lang="ru-RU" sz="1800" dirty="0"/>
              <a:t> продуктом.</a:t>
            </a:r>
            <a:endParaRPr lang="en-US" sz="1800" dirty="0"/>
          </a:p>
        </p:txBody>
      </p:sp>
      <p:sp>
        <p:nvSpPr>
          <p:cNvPr id="3" name="Content Placeholder 2">
            <a:extLst>
              <a:ext uri="{FF2B5EF4-FFF2-40B4-BE49-F238E27FC236}">
                <a16:creationId xmlns:a16="http://schemas.microsoft.com/office/drawing/2014/main" id="{DB329138-24E1-9403-A9F7-B5C1ECBE6606}"/>
              </a:ext>
            </a:extLst>
          </p:cNvPr>
          <p:cNvSpPr>
            <a:spLocks noGrp="1"/>
          </p:cNvSpPr>
          <p:nvPr>
            <p:ph idx="1"/>
          </p:nvPr>
        </p:nvSpPr>
        <p:spPr>
          <a:xfrm>
            <a:off x="838200" y="2326105"/>
            <a:ext cx="10515600" cy="3850858"/>
          </a:xfrm>
        </p:spPr>
        <p:txBody>
          <a:bodyPr>
            <a:normAutofit fontScale="85000" lnSpcReduction="20000"/>
          </a:bodyPr>
          <a:lstStyle/>
          <a:p>
            <a:r>
              <a:rPr lang="ru-RU" b="0" dirty="0" err="1">
                <a:effectLst/>
              </a:rPr>
              <a:t>Плюси</a:t>
            </a:r>
            <a:r>
              <a:rPr lang="ru-RU" b="0" dirty="0">
                <a:effectLst/>
              </a:rPr>
              <a:t>:</a:t>
            </a:r>
            <a:endParaRPr lang="ru-RU" b="1" dirty="0"/>
          </a:p>
          <a:p>
            <a:r>
              <a:rPr lang="ru-RU" dirty="0" err="1"/>
              <a:t>замовник</a:t>
            </a:r>
            <a:r>
              <a:rPr lang="ru-RU" dirty="0"/>
              <a:t> </a:t>
            </a:r>
            <a:r>
              <a:rPr lang="ru-RU" dirty="0" err="1"/>
              <a:t>може</a:t>
            </a:r>
            <a:r>
              <a:rPr lang="ru-RU" dirty="0"/>
              <a:t> </a:t>
            </a:r>
            <a:r>
              <a:rPr lang="ru-RU" dirty="0" err="1"/>
              <a:t>дати</a:t>
            </a:r>
            <a:r>
              <a:rPr lang="ru-RU" dirty="0"/>
              <a:t> </a:t>
            </a:r>
            <a:r>
              <a:rPr lang="ru-RU" dirty="0" err="1"/>
              <a:t>свій</a:t>
            </a:r>
            <a:r>
              <a:rPr lang="ru-RU" dirty="0"/>
              <a:t> </a:t>
            </a:r>
            <a:r>
              <a:rPr lang="ru-RU" dirty="0" err="1"/>
              <a:t>відгук</a:t>
            </a:r>
            <a:r>
              <a:rPr lang="ru-RU" dirty="0"/>
              <a:t> </a:t>
            </a:r>
            <a:r>
              <a:rPr lang="ru-RU" dirty="0" err="1"/>
              <a:t>щодо</a:t>
            </a:r>
            <a:r>
              <a:rPr lang="ru-RU" dirty="0"/>
              <a:t> </a:t>
            </a:r>
            <a:r>
              <a:rPr lang="ru-RU" dirty="0" err="1"/>
              <a:t>кожної</a:t>
            </a:r>
            <a:r>
              <a:rPr lang="ru-RU" dirty="0"/>
              <a:t> </a:t>
            </a:r>
            <a:r>
              <a:rPr lang="ru-RU" dirty="0" err="1"/>
              <a:t>версії</a:t>
            </a:r>
            <a:r>
              <a:rPr lang="ru-RU" dirty="0"/>
              <a:t> продукту;</a:t>
            </a:r>
          </a:p>
          <a:p>
            <a:r>
              <a:rPr lang="ru-RU" dirty="0"/>
              <a:t>є </a:t>
            </a:r>
            <a:r>
              <a:rPr lang="ru-RU" dirty="0" err="1"/>
              <a:t>можливість</a:t>
            </a:r>
            <a:r>
              <a:rPr lang="ru-RU" dirty="0"/>
              <a:t> </a:t>
            </a:r>
            <a:r>
              <a:rPr lang="ru-RU" dirty="0" err="1"/>
              <a:t>переглянути</a:t>
            </a:r>
            <a:r>
              <a:rPr lang="ru-RU" dirty="0"/>
              <a:t> </a:t>
            </a:r>
            <a:r>
              <a:rPr lang="ru-RU" dirty="0" err="1"/>
              <a:t>ризики</a:t>
            </a:r>
            <a:r>
              <a:rPr lang="ru-RU" dirty="0"/>
              <a:t>, </a:t>
            </a:r>
            <a:r>
              <a:rPr lang="ru-RU" dirty="0" err="1"/>
              <a:t>які</a:t>
            </a:r>
            <a:r>
              <a:rPr lang="ru-RU" dirty="0"/>
              <a:t> </a:t>
            </a:r>
            <a:r>
              <a:rPr lang="ru-RU" dirty="0" err="1"/>
              <a:t>пов'язані</a:t>
            </a:r>
            <a:r>
              <a:rPr lang="ru-RU" dirty="0"/>
              <a:t> з </a:t>
            </a:r>
            <a:r>
              <a:rPr lang="ru-RU" dirty="0" err="1"/>
              <a:t>витратами</a:t>
            </a:r>
            <a:r>
              <a:rPr lang="ru-RU" dirty="0"/>
              <a:t> і </a:t>
            </a:r>
            <a:r>
              <a:rPr lang="ru-RU" dirty="0" err="1"/>
              <a:t>дотриманням</a:t>
            </a:r>
            <a:r>
              <a:rPr lang="ru-RU" dirty="0"/>
              <a:t> </a:t>
            </a:r>
            <a:r>
              <a:rPr lang="ru-RU" dirty="0" err="1"/>
              <a:t>графіка</a:t>
            </a:r>
            <a:r>
              <a:rPr lang="ru-RU" dirty="0"/>
              <a:t>;</a:t>
            </a:r>
          </a:p>
          <a:p>
            <a:r>
              <a:rPr lang="ru-RU" dirty="0" err="1"/>
              <a:t>звикання</a:t>
            </a:r>
            <a:r>
              <a:rPr lang="ru-RU" dirty="0"/>
              <a:t> </a:t>
            </a:r>
            <a:r>
              <a:rPr lang="ru-RU" dirty="0" err="1"/>
              <a:t>замовника</a:t>
            </a:r>
            <a:r>
              <a:rPr lang="ru-RU" dirty="0"/>
              <a:t> до </a:t>
            </a:r>
            <a:r>
              <a:rPr lang="ru-RU" dirty="0" err="1"/>
              <a:t>нової</a:t>
            </a:r>
            <a:r>
              <a:rPr lang="ru-RU" dirty="0"/>
              <a:t> </a:t>
            </a:r>
            <a:r>
              <a:rPr lang="ru-RU" dirty="0" err="1"/>
              <a:t>технології</a:t>
            </a:r>
            <a:r>
              <a:rPr lang="ru-RU" dirty="0"/>
              <a:t> </a:t>
            </a:r>
            <a:r>
              <a:rPr lang="ru-RU" dirty="0" err="1"/>
              <a:t>відбувається</a:t>
            </a:r>
            <a:r>
              <a:rPr lang="ru-RU" dirty="0"/>
              <a:t> </a:t>
            </a:r>
            <a:r>
              <a:rPr lang="ru-RU" dirty="0" err="1"/>
              <a:t>поступово</a:t>
            </a:r>
            <a:r>
              <a:rPr lang="ru-RU" dirty="0"/>
              <a:t>.</a:t>
            </a:r>
          </a:p>
          <a:p>
            <a:r>
              <a:rPr lang="ru-RU" b="0" dirty="0" err="1">
                <a:effectLst/>
              </a:rPr>
              <a:t>Мінуси</a:t>
            </a:r>
            <a:r>
              <a:rPr lang="ru-RU" b="0" dirty="0">
                <a:effectLst/>
              </a:rPr>
              <a:t>:</a:t>
            </a:r>
            <a:endParaRPr lang="ru-RU" b="1" dirty="0"/>
          </a:p>
          <a:p>
            <a:r>
              <a:rPr lang="ru-RU" dirty="0" err="1"/>
              <a:t>функціональна</a:t>
            </a:r>
            <a:r>
              <a:rPr lang="ru-RU" dirty="0"/>
              <a:t> система повинна бути </a:t>
            </a:r>
            <a:r>
              <a:rPr lang="ru-RU" dirty="0" err="1"/>
              <a:t>повністю</a:t>
            </a:r>
            <a:r>
              <a:rPr lang="ru-RU" dirty="0"/>
              <a:t> </a:t>
            </a:r>
            <a:r>
              <a:rPr lang="ru-RU" dirty="0" err="1"/>
              <a:t>визначена</a:t>
            </a:r>
            <a:r>
              <a:rPr lang="ru-RU" dirty="0"/>
              <a:t> на початку </a:t>
            </a:r>
            <a:r>
              <a:rPr lang="ru-RU" dirty="0" err="1"/>
              <a:t>життєвого</a:t>
            </a:r>
            <a:r>
              <a:rPr lang="ru-RU" dirty="0"/>
              <a:t> циклу для </a:t>
            </a:r>
            <a:r>
              <a:rPr lang="ru-RU" dirty="0" err="1"/>
              <a:t>виділення</a:t>
            </a:r>
            <a:r>
              <a:rPr lang="ru-RU" dirty="0"/>
              <a:t> </a:t>
            </a:r>
            <a:r>
              <a:rPr lang="ru-RU" dirty="0" err="1"/>
              <a:t>ітерацій</a:t>
            </a:r>
            <a:r>
              <a:rPr lang="ru-RU" dirty="0"/>
              <a:t>;</a:t>
            </a:r>
          </a:p>
          <a:p>
            <a:r>
              <a:rPr lang="ru-RU" dirty="0"/>
              <a:t>при </a:t>
            </a:r>
            <a:r>
              <a:rPr lang="ru-RU" dirty="0" err="1"/>
              <a:t>постійних</a:t>
            </a:r>
            <a:r>
              <a:rPr lang="ru-RU" dirty="0"/>
              <a:t> </a:t>
            </a:r>
            <a:r>
              <a:rPr lang="ru-RU" dirty="0" err="1"/>
              <a:t>змінах</a:t>
            </a:r>
            <a:r>
              <a:rPr lang="ru-RU" dirty="0"/>
              <a:t> структура </a:t>
            </a:r>
            <a:r>
              <a:rPr lang="ru-RU" dirty="0" err="1"/>
              <a:t>системи</a:t>
            </a:r>
            <a:r>
              <a:rPr lang="ru-RU" dirty="0"/>
              <a:t> </a:t>
            </a:r>
            <a:r>
              <a:rPr lang="ru-RU" dirty="0" err="1"/>
              <a:t>може</a:t>
            </a:r>
            <a:r>
              <a:rPr lang="ru-RU" dirty="0"/>
              <a:t> бути порушена;</a:t>
            </a:r>
          </a:p>
          <a:p>
            <a:r>
              <a:rPr lang="ru-RU" dirty="0" err="1"/>
              <a:t>терміни</a:t>
            </a:r>
            <a:r>
              <a:rPr lang="ru-RU" dirty="0"/>
              <a:t> </a:t>
            </a:r>
            <a:r>
              <a:rPr lang="ru-RU" dirty="0" err="1"/>
              <a:t>здачі</a:t>
            </a:r>
            <a:r>
              <a:rPr lang="ru-RU" dirty="0"/>
              <a:t> </a:t>
            </a:r>
            <a:r>
              <a:rPr lang="ru-RU" dirty="0" err="1"/>
              <a:t>системи</a:t>
            </a:r>
            <a:r>
              <a:rPr lang="ru-RU" dirty="0"/>
              <a:t> </a:t>
            </a:r>
            <a:r>
              <a:rPr lang="ru-RU" dirty="0" err="1"/>
              <a:t>можуть</a:t>
            </a:r>
            <a:r>
              <a:rPr lang="ru-RU" dirty="0"/>
              <a:t> бути </a:t>
            </a:r>
            <a:r>
              <a:rPr lang="ru-RU" dirty="0" err="1"/>
              <a:t>збільшені</a:t>
            </a:r>
            <a:r>
              <a:rPr lang="ru-RU" dirty="0"/>
              <a:t> через </a:t>
            </a:r>
            <a:r>
              <a:rPr lang="ru-RU" dirty="0" err="1"/>
              <a:t>обмеженість</a:t>
            </a:r>
            <a:r>
              <a:rPr lang="ru-RU" dirty="0"/>
              <a:t> </a:t>
            </a:r>
            <a:r>
              <a:rPr lang="ru-RU" dirty="0" err="1"/>
              <a:t>ресурсів</a:t>
            </a:r>
            <a:r>
              <a:rPr lang="ru-RU" dirty="0"/>
              <a:t> (</a:t>
            </a:r>
            <a:r>
              <a:rPr lang="ru-RU" dirty="0" err="1"/>
              <a:t>виконавці</a:t>
            </a:r>
            <a:r>
              <a:rPr lang="ru-RU" dirty="0"/>
              <a:t>, </a:t>
            </a:r>
            <a:r>
              <a:rPr lang="ru-RU" dirty="0" err="1"/>
              <a:t>фінанси</a:t>
            </a:r>
            <a:r>
              <a:rPr lang="ru-RU" dirty="0"/>
              <a:t>).</a:t>
            </a:r>
          </a:p>
          <a:p>
            <a:endParaRPr lang="en-US" dirty="0"/>
          </a:p>
        </p:txBody>
      </p:sp>
    </p:spTree>
    <p:extLst>
      <p:ext uri="{BB962C8B-B14F-4D97-AF65-F5344CB8AC3E}">
        <p14:creationId xmlns:p14="http://schemas.microsoft.com/office/powerpoint/2010/main" val="252793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2665-FBEC-62A4-DD5E-FAE7C4D2BF52}"/>
              </a:ext>
            </a:extLst>
          </p:cNvPr>
          <p:cNvSpPr>
            <a:spLocks noGrp="1"/>
          </p:cNvSpPr>
          <p:nvPr>
            <p:ph type="title"/>
          </p:nvPr>
        </p:nvSpPr>
        <p:spPr/>
        <p:txBody>
          <a:bodyPr/>
          <a:lstStyle/>
          <a:p>
            <a:r>
              <a:rPr lang="ru-RU" b="1" dirty="0" err="1">
                <a:effectLst/>
              </a:rPr>
              <a:t>Спіральна</a:t>
            </a:r>
            <a:r>
              <a:rPr lang="ru-RU" b="1" dirty="0">
                <a:effectLst/>
              </a:rPr>
              <a:t> модель (</a:t>
            </a:r>
            <a:r>
              <a:rPr lang="en-US" b="1" dirty="0">
                <a:effectLst/>
              </a:rPr>
              <a:t>Spiral model)</a:t>
            </a:r>
            <a:br>
              <a:rPr lang="en-US" b="1" dirty="0"/>
            </a:br>
            <a:endParaRPr lang="en-US" dirty="0"/>
          </a:p>
        </p:txBody>
      </p:sp>
      <p:pic>
        <p:nvPicPr>
          <p:cNvPr id="5" name="Content Placeholder 4">
            <a:extLst>
              <a:ext uri="{FF2B5EF4-FFF2-40B4-BE49-F238E27FC236}">
                <a16:creationId xmlns:a16="http://schemas.microsoft.com/office/drawing/2014/main" id="{330CC46E-5E81-B17B-E2BB-79A45D36E9F0}"/>
              </a:ext>
            </a:extLst>
          </p:cNvPr>
          <p:cNvPicPr>
            <a:picLocks noGrp="1" noChangeAspect="1"/>
          </p:cNvPicPr>
          <p:nvPr>
            <p:ph idx="1"/>
          </p:nvPr>
        </p:nvPicPr>
        <p:blipFill>
          <a:blip r:embed="rId2"/>
          <a:stretch>
            <a:fillRect/>
          </a:stretch>
        </p:blipFill>
        <p:spPr>
          <a:xfrm>
            <a:off x="2848794" y="1825625"/>
            <a:ext cx="6494412" cy="4351338"/>
          </a:xfrm>
          <a:prstGeom prst="rect">
            <a:avLst/>
          </a:prstGeom>
        </p:spPr>
      </p:pic>
    </p:spTree>
    <p:extLst>
      <p:ext uri="{BB962C8B-B14F-4D97-AF65-F5344CB8AC3E}">
        <p14:creationId xmlns:p14="http://schemas.microsoft.com/office/powerpoint/2010/main" val="85203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AE03-9D65-B532-DEA3-D67CD23E7EFA}"/>
              </a:ext>
            </a:extLst>
          </p:cNvPr>
          <p:cNvSpPr>
            <a:spLocks noGrp="1"/>
          </p:cNvSpPr>
          <p:nvPr>
            <p:ph type="title"/>
          </p:nvPr>
        </p:nvSpPr>
        <p:spPr/>
        <p:txBody>
          <a:bodyPr>
            <a:normAutofit/>
          </a:bodyPr>
          <a:lstStyle/>
          <a:p>
            <a:r>
              <a:rPr lang="ru-RU" sz="2000" b="0" dirty="0">
                <a:effectLst/>
              </a:rPr>
              <a:t>У </a:t>
            </a:r>
            <a:r>
              <a:rPr lang="ru-RU" sz="2000" b="0" dirty="0" err="1">
                <a:effectLst/>
              </a:rPr>
              <a:t>спіральної</a:t>
            </a:r>
            <a:r>
              <a:rPr lang="ru-RU" sz="2000" b="0" dirty="0">
                <a:effectLst/>
              </a:rPr>
              <a:t> </a:t>
            </a:r>
            <a:r>
              <a:rPr lang="ru-RU" sz="2000" b="0" dirty="0" err="1">
                <a:effectLst/>
              </a:rPr>
              <a:t>моделі</a:t>
            </a:r>
            <a:r>
              <a:rPr lang="ru-RU" sz="2000" b="0" dirty="0">
                <a:effectLst/>
              </a:rPr>
              <a:t> </a:t>
            </a:r>
            <a:r>
              <a:rPr lang="ru-RU" sz="2000" b="0" dirty="0" err="1">
                <a:effectLst/>
              </a:rPr>
              <a:t>життєвий</a:t>
            </a:r>
            <a:r>
              <a:rPr lang="ru-RU" sz="2000" b="0" dirty="0">
                <a:effectLst/>
              </a:rPr>
              <a:t> шлях продукту, </a:t>
            </a:r>
            <a:r>
              <a:rPr lang="ru-RU" sz="2000" b="0" dirty="0" err="1">
                <a:effectLst/>
              </a:rPr>
              <a:t>що</a:t>
            </a:r>
            <a:r>
              <a:rPr lang="ru-RU" sz="2000" b="0" dirty="0">
                <a:effectLst/>
              </a:rPr>
              <a:t> </a:t>
            </a:r>
            <a:r>
              <a:rPr lang="ru-RU" sz="2000" b="0" dirty="0" err="1">
                <a:effectLst/>
              </a:rPr>
              <a:t>розробляється</a:t>
            </a:r>
            <a:r>
              <a:rPr lang="ru-RU" sz="2000" b="0" dirty="0">
                <a:effectLst/>
              </a:rPr>
              <a:t> </a:t>
            </a:r>
            <a:r>
              <a:rPr lang="ru-RU" sz="2000" b="0" dirty="0" err="1">
                <a:effectLst/>
              </a:rPr>
              <a:t>зображується</a:t>
            </a:r>
            <a:r>
              <a:rPr lang="ru-RU" sz="2000" b="0" dirty="0">
                <a:effectLst/>
              </a:rPr>
              <a:t> у </a:t>
            </a:r>
            <a:r>
              <a:rPr lang="ru-RU" sz="2000" b="0" dirty="0" err="1">
                <a:effectLst/>
              </a:rPr>
              <a:t>вигляді</a:t>
            </a:r>
            <a:r>
              <a:rPr lang="ru-RU" sz="2000" b="0" dirty="0">
                <a:effectLst/>
              </a:rPr>
              <a:t> </a:t>
            </a:r>
            <a:r>
              <a:rPr lang="ru-RU" sz="2000" b="0" dirty="0" err="1">
                <a:effectLst/>
              </a:rPr>
              <a:t>спіралі</a:t>
            </a:r>
            <a:r>
              <a:rPr lang="ru-RU" sz="2000" b="0" dirty="0">
                <a:effectLst/>
              </a:rPr>
              <a:t>, яка, </a:t>
            </a:r>
            <a:r>
              <a:rPr lang="ru-RU" sz="2000" b="0" dirty="0" err="1">
                <a:effectLst/>
              </a:rPr>
              <a:t>розпочавшись</a:t>
            </a:r>
            <a:r>
              <a:rPr lang="ru-RU" sz="2000" b="0" dirty="0">
                <a:effectLst/>
              </a:rPr>
              <a:t> на </a:t>
            </a:r>
            <a:r>
              <a:rPr lang="ru-RU" sz="2000" b="0" dirty="0" err="1">
                <a:effectLst/>
              </a:rPr>
              <a:t>етапі</a:t>
            </a:r>
            <a:r>
              <a:rPr lang="ru-RU" sz="2000" b="0" dirty="0">
                <a:effectLst/>
              </a:rPr>
              <a:t> </a:t>
            </a:r>
            <a:r>
              <a:rPr lang="ru-RU" sz="2000" b="0" dirty="0" err="1">
                <a:effectLst/>
              </a:rPr>
              <a:t>планування</a:t>
            </a:r>
            <a:r>
              <a:rPr lang="ru-RU" sz="2000" b="0" dirty="0">
                <a:effectLst/>
              </a:rPr>
              <a:t>, </a:t>
            </a:r>
            <a:r>
              <a:rPr lang="ru-RU" sz="2000" b="0" dirty="0" err="1">
                <a:effectLst/>
              </a:rPr>
              <a:t>розкручується</a:t>
            </a:r>
            <a:r>
              <a:rPr lang="ru-RU" sz="2000" b="0" dirty="0">
                <a:effectLst/>
              </a:rPr>
              <a:t> з </a:t>
            </a:r>
            <a:r>
              <a:rPr lang="ru-RU" sz="2000" b="0" dirty="0" err="1">
                <a:effectLst/>
              </a:rPr>
              <a:t>проходженням</a:t>
            </a:r>
            <a:r>
              <a:rPr lang="ru-RU" sz="2000" b="0" dirty="0">
                <a:effectLst/>
              </a:rPr>
              <a:t> кожного </a:t>
            </a:r>
            <a:r>
              <a:rPr lang="ru-RU" sz="2000" b="0" dirty="0" err="1">
                <a:effectLst/>
              </a:rPr>
              <a:t>наступного</a:t>
            </a:r>
            <a:r>
              <a:rPr lang="ru-RU" sz="2000" b="0" dirty="0">
                <a:effectLst/>
              </a:rPr>
              <a:t> кроку. Таким чином, на </a:t>
            </a:r>
            <a:r>
              <a:rPr lang="ru-RU" sz="2000" b="0" dirty="0" err="1">
                <a:effectLst/>
              </a:rPr>
              <a:t>виході</a:t>
            </a:r>
            <a:r>
              <a:rPr lang="ru-RU" sz="2000" b="0" dirty="0">
                <a:effectLst/>
              </a:rPr>
              <a:t> з </a:t>
            </a:r>
            <a:r>
              <a:rPr lang="ru-RU" sz="2000" b="0" dirty="0" err="1">
                <a:effectLst/>
              </a:rPr>
              <a:t>чергового</a:t>
            </a:r>
            <a:r>
              <a:rPr lang="ru-RU" sz="2000" b="0" dirty="0">
                <a:effectLst/>
              </a:rPr>
              <a:t> витка </a:t>
            </a:r>
            <a:r>
              <a:rPr lang="ru-RU" sz="2000" b="0" dirty="0" err="1">
                <a:effectLst/>
              </a:rPr>
              <a:t>отримуємо</a:t>
            </a:r>
            <a:r>
              <a:rPr lang="ru-RU" sz="2000" b="0" dirty="0">
                <a:effectLst/>
              </a:rPr>
              <a:t> </a:t>
            </a:r>
            <a:r>
              <a:rPr lang="ru-RU" sz="2000" b="0" dirty="0" err="1">
                <a:effectLst/>
              </a:rPr>
              <a:t>готовий</a:t>
            </a:r>
            <a:r>
              <a:rPr lang="ru-RU" sz="2000" b="0" dirty="0">
                <a:effectLst/>
              </a:rPr>
              <a:t> </a:t>
            </a:r>
            <a:r>
              <a:rPr lang="ru-RU" sz="2000" b="0" dirty="0" err="1">
                <a:effectLst/>
              </a:rPr>
              <a:t>протестований</a:t>
            </a:r>
            <a:r>
              <a:rPr lang="ru-RU" sz="2000" b="0" dirty="0">
                <a:effectLst/>
              </a:rPr>
              <a:t> прототип, </a:t>
            </a:r>
            <a:r>
              <a:rPr lang="ru-RU" sz="2000" b="0" dirty="0" err="1">
                <a:effectLst/>
              </a:rPr>
              <a:t>який</a:t>
            </a:r>
            <a:r>
              <a:rPr lang="ru-RU" sz="2000" b="0" dirty="0">
                <a:effectLst/>
              </a:rPr>
              <a:t> </a:t>
            </a:r>
            <a:r>
              <a:rPr lang="ru-RU" sz="2000" b="0" dirty="0" err="1">
                <a:effectLst/>
              </a:rPr>
              <a:t>доповнює</a:t>
            </a:r>
            <a:r>
              <a:rPr lang="ru-RU" sz="2000" b="0" dirty="0">
                <a:effectLst/>
              </a:rPr>
              <a:t> </a:t>
            </a:r>
            <a:r>
              <a:rPr lang="ru-RU" sz="2000" b="0" dirty="0" err="1">
                <a:effectLst/>
              </a:rPr>
              <a:t>існуючу</a:t>
            </a:r>
            <a:r>
              <a:rPr lang="ru-RU" sz="2000" b="0" dirty="0">
                <a:effectLst/>
              </a:rPr>
              <a:t> </a:t>
            </a:r>
            <a:r>
              <a:rPr lang="ru-RU" sz="2000" b="0" dirty="0" err="1">
                <a:effectLst/>
              </a:rPr>
              <a:t>збірку</a:t>
            </a:r>
            <a:r>
              <a:rPr lang="ru-RU" sz="2000" b="0" dirty="0">
                <a:effectLst/>
              </a:rPr>
              <a:t>. Прототип, </a:t>
            </a:r>
            <a:r>
              <a:rPr lang="ru-RU" sz="2000" b="0" dirty="0" err="1">
                <a:effectLst/>
              </a:rPr>
              <a:t>що</a:t>
            </a:r>
            <a:r>
              <a:rPr lang="ru-RU" sz="2000" b="0" dirty="0">
                <a:effectLst/>
              </a:rPr>
              <a:t> </a:t>
            </a:r>
            <a:r>
              <a:rPr lang="ru-RU" sz="2000" b="0" dirty="0" err="1">
                <a:effectLst/>
              </a:rPr>
              <a:t>задовольняє</a:t>
            </a:r>
            <a:r>
              <a:rPr lang="ru-RU" sz="2000" b="0" dirty="0">
                <a:effectLst/>
              </a:rPr>
              <a:t> </a:t>
            </a:r>
            <a:r>
              <a:rPr lang="ru-RU" sz="2000" b="0" dirty="0" err="1">
                <a:effectLst/>
              </a:rPr>
              <a:t>всі</a:t>
            </a:r>
            <a:r>
              <a:rPr lang="ru-RU" sz="2000" b="0" dirty="0">
                <a:effectLst/>
              </a:rPr>
              <a:t> </a:t>
            </a:r>
            <a:r>
              <a:rPr lang="ru-RU" sz="2000" b="0" dirty="0" err="1">
                <a:effectLst/>
              </a:rPr>
              <a:t>вимоги</a:t>
            </a:r>
            <a:r>
              <a:rPr lang="ru-RU" sz="2000" b="0" dirty="0">
                <a:effectLst/>
              </a:rPr>
              <a:t>, </a:t>
            </a:r>
            <a:r>
              <a:rPr lang="ru-RU" sz="2000" b="0" dirty="0" err="1">
                <a:effectLst/>
              </a:rPr>
              <a:t>готовий</a:t>
            </a:r>
            <a:r>
              <a:rPr lang="ru-RU" sz="2000" b="0" dirty="0">
                <a:effectLst/>
              </a:rPr>
              <a:t> до </a:t>
            </a:r>
            <a:r>
              <a:rPr lang="ru-RU" sz="2000" b="0" dirty="0" err="1">
                <a:effectLst/>
              </a:rPr>
              <a:t>випуску</a:t>
            </a:r>
            <a:r>
              <a:rPr lang="ru-RU" sz="2000" b="0" dirty="0">
                <a:effectLst/>
              </a:rPr>
              <a:t>.</a:t>
            </a:r>
            <a:endParaRPr lang="en-US" sz="2000" dirty="0"/>
          </a:p>
        </p:txBody>
      </p:sp>
      <p:sp>
        <p:nvSpPr>
          <p:cNvPr id="3" name="Content Placeholder 2">
            <a:extLst>
              <a:ext uri="{FF2B5EF4-FFF2-40B4-BE49-F238E27FC236}">
                <a16:creationId xmlns:a16="http://schemas.microsoft.com/office/drawing/2014/main" id="{7F0517E6-0C8A-BB64-78CD-7FE80FF3EEDF}"/>
              </a:ext>
            </a:extLst>
          </p:cNvPr>
          <p:cNvSpPr>
            <a:spLocks noGrp="1"/>
          </p:cNvSpPr>
          <p:nvPr>
            <p:ph idx="1"/>
          </p:nvPr>
        </p:nvSpPr>
        <p:spPr/>
        <p:txBody>
          <a:bodyPr>
            <a:normAutofit fontScale="92500" lnSpcReduction="10000"/>
          </a:bodyPr>
          <a:lstStyle/>
          <a:p>
            <a:r>
              <a:rPr lang="ru-RU" b="0" dirty="0" err="1">
                <a:effectLst/>
              </a:rPr>
              <a:t>Плюси</a:t>
            </a:r>
            <a:r>
              <a:rPr lang="ru-RU" b="0" dirty="0">
                <a:effectLst/>
              </a:rPr>
              <a:t>:</a:t>
            </a:r>
            <a:endParaRPr lang="ru-RU" b="1" dirty="0"/>
          </a:p>
          <a:p>
            <a:r>
              <a:rPr lang="ru-RU" dirty="0" err="1"/>
              <a:t>приділяється</a:t>
            </a:r>
            <a:r>
              <a:rPr lang="ru-RU" dirty="0"/>
              <a:t> </a:t>
            </a:r>
            <a:r>
              <a:rPr lang="ru-RU" dirty="0" err="1"/>
              <a:t>особлива</a:t>
            </a:r>
            <a:r>
              <a:rPr lang="ru-RU" dirty="0"/>
              <a:t> </a:t>
            </a:r>
            <a:r>
              <a:rPr lang="ru-RU" dirty="0" err="1"/>
              <a:t>увага</a:t>
            </a:r>
            <a:r>
              <a:rPr lang="ru-RU" dirty="0"/>
              <a:t> </a:t>
            </a:r>
            <a:r>
              <a:rPr lang="ru-RU" dirty="0" err="1"/>
              <a:t>управлінню</a:t>
            </a:r>
            <a:r>
              <a:rPr lang="ru-RU" dirty="0"/>
              <a:t> </a:t>
            </a:r>
            <a:r>
              <a:rPr lang="ru-RU" dirty="0" err="1"/>
              <a:t>ризиками</a:t>
            </a:r>
            <a:r>
              <a:rPr lang="ru-RU" dirty="0"/>
              <a:t>;</a:t>
            </a:r>
          </a:p>
          <a:p>
            <a:r>
              <a:rPr lang="ru-RU" dirty="0" err="1"/>
              <a:t>додаткові</a:t>
            </a:r>
            <a:r>
              <a:rPr lang="ru-RU" dirty="0"/>
              <a:t> </a:t>
            </a:r>
            <a:r>
              <a:rPr lang="ru-RU" dirty="0" err="1"/>
              <a:t>функції</a:t>
            </a:r>
            <a:r>
              <a:rPr lang="ru-RU" dirty="0"/>
              <a:t> </a:t>
            </a:r>
            <a:r>
              <a:rPr lang="ru-RU" dirty="0" err="1"/>
              <a:t>можуть</a:t>
            </a:r>
            <a:r>
              <a:rPr lang="ru-RU" dirty="0"/>
              <a:t> бути </a:t>
            </a:r>
            <a:r>
              <a:rPr lang="ru-RU" dirty="0" err="1"/>
              <a:t>додані</a:t>
            </a:r>
            <a:r>
              <a:rPr lang="ru-RU" dirty="0"/>
              <a:t> на </a:t>
            </a:r>
            <a:r>
              <a:rPr lang="ru-RU" dirty="0" err="1"/>
              <a:t>пізніх</a:t>
            </a:r>
            <a:r>
              <a:rPr lang="ru-RU" dirty="0"/>
              <a:t> </a:t>
            </a:r>
            <a:r>
              <a:rPr lang="ru-RU" dirty="0" err="1"/>
              <a:t>етапах</a:t>
            </a:r>
            <a:r>
              <a:rPr lang="ru-RU" dirty="0"/>
              <a:t>;</a:t>
            </a:r>
          </a:p>
          <a:p>
            <a:r>
              <a:rPr lang="ru-RU" dirty="0"/>
              <a:t>є </a:t>
            </a:r>
            <a:r>
              <a:rPr lang="ru-RU" dirty="0" err="1"/>
              <a:t>можливість</a:t>
            </a:r>
            <a:r>
              <a:rPr lang="ru-RU" dirty="0"/>
              <a:t> </a:t>
            </a:r>
            <a:r>
              <a:rPr lang="ru-RU" dirty="0" err="1"/>
              <a:t>гнучкого</a:t>
            </a:r>
            <a:r>
              <a:rPr lang="ru-RU" dirty="0"/>
              <a:t> </a:t>
            </a:r>
            <a:r>
              <a:rPr lang="ru-RU" dirty="0" err="1"/>
              <a:t>проєктування</a:t>
            </a:r>
            <a:r>
              <a:rPr lang="ru-RU" dirty="0"/>
              <a:t>.</a:t>
            </a:r>
          </a:p>
          <a:p>
            <a:r>
              <a:rPr lang="ru-RU" b="0" dirty="0" err="1">
                <a:effectLst/>
              </a:rPr>
              <a:t>Мінуси</a:t>
            </a:r>
            <a:r>
              <a:rPr lang="ru-RU" b="0" dirty="0">
                <a:effectLst/>
              </a:rPr>
              <a:t>:</a:t>
            </a:r>
            <a:endParaRPr lang="ru-RU" b="1" dirty="0"/>
          </a:p>
          <a:p>
            <a:r>
              <a:rPr lang="ru-RU" dirty="0" err="1"/>
              <a:t>оцінка</a:t>
            </a:r>
            <a:r>
              <a:rPr lang="ru-RU" dirty="0"/>
              <a:t> </a:t>
            </a:r>
            <a:r>
              <a:rPr lang="ru-RU" dirty="0" err="1"/>
              <a:t>ризиків</a:t>
            </a:r>
            <a:r>
              <a:rPr lang="ru-RU" dirty="0"/>
              <a:t> на кожному </a:t>
            </a:r>
            <a:r>
              <a:rPr lang="ru-RU" dirty="0" err="1"/>
              <a:t>етапі</a:t>
            </a:r>
            <a:r>
              <a:rPr lang="ru-RU" dirty="0"/>
              <a:t> є </a:t>
            </a:r>
            <a:r>
              <a:rPr lang="ru-RU" dirty="0" err="1"/>
              <a:t>досить</a:t>
            </a:r>
            <a:r>
              <a:rPr lang="ru-RU" dirty="0"/>
              <a:t> </a:t>
            </a:r>
            <a:r>
              <a:rPr lang="ru-RU" dirty="0" err="1"/>
              <a:t>витратною</a:t>
            </a:r>
            <a:r>
              <a:rPr lang="ru-RU" dirty="0"/>
              <a:t>;</a:t>
            </a:r>
          </a:p>
          <a:p>
            <a:r>
              <a:rPr lang="ru-RU" dirty="0" err="1"/>
              <a:t>постійні</a:t>
            </a:r>
            <a:r>
              <a:rPr lang="ru-RU" dirty="0"/>
              <a:t> </a:t>
            </a:r>
            <a:r>
              <a:rPr lang="ru-RU" dirty="0" err="1"/>
              <a:t>відгуки</a:t>
            </a:r>
            <a:r>
              <a:rPr lang="ru-RU" dirty="0"/>
              <a:t> і </a:t>
            </a:r>
            <a:r>
              <a:rPr lang="ru-RU" dirty="0" err="1"/>
              <a:t>реакція</a:t>
            </a:r>
            <a:r>
              <a:rPr lang="ru-RU" dirty="0"/>
              <a:t> </a:t>
            </a:r>
            <a:r>
              <a:rPr lang="ru-RU" dirty="0" err="1"/>
              <a:t>замовника</a:t>
            </a:r>
            <a:r>
              <a:rPr lang="ru-RU" dirty="0"/>
              <a:t> </a:t>
            </a:r>
            <a:r>
              <a:rPr lang="ru-RU" dirty="0" err="1"/>
              <a:t>може</a:t>
            </a:r>
            <a:r>
              <a:rPr lang="ru-RU" dirty="0"/>
              <a:t> </a:t>
            </a:r>
            <a:r>
              <a:rPr lang="ru-RU" dirty="0" err="1"/>
              <a:t>провокувати</a:t>
            </a:r>
            <a:r>
              <a:rPr lang="ru-RU" dirty="0"/>
              <a:t> все </a:t>
            </a:r>
            <a:r>
              <a:rPr lang="ru-RU" dirty="0" err="1"/>
              <a:t>нові</a:t>
            </a:r>
            <a:r>
              <a:rPr lang="ru-RU" dirty="0"/>
              <a:t> і </a:t>
            </a:r>
            <a:r>
              <a:rPr lang="ru-RU" dirty="0" err="1"/>
              <a:t>нові</a:t>
            </a:r>
            <a:r>
              <a:rPr lang="ru-RU" dirty="0"/>
              <a:t> </a:t>
            </a:r>
            <a:r>
              <a:rPr lang="ru-RU" dirty="0" err="1"/>
              <a:t>ітерації</a:t>
            </a:r>
            <a:r>
              <a:rPr lang="ru-RU" dirty="0"/>
              <a:t>, </a:t>
            </a:r>
            <a:r>
              <a:rPr lang="ru-RU" dirty="0" err="1"/>
              <a:t>які</a:t>
            </a:r>
            <a:r>
              <a:rPr lang="ru-RU" dirty="0"/>
              <a:t> </a:t>
            </a:r>
            <a:r>
              <a:rPr lang="ru-RU" dirty="0" err="1"/>
              <a:t>можуть</a:t>
            </a:r>
            <a:r>
              <a:rPr lang="ru-RU" dirty="0"/>
              <a:t> </a:t>
            </a:r>
            <a:r>
              <a:rPr lang="ru-RU" dirty="0" err="1"/>
              <a:t>призводити</a:t>
            </a:r>
            <a:r>
              <a:rPr lang="ru-RU" dirty="0"/>
              <a:t> до </a:t>
            </a:r>
            <a:r>
              <a:rPr lang="ru-RU" dirty="0" err="1"/>
              <a:t>тимчасового</a:t>
            </a:r>
            <a:r>
              <a:rPr lang="ru-RU" dirty="0"/>
              <a:t> </a:t>
            </a:r>
            <a:r>
              <a:rPr lang="ru-RU" dirty="0" err="1"/>
              <a:t>затягування</a:t>
            </a:r>
            <a:r>
              <a:rPr lang="ru-RU" dirty="0"/>
              <a:t> </a:t>
            </a:r>
            <a:r>
              <a:rPr lang="ru-RU" dirty="0" err="1"/>
              <a:t>розробки</a:t>
            </a:r>
            <a:r>
              <a:rPr lang="ru-RU" dirty="0"/>
              <a:t> продукту;</a:t>
            </a:r>
          </a:p>
          <a:p>
            <a:r>
              <a:rPr lang="ru-RU" dirty="0" err="1"/>
              <a:t>більш</a:t>
            </a:r>
            <a:r>
              <a:rPr lang="ru-RU" dirty="0"/>
              <a:t> </a:t>
            </a:r>
            <a:r>
              <a:rPr lang="ru-RU" dirty="0" err="1"/>
              <a:t>застосовується</a:t>
            </a:r>
            <a:r>
              <a:rPr lang="ru-RU" dirty="0"/>
              <a:t> для великих </a:t>
            </a:r>
            <a:r>
              <a:rPr lang="ru-RU" dirty="0" err="1"/>
              <a:t>проєктів</a:t>
            </a:r>
            <a:r>
              <a:rPr lang="ru-RU" dirty="0"/>
              <a:t>.</a:t>
            </a:r>
          </a:p>
          <a:p>
            <a:endParaRPr lang="en-US" dirty="0"/>
          </a:p>
        </p:txBody>
      </p:sp>
    </p:spTree>
    <p:extLst>
      <p:ext uri="{BB962C8B-B14F-4D97-AF65-F5344CB8AC3E}">
        <p14:creationId xmlns:p14="http://schemas.microsoft.com/office/powerpoint/2010/main" val="119169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51B3-CCA6-23E6-5B22-41D7E826FA02}"/>
              </a:ext>
            </a:extLst>
          </p:cNvPr>
          <p:cNvSpPr>
            <a:spLocks noGrp="1"/>
          </p:cNvSpPr>
          <p:nvPr>
            <p:ph type="title"/>
          </p:nvPr>
        </p:nvSpPr>
        <p:spPr/>
        <p:txBody>
          <a:bodyPr/>
          <a:lstStyle/>
          <a:p>
            <a:r>
              <a:rPr lang="ru-RU" b="1" dirty="0" err="1">
                <a:effectLst/>
              </a:rPr>
              <a:t>Гнучка</a:t>
            </a:r>
            <a:r>
              <a:rPr lang="ru-RU" b="1" dirty="0">
                <a:effectLst/>
              </a:rPr>
              <a:t> модель (</a:t>
            </a:r>
            <a:r>
              <a:rPr lang="en-US" b="1" dirty="0">
                <a:effectLst/>
              </a:rPr>
              <a:t>Agile model)</a:t>
            </a:r>
            <a:br>
              <a:rPr lang="en-US" b="1" dirty="0"/>
            </a:br>
            <a:endParaRPr lang="en-US" dirty="0"/>
          </a:p>
        </p:txBody>
      </p:sp>
      <p:pic>
        <p:nvPicPr>
          <p:cNvPr id="5" name="Content Placeholder 4">
            <a:extLst>
              <a:ext uri="{FF2B5EF4-FFF2-40B4-BE49-F238E27FC236}">
                <a16:creationId xmlns:a16="http://schemas.microsoft.com/office/drawing/2014/main" id="{DD97F137-CCDB-D310-1EBF-823CA0C73B4F}"/>
              </a:ext>
            </a:extLst>
          </p:cNvPr>
          <p:cNvPicPr>
            <a:picLocks noGrp="1" noChangeAspect="1"/>
          </p:cNvPicPr>
          <p:nvPr>
            <p:ph idx="1"/>
          </p:nvPr>
        </p:nvPicPr>
        <p:blipFill>
          <a:blip r:embed="rId2"/>
          <a:stretch>
            <a:fillRect/>
          </a:stretch>
        </p:blipFill>
        <p:spPr>
          <a:xfrm>
            <a:off x="1887743" y="1825625"/>
            <a:ext cx="8416514" cy="4351338"/>
          </a:xfrm>
          <a:prstGeom prst="rect">
            <a:avLst/>
          </a:prstGeom>
        </p:spPr>
      </p:pic>
    </p:spTree>
    <p:extLst>
      <p:ext uri="{BB962C8B-B14F-4D97-AF65-F5344CB8AC3E}">
        <p14:creationId xmlns:p14="http://schemas.microsoft.com/office/powerpoint/2010/main" val="1439017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EA9B-633B-D215-6A99-0C0205677624}"/>
              </a:ext>
            </a:extLst>
          </p:cNvPr>
          <p:cNvSpPr>
            <a:spLocks noGrp="1"/>
          </p:cNvSpPr>
          <p:nvPr>
            <p:ph type="title"/>
          </p:nvPr>
        </p:nvSpPr>
        <p:spPr>
          <a:xfrm>
            <a:off x="838200" y="365124"/>
            <a:ext cx="10515600" cy="2345991"/>
          </a:xfrm>
        </p:spPr>
        <p:txBody>
          <a:bodyPr>
            <a:noAutofit/>
          </a:bodyPr>
          <a:lstStyle/>
          <a:p>
            <a:r>
              <a:rPr lang="ru-RU" sz="2000" b="0" dirty="0" err="1">
                <a:effectLst/>
              </a:rPr>
              <a:t>Являє</a:t>
            </a:r>
            <a:r>
              <a:rPr lang="ru-RU" sz="2000" b="0" dirty="0">
                <a:effectLst/>
              </a:rPr>
              <a:t> собою </a:t>
            </a:r>
            <a:r>
              <a:rPr lang="ru-RU" sz="2000" b="0" dirty="0" err="1">
                <a:effectLst/>
              </a:rPr>
              <a:t>сукупність</a:t>
            </a:r>
            <a:r>
              <a:rPr lang="ru-RU" sz="2000" b="0" dirty="0">
                <a:effectLst/>
              </a:rPr>
              <a:t> </a:t>
            </a:r>
            <a:r>
              <a:rPr lang="ru-RU" sz="2000" b="0" dirty="0" err="1">
                <a:effectLst/>
              </a:rPr>
              <a:t>різних</a:t>
            </a:r>
            <a:r>
              <a:rPr lang="ru-RU" sz="2000" b="0" dirty="0">
                <a:effectLst/>
              </a:rPr>
              <a:t> </a:t>
            </a:r>
            <a:r>
              <a:rPr lang="ru-RU" sz="2000" b="0" dirty="0" err="1">
                <a:effectLst/>
              </a:rPr>
              <a:t>підходів</a:t>
            </a:r>
            <a:r>
              <a:rPr lang="ru-RU" sz="2000" b="0" dirty="0">
                <a:effectLst/>
              </a:rPr>
              <a:t> до </a:t>
            </a:r>
            <a:r>
              <a:rPr lang="ru-RU" sz="2000" b="0" dirty="0" err="1">
                <a:effectLst/>
              </a:rPr>
              <a:t>розробки</a:t>
            </a:r>
            <a:r>
              <a:rPr lang="ru-RU" sz="2000" b="0" dirty="0">
                <a:effectLst/>
              </a:rPr>
              <a:t> ПЗ. </a:t>
            </a:r>
            <a:r>
              <a:rPr lang="ru-RU" sz="2000" b="0" dirty="0" err="1">
                <a:effectLst/>
              </a:rPr>
              <a:t>Включає</a:t>
            </a:r>
            <a:r>
              <a:rPr lang="ru-RU" sz="2000" b="0" dirty="0">
                <a:effectLst/>
              </a:rPr>
              <a:t> </a:t>
            </a:r>
            <a:r>
              <a:rPr lang="ru-RU" sz="2000" b="0" dirty="0" err="1">
                <a:effectLst/>
              </a:rPr>
              <a:t>серії</a:t>
            </a:r>
            <a:r>
              <a:rPr lang="ru-RU" sz="2000" b="0" dirty="0">
                <a:effectLst/>
              </a:rPr>
              <a:t> </a:t>
            </a:r>
            <a:r>
              <a:rPr lang="ru-RU" sz="2000" b="0" dirty="0" err="1">
                <a:effectLst/>
              </a:rPr>
              <a:t>підходів</a:t>
            </a:r>
            <a:r>
              <a:rPr lang="ru-RU" sz="2000" b="0" dirty="0">
                <a:effectLst/>
              </a:rPr>
              <a:t> до </a:t>
            </a:r>
            <a:r>
              <a:rPr lang="ru-RU" sz="2000" b="0" dirty="0" err="1">
                <a:effectLst/>
              </a:rPr>
              <a:t>розробки</a:t>
            </a:r>
            <a:r>
              <a:rPr lang="ru-RU" sz="2000" b="0" dirty="0">
                <a:effectLst/>
              </a:rPr>
              <a:t> </a:t>
            </a:r>
            <a:r>
              <a:rPr lang="ru-RU" sz="2000" b="0" dirty="0" err="1">
                <a:effectLst/>
              </a:rPr>
              <a:t>програмного</a:t>
            </a:r>
            <a:r>
              <a:rPr lang="ru-RU" sz="2000" b="0" dirty="0">
                <a:effectLst/>
              </a:rPr>
              <a:t> </a:t>
            </a:r>
            <a:r>
              <a:rPr lang="ru-RU" sz="2000" b="0" dirty="0" err="1">
                <a:effectLst/>
              </a:rPr>
              <a:t>забезпечення</a:t>
            </a:r>
            <a:r>
              <a:rPr lang="ru-RU" sz="2000" b="0" dirty="0">
                <a:effectLst/>
              </a:rPr>
              <a:t>, </a:t>
            </a:r>
            <a:r>
              <a:rPr lang="ru-RU" sz="2000" b="0" dirty="0" err="1">
                <a:effectLst/>
              </a:rPr>
              <a:t>орієнтованого</a:t>
            </a:r>
            <a:r>
              <a:rPr lang="ru-RU" sz="2000" b="0" dirty="0">
                <a:effectLst/>
              </a:rPr>
              <a:t> на </a:t>
            </a:r>
            <a:r>
              <a:rPr lang="ru-RU" sz="2000" b="0" dirty="0" err="1">
                <a:effectLst/>
              </a:rPr>
              <a:t>використання</a:t>
            </a:r>
            <a:r>
              <a:rPr lang="ru-RU" sz="2000" b="0" dirty="0">
                <a:effectLst/>
              </a:rPr>
              <a:t> </a:t>
            </a:r>
            <a:r>
              <a:rPr lang="ru-RU" sz="2000" b="0" dirty="0" err="1">
                <a:effectLst/>
              </a:rPr>
              <a:t>ітеративної</a:t>
            </a:r>
            <a:r>
              <a:rPr lang="ru-RU" sz="2000" b="0" dirty="0">
                <a:effectLst/>
              </a:rPr>
              <a:t> </a:t>
            </a:r>
            <a:r>
              <a:rPr lang="ru-RU" sz="2000" b="0" dirty="0" err="1">
                <a:effectLst/>
              </a:rPr>
              <a:t>розробки</a:t>
            </a:r>
            <a:r>
              <a:rPr lang="ru-RU" sz="2000" b="0" dirty="0">
                <a:effectLst/>
              </a:rPr>
              <a:t> (в </a:t>
            </a:r>
            <a:r>
              <a:rPr lang="en-US" sz="2000" b="0" dirty="0">
                <a:effectLst/>
              </a:rPr>
              <a:t>Scrum </a:t>
            </a:r>
            <a:r>
              <a:rPr lang="ru-RU" sz="2000" b="0" dirty="0" err="1">
                <a:effectLst/>
              </a:rPr>
              <a:t>ітерації</a:t>
            </a:r>
            <a:r>
              <a:rPr lang="ru-RU" sz="2000" b="0" dirty="0">
                <a:effectLst/>
              </a:rPr>
              <a:t> </a:t>
            </a:r>
            <a:r>
              <a:rPr lang="ru-RU" sz="2000" b="0" dirty="0" err="1">
                <a:effectLst/>
              </a:rPr>
              <a:t>називаються</a:t>
            </a:r>
            <a:r>
              <a:rPr lang="ru-RU" sz="2000" b="0" dirty="0">
                <a:effectLst/>
              </a:rPr>
              <a:t> спринтами), </a:t>
            </a:r>
            <a:r>
              <a:rPr lang="ru-RU" sz="2000" b="0" dirty="0" err="1">
                <a:effectLst/>
              </a:rPr>
              <a:t>динамічне</a:t>
            </a:r>
            <a:r>
              <a:rPr lang="ru-RU" sz="2000" b="0" dirty="0">
                <a:effectLst/>
              </a:rPr>
              <a:t> </a:t>
            </a:r>
            <a:r>
              <a:rPr lang="ru-RU" sz="2000" b="0" dirty="0" err="1">
                <a:effectLst/>
              </a:rPr>
              <a:t>формування</a:t>
            </a:r>
            <a:r>
              <a:rPr lang="ru-RU" sz="2000" b="0" dirty="0">
                <a:effectLst/>
              </a:rPr>
              <a:t> </a:t>
            </a:r>
            <a:r>
              <a:rPr lang="ru-RU" sz="2000" b="0" dirty="0" err="1">
                <a:effectLst/>
              </a:rPr>
              <a:t>вимог</a:t>
            </a:r>
            <a:r>
              <a:rPr lang="ru-RU" sz="2000" b="0" dirty="0">
                <a:effectLst/>
              </a:rPr>
              <a:t> і </a:t>
            </a:r>
            <a:r>
              <a:rPr lang="ru-RU" sz="2000" b="0" dirty="0" err="1">
                <a:effectLst/>
              </a:rPr>
              <a:t>забезпечення</a:t>
            </a:r>
            <a:r>
              <a:rPr lang="ru-RU" sz="2000" b="0" dirty="0">
                <a:effectLst/>
              </a:rPr>
              <a:t> </a:t>
            </a:r>
            <a:r>
              <a:rPr lang="ru-RU" sz="2000" b="0" dirty="0" err="1">
                <a:effectLst/>
              </a:rPr>
              <a:t>їхньої</a:t>
            </a:r>
            <a:r>
              <a:rPr lang="ru-RU" sz="2000" b="0" dirty="0">
                <a:effectLst/>
              </a:rPr>
              <a:t> </a:t>
            </a:r>
            <a:r>
              <a:rPr lang="ru-RU" sz="2000" b="0" dirty="0" err="1">
                <a:effectLst/>
              </a:rPr>
              <a:t>реалізації</a:t>
            </a:r>
            <a:r>
              <a:rPr lang="ru-RU" sz="2000" b="0" dirty="0">
                <a:effectLst/>
              </a:rPr>
              <a:t> в </a:t>
            </a:r>
            <a:r>
              <a:rPr lang="ru-RU" sz="2000" b="0" dirty="0" err="1">
                <a:effectLst/>
              </a:rPr>
              <a:t>результаті</a:t>
            </a:r>
            <a:r>
              <a:rPr lang="ru-RU" sz="2000" b="0" dirty="0">
                <a:effectLst/>
              </a:rPr>
              <a:t> </a:t>
            </a:r>
            <a:r>
              <a:rPr lang="ru-RU" sz="2000" b="0" dirty="0" err="1">
                <a:effectLst/>
              </a:rPr>
              <a:t>постійної</a:t>
            </a:r>
            <a:r>
              <a:rPr lang="ru-RU" sz="2000" b="0" dirty="0">
                <a:effectLst/>
              </a:rPr>
              <a:t> </a:t>
            </a:r>
            <a:r>
              <a:rPr lang="ru-RU" sz="2000" b="0" dirty="0" err="1">
                <a:effectLst/>
              </a:rPr>
              <a:t>взаємодії</a:t>
            </a:r>
            <a:r>
              <a:rPr lang="ru-RU" sz="2000" b="0" dirty="0">
                <a:effectLst/>
              </a:rPr>
              <a:t> </a:t>
            </a:r>
            <a:r>
              <a:rPr lang="ru-RU" sz="2000" b="0" dirty="0" err="1">
                <a:effectLst/>
              </a:rPr>
              <a:t>всередині</a:t>
            </a:r>
            <a:r>
              <a:rPr lang="ru-RU" sz="2000" b="0" dirty="0">
                <a:effectLst/>
              </a:rPr>
              <a:t> </a:t>
            </a:r>
            <a:r>
              <a:rPr lang="ru-RU" sz="2000" b="0" dirty="0" err="1">
                <a:effectLst/>
              </a:rPr>
              <a:t>самоорганізованих</a:t>
            </a:r>
            <a:r>
              <a:rPr lang="ru-RU" sz="2000" b="0" dirty="0">
                <a:effectLst/>
              </a:rPr>
              <a:t> </a:t>
            </a:r>
            <a:r>
              <a:rPr lang="ru-RU" sz="2000" b="0" dirty="0" err="1">
                <a:effectLst/>
              </a:rPr>
              <a:t>робочих</a:t>
            </a:r>
            <a:r>
              <a:rPr lang="ru-RU" sz="2000" b="0" dirty="0">
                <a:effectLst/>
              </a:rPr>
              <a:t> </a:t>
            </a:r>
            <a:r>
              <a:rPr lang="ru-RU" sz="2000" b="0" dirty="0" err="1">
                <a:effectLst/>
              </a:rPr>
              <a:t>груп</a:t>
            </a:r>
            <a:r>
              <a:rPr lang="ru-RU" sz="2000" b="0" dirty="0">
                <a:effectLst/>
              </a:rPr>
              <a:t>, </a:t>
            </a:r>
            <a:r>
              <a:rPr lang="ru-RU" sz="2000" b="0" dirty="0" err="1">
                <a:effectLst/>
              </a:rPr>
              <a:t>що</a:t>
            </a:r>
            <a:r>
              <a:rPr lang="ru-RU" sz="2000" b="0" dirty="0">
                <a:effectLst/>
              </a:rPr>
              <a:t> </a:t>
            </a:r>
            <a:r>
              <a:rPr lang="ru-RU" sz="2000" b="0" dirty="0" err="1">
                <a:effectLst/>
              </a:rPr>
              <a:t>складаються</a:t>
            </a:r>
            <a:r>
              <a:rPr lang="ru-RU" sz="2000" b="0" dirty="0">
                <a:effectLst/>
              </a:rPr>
              <a:t> з </a:t>
            </a:r>
            <a:r>
              <a:rPr lang="ru-RU" sz="2000" b="0" dirty="0" err="1">
                <a:effectLst/>
              </a:rPr>
              <a:t>фахівців</a:t>
            </a:r>
            <a:r>
              <a:rPr lang="ru-RU" sz="2000" b="0" dirty="0">
                <a:effectLst/>
              </a:rPr>
              <a:t> </a:t>
            </a:r>
            <a:r>
              <a:rPr lang="ru-RU" sz="2000" b="0" dirty="0" err="1">
                <a:effectLst/>
              </a:rPr>
              <a:t>різного</a:t>
            </a:r>
            <a:r>
              <a:rPr lang="ru-RU" sz="2000" b="0" dirty="0">
                <a:effectLst/>
              </a:rPr>
              <a:t> </a:t>
            </a:r>
            <a:r>
              <a:rPr lang="ru-RU" sz="2000" b="0" dirty="0" err="1">
                <a:effectLst/>
              </a:rPr>
              <a:t>профілю</a:t>
            </a:r>
            <a:r>
              <a:rPr lang="ru-RU" sz="2000" b="0" dirty="0">
                <a:effectLst/>
              </a:rPr>
              <a:t>. </a:t>
            </a:r>
            <a:r>
              <a:rPr lang="ru-RU" sz="2000" b="0" dirty="0" err="1">
                <a:effectLst/>
              </a:rPr>
              <a:t>Окрема</a:t>
            </a:r>
            <a:r>
              <a:rPr lang="ru-RU" sz="2000" b="0" dirty="0">
                <a:effectLst/>
              </a:rPr>
              <a:t> </a:t>
            </a:r>
            <a:r>
              <a:rPr lang="ru-RU" sz="2000" b="0" dirty="0" err="1">
                <a:effectLst/>
              </a:rPr>
              <a:t>ітерація</a:t>
            </a:r>
            <a:r>
              <a:rPr lang="ru-RU" sz="2000" b="0" dirty="0">
                <a:effectLst/>
              </a:rPr>
              <a:t> </a:t>
            </a:r>
            <a:r>
              <a:rPr lang="ru-RU" sz="2000" b="0" dirty="0" err="1">
                <a:effectLst/>
              </a:rPr>
              <a:t>являє</a:t>
            </a:r>
            <a:r>
              <a:rPr lang="ru-RU" sz="2000" b="0" dirty="0">
                <a:effectLst/>
              </a:rPr>
              <a:t> собою </a:t>
            </a:r>
            <a:r>
              <a:rPr lang="ru-RU" sz="2000" b="0" dirty="0" err="1">
                <a:effectLst/>
              </a:rPr>
              <a:t>мініатюрний</a:t>
            </a:r>
            <a:r>
              <a:rPr lang="ru-RU" sz="2000" b="0" dirty="0">
                <a:effectLst/>
              </a:rPr>
              <a:t> </a:t>
            </a:r>
            <a:r>
              <a:rPr lang="ru-RU" sz="2000" b="0" dirty="0" err="1">
                <a:effectLst/>
              </a:rPr>
              <a:t>програмний</a:t>
            </a:r>
            <a:r>
              <a:rPr lang="ru-RU" sz="2000" b="0" dirty="0">
                <a:effectLst/>
              </a:rPr>
              <a:t> </a:t>
            </a:r>
            <a:r>
              <a:rPr lang="ru-RU" sz="2000" b="0" dirty="0" err="1">
                <a:effectLst/>
              </a:rPr>
              <a:t>проєкт</a:t>
            </a:r>
            <a:r>
              <a:rPr lang="ru-RU" sz="2000" b="0" dirty="0">
                <a:effectLst/>
              </a:rPr>
              <a:t>. </a:t>
            </a:r>
            <a:r>
              <a:rPr lang="ru-RU" sz="2000" b="0" dirty="0" err="1">
                <a:effectLst/>
              </a:rPr>
              <a:t>Однією</a:t>
            </a:r>
            <a:r>
              <a:rPr lang="ru-RU" sz="2000" b="0" dirty="0">
                <a:effectLst/>
              </a:rPr>
              <a:t> з </a:t>
            </a:r>
            <a:r>
              <a:rPr lang="ru-RU" sz="2000" b="0" dirty="0" err="1">
                <a:effectLst/>
              </a:rPr>
              <a:t>основних</a:t>
            </a:r>
            <a:r>
              <a:rPr lang="ru-RU" sz="2000" b="0" dirty="0">
                <a:effectLst/>
              </a:rPr>
              <a:t> </a:t>
            </a:r>
            <a:r>
              <a:rPr lang="ru-RU" sz="2000" b="0" dirty="0" err="1">
                <a:effectLst/>
              </a:rPr>
              <a:t>ідей</a:t>
            </a:r>
            <a:r>
              <a:rPr lang="ru-RU" sz="2000" b="0" dirty="0">
                <a:effectLst/>
              </a:rPr>
              <a:t> </a:t>
            </a:r>
            <a:r>
              <a:rPr lang="en-US" sz="2000" b="0" dirty="0">
                <a:effectLst/>
              </a:rPr>
              <a:t>Agile </a:t>
            </a:r>
            <a:r>
              <a:rPr lang="ru-RU" sz="2000" b="0" dirty="0">
                <a:effectLst/>
              </a:rPr>
              <a:t>є </a:t>
            </a:r>
            <a:r>
              <a:rPr lang="ru-RU" sz="2000" b="0" dirty="0" err="1">
                <a:effectLst/>
              </a:rPr>
              <a:t>взаємодія</a:t>
            </a:r>
            <a:r>
              <a:rPr lang="ru-RU" sz="2000" b="0" dirty="0">
                <a:effectLst/>
              </a:rPr>
              <a:t> </a:t>
            </a:r>
            <a:r>
              <a:rPr lang="ru-RU" sz="2000" b="0" dirty="0" err="1">
                <a:effectLst/>
              </a:rPr>
              <a:t>всередині</a:t>
            </a:r>
            <a:r>
              <a:rPr lang="ru-RU" sz="2000" b="0" dirty="0">
                <a:effectLst/>
              </a:rPr>
              <a:t> </a:t>
            </a:r>
            <a:r>
              <a:rPr lang="ru-RU" sz="2000" b="0" dirty="0" err="1">
                <a:effectLst/>
              </a:rPr>
              <a:t>команди</a:t>
            </a:r>
            <a:r>
              <a:rPr lang="ru-RU" sz="2000" b="0" dirty="0">
                <a:effectLst/>
              </a:rPr>
              <a:t> і з </a:t>
            </a:r>
            <a:r>
              <a:rPr lang="ru-RU" sz="2000" b="0" dirty="0" err="1">
                <a:effectLst/>
              </a:rPr>
              <a:t>замовником</a:t>
            </a:r>
            <a:r>
              <a:rPr lang="ru-RU" sz="2000" b="0" dirty="0">
                <a:effectLst/>
              </a:rPr>
              <a:t> </a:t>
            </a:r>
            <a:r>
              <a:rPr lang="ru-RU" sz="2000" b="0" dirty="0" err="1">
                <a:effectLst/>
              </a:rPr>
              <a:t>напряму</a:t>
            </a:r>
            <a:r>
              <a:rPr lang="ru-RU" sz="2000" b="0" dirty="0">
                <a:effectLst/>
              </a:rPr>
              <a:t>.</a:t>
            </a:r>
            <a:endParaRPr lang="en-US" sz="2000" dirty="0"/>
          </a:p>
        </p:txBody>
      </p:sp>
      <p:sp>
        <p:nvSpPr>
          <p:cNvPr id="3" name="Content Placeholder 2">
            <a:extLst>
              <a:ext uri="{FF2B5EF4-FFF2-40B4-BE49-F238E27FC236}">
                <a16:creationId xmlns:a16="http://schemas.microsoft.com/office/drawing/2014/main" id="{2CDCC92E-5E1E-D6AE-F171-588F4C03BE40}"/>
              </a:ext>
            </a:extLst>
          </p:cNvPr>
          <p:cNvSpPr>
            <a:spLocks noGrp="1"/>
          </p:cNvSpPr>
          <p:nvPr>
            <p:ph idx="1"/>
          </p:nvPr>
        </p:nvSpPr>
        <p:spPr>
          <a:xfrm>
            <a:off x="838200" y="2566737"/>
            <a:ext cx="10515600" cy="3610226"/>
          </a:xfrm>
        </p:spPr>
        <p:txBody>
          <a:bodyPr>
            <a:normAutofit fontScale="92500" lnSpcReduction="20000"/>
          </a:bodyPr>
          <a:lstStyle/>
          <a:p>
            <a:r>
              <a:rPr lang="ru-RU" b="0" dirty="0" err="1">
                <a:effectLst/>
              </a:rPr>
              <a:t>Плюси</a:t>
            </a:r>
            <a:r>
              <a:rPr lang="ru-RU" b="0" dirty="0">
                <a:effectLst/>
              </a:rPr>
              <a:t>:</a:t>
            </a:r>
            <a:endParaRPr lang="ru-RU" b="1" dirty="0"/>
          </a:p>
          <a:p>
            <a:r>
              <a:rPr lang="ru-RU" dirty="0" err="1"/>
              <a:t>швидке</a:t>
            </a:r>
            <a:r>
              <a:rPr lang="ru-RU" dirty="0"/>
              <a:t> </a:t>
            </a:r>
            <a:r>
              <a:rPr lang="ru-RU" dirty="0" err="1"/>
              <a:t>прийняття</a:t>
            </a:r>
            <a:r>
              <a:rPr lang="ru-RU" dirty="0"/>
              <a:t> </a:t>
            </a:r>
            <a:r>
              <a:rPr lang="ru-RU" dirty="0" err="1"/>
              <a:t>рішень</a:t>
            </a:r>
            <a:r>
              <a:rPr lang="ru-RU" dirty="0"/>
              <a:t> </a:t>
            </a:r>
            <a:r>
              <a:rPr lang="ru-RU" dirty="0" err="1"/>
              <a:t>завдяки</a:t>
            </a:r>
            <a:r>
              <a:rPr lang="ru-RU" dirty="0"/>
              <a:t> </a:t>
            </a:r>
            <a:r>
              <a:rPr lang="ru-RU" dirty="0" err="1"/>
              <a:t>постійним</a:t>
            </a:r>
            <a:r>
              <a:rPr lang="ru-RU" dirty="0"/>
              <a:t> </a:t>
            </a:r>
            <a:r>
              <a:rPr lang="ru-RU" dirty="0" err="1"/>
              <a:t>комунікаціям</a:t>
            </a:r>
            <a:r>
              <a:rPr lang="ru-RU" dirty="0"/>
              <a:t>;</a:t>
            </a:r>
          </a:p>
          <a:p>
            <a:r>
              <a:rPr lang="ru-RU" dirty="0" err="1"/>
              <a:t>мінімізація</a:t>
            </a:r>
            <a:r>
              <a:rPr lang="ru-RU" dirty="0"/>
              <a:t> </a:t>
            </a:r>
            <a:r>
              <a:rPr lang="ru-RU" dirty="0" err="1"/>
              <a:t>ризиків</a:t>
            </a:r>
            <a:r>
              <a:rPr lang="ru-RU" dirty="0"/>
              <a:t>;</a:t>
            </a:r>
          </a:p>
          <a:p>
            <a:r>
              <a:rPr lang="ru-RU" dirty="0" err="1"/>
              <a:t>полегшена</a:t>
            </a:r>
            <a:r>
              <a:rPr lang="ru-RU" dirty="0"/>
              <a:t> робота з </a:t>
            </a:r>
            <a:r>
              <a:rPr lang="ru-RU" dirty="0" err="1"/>
              <a:t>документацією</a:t>
            </a:r>
            <a:r>
              <a:rPr lang="ru-RU" dirty="0"/>
              <a:t>.</a:t>
            </a:r>
          </a:p>
          <a:p>
            <a:r>
              <a:rPr lang="ru-RU" b="0" dirty="0" err="1">
                <a:effectLst/>
              </a:rPr>
              <a:t>Мінуси</a:t>
            </a:r>
            <a:r>
              <a:rPr lang="ru-RU" b="0" dirty="0">
                <a:effectLst/>
              </a:rPr>
              <a:t>:</a:t>
            </a:r>
            <a:endParaRPr lang="ru-RU" b="1" dirty="0"/>
          </a:p>
          <a:p>
            <a:r>
              <a:rPr lang="ru-RU" dirty="0"/>
              <a:t>велика </a:t>
            </a:r>
            <a:r>
              <a:rPr lang="ru-RU" dirty="0" err="1"/>
              <a:t>кількість</a:t>
            </a:r>
            <a:r>
              <a:rPr lang="ru-RU" dirty="0"/>
              <a:t> </a:t>
            </a:r>
            <a:r>
              <a:rPr lang="ru-RU" dirty="0" err="1"/>
              <a:t>мітингів</a:t>
            </a:r>
            <a:r>
              <a:rPr lang="ru-RU" dirty="0"/>
              <a:t> і </a:t>
            </a:r>
            <a:r>
              <a:rPr lang="ru-RU" dirty="0" err="1"/>
              <a:t>обговорень</a:t>
            </a:r>
            <a:r>
              <a:rPr lang="ru-RU" dirty="0"/>
              <a:t>, </a:t>
            </a:r>
            <a:r>
              <a:rPr lang="ru-RU" dirty="0" err="1"/>
              <a:t>що</a:t>
            </a:r>
            <a:r>
              <a:rPr lang="ru-RU" dirty="0"/>
              <a:t> </a:t>
            </a:r>
            <a:r>
              <a:rPr lang="ru-RU" dirty="0" err="1"/>
              <a:t>може</a:t>
            </a:r>
            <a:r>
              <a:rPr lang="ru-RU" dirty="0"/>
              <a:t> </a:t>
            </a:r>
            <a:r>
              <a:rPr lang="ru-RU" dirty="0" err="1"/>
              <a:t>збільшити</a:t>
            </a:r>
            <a:r>
              <a:rPr lang="ru-RU" dirty="0"/>
              <a:t> час </a:t>
            </a:r>
            <a:r>
              <a:rPr lang="ru-RU" dirty="0" err="1"/>
              <a:t>розробки</a:t>
            </a:r>
            <a:r>
              <a:rPr lang="ru-RU" dirty="0"/>
              <a:t> продукту;</a:t>
            </a:r>
          </a:p>
          <a:p>
            <a:r>
              <a:rPr lang="ru-RU" dirty="0"/>
              <a:t>складно </a:t>
            </a:r>
            <a:r>
              <a:rPr lang="ru-RU" dirty="0" err="1"/>
              <a:t>планувати</a:t>
            </a:r>
            <a:r>
              <a:rPr lang="ru-RU" dirty="0"/>
              <a:t> </a:t>
            </a:r>
            <a:r>
              <a:rPr lang="ru-RU" dirty="0" err="1"/>
              <a:t>процеси</a:t>
            </a:r>
            <a:r>
              <a:rPr lang="ru-RU" dirty="0"/>
              <a:t>, так як </a:t>
            </a:r>
            <a:r>
              <a:rPr lang="ru-RU" dirty="0" err="1"/>
              <a:t>вимоги</a:t>
            </a:r>
            <a:r>
              <a:rPr lang="ru-RU" dirty="0"/>
              <a:t> </a:t>
            </a:r>
            <a:r>
              <a:rPr lang="ru-RU" dirty="0" err="1"/>
              <a:t>постійно</a:t>
            </a:r>
            <a:r>
              <a:rPr lang="ru-RU" dirty="0"/>
              <a:t> </a:t>
            </a:r>
            <a:r>
              <a:rPr lang="ru-RU" dirty="0" err="1"/>
              <a:t>змінюються</a:t>
            </a:r>
            <a:r>
              <a:rPr lang="ru-RU" dirty="0"/>
              <a:t>;</a:t>
            </a:r>
          </a:p>
          <a:p>
            <a:r>
              <a:rPr lang="ru-RU" dirty="0" err="1"/>
              <a:t>рідко</a:t>
            </a:r>
            <a:r>
              <a:rPr lang="ru-RU" dirty="0"/>
              <a:t> </a:t>
            </a:r>
            <a:r>
              <a:rPr lang="ru-RU" dirty="0" err="1"/>
              <a:t>використовується</a:t>
            </a:r>
            <a:r>
              <a:rPr lang="ru-RU" dirty="0"/>
              <a:t> для </a:t>
            </a:r>
            <a:r>
              <a:rPr lang="ru-RU" dirty="0" err="1"/>
              <a:t>реалізації</a:t>
            </a:r>
            <a:r>
              <a:rPr lang="ru-RU" dirty="0"/>
              <a:t> великих </a:t>
            </a:r>
            <a:r>
              <a:rPr lang="ru-RU" dirty="0" err="1"/>
              <a:t>проєктів</a:t>
            </a:r>
            <a:r>
              <a:rPr lang="ru-RU" dirty="0"/>
              <a:t>.</a:t>
            </a:r>
          </a:p>
          <a:p>
            <a:endParaRPr lang="en-US" dirty="0"/>
          </a:p>
        </p:txBody>
      </p:sp>
    </p:spTree>
    <p:extLst>
      <p:ext uri="{BB962C8B-B14F-4D97-AF65-F5344CB8AC3E}">
        <p14:creationId xmlns:p14="http://schemas.microsoft.com/office/powerpoint/2010/main" val="87656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E337-A443-657F-4E64-2D1CC3855C9E}"/>
              </a:ext>
            </a:extLst>
          </p:cNvPr>
          <p:cNvSpPr>
            <a:spLocks noGrp="1"/>
          </p:cNvSpPr>
          <p:nvPr>
            <p:ph type="title"/>
          </p:nvPr>
        </p:nvSpPr>
        <p:spPr/>
        <p:txBody>
          <a:bodyPr/>
          <a:lstStyle/>
          <a:p>
            <a:pPr algn="ctr"/>
            <a:r>
              <a:rPr lang="en-US" dirty="0"/>
              <a:t>SDLC</a:t>
            </a:r>
          </a:p>
        </p:txBody>
      </p:sp>
      <p:sp>
        <p:nvSpPr>
          <p:cNvPr id="3" name="Content Placeholder 2">
            <a:extLst>
              <a:ext uri="{FF2B5EF4-FFF2-40B4-BE49-F238E27FC236}">
                <a16:creationId xmlns:a16="http://schemas.microsoft.com/office/drawing/2014/main" id="{BA626D0A-F993-A6DF-60A4-6ED76D1270DB}"/>
              </a:ext>
            </a:extLst>
          </p:cNvPr>
          <p:cNvSpPr>
            <a:spLocks noGrp="1"/>
          </p:cNvSpPr>
          <p:nvPr>
            <p:ph idx="1"/>
          </p:nvPr>
        </p:nvSpPr>
        <p:spPr/>
        <p:txBody>
          <a:bodyPr>
            <a:normAutofit fontScale="92500" lnSpcReduction="10000"/>
          </a:bodyPr>
          <a:lstStyle/>
          <a:p>
            <a:r>
              <a:rPr lang="ru-RU" dirty="0" err="1"/>
              <a:t>Всі</a:t>
            </a:r>
            <a:r>
              <a:rPr lang="ru-RU" dirty="0"/>
              <a:t> </a:t>
            </a:r>
            <a:r>
              <a:rPr lang="ru-RU" dirty="0" err="1"/>
              <a:t>речі</a:t>
            </a:r>
            <a:r>
              <a:rPr lang="ru-RU" dirty="0"/>
              <a:t> (і не </a:t>
            </a:r>
            <a:r>
              <a:rPr lang="ru-RU" dirty="0" err="1"/>
              <a:t>тільки</a:t>
            </a:r>
            <a:r>
              <a:rPr lang="ru-RU" dirty="0"/>
              <a:t>) </a:t>
            </a:r>
            <a:r>
              <a:rPr lang="ru-RU" dirty="0" err="1"/>
              <a:t>мають</a:t>
            </a:r>
            <a:r>
              <a:rPr lang="ru-RU" dirty="0"/>
              <a:t> </a:t>
            </a:r>
            <a:r>
              <a:rPr lang="ru-RU" dirty="0" err="1"/>
              <a:t>свій</a:t>
            </a:r>
            <a:r>
              <a:rPr lang="ru-RU" dirty="0"/>
              <a:t> </a:t>
            </a:r>
            <a:r>
              <a:rPr lang="ru-RU" dirty="0" err="1"/>
              <a:t>життєвий</a:t>
            </a:r>
            <a:r>
              <a:rPr lang="ru-RU" dirty="0"/>
              <a:t> цикл, </a:t>
            </a:r>
            <a:r>
              <a:rPr lang="ru-RU" dirty="0" err="1"/>
              <a:t>протягом</a:t>
            </a:r>
            <a:r>
              <a:rPr lang="ru-RU" dirty="0"/>
              <a:t> </a:t>
            </a:r>
            <a:r>
              <a:rPr lang="ru-RU" dirty="0" err="1"/>
              <a:t>якого</a:t>
            </a:r>
            <a:r>
              <a:rPr lang="ru-RU" dirty="0"/>
              <a:t> </a:t>
            </a:r>
            <a:r>
              <a:rPr lang="ru-RU" dirty="0" err="1"/>
              <a:t>змінюються</a:t>
            </a:r>
            <a:r>
              <a:rPr lang="ru-RU" dirty="0"/>
              <a:t>, </a:t>
            </a:r>
            <a:r>
              <a:rPr lang="ru-RU" dirty="0" err="1"/>
              <a:t>навчаються</a:t>
            </a:r>
            <a:r>
              <a:rPr lang="ru-RU" dirty="0"/>
              <a:t>, </a:t>
            </a:r>
            <a:r>
              <a:rPr lang="ru-RU" dirty="0" err="1"/>
              <a:t>розвиваються</a:t>
            </a:r>
            <a:r>
              <a:rPr lang="ru-RU" dirty="0"/>
              <a:t>, </a:t>
            </a:r>
            <a:r>
              <a:rPr lang="ru-RU" dirty="0" err="1"/>
              <a:t>вдосконалюються</a:t>
            </a:r>
            <a:r>
              <a:rPr lang="ru-RU" dirty="0"/>
              <a:t>.</a:t>
            </a:r>
          </a:p>
          <a:p>
            <a:r>
              <a:rPr lang="ru-RU" dirty="0" err="1"/>
              <a:t>Програмне</a:t>
            </a:r>
            <a:r>
              <a:rPr lang="ru-RU" dirty="0"/>
              <a:t> </a:t>
            </a:r>
            <a:r>
              <a:rPr lang="ru-RU" dirty="0" err="1"/>
              <a:t>забезпечення</a:t>
            </a:r>
            <a:r>
              <a:rPr lang="ru-RU" dirty="0"/>
              <a:t> також </a:t>
            </a:r>
            <a:r>
              <a:rPr lang="ru-RU" dirty="0" err="1"/>
              <a:t>має</a:t>
            </a:r>
            <a:r>
              <a:rPr lang="ru-RU" dirty="0"/>
              <a:t> </a:t>
            </a:r>
            <a:r>
              <a:rPr lang="ru-RU" dirty="0" err="1"/>
              <a:t>свій</a:t>
            </a:r>
            <a:r>
              <a:rPr lang="ru-RU" dirty="0"/>
              <a:t> </a:t>
            </a:r>
            <a:r>
              <a:rPr lang="ru-RU" dirty="0" err="1"/>
              <a:t>життєвий</a:t>
            </a:r>
            <a:r>
              <a:rPr lang="ru-RU" dirty="0"/>
              <a:t> цикл – </a:t>
            </a:r>
            <a:r>
              <a:rPr lang="en-US" dirty="0"/>
              <a:t>SDLC.</a:t>
            </a:r>
          </a:p>
          <a:p>
            <a:r>
              <a:rPr lang="en-US" b="1" dirty="0"/>
              <a:t>SDLC</a:t>
            </a:r>
            <a:r>
              <a:rPr lang="en-US" dirty="0"/>
              <a:t> (Software development lifecycle) – </a:t>
            </a:r>
            <a:r>
              <a:rPr lang="ru-RU" dirty="0" err="1"/>
              <a:t>це</a:t>
            </a:r>
            <a:r>
              <a:rPr lang="ru-RU" dirty="0"/>
              <a:t> </a:t>
            </a:r>
            <a:r>
              <a:rPr lang="ru-RU" dirty="0" err="1"/>
              <a:t>процес</a:t>
            </a:r>
            <a:r>
              <a:rPr lang="ru-RU" dirty="0"/>
              <a:t>, </a:t>
            </a:r>
            <a:r>
              <a:rPr lang="ru-RU" dirty="0" err="1"/>
              <a:t>який</a:t>
            </a:r>
            <a:r>
              <a:rPr lang="ru-RU" dirty="0"/>
              <a:t> </a:t>
            </a:r>
            <a:r>
              <a:rPr lang="ru-RU" dirty="0" err="1"/>
              <a:t>використовується</a:t>
            </a:r>
            <a:r>
              <a:rPr lang="ru-RU" dirty="0"/>
              <a:t> </a:t>
            </a:r>
            <a:r>
              <a:rPr lang="ru-RU" dirty="0" err="1"/>
              <a:t>індустрією</a:t>
            </a:r>
            <a:r>
              <a:rPr lang="ru-RU" dirty="0"/>
              <a:t> </a:t>
            </a:r>
            <a:r>
              <a:rPr lang="ru-RU" dirty="0" err="1"/>
              <a:t>програмного</a:t>
            </a:r>
            <a:r>
              <a:rPr lang="ru-RU" dirty="0"/>
              <a:t> </a:t>
            </a:r>
            <a:r>
              <a:rPr lang="ru-RU" dirty="0" err="1"/>
              <a:t>забезпечення</a:t>
            </a:r>
            <a:r>
              <a:rPr lang="ru-RU" dirty="0"/>
              <a:t> для </a:t>
            </a:r>
            <a:r>
              <a:rPr lang="ru-RU" dirty="0" err="1"/>
              <a:t>проектування</a:t>
            </a:r>
            <a:r>
              <a:rPr lang="ru-RU" dirty="0"/>
              <a:t>, </a:t>
            </a:r>
            <a:r>
              <a:rPr lang="ru-RU" dirty="0" err="1"/>
              <a:t>розробки</a:t>
            </a:r>
            <a:r>
              <a:rPr lang="ru-RU" dirty="0"/>
              <a:t> і </a:t>
            </a:r>
            <a:r>
              <a:rPr lang="ru-RU" dirty="0" err="1"/>
              <a:t>тестування</a:t>
            </a:r>
            <a:r>
              <a:rPr lang="ru-RU" dirty="0"/>
              <a:t> </a:t>
            </a:r>
            <a:r>
              <a:rPr lang="ru-RU" dirty="0" err="1"/>
              <a:t>високоякісного</a:t>
            </a:r>
            <a:r>
              <a:rPr lang="ru-RU" dirty="0"/>
              <a:t> </a:t>
            </a:r>
            <a:r>
              <a:rPr lang="ru-RU" dirty="0" err="1"/>
              <a:t>програмного</a:t>
            </a:r>
            <a:r>
              <a:rPr lang="ru-RU" dirty="0"/>
              <a:t> </a:t>
            </a:r>
            <a:r>
              <a:rPr lang="ru-RU" dirty="0" err="1"/>
              <a:t>забезпечення</a:t>
            </a:r>
            <a:r>
              <a:rPr lang="ru-RU" dirty="0"/>
              <a:t>.</a:t>
            </a:r>
          </a:p>
          <a:p>
            <a:r>
              <a:rPr lang="en-US" dirty="0"/>
              <a:t>SDLC </a:t>
            </a:r>
            <a:r>
              <a:rPr lang="ru-RU" dirty="0" err="1"/>
              <a:t>націлений</a:t>
            </a:r>
            <a:r>
              <a:rPr lang="ru-RU" dirty="0"/>
              <a:t> на </a:t>
            </a:r>
            <a:r>
              <a:rPr lang="ru-RU" dirty="0" err="1"/>
              <a:t>виробництво</a:t>
            </a:r>
            <a:r>
              <a:rPr lang="ru-RU" dirty="0"/>
              <a:t> ПЗ, яке </a:t>
            </a:r>
            <a:r>
              <a:rPr lang="ru-RU" dirty="0" err="1"/>
              <a:t>відповідає</a:t>
            </a:r>
            <a:r>
              <a:rPr lang="ru-RU" dirty="0"/>
              <a:t> </a:t>
            </a:r>
            <a:r>
              <a:rPr lang="ru-RU" dirty="0" err="1"/>
              <a:t>очікуванням</a:t>
            </a:r>
            <a:r>
              <a:rPr lang="ru-RU" dirty="0"/>
              <a:t> </a:t>
            </a:r>
            <a:r>
              <a:rPr lang="ru-RU" dirty="0" err="1"/>
              <a:t>клієнтів</a:t>
            </a:r>
            <a:r>
              <a:rPr lang="ru-RU" dirty="0"/>
              <a:t> </a:t>
            </a:r>
            <a:r>
              <a:rPr lang="ru-RU" dirty="0" err="1"/>
              <a:t>або</a:t>
            </a:r>
            <a:r>
              <a:rPr lang="ru-RU" dirty="0"/>
              <a:t> </a:t>
            </a:r>
            <a:r>
              <a:rPr lang="ru-RU" dirty="0" err="1"/>
              <a:t>перевершує</a:t>
            </a:r>
            <a:r>
              <a:rPr lang="ru-RU" dirty="0"/>
              <a:t> </a:t>
            </a:r>
            <a:r>
              <a:rPr lang="ru-RU" dirty="0" err="1"/>
              <a:t>їх</a:t>
            </a:r>
            <a:r>
              <a:rPr lang="ru-RU" dirty="0"/>
              <a:t>, в </a:t>
            </a:r>
            <a:r>
              <a:rPr lang="ru-RU" dirty="0" err="1"/>
              <a:t>найкоротші</a:t>
            </a:r>
            <a:r>
              <a:rPr lang="ru-RU" dirty="0"/>
              <a:t> </a:t>
            </a:r>
            <a:r>
              <a:rPr lang="ru-RU" dirty="0" err="1"/>
              <a:t>терміни</a:t>
            </a:r>
            <a:r>
              <a:rPr lang="ru-RU" dirty="0"/>
              <a:t> </a:t>
            </a:r>
            <a:r>
              <a:rPr lang="ru-RU" dirty="0" err="1"/>
              <a:t>завершує</a:t>
            </a:r>
            <a:r>
              <a:rPr lang="ru-RU" dirty="0"/>
              <a:t> роботу і </a:t>
            </a:r>
            <a:r>
              <a:rPr lang="ru-RU" dirty="0" err="1"/>
              <a:t>оцінює</a:t>
            </a:r>
            <a:r>
              <a:rPr lang="ru-RU" dirty="0"/>
              <a:t> </a:t>
            </a:r>
            <a:r>
              <a:rPr lang="ru-RU" dirty="0" err="1"/>
              <a:t>витрати</a:t>
            </a:r>
            <a:r>
              <a:rPr lang="ru-RU" dirty="0"/>
              <a:t>.</a:t>
            </a:r>
          </a:p>
          <a:p>
            <a:r>
              <a:rPr lang="ru-RU" dirty="0" err="1"/>
              <a:t>Цей</a:t>
            </a:r>
            <a:r>
              <a:rPr lang="ru-RU" dirty="0"/>
              <a:t> </a:t>
            </a:r>
            <a:r>
              <a:rPr lang="ru-RU" dirty="0" err="1"/>
              <a:t>процес</a:t>
            </a:r>
            <a:r>
              <a:rPr lang="ru-RU" dirty="0"/>
              <a:t> </a:t>
            </a:r>
            <a:r>
              <a:rPr lang="ru-RU" dirty="0" err="1"/>
              <a:t>складається</a:t>
            </a:r>
            <a:r>
              <a:rPr lang="ru-RU" dirty="0"/>
              <a:t> з шести </a:t>
            </a:r>
            <a:r>
              <a:rPr lang="ru-RU" dirty="0" err="1"/>
              <a:t>основних</a:t>
            </a:r>
            <a:r>
              <a:rPr lang="ru-RU" dirty="0"/>
              <a:t> фаз.</a:t>
            </a:r>
          </a:p>
          <a:p>
            <a:endParaRPr lang="en-US" dirty="0"/>
          </a:p>
        </p:txBody>
      </p:sp>
    </p:spTree>
    <p:extLst>
      <p:ext uri="{BB962C8B-B14F-4D97-AF65-F5344CB8AC3E}">
        <p14:creationId xmlns:p14="http://schemas.microsoft.com/office/powerpoint/2010/main" val="166570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BEF8-6BA8-E18D-90A4-E634E9CA6772}"/>
              </a:ext>
            </a:extLst>
          </p:cNvPr>
          <p:cNvSpPr>
            <a:spLocks noGrp="1"/>
          </p:cNvSpPr>
          <p:nvPr>
            <p:ph type="title"/>
          </p:nvPr>
        </p:nvSpPr>
        <p:spPr/>
        <p:txBody>
          <a:bodyPr/>
          <a:lstStyle/>
          <a:p>
            <a:r>
              <a:rPr lang="ru-RU" b="1" dirty="0" err="1">
                <a:effectLst/>
              </a:rPr>
              <a:t>Скрам</a:t>
            </a:r>
            <a:r>
              <a:rPr lang="ru-RU" b="1" dirty="0">
                <a:effectLst/>
              </a:rPr>
              <a:t> (</a:t>
            </a:r>
            <a:r>
              <a:rPr lang="en-US" b="1" dirty="0">
                <a:effectLst/>
              </a:rPr>
              <a:t>Scrum)</a:t>
            </a:r>
            <a:br>
              <a:rPr lang="en-US" b="1" dirty="0"/>
            </a:br>
            <a:endParaRPr lang="en-US" dirty="0"/>
          </a:p>
        </p:txBody>
      </p:sp>
      <p:pic>
        <p:nvPicPr>
          <p:cNvPr id="5" name="Content Placeholder 4">
            <a:extLst>
              <a:ext uri="{FF2B5EF4-FFF2-40B4-BE49-F238E27FC236}">
                <a16:creationId xmlns:a16="http://schemas.microsoft.com/office/drawing/2014/main" id="{2BCC8E15-D418-17F5-EEE5-CD406E8A7AEE}"/>
              </a:ext>
            </a:extLst>
          </p:cNvPr>
          <p:cNvPicPr>
            <a:picLocks noGrp="1" noChangeAspect="1"/>
          </p:cNvPicPr>
          <p:nvPr>
            <p:ph idx="1"/>
          </p:nvPr>
        </p:nvPicPr>
        <p:blipFill>
          <a:blip r:embed="rId2"/>
          <a:stretch>
            <a:fillRect/>
          </a:stretch>
        </p:blipFill>
        <p:spPr>
          <a:xfrm>
            <a:off x="1850992" y="1825625"/>
            <a:ext cx="8490016" cy="4351338"/>
          </a:xfrm>
          <a:prstGeom prst="rect">
            <a:avLst/>
          </a:prstGeom>
        </p:spPr>
      </p:pic>
    </p:spTree>
    <p:extLst>
      <p:ext uri="{BB962C8B-B14F-4D97-AF65-F5344CB8AC3E}">
        <p14:creationId xmlns:p14="http://schemas.microsoft.com/office/powerpoint/2010/main" val="23738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1984-1A7B-3FF2-55A9-FF5AE14B7EFD}"/>
              </a:ext>
            </a:extLst>
          </p:cNvPr>
          <p:cNvSpPr>
            <a:spLocks noGrp="1"/>
          </p:cNvSpPr>
          <p:nvPr>
            <p:ph type="title"/>
          </p:nvPr>
        </p:nvSpPr>
        <p:spPr/>
        <p:txBody>
          <a:bodyPr/>
          <a:lstStyle/>
          <a:p>
            <a:r>
              <a:rPr lang="en-US" dirty="0"/>
              <a:t>About</a:t>
            </a:r>
          </a:p>
        </p:txBody>
      </p:sp>
      <p:sp>
        <p:nvSpPr>
          <p:cNvPr id="3" name="Content Placeholder 2">
            <a:extLst>
              <a:ext uri="{FF2B5EF4-FFF2-40B4-BE49-F238E27FC236}">
                <a16:creationId xmlns:a16="http://schemas.microsoft.com/office/drawing/2014/main" id="{172548C8-68AC-DA83-9AE8-15DC39CE70A2}"/>
              </a:ext>
            </a:extLst>
          </p:cNvPr>
          <p:cNvSpPr>
            <a:spLocks noGrp="1"/>
          </p:cNvSpPr>
          <p:nvPr>
            <p:ph idx="1"/>
          </p:nvPr>
        </p:nvSpPr>
        <p:spPr/>
        <p:txBody>
          <a:bodyPr>
            <a:normAutofit fontScale="92500" lnSpcReduction="20000"/>
          </a:bodyPr>
          <a:lstStyle/>
          <a:p>
            <a:r>
              <a:rPr lang="ru-RU" b="0" dirty="0" err="1">
                <a:effectLst/>
              </a:rPr>
              <a:t>Скрам</a:t>
            </a:r>
            <a:r>
              <a:rPr lang="ru-RU" b="0" dirty="0">
                <a:effectLst/>
              </a:rPr>
              <a:t> - </a:t>
            </a:r>
            <a:r>
              <a:rPr lang="ru-RU" b="0" dirty="0" err="1">
                <a:effectLst/>
              </a:rPr>
              <a:t>це</a:t>
            </a:r>
            <a:r>
              <a:rPr lang="ru-RU" b="0" dirty="0">
                <a:effectLst/>
              </a:rPr>
              <a:t> </a:t>
            </a:r>
            <a:r>
              <a:rPr lang="ru-RU" b="0" dirty="0" err="1">
                <a:effectLst/>
              </a:rPr>
              <a:t>гнучка</a:t>
            </a:r>
            <a:r>
              <a:rPr lang="ru-RU" b="0" dirty="0">
                <a:effectLst/>
              </a:rPr>
              <a:t> модель </a:t>
            </a:r>
            <a:r>
              <a:rPr lang="ru-RU" b="0" dirty="0" err="1">
                <a:effectLst/>
              </a:rPr>
              <a:t>розробки</a:t>
            </a:r>
            <a:r>
              <a:rPr lang="ru-RU" b="0" dirty="0">
                <a:effectLst/>
              </a:rPr>
              <a:t> ПЗ, в </a:t>
            </a:r>
            <a:r>
              <a:rPr lang="ru-RU" b="0" dirty="0" err="1">
                <a:effectLst/>
              </a:rPr>
              <a:t>якій</a:t>
            </a:r>
            <a:r>
              <a:rPr lang="ru-RU" b="0" dirty="0">
                <a:effectLst/>
              </a:rPr>
              <a:t> робиться акцент на </a:t>
            </a:r>
            <a:r>
              <a:rPr lang="ru-RU" b="0" dirty="0" err="1">
                <a:effectLst/>
              </a:rPr>
              <a:t>якісному</a:t>
            </a:r>
            <a:r>
              <a:rPr lang="ru-RU" b="0" dirty="0">
                <a:effectLst/>
              </a:rPr>
              <a:t> </a:t>
            </a:r>
            <a:r>
              <a:rPr lang="ru-RU" b="0" dirty="0" err="1">
                <a:effectLst/>
              </a:rPr>
              <a:t>контролі</a:t>
            </a:r>
            <a:r>
              <a:rPr lang="ru-RU" b="0" dirty="0">
                <a:effectLst/>
              </a:rPr>
              <a:t> </a:t>
            </a:r>
            <a:r>
              <a:rPr lang="ru-RU" b="0" dirty="0" err="1">
                <a:effectLst/>
              </a:rPr>
              <a:t>процесу</a:t>
            </a:r>
            <a:r>
              <a:rPr lang="ru-RU" b="0" dirty="0">
                <a:effectLst/>
              </a:rPr>
              <a:t> </a:t>
            </a:r>
            <a:r>
              <a:rPr lang="ru-RU" b="0" dirty="0" err="1">
                <a:effectLst/>
              </a:rPr>
              <a:t>розробки</a:t>
            </a:r>
            <a:r>
              <a:rPr lang="ru-RU" b="0" dirty="0">
                <a:effectLst/>
              </a:rPr>
              <a:t>.</a:t>
            </a:r>
            <a:endParaRPr lang="ru-RU" dirty="0"/>
          </a:p>
          <a:p>
            <a:r>
              <a:rPr lang="ru-RU" b="0" dirty="0" err="1">
                <a:effectLst/>
              </a:rPr>
              <a:t>Ролі</a:t>
            </a:r>
            <a:r>
              <a:rPr lang="ru-RU" b="0" dirty="0">
                <a:effectLst/>
              </a:rPr>
              <a:t> в </a:t>
            </a:r>
            <a:r>
              <a:rPr lang="ru-RU" b="0" dirty="0" err="1">
                <a:effectLst/>
              </a:rPr>
              <a:t>методології</a:t>
            </a:r>
            <a:r>
              <a:rPr lang="ru-RU" b="0" dirty="0">
                <a:effectLst/>
              </a:rPr>
              <a:t> (</a:t>
            </a:r>
            <a:r>
              <a:rPr lang="en-US" b="0" dirty="0">
                <a:effectLst/>
              </a:rPr>
              <a:t>Scrum Master, Product Owner, Team) </a:t>
            </a:r>
            <a:r>
              <a:rPr lang="ru-RU" b="0" dirty="0" err="1">
                <a:effectLst/>
              </a:rPr>
              <a:t>дозволяють</a:t>
            </a:r>
            <a:r>
              <a:rPr lang="ru-RU" b="0" dirty="0">
                <a:effectLst/>
              </a:rPr>
              <a:t> </a:t>
            </a:r>
            <a:r>
              <a:rPr lang="ru-RU" b="0" dirty="0" err="1">
                <a:effectLst/>
              </a:rPr>
              <a:t>чітко</a:t>
            </a:r>
            <a:r>
              <a:rPr lang="ru-RU" b="0" dirty="0">
                <a:effectLst/>
              </a:rPr>
              <a:t> </a:t>
            </a:r>
            <a:r>
              <a:rPr lang="ru-RU" b="0" dirty="0" err="1">
                <a:effectLst/>
              </a:rPr>
              <a:t>розподілити</a:t>
            </a:r>
            <a:r>
              <a:rPr lang="ru-RU" b="0" dirty="0">
                <a:effectLst/>
              </a:rPr>
              <a:t> </a:t>
            </a:r>
            <a:r>
              <a:rPr lang="ru-RU" b="0" dirty="0" err="1">
                <a:effectLst/>
              </a:rPr>
              <a:t>обов'язки</a:t>
            </a:r>
            <a:r>
              <a:rPr lang="ru-RU" b="0" dirty="0">
                <a:effectLst/>
              </a:rPr>
              <a:t> в </a:t>
            </a:r>
            <a:r>
              <a:rPr lang="ru-RU" b="0" dirty="0" err="1">
                <a:effectLst/>
              </a:rPr>
              <a:t>процесі</a:t>
            </a:r>
            <a:r>
              <a:rPr lang="ru-RU" b="0" dirty="0">
                <a:effectLst/>
              </a:rPr>
              <a:t> </a:t>
            </a:r>
            <a:r>
              <a:rPr lang="ru-RU" b="0" dirty="0" err="1">
                <a:effectLst/>
              </a:rPr>
              <a:t>розробки</a:t>
            </a:r>
            <a:r>
              <a:rPr lang="ru-RU" b="0" dirty="0">
                <a:effectLst/>
              </a:rPr>
              <a:t>. За </a:t>
            </a:r>
            <a:r>
              <a:rPr lang="ru-RU" b="0" dirty="0" err="1">
                <a:effectLst/>
              </a:rPr>
              <a:t>успіх</a:t>
            </a:r>
            <a:r>
              <a:rPr lang="ru-RU" b="0" dirty="0">
                <a:effectLst/>
              </a:rPr>
              <a:t> </a:t>
            </a:r>
            <a:r>
              <a:rPr lang="en-US" b="0" dirty="0">
                <a:effectLst/>
              </a:rPr>
              <a:t>Scrum </a:t>
            </a:r>
            <a:r>
              <a:rPr lang="ru-RU" b="0" dirty="0">
                <a:effectLst/>
              </a:rPr>
              <a:t>в </a:t>
            </a:r>
            <a:r>
              <a:rPr lang="ru-RU" b="0" dirty="0" err="1">
                <a:effectLst/>
              </a:rPr>
              <a:t>проєкті</a:t>
            </a:r>
            <a:r>
              <a:rPr lang="ru-RU" b="0" dirty="0">
                <a:effectLst/>
              </a:rPr>
              <a:t> </a:t>
            </a:r>
            <a:r>
              <a:rPr lang="ru-RU" b="0" dirty="0" err="1">
                <a:effectLst/>
              </a:rPr>
              <a:t>відповідає</a:t>
            </a:r>
            <a:r>
              <a:rPr lang="ru-RU" b="0" dirty="0">
                <a:effectLst/>
              </a:rPr>
              <a:t> </a:t>
            </a:r>
            <a:r>
              <a:rPr lang="en-US" b="0" dirty="0">
                <a:effectLst/>
              </a:rPr>
              <a:t>Scrum Master </a:t>
            </a:r>
            <a:r>
              <a:rPr lang="ru-RU" b="0" dirty="0">
                <a:effectLst/>
              </a:rPr>
              <a:t>і є </a:t>
            </a:r>
            <a:r>
              <a:rPr lang="ru-RU" b="0" dirty="0" err="1">
                <a:effectLst/>
              </a:rPr>
              <a:t>сполучною</a:t>
            </a:r>
            <a:r>
              <a:rPr lang="ru-RU" b="0" dirty="0">
                <a:effectLst/>
              </a:rPr>
              <a:t> ланкою </a:t>
            </a:r>
            <a:r>
              <a:rPr lang="ru-RU" b="0" dirty="0" err="1">
                <a:effectLst/>
              </a:rPr>
              <a:t>між</a:t>
            </a:r>
            <a:r>
              <a:rPr lang="ru-RU" b="0" dirty="0">
                <a:effectLst/>
              </a:rPr>
              <a:t> менеджментом і командою. За </a:t>
            </a:r>
            <a:r>
              <a:rPr lang="ru-RU" b="0" dirty="0" err="1">
                <a:effectLst/>
              </a:rPr>
              <a:t>розробку</a:t>
            </a:r>
            <a:r>
              <a:rPr lang="ru-RU" b="0" dirty="0">
                <a:effectLst/>
              </a:rPr>
              <a:t> продукту </a:t>
            </a:r>
            <a:r>
              <a:rPr lang="ru-RU" b="0" dirty="0" err="1">
                <a:effectLst/>
              </a:rPr>
              <a:t>відповідає</a:t>
            </a:r>
            <a:r>
              <a:rPr lang="ru-RU" b="0" dirty="0">
                <a:effectLst/>
              </a:rPr>
              <a:t> </a:t>
            </a:r>
            <a:r>
              <a:rPr lang="en-US" b="0" dirty="0">
                <a:effectLst/>
              </a:rPr>
              <a:t>Product Owner, </a:t>
            </a:r>
            <a:r>
              <a:rPr lang="ru-RU" b="0" dirty="0" err="1">
                <a:effectLst/>
              </a:rPr>
              <a:t>який</a:t>
            </a:r>
            <a:r>
              <a:rPr lang="ru-RU" b="0" dirty="0">
                <a:effectLst/>
              </a:rPr>
              <a:t> також ставить </a:t>
            </a:r>
            <a:r>
              <a:rPr lang="ru-RU" b="0" dirty="0" err="1">
                <a:effectLst/>
              </a:rPr>
              <a:t>завдання</a:t>
            </a:r>
            <a:r>
              <a:rPr lang="ru-RU" b="0" dirty="0">
                <a:effectLst/>
              </a:rPr>
              <a:t> і </a:t>
            </a:r>
            <a:r>
              <a:rPr lang="ru-RU" b="0" dirty="0" err="1">
                <a:effectLst/>
              </a:rPr>
              <a:t>приймає</a:t>
            </a:r>
            <a:r>
              <a:rPr lang="ru-RU" b="0" dirty="0">
                <a:effectLst/>
              </a:rPr>
              <a:t> </a:t>
            </a:r>
            <a:r>
              <a:rPr lang="ru-RU" b="0" dirty="0" err="1">
                <a:effectLst/>
              </a:rPr>
              <a:t>остаточні</a:t>
            </a:r>
            <a:r>
              <a:rPr lang="ru-RU" b="0" dirty="0">
                <a:effectLst/>
              </a:rPr>
              <a:t> </a:t>
            </a:r>
            <a:r>
              <a:rPr lang="ru-RU" b="0" dirty="0" err="1">
                <a:effectLst/>
              </a:rPr>
              <a:t>рішення</a:t>
            </a:r>
            <a:r>
              <a:rPr lang="ru-RU" b="0" dirty="0">
                <a:effectLst/>
              </a:rPr>
              <a:t> для </a:t>
            </a:r>
            <a:r>
              <a:rPr lang="ru-RU" b="0" dirty="0" err="1">
                <a:effectLst/>
              </a:rPr>
              <a:t>команди</a:t>
            </a:r>
            <a:r>
              <a:rPr lang="ru-RU" b="0" dirty="0">
                <a:effectLst/>
              </a:rPr>
              <a:t>.</a:t>
            </a:r>
            <a:endParaRPr lang="ru-RU" dirty="0"/>
          </a:p>
          <a:p>
            <a:r>
              <a:rPr lang="ru-RU" b="0" dirty="0">
                <a:effectLst/>
              </a:rPr>
              <a:t>Команда - </a:t>
            </a:r>
            <a:r>
              <a:rPr lang="ru-RU" b="0" dirty="0" err="1">
                <a:effectLst/>
              </a:rPr>
              <a:t>це</a:t>
            </a:r>
            <a:r>
              <a:rPr lang="ru-RU" b="0" dirty="0">
                <a:effectLst/>
              </a:rPr>
              <a:t> </a:t>
            </a:r>
            <a:r>
              <a:rPr lang="ru-RU" b="0" dirty="0" err="1">
                <a:effectLst/>
              </a:rPr>
              <a:t>єдине</a:t>
            </a:r>
            <a:r>
              <a:rPr lang="ru-RU" b="0" dirty="0">
                <a:effectLst/>
              </a:rPr>
              <a:t> </a:t>
            </a:r>
            <a:r>
              <a:rPr lang="ru-RU" b="0" dirty="0" err="1">
                <a:effectLst/>
              </a:rPr>
              <a:t>ціле</a:t>
            </a:r>
            <a:r>
              <a:rPr lang="ru-RU" b="0" dirty="0">
                <a:effectLst/>
              </a:rPr>
              <a:t>, в </a:t>
            </a:r>
            <a:r>
              <a:rPr lang="ru-RU" b="0" dirty="0" err="1">
                <a:effectLst/>
              </a:rPr>
              <a:t>ній</a:t>
            </a:r>
            <a:r>
              <a:rPr lang="ru-RU" b="0" dirty="0">
                <a:effectLst/>
              </a:rPr>
              <a:t> </a:t>
            </a:r>
            <a:r>
              <a:rPr lang="ru-RU" b="0" dirty="0" err="1">
                <a:effectLst/>
              </a:rPr>
              <a:t>результати</a:t>
            </a:r>
            <a:r>
              <a:rPr lang="ru-RU" b="0" dirty="0">
                <a:effectLst/>
              </a:rPr>
              <a:t> </a:t>
            </a:r>
            <a:r>
              <a:rPr lang="ru-RU" b="0" dirty="0" err="1">
                <a:effectLst/>
              </a:rPr>
              <a:t>оцінюються</a:t>
            </a:r>
            <a:r>
              <a:rPr lang="ru-RU" b="0" dirty="0">
                <a:effectLst/>
              </a:rPr>
              <a:t> не по кожному </a:t>
            </a:r>
            <a:r>
              <a:rPr lang="ru-RU" b="0" dirty="0" err="1">
                <a:effectLst/>
              </a:rPr>
              <a:t>окремому</a:t>
            </a:r>
            <a:r>
              <a:rPr lang="ru-RU" b="0" dirty="0">
                <a:effectLst/>
              </a:rPr>
              <a:t> </a:t>
            </a:r>
            <a:r>
              <a:rPr lang="ru-RU" b="0" dirty="0" err="1">
                <a:effectLst/>
              </a:rPr>
              <a:t>учаснику</a:t>
            </a:r>
            <a:r>
              <a:rPr lang="ru-RU" b="0" dirty="0">
                <a:effectLst/>
              </a:rPr>
              <a:t>, а по тому, </a:t>
            </a:r>
            <a:r>
              <a:rPr lang="ru-RU" b="0" dirty="0" err="1">
                <a:effectLst/>
              </a:rPr>
              <a:t>що</a:t>
            </a:r>
            <a:r>
              <a:rPr lang="ru-RU" b="0" dirty="0">
                <a:effectLst/>
              </a:rPr>
              <a:t> </a:t>
            </a:r>
            <a:r>
              <a:rPr lang="ru-RU" b="0" dirty="0" err="1">
                <a:effectLst/>
              </a:rPr>
              <a:t>виходить</a:t>
            </a:r>
            <a:r>
              <a:rPr lang="ru-RU" b="0" dirty="0">
                <a:effectLst/>
              </a:rPr>
              <a:t> в </a:t>
            </a:r>
            <a:r>
              <a:rPr lang="ru-RU" b="0" dirty="0" err="1">
                <a:effectLst/>
              </a:rPr>
              <a:t>результаті</a:t>
            </a:r>
            <a:r>
              <a:rPr lang="ru-RU" b="0" dirty="0">
                <a:effectLst/>
              </a:rPr>
              <a:t> у </a:t>
            </a:r>
            <a:r>
              <a:rPr lang="ru-RU" b="0" dirty="0" err="1">
                <a:effectLst/>
              </a:rPr>
              <a:t>всіх</a:t>
            </a:r>
            <a:r>
              <a:rPr lang="ru-RU" b="0" dirty="0">
                <a:effectLst/>
              </a:rPr>
              <a:t>.</a:t>
            </a:r>
            <a:br>
              <a:rPr lang="ru-RU" dirty="0"/>
            </a:br>
            <a:r>
              <a:rPr lang="ru-RU" b="0" dirty="0" err="1">
                <a:effectLst/>
              </a:rPr>
              <a:t>Спринти</a:t>
            </a:r>
            <a:r>
              <a:rPr lang="ru-RU" b="0" dirty="0">
                <a:effectLst/>
              </a:rPr>
              <a:t> в </a:t>
            </a:r>
            <a:r>
              <a:rPr lang="ru-RU" b="0" dirty="0" err="1">
                <a:effectLst/>
              </a:rPr>
              <a:t>даній</a:t>
            </a:r>
            <a:r>
              <a:rPr lang="ru-RU" b="0" dirty="0">
                <a:effectLst/>
              </a:rPr>
              <a:t> </a:t>
            </a:r>
            <a:r>
              <a:rPr lang="ru-RU" b="0" dirty="0" err="1">
                <a:effectLst/>
              </a:rPr>
              <a:t>методології</a:t>
            </a:r>
            <a:r>
              <a:rPr lang="ru-RU" b="0" dirty="0">
                <a:effectLst/>
              </a:rPr>
              <a:t> </a:t>
            </a:r>
            <a:r>
              <a:rPr lang="ru-RU" b="0" dirty="0" err="1">
                <a:effectLst/>
              </a:rPr>
              <a:t>тривають</a:t>
            </a:r>
            <a:r>
              <a:rPr lang="ru-RU" b="0" dirty="0">
                <a:effectLst/>
              </a:rPr>
              <a:t> </a:t>
            </a:r>
            <a:r>
              <a:rPr lang="ru-RU" b="0" dirty="0" err="1">
                <a:effectLst/>
              </a:rPr>
              <a:t>від</a:t>
            </a:r>
            <a:r>
              <a:rPr lang="ru-RU" b="0" dirty="0">
                <a:effectLst/>
              </a:rPr>
              <a:t> 1 до 4 </a:t>
            </a:r>
            <a:r>
              <a:rPr lang="ru-RU" b="0" dirty="0" err="1">
                <a:effectLst/>
              </a:rPr>
              <a:t>тижнів</a:t>
            </a:r>
            <a:r>
              <a:rPr lang="ru-RU" b="0" dirty="0">
                <a:effectLst/>
              </a:rPr>
              <a:t>. </a:t>
            </a:r>
            <a:r>
              <a:rPr lang="ru-RU" b="0" dirty="0" err="1">
                <a:effectLst/>
              </a:rPr>
              <a:t>Після</a:t>
            </a:r>
            <a:r>
              <a:rPr lang="ru-RU" b="0" dirty="0">
                <a:effectLst/>
              </a:rPr>
              <a:t> кожного спринту команда </a:t>
            </a:r>
            <a:r>
              <a:rPr lang="ru-RU" b="0" dirty="0" err="1">
                <a:effectLst/>
              </a:rPr>
              <a:t>надає</a:t>
            </a:r>
            <a:r>
              <a:rPr lang="ru-RU" b="0" dirty="0">
                <a:effectLst/>
              </a:rPr>
              <a:t> </a:t>
            </a:r>
            <a:r>
              <a:rPr lang="ru-RU" b="0" dirty="0" err="1">
                <a:effectLst/>
              </a:rPr>
              <a:t>варіант</a:t>
            </a:r>
            <a:r>
              <a:rPr lang="ru-RU" b="0" dirty="0">
                <a:effectLst/>
              </a:rPr>
              <a:t> </a:t>
            </a:r>
            <a:r>
              <a:rPr lang="ru-RU" b="0" dirty="0" err="1">
                <a:effectLst/>
              </a:rPr>
              <a:t>закінченого</a:t>
            </a:r>
            <a:r>
              <a:rPr lang="ru-RU" b="0" dirty="0">
                <a:effectLst/>
              </a:rPr>
              <a:t> продукту.</a:t>
            </a:r>
            <a:endParaRPr lang="ru-RU" dirty="0"/>
          </a:p>
          <a:p>
            <a:endParaRPr lang="en-US" dirty="0"/>
          </a:p>
        </p:txBody>
      </p:sp>
    </p:spTree>
    <p:extLst>
      <p:ext uri="{BB962C8B-B14F-4D97-AF65-F5344CB8AC3E}">
        <p14:creationId xmlns:p14="http://schemas.microsoft.com/office/powerpoint/2010/main" val="202754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491C-E33D-71F8-D8D7-2B1463C39EB6}"/>
              </a:ext>
            </a:extLst>
          </p:cNvPr>
          <p:cNvSpPr>
            <a:spLocks noGrp="1"/>
          </p:cNvSpPr>
          <p:nvPr>
            <p:ph type="title"/>
          </p:nvPr>
        </p:nvSpPr>
        <p:spPr/>
        <p:txBody>
          <a:bodyPr/>
          <a:lstStyle/>
          <a:p>
            <a:pPr algn="ctr"/>
            <a:r>
              <a:rPr lang="en-US" dirty="0"/>
              <a:t>+/-</a:t>
            </a:r>
          </a:p>
        </p:txBody>
      </p:sp>
      <p:sp>
        <p:nvSpPr>
          <p:cNvPr id="3" name="Content Placeholder 2">
            <a:extLst>
              <a:ext uri="{FF2B5EF4-FFF2-40B4-BE49-F238E27FC236}">
                <a16:creationId xmlns:a16="http://schemas.microsoft.com/office/drawing/2014/main" id="{D78FBC36-4F33-E22C-D975-ADB9901C6846}"/>
              </a:ext>
            </a:extLst>
          </p:cNvPr>
          <p:cNvSpPr>
            <a:spLocks noGrp="1"/>
          </p:cNvSpPr>
          <p:nvPr>
            <p:ph idx="1"/>
          </p:nvPr>
        </p:nvSpPr>
        <p:spPr/>
        <p:txBody>
          <a:bodyPr>
            <a:normAutofit fontScale="77500" lnSpcReduction="20000"/>
          </a:bodyPr>
          <a:lstStyle/>
          <a:p>
            <a:r>
              <a:rPr lang="ru-RU" b="0" dirty="0" err="1">
                <a:effectLst/>
              </a:rPr>
              <a:t>Плюси</a:t>
            </a:r>
            <a:r>
              <a:rPr lang="ru-RU" b="0" dirty="0">
                <a:effectLst/>
              </a:rPr>
              <a:t>:</a:t>
            </a:r>
            <a:endParaRPr lang="ru-RU" b="1" dirty="0"/>
          </a:p>
          <a:p>
            <a:r>
              <a:rPr lang="ru-RU" dirty="0" err="1"/>
              <a:t>швидкий</a:t>
            </a:r>
            <a:r>
              <a:rPr lang="ru-RU" dirty="0"/>
              <a:t> </a:t>
            </a:r>
            <a:r>
              <a:rPr lang="ru-RU" dirty="0" err="1"/>
              <a:t>зворотній</a:t>
            </a:r>
            <a:r>
              <a:rPr lang="ru-RU" dirty="0"/>
              <a:t> </a:t>
            </a:r>
            <a:r>
              <a:rPr lang="ru-RU" dirty="0" err="1"/>
              <a:t>зв'язок</a:t>
            </a:r>
            <a:r>
              <a:rPr lang="ru-RU" dirty="0"/>
              <a:t> </a:t>
            </a:r>
            <a:r>
              <a:rPr lang="ru-RU" dirty="0" err="1"/>
              <a:t>від</a:t>
            </a:r>
            <a:r>
              <a:rPr lang="ru-RU" dirty="0"/>
              <a:t> </a:t>
            </a:r>
            <a:r>
              <a:rPr lang="ru-RU" dirty="0" err="1"/>
              <a:t>фахівців</a:t>
            </a:r>
            <a:r>
              <a:rPr lang="ru-RU" dirty="0"/>
              <a:t> в </a:t>
            </a:r>
            <a:r>
              <a:rPr lang="ru-RU" dirty="0" err="1"/>
              <a:t>різних</a:t>
            </a:r>
            <a:r>
              <a:rPr lang="ru-RU" dirty="0"/>
              <a:t> сферах (</a:t>
            </a:r>
            <a:r>
              <a:rPr lang="ru-RU" dirty="0" err="1"/>
              <a:t>дизайнерів</a:t>
            </a:r>
            <a:r>
              <a:rPr lang="ru-RU" dirty="0"/>
              <a:t>, </a:t>
            </a:r>
            <a:r>
              <a:rPr lang="ru-RU" dirty="0" err="1"/>
              <a:t>архітекторів</a:t>
            </a:r>
            <a:r>
              <a:rPr lang="ru-RU" dirty="0"/>
              <a:t>, </a:t>
            </a:r>
            <a:r>
              <a:rPr lang="ru-RU" dirty="0" err="1"/>
              <a:t>тестувальників</a:t>
            </a:r>
            <a:r>
              <a:rPr lang="ru-RU" dirty="0"/>
              <a:t> та </a:t>
            </a:r>
            <a:r>
              <a:rPr lang="ru-RU" dirty="0" err="1"/>
              <a:t>ін</a:t>
            </a:r>
            <a:r>
              <a:rPr lang="ru-RU" dirty="0"/>
              <a:t>.);</a:t>
            </a:r>
          </a:p>
          <a:p>
            <a:r>
              <a:rPr lang="ru-RU" dirty="0" err="1"/>
              <a:t>завдяки</a:t>
            </a:r>
            <a:r>
              <a:rPr lang="ru-RU" dirty="0"/>
              <a:t> </a:t>
            </a:r>
            <a:r>
              <a:rPr lang="ru-RU" dirty="0" err="1"/>
              <a:t>залученості</a:t>
            </a:r>
            <a:r>
              <a:rPr lang="ru-RU" dirty="0"/>
              <a:t> </a:t>
            </a:r>
            <a:r>
              <a:rPr lang="ru-RU" dirty="0" err="1"/>
              <a:t>тестувальника</a:t>
            </a:r>
            <a:r>
              <a:rPr lang="ru-RU" dirty="0"/>
              <a:t> в роботу </a:t>
            </a:r>
            <a:r>
              <a:rPr lang="ru-RU" dirty="0" err="1"/>
              <a:t>відбувається</a:t>
            </a:r>
            <a:r>
              <a:rPr lang="ru-RU" dirty="0"/>
              <a:t> </a:t>
            </a:r>
            <a:r>
              <a:rPr lang="ru-RU" dirty="0" err="1"/>
              <a:t>швидке</a:t>
            </a:r>
            <a:r>
              <a:rPr lang="ru-RU" dirty="0"/>
              <a:t> </a:t>
            </a:r>
            <a:r>
              <a:rPr lang="ru-RU" dirty="0" err="1"/>
              <a:t>додавання</a:t>
            </a:r>
            <a:r>
              <a:rPr lang="ru-RU" dirty="0"/>
              <a:t> нового </a:t>
            </a:r>
            <a:r>
              <a:rPr lang="ru-RU" dirty="0" err="1"/>
              <a:t>функціоналу</a:t>
            </a:r>
            <a:r>
              <a:rPr lang="ru-RU" dirty="0"/>
              <a:t> і </a:t>
            </a:r>
            <a:r>
              <a:rPr lang="ru-RU" dirty="0" err="1"/>
              <a:t>швидкий</a:t>
            </a:r>
            <a:r>
              <a:rPr lang="ru-RU" dirty="0"/>
              <a:t> запуск продукту з </a:t>
            </a:r>
            <a:r>
              <a:rPr lang="ru-RU" dirty="0" err="1"/>
              <a:t>мінімальними</a:t>
            </a:r>
            <a:r>
              <a:rPr lang="ru-RU" dirty="0"/>
              <a:t> </a:t>
            </a:r>
            <a:r>
              <a:rPr lang="ru-RU" dirty="0" err="1"/>
              <a:t>функціями</a:t>
            </a:r>
            <a:r>
              <a:rPr lang="ru-RU" dirty="0"/>
              <a:t>;</a:t>
            </a:r>
          </a:p>
          <a:p>
            <a:r>
              <a:rPr lang="ru-RU" dirty="0" err="1"/>
              <a:t>самостійна</a:t>
            </a:r>
            <a:r>
              <a:rPr lang="ru-RU" dirty="0"/>
              <a:t> і </a:t>
            </a:r>
            <a:r>
              <a:rPr lang="ru-RU" dirty="0" err="1"/>
              <a:t>самоорганізована</a:t>
            </a:r>
            <a:r>
              <a:rPr lang="ru-RU" dirty="0"/>
              <a:t> команда.</a:t>
            </a:r>
          </a:p>
          <a:p>
            <a:r>
              <a:rPr lang="ru-RU" b="0" dirty="0" err="1">
                <a:effectLst/>
              </a:rPr>
              <a:t>Мінуси</a:t>
            </a:r>
            <a:r>
              <a:rPr lang="ru-RU" b="0" dirty="0">
                <a:effectLst/>
              </a:rPr>
              <a:t>:</a:t>
            </a:r>
            <a:endParaRPr lang="ru-RU" b="1" dirty="0"/>
          </a:p>
          <a:p>
            <a:r>
              <a:rPr lang="ru-RU" dirty="0" err="1"/>
              <a:t>деякі</a:t>
            </a:r>
            <a:r>
              <a:rPr lang="ru-RU" dirty="0"/>
              <a:t> люди, </a:t>
            </a:r>
            <a:r>
              <a:rPr lang="ru-RU" dirty="0" err="1"/>
              <a:t>які</a:t>
            </a:r>
            <a:r>
              <a:rPr lang="ru-RU" dirty="0"/>
              <a:t> </a:t>
            </a:r>
            <a:r>
              <a:rPr lang="ru-RU" dirty="0" err="1"/>
              <a:t>знають</a:t>
            </a:r>
            <a:r>
              <a:rPr lang="ru-RU" dirty="0"/>
              <a:t> продукт, </a:t>
            </a:r>
            <a:r>
              <a:rPr lang="ru-RU" dirty="0" err="1"/>
              <a:t>стають</a:t>
            </a:r>
            <a:r>
              <a:rPr lang="ru-RU" dirty="0"/>
              <a:t> </a:t>
            </a:r>
            <a:r>
              <a:rPr lang="ru-RU" dirty="0" err="1"/>
              <a:t>незамінними</a:t>
            </a:r>
            <a:r>
              <a:rPr lang="ru-RU" dirty="0"/>
              <a:t>, так як </a:t>
            </a:r>
            <a:r>
              <a:rPr lang="ru-RU" dirty="0" err="1"/>
              <a:t>документація</a:t>
            </a:r>
            <a:r>
              <a:rPr lang="ru-RU" dirty="0"/>
              <a:t> не </a:t>
            </a:r>
            <a:r>
              <a:rPr lang="ru-RU" dirty="0" err="1"/>
              <a:t>надається</a:t>
            </a:r>
            <a:r>
              <a:rPr lang="ru-RU" dirty="0"/>
              <a:t> в </a:t>
            </a:r>
            <a:r>
              <a:rPr lang="ru-RU" dirty="0" err="1"/>
              <a:t>процесі</a:t>
            </a:r>
            <a:r>
              <a:rPr lang="ru-RU" dirty="0"/>
              <a:t> </a:t>
            </a:r>
            <a:r>
              <a:rPr lang="ru-RU" dirty="0" err="1"/>
              <a:t>розробки</a:t>
            </a:r>
            <a:r>
              <a:rPr lang="ru-RU" dirty="0"/>
              <a:t>;</a:t>
            </a:r>
          </a:p>
          <a:p>
            <a:r>
              <a:rPr lang="ru-RU" dirty="0" err="1"/>
              <a:t>неможливо</a:t>
            </a:r>
            <a:r>
              <a:rPr lang="ru-RU" dirty="0"/>
              <a:t> </a:t>
            </a:r>
            <a:r>
              <a:rPr lang="ru-RU" dirty="0" err="1"/>
              <a:t>спланувати</a:t>
            </a:r>
            <a:r>
              <a:rPr lang="ru-RU" dirty="0"/>
              <a:t> </a:t>
            </a:r>
            <a:r>
              <a:rPr lang="ru-RU" dirty="0" err="1"/>
              <a:t>точну</a:t>
            </a:r>
            <a:r>
              <a:rPr lang="ru-RU" dirty="0"/>
              <a:t> дату </a:t>
            </a:r>
            <a:r>
              <a:rPr lang="ru-RU" dirty="0" err="1"/>
              <a:t>завершення</a:t>
            </a:r>
            <a:r>
              <a:rPr lang="ru-RU" dirty="0"/>
              <a:t>, так як все </a:t>
            </a:r>
            <a:r>
              <a:rPr lang="ru-RU" dirty="0" err="1"/>
              <a:t>уточнюється</a:t>
            </a:r>
            <a:r>
              <a:rPr lang="ru-RU" dirty="0"/>
              <a:t> за результатами </a:t>
            </a:r>
            <a:r>
              <a:rPr lang="ru-RU" dirty="0" err="1"/>
              <a:t>попереднього</a:t>
            </a:r>
            <a:r>
              <a:rPr lang="ru-RU" dirty="0"/>
              <a:t> спринту;</a:t>
            </a:r>
          </a:p>
          <a:p>
            <a:r>
              <a:rPr lang="ru-RU" dirty="0" err="1"/>
              <a:t>замовники</a:t>
            </a:r>
            <a:r>
              <a:rPr lang="ru-RU" dirty="0"/>
              <a:t> не </a:t>
            </a:r>
            <a:r>
              <a:rPr lang="ru-RU" dirty="0" err="1"/>
              <a:t>завжди</a:t>
            </a:r>
            <a:r>
              <a:rPr lang="ru-RU" dirty="0"/>
              <a:t> </a:t>
            </a:r>
            <a:r>
              <a:rPr lang="ru-RU" dirty="0" err="1"/>
              <a:t>можуть</a:t>
            </a:r>
            <a:r>
              <a:rPr lang="ru-RU" dirty="0"/>
              <a:t> </a:t>
            </a:r>
            <a:r>
              <a:rPr lang="ru-RU" dirty="0" err="1"/>
              <a:t>зрозуміти</a:t>
            </a:r>
            <a:r>
              <a:rPr lang="ru-RU" dirty="0"/>
              <a:t> суть </a:t>
            </a:r>
            <a:r>
              <a:rPr lang="ru-RU" dirty="0" err="1"/>
              <a:t>даної</a:t>
            </a:r>
            <a:r>
              <a:rPr lang="ru-RU" dirty="0"/>
              <a:t> </a:t>
            </a:r>
            <a:r>
              <a:rPr lang="ru-RU" dirty="0" err="1"/>
              <a:t>методології</a:t>
            </a:r>
            <a:r>
              <a:rPr lang="ru-RU" dirty="0"/>
              <a:t> і </a:t>
            </a:r>
            <a:r>
              <a:rPr lang="ru-RU" dirty="0" err="1"/>
              <a:t>необхідно</a:t>
            </a:r>
            <a:r>
              <a:rPr lang="ru-RU" dirty="0"/>
              <a:t> </a:t>
            </a:r>
            <a:r>
              <a:rPr lang="ru-RU" dirty="0" err="1"/>
              <a:t>витратити</a:t>
            </a:r>
            <a:r>
              <a:rPr lang="ru-RU" dirty="0"/>
              <a:t> час на "</a:t>
            </a:r>
            <a:r>
              <a:rPr lang="ru-RU" dirty="0" err="1"/>
              <a:t>лікбез</a:t>
            </a:r>
            <a:r>
              <a:rPr lang="ru-RU" dirty="0"/>
              <a:t>".</a:t>
            </a:r>
          </a:p>
          <a:p>
            <a:endParaRPr lang="en-US" dirty="0"/>
          </a:p>
        </p:txBody>
      </p:sp>
    </p:spTree>
    <p:extLst>
      <p:ext uri="{BB962C8B-B14F-4D97-AF65-F5344CB8AC3E}">
        <p14:creationId xmlns:p14="http://schemas.microsoft.com/office/powerpoint/2010/main" val="398604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5266-D877-8D88-E3C9-BAE541E409A4}"/>
              </a:ext>
            </a:extLst>
          </p:cNvPr>
          <p:cNvSpPr>
            <a:spLocks noGrp="1"/>
          </p:cNvSpPr>
          <p:nvPr>
            <p:ph type="title"/>
          </p:nvPr>
        </p:nvSpPr>
        <p:spPr/>
        <p:txBody>
          <a:bodyPr/>
          <a:lstStyle/>
          <a:p>
            <a:r>
              <a:rPr lang="ru-RU" b="1" i="1" dirty="0"/>
              <a:t>1. </a:t>
            </a:r>
            <a:r>
              <a:rPr lang="ru-RU" b="1" i="1" dirty="0" err="1"/>
              <a:t>Планування</a:t>
            </a:r>
            <a:r>
              <a:rPr lang="ru-RU" b="1" i="1" dirty="0"/>
              <a:t> </a:t>
            </a:r>
            <a:r>
              <a:rPr lang="ru-RU" b="1" i="1" dirty="0" err="1"/>
              <a:t>системи</a:t>
            </a:r>
            <a:endParaRPr lang="en-US" dirty="0"/>
          </a:p>
        </p:txBody>
      </p:sp>
      <p:sp>
        <p:nvSpPr>
          <p:cNvPr id="3" name="Content Placeholder 2">
            <a:extLst>
              <a:ext uri="{FF2B5EF4-FFF2-40B4-BE49-F238E27FC236}">
                <a16:creationId xmlns:a16="http://schemas.microsoft.com/office/drawing/2014/main" id="{6CAAA9CF-F519-A6D6-F6CC-F211BC9893A6}"/>
              </a:ext>
            </a:extLst>
          </p:cNvPr>
          <p:cNvSpPr>
            <a:spLocks noGrp="1"/>
          </p:cNvSpPr>
          <p:nvPr>
            <p:ph idx="1"/>
          </p:nvPr>
        </p:nvSpPr>
        <p:spPr/>
        <p:txBody>
          <a:bodyPr>
            <a:normAutofit fontScale="92500" lnSpcReduction="20000"/>
          </a:bodyPr>
          <a:lstStyle/>
          <a:p>
            <a:r>
              <a:rPr lang="ru-RU" dirty="0"/>
              <a:t>Фаза </a:t>
            </a:r>
            <a:r>
              <a:rPr lang="ru-RU" dirty="0" err="1"/>
              <a:t>планування</a:t>
            </a:r>
            <a:r>
              <a:rPr lang="ru-RU" dirty="0"/>
              <a:t> – </a:t>
            </a:r>
            <a:r>
              <a:rPr lang="ru-RU" dirty="0" err="1"/>
              <a:t>найбільш</a:t>
            </a:r>
            <a:r>
              <a:rPr lang="ru-RU" dirty="0"/>
              <a:t> </a:t>
            </a:r>
            <a:r>
              <a:rPr lang="ru-RU" dirty="0" err="1"/>
              <a:t>важливий</a:t>
            </a:r>
            <a:r>
              <a:rPr lang="ru-RU" dirty="0"/>
              <a:t> і </a:t>
            </a:r>
            <a:r>
              <a:rPr lang="ru-RU" dirty="0" err="1"/>
              <a:t>критичний</a:t>
            </a:r>
            <a:r>
              <a:rPr lang="ru-RU" dirty="0"/>
              <a:t> крок у </a:t>
            </a:r>
            <a:r>
              <a:rPr lang="ru-RU" dirty="0" err="1"/>
              <a:t>створенні</a:t>
            </a:r>
            <a:r>
              <a:rPr lang="ru-RU" dirty="0"/>
              <a:t> </a:t>
            </a:r>
            <a:r>
              <a:rPr lang="ru-RU" dirty="0" err="1"/>
              <a:t>успішної</a:t>
            </a:r>
            <a:r>
              <a:rPr lang="ru-RU" dirty="0"/>
              <a:t> </a:t>
            </a:r>
            <a:r>
              <a:rPr lang="ru-RU" dirty="0" err="1"/>
              <a:t>системи</a:t>
            </a:r>
            <a:r>
              <a:rPr lang="ru-RU" dirty="0"/>
              <a:t>. На </a:t>
            </a:r>
            <a:r>
              <a:rPr lang="ru-RU" dirty="0" err="1"/>
              <a:t>цьому</a:t>
            </a:r>
            <a:r>
              <a:rPr lang="ru-RU" dirty="0"/>
              <a:t> </a:t>
            </a:r>
            <a:r>
              <a:rPr lang="ru-RU" dirty="0" err="1"/>
              <a:t>етапі</a:t>
            </a:r>
            <a:r>
              <a:rPr lang="ru-RU" dirty="0"/>
              <a:t>:</a:t>
            </a:r>
          </a:p>
          <a:p>
            <a:r>
              <a:rPr lang="ru-RU" dirty="0">
                <a:effectLst/>
              </a:rPr>
              <a:t>точно </a:t>
            </a:r>
            <a:r>
              <a:rPr lang="ru-RU" dirty="0" err="1">
                <a:effectLst/>
              </a:rPr>
              <a:t>вирішується</a:t>
            </a:r>
            <a:r>
              <a:rPr lang="ru-RU" dirty="0">
                <a:effectLst/>
              </a:rPr>
              <a:t> </a:t>
            </a:r>
            <a:r>
              <a:rPr lang="ru-RU" dirty="0" err="1">
                <a:effectLst/>
              </a:rPr>
              <a:t>що</a:t>
            </a:r>
            <a:r>
              <a:rPr lang="ru-RU" dirty="0">
                <a:effectLst/>
              </a:rPr>
              <a:t> </a:t>
            </a:r>
            <a:r>
              <a:rPr lang="ru-RU" dirty="0" err="1">
                <a:effectLst/>
              </a:rPr>
              <a:t>саме</a:t>
            </a:r>
            <a:r>
              <a:rPr lang="ru-RU" dirty="0">
                <a:effectLst/>
              </a:rPr>
              <a:t> </a:t>
            </a:r>
            <a:r>
              <a:rPr lang="ru-RU" dirty="0" err="1">
                <a:effectLst/>
              </a:rPr>
              <a:t>потрібно</a:t>
            </a:r>
            <a:r>
              <a:rPr lang="ru-RU" dirty="0">
                <a:effectLst/>
              </a:rPr>
              <a:t> </a:t>
            </a:r>
            <a:r>
              <a:rPr lang="ru-RU" dirty="0" err="1">
                <a:effectLst/>
              </a:rPr>
              <a:t>зробити</a:t>
            </a:r>
            <a:r>
              <a:rPr lang="ru-RU" dirty="0">
                <a:effectLst/>
              </a:rPr>
              <a:t>, </a:t>
            </a:r>
            <a:r>
              <a:rPr lang="ru-RU" dirty="0" err="1">
                <a:effectLst/>
              </a:rPr>
              <a:t>розробити</a:t>
            </a:r>
            <a:r>
              <a:rPr lang="ru-RU" dirty="0">
                <a:effectLst/>
              </a:rPr>
              <a:t>, </a:t>
            </a:r>
            <a:r>
              <a:rPr lang="ru-RU" dirty="0" err="1">
                <a:effectLst/>
              </a:rPr>
              <a:t>які</a:t>
            </a:r>
            <a:r>
              <a:rPr lang="ru-RU" dirty="0">
                <a:effectLst/>
              </a:rPr>
              <a:t> </a:t>
            </a:r>
            <a:r>
              <a:rPr lang="ru-RU" dirty="0" err="1">
                <a:effectLst/>
              </a:rPr>
              <a:t>проблеми</a:t>
            </a:r>
            <a:r>
              <a:rPr lang="ru-RU" dirty="0">
                <a:effectLst/>
              </a:rPr>
              <a:t> </a:t>
            </a:r>
            <a:r>
              <a:rPr lang="ru-RU" dirty="0" err="1">
                <a:effectLst/>
              </a:rPr>
              <a:t>вирішити</a:t>
            </a:r>
            <a:r>
              <a:rPr lang="ru-RU" dirty="0">
                <a:effectLst/>
              </a:rPr>
              <a:t>, </a:t>
            </a:r>
            <a:r>
              <a:rPr lang="ru-RU" dirty="0" err="1">
                <a:effectLst/>
              </a:rPr>
              <a:t>які</a:t>
            </a:r>
            <a:r>
              <a:rPr lang="ru-RU" dirty="0">
                <a:effectLst/>
              </a:rPr>
              <a:t> потреби </a:t>
            </a:r>
            <a:r>
              <a:rPr lang="ru-RU" dirty="0" err="1">
                <a:effectLst/>
              </a:rPr>
              <a:t>закрити</a:t>
            </a:r>
            <a:r>
              <a:rPr lang="ru-RU" dirty="0">
                <a:effectLst/>
              </a:rPr>
              <a:t>;</a:t>
            </a:r>
          </a:p>
          <a:p>
            <a:r>
              <a:rPr lang="ru-RU" dirty="0" err="1">
                <a:effectLst/>
              </a:rPr>
              <a:t>визначаються</a:t>
            </a:r>
            <a:r>
              <a:rPr lang="ru-RU" dirty="0">
                <a:effectLst/>
              </a:rPr>
              <a:t> </a:t>
            </a:r>
            <a:r>
              <a:rPr lang="ru-RU" dirty="0" err="1">
                <a:effectLst/>
              </a:rPr>
              <a:t>проблеми</a:t>
            </a:r>
            <a:r>
              <a:rPr lang="ru-RU" dirty="0">
                <a:effectLst/>
              </a:rPr>
              <a:t>, </a:t>
            </a:r>
            <a:r>
              <a:rPr lang="ru-RU" dirty="0" err="1">
                <a:effectLst/>
              </a:rPr>
              <a:t>цілі</a:t>
            </a:r>
            <a:r>
              <a:rPr lang="ru-RU" dirty="0">
                <a:effectLst/>
              </a:rPr>
              <a:t> і </a:t>
            </a:r>
            <a:r>
              <a:rPr lang="ru-RU" dirty="0" err="1">
                <a:effectLst/>
              </a:rPr>
              <a:t>ресурси</a:t>
            </a:r>
            <a:r>
              <a:rPr lang="ru-RU" dirty="0">
                <a:effectLst/>
              </a:rPr>
              <a:t> (таких, як персонал і </a:t>
            </a:r>
            <a:r>
              <a:rPr lang="ru-RU" dirty="0" err="1">
                <a:effectLst/>
              </a:rPr>
              <a:t>витрати</a:t>
            </a:r>
            <a:r>
              <a:rPr lang="ru-RU" dirty="0">
                <a:effectLst/>
              </a:rPr>
              <a:t>);</a:t>
            </a:r>
          </a:p>
          <a:p>
            <a:r>
              <a:rPr lang="ru-RU" dirty="0" err="1">
                <a:effectLst/>
              </a:rPr>
              <a:t>вивчаються</a:t>
            </a:r>
            <a:r>
              <a:rPr lang="ru-RU" dirty="0">
                <a:effectLst/>
              </a:rPr>
              <a:t> </a:t>
            </a:r>
            <a:r>
              <a:rPr lang="ru-RU" dirty="0" err="1">
                <a:effectLst/>
              </a:rPr>
              <a:t>можливості</a:t>
            </a:r>
            <a:r>
              <a:rPr lang="ru-RU" dirty="0">
                <a:effectLst/>
              </a:rPr>
              <a:t> </a:t>
            </a:r>
            <a:r>
              <a:rPr lang="ru-RU" dirty="0" err="1">
                <a:effectLst/>
              </a:rPr>
              <a:t>альтернативних</a:t>
            </a:r>
            <a:r>
              <a:rPr lang="ru-RU" dirty="0">
                <a:effectLst/>
              </a:rPr>
              <a:t> </a:t>
            </a:r>
            <a:r>
              <a:rPr lang="ru-RU" dirty="0" err="1">
                <a:effectLst/>
              </a:rPr>
              <a:t>рішень</a:t>
            </a:r>
            <a:r>
              <a:rPr lang="ru-RU" dirty="0">
                <a:effectLst/>
              </a:rPr>
              <a:t> шляхом </a:t>
            </a:r>
            <a:r>
              <a:rPr lang="ru-RU" dirty="0" err="1">
                <a:effectLst/>
              </a:rPr>
              <a:t>зустрічей</a:t>
            </a:r>
            <a:r>
              <a:rPr lang="ru-RU" dirty="0">
                <a:effectLst/>
              </a:rPr>
              <a:t> з </a:t>
            </a:r>
            <a:r>
              <a:rPr lang="ru-RU" dirty="0" err="1">
                <a:effectLst/>
              </a:rPr>
              <a:t>клієнтами</a:t>
            </a:r>
            <a:r>
              <a:rPr lang="ru-RU" dirty="0">
                <a:effectLst/>
              </a:rPr>
              <a:t>, </a:t>
            </a:r>
            <a:r>
              <a:rPr lang="ru-RU" dirty="0" err="1">
                <a:effectLst/>
              </a:rPr>
              <a:t>постачальниками</a:t>
            </a:r>
            <a:r>
              <a:rPr lang="ru-RU" dirty="0">
                <a:effectLst/>
              </a:rPr>
              <a:t>, консультантами та </a:t>
            </a:r>
            <a:r>
              <a:rPr lang="ru-RU" dirty="0" err="1">
                <a:effectLst/>
              </a:rPr>
              <a:t>співробітниками</a:t>
            </a:r>
            <a:r>
              <a:rPr lang="ru-RU" dirty="0">
                <a:effectLst/>
              </a:rPr>
              <a:t>;</a:t>
            </a:r>
          </a:p>
          <a:p>
            <a:r>
              <a:rPr lang="ru-RU" dirty="0" err="1">
                <a:effectLst/>
              </a:rPr>
              <a:t>вивчається</a:t>
            </a:r>
            <a:r>
              <a:rPr lang="ru-RU" dirty="0">
                <a:effectLst/>
              </a:rPr>
              <a:t>, як </a:t>
            </a:r>
            <a:r>
              <a:rPr lang="ru-RU" dirty="0" err="1">
                <a:effectLst/>
              </a:rPr>
              <a:t>зробити</a:t>
            </a:r>
            <a:r>
              <a:rPr lang="ru-RU" dirty="0">
                <a:effectLst/>
              </a:rPr>
              <a:t> продукт </a:t>
            </a:r>
            <a:r>
              <a:rPr lang="ru-RU" dirty="0" err="1">
                <a:effectLst/>
              </a:rPr>
              <a:t>краще</a:t>
            </a:r>
            <a:r>
              <a:rPr lang="ru-RU" dirty="0">
                <a:effectLst/>
              </a:rPr>
              <a:t>, </a:t>
            </a:r>
            <a:r>
              <a:rPr lang="ru-RU" dirty="0" err="1">
                <a:effectLst/>
              </a:rPr>
              <a:t>ніж</a:t>
            </a:r>
            <a:r>
              <a:rPr lang="ru-RU" dirty="0">
                <a:effectLst/>
              </a:rPr>
              <a:t> у </a:t>
            </a:r>
            <a:r>
              <a:rPr lang="ru-RU" dirty="0" err="1">
                <a:effectLst/>
              </a:rPr>
              <a:t>конкурентів</a:t>
            </a:r>
            <a:r>
              <a:rPr lang="ru-RU" dirty="0">
                <a:effectLst/>
              </a:rPr>
              <a:t>.</a:t>
            </a:r>
          </a:p>
          <a:p>
            <a:r>
              <a:rPr lang="ru-RU" dirty="0" err="1"/>
              <a:t>Після</a:t>
            </a:r>
            <a:r>
              <a:rPr lang="ru-RU" dirty="0"/>
              <a:t> </a:t>
            </a:r>
            <a:r>
              <a:rPr lang="ru-RU" dirty="0" err="1"/>
              <a:t>аналізу</a:t>
            </a:r>
            <a:r>
              <a:rPr lang="ru-RU" dirty="0"/>
              <a:t> </a:t>
            </a:r>
            <a:r>
              <a:rPr lang="ru-RU" dirty="0" err="1"/>
              <a:t>цих</a:t>
            </a:r>
            <a:r>
              <a:rPr lang="ru-RU" dirty="0"/>
              <a:t> </a:t>
            </a:r>
            <a:r>
              <a:rPr lang="ru-RU" dirty="0" err="1"/>
              <a:t>даних</a:t>
            </a:r>
            <a:r>
              <a:rPr lang="ru-RU" dirty="0"/>
              <a:t> буде три </a:t>
            </a:r>
            <a:r>
              <a:rPr lang="ru-RU" dirty="0" err="1"/>
              <a:t>варіанти</a:t>
            </a:r>
            <a:r>
              <a:rPr lang="ru-RU" dirty="0"/>
              <a:t>: </a:t>
            </a:r>
            <a:r>
              <a:rPr lang="ru-RU" dirty="0" err="1"/>
              <a:t>розробити</a:t>
            </a:r>
            <a:r>
              <a:rPr lang="ru-RU" dirty="0"/>
              <a:t> </a:t>
            </a:r>
            <a:r>
              <a:rPr lang="ru-RU" dirty="0" err="1"/>
              <a:t>нову</a:t>
            </a:r>
            <a:r>
              <a:rPr lang="ru-RU" dirty="0"/>
              <a:t> систему, </a:t>
            </a:r>
            <a:r>
              <a:rPr lang="ru-RU" dirty="0" err="1"/>
              <a:t>покращити</a:t>
            </a:r>
            <a:r>
              <a:rPr lang="ru-RU" dirty="0"/>
              <a:t> </a:t>
            </a:r>
            <a:r>
              <a:rPr lang="ru-RU" dirty="0" err="1"/>
              <a:t>існуючу</a:t>
            </a:r>
            <a:r>
              <a:rPr lang="ru-RU" dirty="0"/>
              <a:t> </a:t>
            </a:r>
            <a:r>
              <a:rPr lang="ru-RU" dirty="0" err="1"/>
              <a:t>або</a:t>
            </a:r>
            <a:r>
              <a:rPr lang="ru-RU" dirty="0"/>
              <a:t> </a:t>
            </a:r>
            <a:r>
              <a:rPr lang="ru-RU" dirty="0" err="1"/>
              <a:t>залишити</a:t>
            </a:r>
            <a:r>
              <a:rPr lang="ru-RU" dirty="0"/>
              <a:t> систему як є.</a:t>
            </a:r>
          </a:p>
          <a:p>
            <a:r>
              <a:rPr lang="ru-RU" dirty="0"/>
              <a:t>На </a:t>
            </a:r>
            <a:r>
              <a:rPr lang="ru-RU" dirty="0" err="1"/>
              <a:t>цьому</a:t>
            </a:r>
            <a:r>
              <a:rPr lang="ru-RU" dirty="0"/>
              <a:t> </a:t>
            </a:r>
            <a:r>
              <a:rPr lang="ru-RU" dirty="0" err="1"/>
              <a:t>етапі</a:t>
            </a:r>
            <a:r>
              <a:rPr lang="ru-RU" dirty="0"/>
              <a:t> </a:t>
            </a:r>
            <a:r>
              <a:rPr lang="ru-RU" dirty="0" err="1"/>
              <a:t>надзвичайно</a:t>
            </a:r>
            <a:r>
              <a:rPr lang="ru-RU" dirty="0"/>
              <a:t> </a:t>
            </a:r>
            <a:r>
              <a:rPr lang="ru-RU" dirty="0" err="1"/>
              <a:t>важлива</a:t>
            </a:r>
            <a:r>
              <a:rPr lang="ru-RU" dirty="0"/>
              <a:t> </a:t>
            </a:r>
            <a:r>
              <a:rPr lang="ru-RU" dirty="0" err="1"/>
              <a:t>комунікація</a:t>
            </a:r>
            <a:r>
              <a:rPr lang="ru-RU" dirty="0"/>
              <a:t> з </a:t>
            </a:r>
            <a:r>
              <a:rPr lang="ru-RU" dirty="0" err="1"/>
              <a:t>замовником</a:t>
            </a:r>
            <a:r>
              <a:rPr lang="ru-RU" dirty="0"/>
              <a:t>.</a:t>
            </a:r>
          </a:p>
          <a:p>
            <a:endParaRPr lang="en-US" dirty="0"/>
          </a:p>
        </p:txBody>
      </p:sp>
    </p:spTree>
    <p:extLst>
      <p:ext uri="{BB962C8B-B14F-4D97-AF65-F5344CB8AC3E}">
        <p14:creationId xmlns:p14="http://schemas.microsoft.com/office/powerpoint/2010/main" val="162277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63AD-DC50-4590-2C76-8A312274955D}"/>
              </a:ext>
            </a:extLst>
          </p:cNvPr>
          <p:cNvSpPr>
            <a:spLocks noGrp="1"/>
          </p:cNvSpPr>
          <p:nvPr>
            <p:ph type="title"/>
          </p:nvPr>
        </p:nvSpPr>
        <p:spPr/>
        <p:txBody>
          <a:bodyPr/>
          <a:lstStyle/>
          <a:p>
            <a:r>
              <a:rPr lang="ru-RU" b="1" i="1" dirty="0"/>
              <a:t>2. </a:t>
            </a:r>
            <a:r>
              <a:rPr lang="ru-RU" b="1" i="1" dirty="0" err="1"/>
              <a:t>Аналіз</a:t>
            </a:r>
            <a:r>
              <a:rPr lang="ru-RU" b="1" i="1" dirty="0"/>
              <a:t> </a:t>
            </a:r>
            <a:r>
              <a:rPr lang="ru-RU" b="1" i="1" dirty="0" err="1"/>
              <a:t>системи</a:t>
            </a:r>
            <a:endParaRPr lang="en-US" dirty="0"/>
          </a:p>
        </p:txBody>
      </p:sp>
      <p:sp>
        <p:nvSpPr>
          <p:cNvPr id="3" name="Content Placeholder 2">
            <a:extLst>
              <a:ext uri="{FF2B5EF4-FFF2-40B4-BE49-F238E27FC236}">
                <a16:creationId xmlns:a16="http://schemas.microsoft.com/office/drawing/2014/main" id="{C692F544-71D3-EE85-EEC2-10DF56CF6132}"/>
              </a:ext>
            </a:extLst>
          </p:cNvPr>
          <p:cNvSpPr>
            <a:spLocks noGrp="1"/>
          </p:cNvSpPr>
          <p:nvPr>
            <p:ph idx="1"/>
          </p:nvPr>
        </p:nvSpPr>
        <p:spPr/>
        <p:txBody>
          <a:bodyPr>
            <a:normAutofit lnSpcReduction="10000"/>
          </a:bodyPr>
          <a:lstStyle/>
          <a:p>
            <a:r>
              <a:rPr lang="ru-RU" dirty="0" err="1"/>
              <a:t>Необхідно</a:t>
            </a:r>
            <a:r>
              <a:rPr lang="ru-RU" dirty="0"/>
              <a:t> </a:t>
            </a:r>
            <a:r>
              <a:rPr lang="ru-RU" dirty="0" err="1"/>
              <a:t>визначити</a:t>
            </a:r>
            <a:r>
              <a:rPr lang="ru-RU" dirty="0"/>
              <a:t> і </a:t>
            </a:r>
            <a:r>
              <a:rPr lang="ru-RU" dirty="0" err="1"/>
              <a:t>задокументувати</a:t>
            </a:r>
            <a:r>
              <a:rPr lang="ru-RU" dirty="0"/>
              <a:t> </a:t>
            </a:r>
            <a:r>
              <a:rPr lang="ru-RU" dirty="0" err="1"/>
              <a:t>вимоги</a:t>
            </a:r>
            <a:r>
              <a:rPr lang="ru-RU" dirty="0"/>
              <a:t> </a:t>
            </a:r>
            <a:r>
              <a:rPr lang="ru-RU" dirty="0" err="1"/>
              <a:t>кінцевого</a:t>
            </a:r>
            <a:r>
              <a:rPr lang="ru-RU" dirty="0"/>
              <a:t> </a:t>
            </a:r>
            <a:r>
              <a:rPr lang="ru-RU" dirty="0" err="1"/>
              <a:t>користувача</a:t>
            </a:r>
            <a:r>
              <a:rPr lang="ru-RU" dirty="0"/>
              <a:t> </a:t>
            </a:r>
            <a:r>
              <a:rPr lang="ru-RU" dirty="0" err="1"/>
              <a:t>системи</a:t>
            </a:r>
            <a:r>
              <a:rPr lang="ru-RU" dirty="0"/>
              <a:t> – в </a:t>
            </a:r>
            <a:r>
              <a:rPr lang="ru-RU" dirty="0" err="1"/>
              <a:t>чому</a:t>
            </a:r>
            <a:r>
              <a:rPr lang="ru-RU" dirty="0"/>
              <a:t> </a:t>
            </a:r>
            <a:r>
              <a:rPr lang="ru-RU" dirty="0" err="1"/>
              <a:t>його</a:t>
            </a:r>
            <a:r>
              <a:rPr lang="ru-RU" dirty="0"/>
              <a:t> </a:t>
            </a:r>
            <a:r>
              <a:rPr lang="ru-RU" dirty="0" err="1"/>
              <a:t>очікування</a:t>
            </a:r>
            <a:r>
              <a:rPr lang="ru-RU" dirty="0"/>
              <a:t> і як </a:t>
            </a:r>
            <a:r>
              <a:rPr lang="ru-RU" dirty="0" err="1"/>
              <a:t>їх</a:t>
            </a:r>
            <a:r>
              <a:rPr lang="ru-RU" dirty="0"/>
              <a:t> </a:t>
            </a:r>
            <a:r>
              <a:rPr lang="ru-RU" dirty="0" err="1"/>
              <a:t>здійснити</a:t>
            </a:r>
            <a:r>
              <a:rPr lang="ru-RU" dirty="0"/>
              <a:t>.</a:t>
            </a:r>
          </a:p>
          <a:p>
            <a:r>
              <a:rPr lang="ru-RU" dirty="0" err="1"/>
              <a:t>Крім</a:t>
            </a:r>
            <a:r>
              <a:rPr lang="ru-RU" dirty="0"/>
              <a:t> того, для проекту робиться </a:t>
            </a:r>
            <a:r>
              <a:rPr lang="ru-RU" dirty="0" err="1"/>
              <a:t>техніко-економічне</a:t>
            </a:r>
            <a:r>
              <a:rPr lang="ru-RU" dirty="0"/>
              <a:t> </a:t>
            </a:r>
            <a:r>
              <a:rPr lang="ru-RU" dirty="0" err="1"/>
              <a:t>обґрунтування</a:t>
            </a:r>
            <a:r>
              <a:rPr lang="ru-RU" dirty="0"/>
              <a:t>, яке </a:t>
            </a:r>
            <a:r>
              <a:rPr lang="ru-RU" dirty="0" err="1"/>
              <a:t>з'ясовує</a:t>
            </a:r>
            <a:r>
              <a:rPr lang="ru-RU" dirty="0"/>
              <a:t>, </a:t>
            </a:r>
            <a:r>
              <a:rPr lang="ru-RU" dirty="0" err="1"/>
              <a:t>чи</a:t>
            </a:r>
            <a:r>
              <a:rPr lang="ru-RU" dirty="0"/>
              <a:t> є проект </a:t>
            </a:r>
            <a:r>
              <a:rPr lang="ru-RU" dirty="0" err="1"/>
              <a:t>організаційно</a:t>
            </a:r>
            <a:r>
              <a:rPr lang="ru-RU" dirty="0"/>
              <a:t>, </a:t>
            </a:r>
            <a:r>
              <a:rPr lang="ru-RU" dirty="0" err="1"/>
              <a:t>економічно</a:t>
            </a:r>
            <a:r>
              <a:rPr lang="ru-RU" dirty="0"/>
              <a:t>, </a:t>
            </a:r>
            <a:r>
              <a:rPr lang="ru-RU" dirty="0" err="1"/>
              <a:t>соціально</a:t>
            </a:r>
            <a:r>
              <a:rPr lang="ru-RU" dirty="0"/>
              <a:t>, </a:t>
            </a:r>
            <a:r>
              <a:rPr lang="ru-RU" dirty="0" err="1"/>
              <a:t>технологічно</a:t>
            </a:r>
            <a:r>
              <a:rPr lang="ru-RU" dirty="0"/>
              <a:t> </a:t>
            </a:r>
            <a:r>
              <a:rPr lang="ru-RU" dirty="0" err="1"/>
              <a:t>здійсненним</a:t>
            </a:r>
            <a:r>
              <a:rPr lang="ru-RU" dirty="0"/>
              <a:t>.</a:t>
            </a:r>
          </a:p>
          <a:p>
            <a:r>
              <a:rPr lang="ru-RU" dirty="0" err="1"/>
              <a:t>Дуже</a:t>
            </a:r>
            <a:r>
              <a:rPr lang="ru-RU" dirty="0"/>
              <a:t> </a:t>
            </a:r>
            <a:r>
              <a:rPr lang="ru-RU" dirty="0" err="1"/>
              <a:t>важливо</a:t>
            </a:r>
            <a:r>
              <a:rPr lang="ru-RU" dirty="0"/>
              <a:t> </a:t>
            </a:r>
            <a:r>
              <a:rPr lang="ru-RU" dirty="0" err="1"/>
              <a:t>підтримувати</a:t>
            </a:r>
            <a:r>
              <a:rPr lang="ru-RU" dirty="0"/>
              <a:t> хороший </a:t>
            </a:r>
            <a:r>
              <a:rPr lang="ru-RU" dirty="0" err="1"/>
              <a:t>рівень</a:t>
            </a:r>
            <a:r>
              <a:rPr lang="ru-RU" dirty="0"/>
              <a:t> </a:t>
            </a:r>
            <a:r>
              <a:rPr lang="ru-RU" dirty="0" err="1"/>
              <a:t>комунікації</a:t>
            </a:r>
            <a:r>
              <a:rPr lang="ru-RU" dirty="0"/>
              <a:t> з </a:t>
            </a:r>
            <a:r>
              <a:rPr lang="ru-RU" dirty="0" err="1"/>
              <a:t>замовниками</a:t>
            </a:r>
            <a:r>
              <a:rPr lang="ru-RU" dirty="0"/>
              <a:t>, </a:t>
            </a:r>
            <a:r>
              <a:rPr lang="ru-RU" dirty="0" err="1"/>
              <a:t>щоб</a:t>
            </a:r>
            <a:r>
              <a:rPr lang="ru-RU" dirty="0"/>
              <a:t> </a:t>
            </a:r>
            <a:r>
              <a:rPr lang="ru-RU" dirty="0" err="1"/>
              <a:t>переконатися</a:t>
            </a:r>
            <a:r>
              <a:rPr lang="ru-RU" dirty="0"/>
              <a:t>, </a:t>
            </a:r>
            <a:r>
              <a:rPr lang="ru-RU" dirty="0" err="1"/>
              <a:t>що</a:t>
            </a:r>
            <a:r>
              <a:rPr lang="ru-RU" dirty="0"/>
              <a:t> у вас є </a:t>
            </a:r>
            <a:r>
              <a:rPr lang="ru-RU" dirty="0" err="1"/>
              <a:t>чітке</a:t>
            </a:r>
            <a:r>
              <a:rPr lang="ru-RU" dirty="0"/>
              <a:t> </a:t>
            </a:r>
            <a:r>
              <a:rPr lang="ru-RU" dirty="0" err="1"/>
              <a:t>бачення</a:t>
            </a:r>
            <a:r>
              <a:rPr lang="ru-RU" dirty="0"/>
              <a:t> </a:t>
            </a:r>
            <a:r>
              <a:rPr lang="ru-RU" dirty="0" err="1"/>
              <a:t>кінцевого</a:t>
            </a:r>
            <a:r>
              <a:rPr lang="ru-RU" dirty="0"/>
              <a:t> продукту і </a:t>
            </a:r>
            <a:r>
              <a:rPr lang="ru-RU" dirty="0" err="1"/>
              <a:t>його</a:t>
            </a:r>
            <a:r>
              <a:rPr lang="ru-RU" dirty="0"/>
              <a:t> </a:t>
            </a:r>
            <a:r>
              <a:rPr lang="ru-RU" dirty="0" err="1"/>
              <a:t>функцій</a:t>
            </a:r>
            <a:r>
              <a:rPr lang="ru-RU" dirty="0"/>
              <a:t>.</a:t>
            </a:r>
          </a:p>
          <a:p>
            <a:r>
              <a:rPr lang="ru-RU" dirty="0" err="1"/>
              <a:t>Адже</a:t>
            </a:r>
            <a:r>
              <a:rPr lang="ru-RU" dirty="0"/>
              <a:t> </a:t>
            </a:r>
            <a:r>
              <a:rPr lang="ru-RU" dirty="0" err="1"/>
              <a:t>скільки</a:t>
            </a:r>
            <a:r>
              <a:rPr lang="ru-RU" dirty="0"/>
              <a:t> людей, </a:t>
            </a:r>
            <a:r>
              <a:rPr lang="ru-RU" dirty="0" err="1"/>
              <a:t>стільки</a:t>
            </a:r>
            <a:r>
              <a:rPr lang="ru-RU" dirty="0"/>
              <a:t> й думок, </a:t>
            </a:r>
            <a:r>
              <a:rPr lang="ru-RU" dirty="0" err="1"/>
              <a:t>важливо</a:t>
            </a:r>
            <a:r>
              <a:rPr lang="ru-RU" dirty="0"/>
              <a:t> </a:t>
            </a:r>
            <a:r>
              <a:rPr lang="ru-RU" dirty="0" err="1"/>
              <a:t>дійти</a:t>
            </a:r>
            <a:r>
              <a:rPr lang="ru-RU" dirty="0"/>
              <a:t> до </a:t>
            </a:r>
            <a:r>
              <a:rPr lang="ru-RU" dirty="0" err="1"/>
              <a:t>спільного</a:t>
            </a:r>
            <a:r>
              <a:rPr lang="ru-RU" dirty="0"/>
              <a:t> </a:t>
            </a:r>
            <a:r>
              <a:rPr lang="ru-RU" dirty="0" err="1"/>
              <a:t>знаменника</a:t>
            </a:r>
            <a:r>
              <a:rPr lang="ru-RU" dirty="0"/>
              <a:t>.</a:t>
            </a:r>
          </a:p>
          <a:p>
            <a:endParaRPr lang="en-US" dirty="0"/>
          </a:p>
        </p:txBody>
      </p:sp>
    </p:spTree>
    <p:extLst>
      <p:ext uri="{BB962C8B-B14F-4D97-AF65-F5344CB8AC3E}">
        <p14:creationId xmlns:p14="http://schemas.microsoft.com/office/powerpoint/2010/main" val="290269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C8A2-9383-D78D-1635-65145B266088}"/>
              </a:ext>
            </a:extLst>
          </p:cNvPr>
          <p:cNvSpPr>
            <a:spLocks noGrp="1"/>
          </p:cNvSpPr>
          <p:nvPr>
            <p:ph type="title"/>
          </p:nvPr>
        </p:nvSpPr>
        <p:spPr/>
        <p:txBody>
          <a:bodyPr/>
          <a:lstStyle/>
          <a:p>
            <a:r>
              <a:rPr lang="ru-RU" b="1" i="1" dirty="0"/>
              <a:t>3. Дизайн </a:t>
            </a:r>
            <a:r>
              <a:rPr lang="ru-RU" b="1" i="1" dirty="0" err="1"/>
              <a:t>системи</a:t>
            </a:r>
            <a:endParaRPr lang="en-US" dirty="0"/>
          </a:p>
        </p:txBody>
      </p:sp>
      <p:sp>
        <p:nvSpPr>
          <p:cNvPr id="3" name="Content Placeholder 2">
            <a:extLst>
              <a:ext uri="{FF2B5EF4-FFF2-40B4-BE49-F238E27FC236}">
                <a16:creationId xmlns:a16="http://schemas.microsoft.com/office/drawing/2014/main" id="{EB1FD54C-EA49-D70A-5AD4-CBD22C4ED207}"/>
              </a:ext>
            </a:extLst>
          </p:cNvPr>
          <p:cNvSpPr>
            <a:spLocks noGrp="1"/>
          </p:cNvSpPr>
          <p:nvPr>
            <p:ph idx="1"/>
          </p:nvPr>
        </p:nvSpPr>
        <p:spPr/>
        <p:txBody>
          <a:bodyPr>
            <a:normAutofit lnSpcReduction="10000"/>
          </a:bodyPr>
          <a:lstStyle/>
          <a:p>
            <a:r>
              <a:rPr lang="ru-RU" dirty="0"/>
              <a:t>Фаза дизайну </a:t>
            </a:r>
            <a:r>
              <a:rPr lang="ru-RU" dirty="0" err="1"/>
              <a:t>настає</a:t>
            </a:r>
            <a:r>
              <a:rPr lang="ru-RU" dirty="0"/>
              <a:t> </a:t>
            </a:r>
            <a:r>
              <a:rPr lang="ru-RU" dirty="0" err="1"/>
              <a:t>після</a:t>
            </a:r>
            <a:r>
              <a:rPr lang="ru-RU" dirty="0"/>
              <a:t> того, коли </a:t>
            </a:r>
            <a:r>
              <a:rPr lang="ru-RU" dirty="0" err="1"/>
              <a:t>досягнуто</a:t>
            </a:r>
            <a:r>
              <a:rPr lang="ru-RU" dirty="0"/>
              <a:t> </a:t>
            </a:r>
            <a:r>
              <a:rPr lang="ru-RU" dirty="0" err="1"/>
              <a:t>хорошого</a:t>
            </a:r>
            <a:r>
              <a:rPr lang="ru-RU" dirty="0"/>
              <a:t> </a:t>
            </a:r>
            <a:r>
              <a:rPr lang="ru-RU" dirty="0" err="1"/>
              <a:t>розуміння</a:t>
            </a:r>
            <a:r>
              <a:rPr lang="ru-RU" dirty="0"/>
              <a:t> </a:t>
            </a:r>
            <a:r>
              <a:rPr lang="ru-RU" dirty="0" err="1"/>
              <a:t>вимог</a:t>
            </a:r>
            <a:r>
              <a:rPr lang="ru-RU" dirty="0"/>
              <a:t> </a:t>
            </a:r>
            <a:r>
              <a:rPr lang="ru-RU" dirty="0" err="1"/>
              <a:t>споживача</a:t>
            </a:r>
            <a:r>
              <a:rPr lang="ru-RU" dirty="0"/>
              <a:t> і </a:t>
            </a:r>
            <a:r>
              <a:rPr lang="ru-RU" dirty="0" err="1"/>
              <a:t>ви</a:t>
            </a:r>
            <a:r>
              <a:rPr lang="ru-RU" dirty="0"/>
              <a:t> точно </a:t>
            </a:r>
            <a:r>
              <a:rPr lang="ru-RU" dirty="0" err="1"/>
              <a:t>знаєте</a:t>
            </a:r>
            <a:r>
              <a:rPr lang="ru-RU" dirty="0"/>
              <a:t>, </a:t>
            </a:r>
            <a:r>
              <a:rPr lang="ru-RU" dirty="0" err="1"/>
              <a:t>що</a:t>
            </a:r>
            <a:r>
              <a:rPr lang="ru-RU" dirty="0"/>
              <a:t> </a:t>
            </a:r>
            <a:r>
              <a:rPr lang="ru-RU" dirty="0" err="1"/>
              <a:t>саме</a:t>
            </a:r>
            <a:r>
              <a:rPr lang="ru-RU" dirty="0"/>
              <a:t> треба </a:t>
            </a:r>
            <a:r>
              <a:rPr lang="ru-RU" dirty="0" err="1"/>
              <a:t>втілити</a:t>
            </a:r>
            <a:r>
              <a:rPr lang="ru-RU" dirty="0"/>
              <a:t>.</a:t>
            </a:r>
          </a:p>
          <a:p>
            <a:r>
              <a:rPr lang="ru-RU" dirty="0" err="1"/>
              <a:t>Ця</a:t>
            </a:r>
            <a:r>
              <a:rPr lang="ru-RU" dirty="0"/>
              <a:t> фаза </a:t>
            </a:r>
            <a:r>
              <a:rPr lang="ru-RU" dirty="0" err="1"/>
              <a:t>визначає</a:t>
            </a:r>
            <a:r>
              <a:rPr lang="ru-RU" dirty="0"/>
              <a:t> </a:t>
            </a:r>
            <a:r>
              <a:rPr lang="ru-RU" dirty="0" err="1"/>
              <a:t>елементи</a:t>
            </a:r>
            <a:r>
              <a:rPr lang="ru-RU" dirty="0"/>
              <a:t> </a:t>
            </a:r>
            <a:r>
              <a:rPr lang="ru-RU" dirty="0" err="1"/>
              <a:t>системи</a:t>
            </a:r>
            <a:r>
              <a:rPr lang="ru-RU" dirty="0"/>
              <a:t>, </a:t>
            </a:r>
            <a:r>
              <a:rPr lang="ru-RU" dirty="0" err="1"/>
              <a:t>компоненти</a:t>
            </a:r>
            <a:r>
              <a:rPr lang="ru-RU" dirty="0"/>
              <a:t>, </a:t>
            </a:r>
            <a:r>
              <a:rPr lang="ru-RU" dirty="0" err="1"/>
              <a:t>рівень</a:t>
            </a:r>
            <a:r>
              <a:rPr lang="ru-RU" dirty="0"/>
              <a:t> </a:t>
            </a:r>
            <a:r>
              <a:rPr lang="ru-RU" dirty="0" err="1"/>
              <a:t>безпеки</a:t>
            </a:r>
            <a:r>
              <a:rPr lang="ru-RU" dirty="0"/>
              <a:t>, </a:t>
            </a:r>
            <a:r>
              <a:rPr lang="ru-RU" dirty="0" err="1"/>
              <a:t>модулі</a:t>
            </a:r>
            <a:r>
              <a:rPr lang="ru-RU" dirty="0"/>
              <a:t>, </a:t>
            </a:r>
            <a:r>
              <a:rPr lang="ru-RU" dirty="0" err="1"/>
              <a:t>архітектуру</a:t>
            </a:r>
            <a:r>
              <a:rPr lang="ru-RU" dirty="0"/>
              <a:t>, </a:t>
            </a:r>
            <a:r>
              <a:rPr lang="ru-RU" dirty="0" err="1"/>
              <a:t>різні</a:t>
            </a:r>
            <a:r>
              <a:rPr lang="ru-RU" dirty="0"/>
              <a:t> </a:t>
            </a:r>
            <a:r>
              <a:rPr lang="ru-RU" dirty="0" err="1"/>
              <a:t>інтерфейси</a:t>
            </a:r>
            <a:r>
              <a:rPr lang="ru-RU" dirty="0"/>
              <a:t> і типи </a:t>
            </a:r>
            <a:r>
              <a:rPr lang="ru-RU" dirty="0" err="1"/>
              <a:t>даних</a:t>
            </a:r>
            <a:r>
              <a:rPr lang="ru-RU" dirty="0"/>
              <a:t>, </a:t>
            </a:r>
            <a:r>
              <a:rPr lang="ru-RU" dirty="0" err="1"/>
              <a:t>якими</a:t>
            </a:r>
            <a:r>
              <a:rPr lang="ru-RU" dirty="0"/>
              <a:t> </a:t>
            </a:r>
            <a:r>
              <a:rPr lang="ru-RU" dirty="0" err="1"/>
              <a:t>оперує</a:t>
            </a:r>
            <a:r>
              <a:rPr lang="ru-RU" dirty="0"/>
              <a:t> система. Дизайн </a:t>
            </a:r>
            <a:r>
              <a:rPr lang="ru-RU" dirty="0" err="1"/>
              <a:t>системи</a:t>
            </a:r>
            <a:r>
              <a:rPr lang="ru-RU" dirty="0"/>
              <a:t> в </a:t>
            </a:r>
            <a:r>
              <a:rPr lang="ru-RU" dirty="0" err="1"/>
              <a:t>загальних</a:t>
            </a:r>
            <a:r>
              <a:rPr lang="ru-RU" dirty="0"/>
              <a:t> рисах </a:t>
            </a:r>
            <a:r>
              <a:rPr lang="ru-RU" dirty="0" err="1"/>
              <a:t>може</a:t>
            </a:r>
            <a:r>
              <a:rPr lang="ru-RU" dirty="0"/>
              <a:t> бути </a:t>
            </a:r>
            <a:r>
              <a:rPr lang="ru-RU" dirty="0" err="1"/>
              <a:t>зроблений</a:t>
            </a:r>
            <a:r>
              <a:rPr lang="ru-RU" dirty="0"/>
              <a:t> ручкою на листку </a:t>
            </a:r>
            <a:r>
              <a:rPr lang="ru-RU" dirty="0" err="1"/>
              <a:t>паперу</a:t>
            </a:r>
            <a:r>
              <a:rPr lang="ru-RU" dirty="0"/>
              <a:t> – </a:t>
            </a:r>
            <a:r>
              <a:rPr lang="ru-RU" dirty="0" err="1"/>
              <a:t>він</a:t>
            </a:r>
            <a:r>
              <a:rPr lang="ru-RU" dirty="0"/>
              <a:t> </a:t>
            </a:r>
            <a:r>
              <a:rPr lang="ru-RU" dirty="0" err="1"/>
              <a:t>визначає</a:t>
            </a:r>
            <a:r>
              <a:rPr lang="ru-RU" dirty="0"/>
              <a:t>, як система буде </a:t>
            </a:r>
            <a:r>
              <a:rPr lang="ru-RU" dirty="0" err="1"/>
              <a:t>виглядати</a:t>
            </a:r>
            <a:r>
              <a:rPr lang="ru-RU" dirty="0"/>
              <a:t> і як </a:t>
            </a:r>
            <a:r>
              <a:rPr lang="ru-RU" dirty="0" err="1"/>
              <a:t>функціонувати</a:t>
            </a:r>
            <a:r>
              <a:rPr lang="ru-RU" dirty="0"/>
              <a:t>.</a:t>
            </a:r>
          </a:p>
          <a:p>
            <a:r>
              <a:rPr lang="ru-RU" dirty="0" err="1"/>
              <a:t>Потім</a:t>
            </a:r>
            <a:r>
              <a:rPr lang="ru-RU" dirty="0"/>
              <a:t> робиться </a:t>
            </a:r>
            <a:r>
              <a:rPr lang="ru-RU" dirty="0" err="1"/>
              <a:t>розширений</a:t>
            </a:r>
            <a:r>
              <a:rPr lang="ru-RU" dirty="0"/>
              <a:t>, </a:t>
            </a:r>
            <a:r>
              <a:rPr lang="ru-RU" dirty="0" err="1"/>
              <a:t>детальний</a:t>
            </a:r>
            <a:r>
              <a:rPr lang="ru-RU" dirty="0"/>
              <a:t> дизайн, з </a:t>
            </a:r>
            <a:r>
              <a:rPr lang="ru-RU" dirty="0" err="1"/>
              <a:t>урахуванням</a:t>
            </a:r>
            <a:r>
              <a:rPr lang="ru-RU" dirty="0"/>
              <a:t> </a:t>
            </a:r>
            <a:r>
              <a:rPr lang="ru-RU" dirty="0" err="1"/>
              <a:t>всіх</a:t>
            </a:r>
            <a:r>
              <a:rPr lang="ru-RU" dirty="0"/>
              <a:t> </a:t>
            </a:r>
            <a:r>
              <a:rPr lang="ru-RU" dirty="0" err="1"/>
              <a:t>функціональних</a:t>
            </a:r>
            <a:r>
              <a:rPr lang="ru-RU" dirty="0"/>
              <a:t> і </a:t>
            </a:r>
            <a:r>
              <a:rPr lang="ru-RU" dirty="0" err="1"/>
              <a:t>технічних</a:t>
            </a:r>
            <a:r>
              <a:rPr lang="ru-RU" dirty="0"/>
              <a:t> </a:t>
            </a:r>
            <a:r>
              <a:rPr lang="ru-RU" dirty="0" err="1"/>
              <a:t>вимог</a:t>
            </a:r>
            <a:r>
              <a:rPr lang="ru-RU" dirty="0"/>
              <a:t>, як </a:t>
            </a:r>
            <a:r>
              <a:rPr lang="ru-RU" dirty="0" err="1"/>
              <a:t>логічно</a:t>
            </a:r>
            <a:r>
              <a:rPr lang="ru-RU" dirty="0"/>
              <a:t>, так і </a:t>
            </a:r>
            <a:r>
              <a:rPr lang="ru-RU" dirty="0" err="1"/>
              <a:t>фізично</a:t>
            </a:r>
            <a:r>
              <a:rPr lang="ru-RU" dirty="0"/>
              <a:t>.</a:t>
            </a:r>
          </a:p>
          <a:p>
            <a:pPr marL="0" indent="0">
              <a:buNone/>
            </a:pPr>
            <a:endParaRPr lang="en-US" dirty="0"/>
          </a:p>
        </p:txBody>
      </p:sp>
    </p:spTree>
    <p:extLst>
      <p:ext uri="{BB962C8B-B14F-4D97-AF65-F5344CB8AC3E}">
        <p14:creationId xmlns:p14="http://schemas.microsoft.com/office/powerpoint/2010/main" val="196467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ED4C-CC2F-E967-9C7D-5F29EEAF2798}"/>
              </a:ext>
            </a:extLst>
          </p:cNvPr>
          <p:cNvSpPr>
            <a:spLocks noGrp="1"/>
          </p:cNvSpPr>
          <p:nvPr>
            <p:ph type="title"/>
          </p:nvPr>
        </p:nvSpPr>
        <p:spPr/>
        <p:txBody>
          <a:bodyPr/>
          <a:lstStyle/>
          <a:p>
            <a:r>
              <a:rPr lang="ru-RU" b="1" i="1" dirty="0"/>
              <a:t>4. </a:t>
            </a:r>
            <a:r>
              <a:rPr lang="ru-RU" b="1" i="1" dirty="0" err="1"/>
              <a:t>Розробка</a:t>
            </a:r>
            <a:r>
              <a:rPr lang="ru-RU" b="1" i="1" dirty="0"/>
              <a:t>, </a:t>
            </a:r>
            <a:r>
              <a:rPr lang="ru-RU" b="1" i="1" dirty="0" err="1"/>
              <a:t>впровадження</a:t>
            </a:r>
            <a:r>
              <a:rPr lang="ru-RU" b="1" i="1" dirty="0"/>
              <a:t> і </a:t>
            </a:r>
            <a:r>
              <a:rPr lang="ru-RU" b="1" i="1" dirty="0" err="1"/>
              <a:t>розгортання</a:t>
            </a:r>
            <a:endParaRPr lang="en-US" dirty="0"/>
          </a:p>
        </p:txBody>
      </p:sp>
      <p:sp>
        <p:nvSpPr>
          <p:cNvPr id="3" name="Content Placeholder 2">
            <a:extLst>
              <a:ext uri="{FF2B5EF4-FFF2-40B4-BE49-F238E27FC236}">
                <a16:creationId xmlns:a16="http://schemas.microsoft.com/office/drawing/2014/main" id="{B3906CF2-BBDA-3F42-1876-F33FFBB15CAF}"/>
              </a:ext>
            </a:extLst>
          </p:cNvPr>
          <p:cNvSpPr>
            <a:spLocks noGrp="1"/>
          </p:cNvSpPr>
          <p:nvPr>
            <p:ph idx="1"/>
          </p:nvPr>
        </p:nvSpPr>
        <p:spPr/>
        <p:txBody>
          <a:bodyPr>
            <a:normAutofit lnSpcReduction="10000"/>
          </a:bodyPr>
          <a:lstStyle/>
          <a:p>
            <a:r>
              <a:rPr lang="ru-RU" dirty="0" err="1"/>
              <a:t>Ця</a:t>
            </a:r>
            <a:r>
              <a:rPr lang="ru-RU" dirty="0"/>
              <a:t> фаза </a:t>
            </a:r>
            <a:r>
              <a:rPr lang="ru-RU" dirty="0" err="1"/>
              <a:t>йде</a:t>
            </a:r>
            <a:r>
              <a:rPr lang="ru-RU" dirty="0"/>
              <a:t> </a:t>
            </a:r>
            <a:r>
              <a:rPr lang="ru-RU" dirty="0" err="1"/>
              <a:t>після</a:t>
            </a:r>
            <a:r>
              <a:rPr lang="ru-RU" dirty="0"/>
              <a:t> </a:t>
            </a:r>
            <a:r>
              <a:rPr lang="ru-RU" dirty="0" err="1"/>
              <a:t>повного</a:t>
            </a:r>
            <a:r>
              <a:rPr lang="ru-RU" dirty="0"/>
              <a:t> </a:t>
            </a:r>
            <a:r>
              <a:rPr lang="ru-RU" dirty="0" err="1"/>
              <a:t>розуміння</a:t>
            </a:r>
            <a:r>
              <a:rPr lang="ru-RU" dirty="0"/>
              <a:t> </a:t>
            </a:r>
            <a:r>
              <a:rPr lang="ru-RU" dirty="0" err="1"/>
              <a:t>системних</a:t>
            </a:r>
            <a:r>
              <a:rPr lang="ru-RU" dirty="0"/>
              <a:t> </a:t>
            </a:r>
            <a:r>
              <a:rPr lang="ru-RU" dirty="0" err="1"/>
              <a:t>вимог</a:t>
            </a:r>
            <a:r>
              <a:rPr lang="ru-RU" dirty="0"/>
              <a:t> і </a:t>
            </a:r>
            <a:r>
              <a:rPr lang="ru-RU" dirty="0" err="1"/>
              <a:t>специфікацій</a:t>
            </a:r>
            <a:r>
              <a:rPr lang="ru-RU" dirty="0"/>
              <a:t>. </a:t>
            </a:r>
            <a:r>
              <a:rPr lang="ru-RU" dirty="0" err="1"/>
              <a:t>Це</a:t>
            </a:r>
            <a:r>
              <a:rPr lang="ru-RU" dirty="0"/>
              <a:t> і є </a:t>
            </a:r>
            <a:r>
              <a:rPr lang="ru-RU" dirty="0" err="1"/>
              <a:t>власне</a:t>
            </a:r>
            <a:r>
              <a:rPr lang="ru-RU" dirty="0"/>
              <a:t> </a:t>
            </a:r>
            <a:r>
              <a:rPr lang="ru-RU" dirty="0" err="1"/>
              <a:t>процес</a:t>
            </a:r>
            <a:r>
              <a:rPr lang="ru-RU" dirty="0"/>
              <a:t> </a:t>
            </a:r>
            <a:r>
              <a:rPr lang="ru-RU" dirty="0" err="1"/>
              <a:t>розробки</a:t>
            </a:r>
            <a:r>
              <a:rPr lang="ru-RU" dirty="0"/>
              <a:t> </a:t>
            </a:r>
            <a:r>
              <a:rPr lang="ru-RU" dirty="0" err="1"/>
              <a:t>системи</a:t>
            </a:r>
            <a:r>
              <a:rPr lang="ru-RU" dirty="0"/>
              <a:t>, коли </a:t>
            </a:r>
            <a:r>
              <a:rPr lang="ru-RU" dirty="0" err="1"/>
              <a:t>її</a:t>
            </a:r>
            <a:r>
              <a:rPr lang="ru-RU" dirty="0"/>
              <a:t> дизайн </a:t>
            </a:r>
            <a:r>
              <a:rPr lang="ru-RU" dirty="0" err="1"/>
              <a:t>вже</a:t>
            </a:r>
            <a:r>
              <a:rPr lang="ru-RU" dirty="0"/>
              <a:t> </a:t>
            </a:r>
            <a:r>
              <a:rPr lang="ru-RU" dirty="0" err="1"/>
              <a:t>повністю</a:t>
            </a:r>
            <a:r>
              <a:rPr lang="ru-RU" dirty="0"/>
              <a:t> завершено. В </a:t>
            </a:r>
            <a:r>
              <a:rPr lang="ru-RU" dirty="0" err="1"/>
              <a:t>життєвому</a:t>
            </a:r>
            <a:r>
              <a:rPr lang="ru-RU" dirty="0"/>
              <a:t> </a:t>
            </a:r>
            <a:r>
              <a:rPr lang="ru-RU" dirty="0" err="1"/>
              <a:t>циклі</a:t>
            </a:r>
            <a:r>
              <a:rPr lang="ru-RU" dirty="0"/>
              <a:t> </a:t>
            </a:r>
            <a:r>
              <a:rPr lang="ru-RU" dirty="0" err="1"/>
              <a:t>розробки</a:t>
            </a:r>
            <a:r>
              <a:rPr lang="ru-RU" dirty="0"/>
              <a:t> </a:t>
            </a:r>
            <a:r>
              <a:rPr lang="ru-RU" dirty="0" err="1"/>
              <a:t>системи</a:t>
            </a:r>
            <a:r>
              <a:rPr lang="ru-RU" dirty="0"/>
              <a:t> </a:t>
            </a:r>
            <a:r>
              <a:rPr lang="ru-RU" dirty="0" err="1"/>
              <a:t>саме</a:t>
            </a:r>
            <a:r>
              <a:rPr lang="ru-RU" dirty="0"/>
              <a:t> тут </a:t>
            </a:r>
            <a:r>
              <a:rPr lang="ru-RU" dirty="0" err="1"/>
              <a:t>пишеться</a:t>
            </a:r>
            <a:r>
              <a:rPr lang="ru-RU" dirty="0"/>
              <a:t> код, а також фаза </a:t>
            </a:r>
            <a:r>
              <a:rPr lang="ru-RU" dirty="0" err="1"/>
              <a:t>впровадження</a:t>
            </a:r>
            <a:r>
              <a:rPr lang="ru-RU" dirty="0"/>
              <a:t> </a:t>
            </a:r>
            <a:r>
              <a:rPr lang="ru-RU" dirty="0" err="1"/>
              <a:t>може</a:t>
            </a:r>
            <a:r>
              <a:rPr lang="ru-RU" dirty="0"/>
              <a:t> </a:t>
            </a:r>
            <a:r>
              <a:rPr lang="ru-RU" dirty="0" err="1"/>
              <a:t>включати</a:t>
            </a:r>
            <a:r>
              <a:rPr lang="ru-RU" dirty="0"/>
              <a:t> в себе </a:t>
            </a:r>
            <a:r>
              <a:rPr lang="ru-RU" dirty="0" err="1"/>
              <a:t>конфігурацію</a:t>
            </a:r>
            <a:r>
              <a:rPr lang="ru-RU" dirty="0"/>
              <a:t> і </a:t>
            </a:r>
            <a:r>
              <a:rPr lang="ru-RU" dirty="0" err="1"/>
              <a:t>налаштування</a:t>
            </a:r>
            <a:r>
              <a:rPr lang="ru-RU" dirty="0"/>
              <a:t> </a:t>
            </a:r>
            <a:r>
              <a:rPr lang="ru-RU" dirty="0" err="1"/>
              <a:t>під</a:t>
            </a:r>
            <a:r>
              <a:rPr lang="ru-RU" dirty="0"/>
              <a:t> </a:t>
            </a:r>
            <a:r>
              <a:rPr lang="ru-RU" dirty="0" err="1"/>
              <a:t>певні</a:t>
            </a:r>
            <a:r>
              <a:rPr lang="ru-RU" dirty="0"/>
              <a:t> </a:t>
            </a:r>
            <a:r>
              <a:rPr lang="ru-RU" dirty="0" err="1"/>
              <a:t>вимоги</a:t>
            </a:r>
            <a:r>
              <a:rPr lang="ru-RU" dirty="0"/>
              <a:t> і </a:t>
            </a:r>
            <a:r>
              <a:rPr lang="ru-RU" dirty="0" err="1"/>
              <a:t>функції</a:t>
            </a:r>
            <a:r>
              <a:rPr lang="ru-RU" dirty="0"/>
              <a:t>. На </a:t>
            </a:r>
            <a:r>
              <a:rPr lang="ru-RU" dirty="0" err="1"/>
              <a:t>цій</a:t>
            </a:r>
            <a:r>
              <a:rPr lang="ru-RU" dirty="0"/>
              <a:t> </a:t>
            </a:r>
            <a:r>
              <a:rPr lang="ru-RU" dirty="0" err="1"/>
              <a:t>стадії</a:t>
            </a:r>
            <a:r>
              <a:rPr lang="ru-RU" dirty="0"/>
              <a:t> система готова до установки у </a:t>
            </a:r>
            <a:r>
              <a:rPr lang="ru-RU" dirty="0" err="1"/>
              <a:t>замовника</a:t>
            </a:r>
            <a:r>
              <a:rPr lang="ru-RU" dirty="0"/>
              <a:t>, до запуску в </a:t>
            </a:r>
            <a:r>
              <a:rPr lang="ru-RU" dirty="0" err="1"/>
              <a:t>робочий</a:t>
            </a:r>
            <a:r>
              <a:rPr lang="ru-RU" dirty="0"/>
              <a:t> режим. </a:t>
            </a:r>
            <a:r>
              <a:rPr lang="ru-RU" dirty="0" err="1"/>
              <a:t>Можливо</a:t>
            </a:r>
            <a:r>
              <a:rPr lang="ru-RU" dirty="0"/>
              <a:t>, </a:t>
            </a:r>
            <a:r>
              <a:rPr lang="ru-RU" dirty="0" err="1"/>
              <a:t>кінцевим</a:t>
            </a:r>
            <a:r>
              <a:rPr lang="ru-RU" dirty="0"/>
              <a:t> </a:t>
            </a:r>
            <a:r>
              <a:rPr lang="ru-RU" dirty="0" err="1"/>
              <a:t>користувачам</a:t>
            </a:r>
            <a:r>
              <a:rPr lang="ru-RU" dirty="0"/>
              <a:t> буде </a:t>
            </a:r>
            <a:r>
              <a:rPr lang="ru-RU" dirty="0" err="1"/>
              <a:t>потрібний</a:t>
            </a:r>
            <a:r>
              <a:rPr lang="ru-RU" dirty="0"/>
              <a:t> </a:t>
            </a:r>
            <a:r>
              <a:rPr lang="ru-RU" dirty="0" err="1"/>
              <a:t>тренінг</a:t>
            </a:r>
            <a:r>
              <a:rPr lang="ru-RU" dirty="0"/>
              <a:t>, </a:t>
            </a:r>
            <a:r>
              <a:rPr lang="ru-RU" dirty="0" err="1"/>
              <a:t>щоб</a:t>
            </a:r>
            <a:r>
              <a:rPr lang="ru-RU" dirty="0"/>
              <a:t> вони </a:t>
            </a:r>
            <a:r>
              <a:rPr lang="ru-RU" dirty="0" err="1"/>
              <a:t>освоїлися</a:t>
            </a:r>
            <a:r>
              <a:rPr lang="ru-RU" dirty="0"/>
              <a:t> з системою і знали, як </a:t>
            </a:r>
            <a:r>
              <a:rPr lang="ru-RU" dirty="0" err="1"/>
              <a:t>її</a:t>
            </a:r>
            <a:r>
              <a:rPr lang="ru-RU" dirty="0"/>
              <a:t> </a:t>
            </a:r>
            <a:r>
              <a:rPr lang="ru-RU" dirty="0" err="1"/>
              <a:t>використовувати</a:t>
            </a:r>
            <a:r>
              <a:rPr lang="ru-RU" dirty="0"/>
              <a:t>.</a:t>
            </a:r>
          </a:p>
          <a:p>
            <a:r>
              <a:rPr lang="ru-RU" dirty="0"/>
              <a:t>Фаза </a:t>
            </a:r>
            <a:r>
              <a:rPr lang="ru-RU" dirty="0" err="1"/>
              <a:t>впровадження</a:t>
            </a:r>
            <a:r>
              <a:rPr lang="ru-RU" dirty="0"/>
              <a:t> </a:t>
            </a:r>
            <a:r>
              <a:rPr lang="ru-RU" dirty="0" err="1"/>
              <a:t>може</a:t>
            </a:r>
            <a:r>
              <a:rPr lang="ru-RU" dirty="0"/>
              <a:t> бути </a:t>
            </a:r>
            <a:r>
              <a:rPr lang="ru-RU" dirty="0" err="1"/>
              <a:t>дуже</a:t>
            </a:r>
            <a:r>
              <a:rPr lang="ru-RU" dirty="0"/>
              <a:t> </a:t>
            </a:r>
            <a:r>
              <a:rPr lang="ru-RU" dirty="0" err="1"/>
              <a:t>довгою</a:t>
            </a:r>
            <a:r>
              <a:rPr lang="ru-RU" dirty="0"/>
              <a:t> – </a:t>
            </a:r>
            <a:r>
              <a:rPr lang="ru-RU" dirty="0" err="1"/>
              <a:t>це</a:t>
            </a:r>
            <a:r>
              <a:rPr lang="ru-RU" dirty="0"/>
              <a:t> </a:t>
            </a:r>
            <a:r>
              <a:rPr lang="ru-RU" dirty="0" err="1"/>
              <a:t>залежить</a:t>
            </a:r>
            <a:r>
              <a:rPr lang="ru-RU" dirty="0"/>
              <a:t> </a:t>
            </a:r>
            <a:r>
              <a:rPr lang="ru-RU" dirty="0" err="1"/>
              <a:t>від</a:t>
            </a:r>
            <a:r>
              <a:rPr lang="ru-RU" dirty="0"/>
              <a:t> </a:t>
            </a:r>
            <a:r>
              <a:rPr lang="ru-RU" dirty="0" err="1"/>
              <a:t>складності</a:t>
            </a:r>
            <a:r>
              <a:rPr lang="ru-RU" dirty="0"/>
              <a:t> </a:t>
            </a:r>
            <a:r>
              <a:rPr lang="ru-RU" dirty="0" err="1"/>
              <a:t>системи</a:t>
            </a:r>
            <a:r>
              <a:rPr lang="ru-RU" dirty="0"/>
              <a:t>.</a:t>
            </a:r>
          </a:p>
          <a:p>
            <a:endParaRPr lang="en-US" dirty="0"/>
          </a:p>
        </p:txBody>
      </p:sp>
    </p:spTree>
    <p:extLst>
      <p:ext uri="{BB962C8B-B14F-4D97-AF65-F5344CB8AC3E}">
        <p14:creationId xmlns:p14="http://schemas.microsoft.com/office/powerpoint/2010/main" val="73728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7413-B3D1-6D91-11AF-795A925D7ADB}"/>
              </a:ext>
            </a:extLst>
          </p:cNvPr>
          <p:cNvSpPr>
            <a:spLocks noGrp="1"/>
          </p:cNvSpPr>
          <p:nvPr>
            <p:ph type="title"/>
          </p:nvPr>
        </p:nvSpPr>
        <p:spPr/>
        <p:txBody>
          <a:bodyPr/>
          <a:lstStyle/>
          <a:p>
            <a:r>
              <a:rPr lang="ru-RU" b="1" i="1" dirty="0"/>
              <a:t>5. </a:t>
            </a:r>
            <a:r>
              <a:rPr lang="ru-RU" b="1" i="1" dirty="0" err="1"/>
              <a:t>Дослідна</a:t>
            </a:r>
            <a:r>
              <a:rPr lang="ru-RU" b="1" i="1" dirty="0"/>
              <a:t> </a:t>
            </a:r>
            <a:r>
              <a:rPr lang="ru-RU" b="1" i="1" dirty="0" err="1"/>
              <a:t>експлуатація</a:t>
            </a:r>
            <a:r>
              <a:rPr lang="ru-RU" b="1" i="1" dirty="0"/>
              <a:t> та </a:t>
            </a:r>
            <a:r>
              <a:rPr lang="ru-RU" b="1" i="1" dirty="0" err="1"/>
              <a:t>інтеграція</a:t>
            </a:r>
            <a:endParaRPr lang="en-US" dirty="0"/>
          </a:p>
        </p:txBody>
      </p:sp>
      <p:sp>
        <p:nvSpPr>
          <p:cNvPr id="3" name="Content Placeholder 2">
            <a:extLst>
              <a:ext uri="{FF2B5EF4-FFF2-40B4-BE49-F238E27FC236}">
                <a16:creationId xmlns:a16="http://schemas.microsoft.com/office/drawing/2014/main" id="{A4AD36D9-25A5-3FD1-5253-6A4DC9EAFBE5}"/>
              </a:ext>
            </a:extLst>
          </p:cNvPr>
          <p:cNvSpPr>
            <a:spLocks noGrp="1"/>
          </p:cNvSpPr>
          <p:nvPr>
            <p:ph idx="1"/>
          </p:nvPr>
        </p:nvSpPr>
        <p:spPr/>
        <p:txBody>
          <a:bodyPr>
            <a:normAutofit lnSpcReduction="10000"/>
          </a:bodyPr>
          <a:lstStyle/>
          <a:p>
            <a:r>
              <a:rPr lang="ru-RU" dirty="0"/>
              <a:t>Тут </a:t>
            </a:r>
            <a:r>
              <a:rPr lang="ru-RU" dirty="0" err="1"/>
              <a:t>відбувається</a:t>
            </a:r>
            <a:r>
              <a:rPr lang="ru-RU" dirty="0"/>
              <a:t> </a:t>
            </a:r>
            <a:r>
              <a:rPr lang="ru-RU" dirty="0" err="1"/>
              <a:t>об'єднання</a:t>
            </a:r>
            <a:r>
              <a:rPr lang="ru-RU" dirty="0"/>
              <a:t> </a:t>
            </a:r>
            <a:r>
              <a:rPr lang="ru-RU" dirty="0" err="1"/>
              <a:t>різних</a:t>
            </a:r>
            <a:r>
              <a:rPr lang="ru-RU" dirty="0"/>
              <a:t> </a:t>
            </a:r>
            <a:r>
              <a:rPr lang="ru-RU" dirty="0" err="1"/>
              <a:t>компонентів</a:t>
            </a:r>
            <a:r>
              <a:rPr lang="ru-RU" dirty="0"/>
              <a:t> і </a:t>
            </a:r>
            <a:r>
              <a:rPr lang="ru-RU" dirty="0" err="1"/>
              <a:t>підсистем</a:t>
            </a:r>
            <a:r>
              <a:rPr lang="ru-RU" dirty="0"/>
              <a:t> в </a:t>
            </a:r>
            <a:r>
              <a:rPr lang="ru-RU" dirty="0" err="1"/>
              <a:t>єдину</a:t>
            </a:r>
            <a:r>
              <a:rPr lang="ru-RU" dirty="0"/>
              <a:t> </a:t>
            </a:r>
            <a:r>
              <a:rPr lang="ru-RU" dirty="0" err="1"/>
              <a:t>цілісну</a:t>
            </a:r>
            <a:r>
              <a:rPr lang="ru-RU" dirty="0"/>
              <a:t> систему. В систему </a:t>
            </a:r>
            <a:r>
              <a:rPr lang="ru-RU" dirty="0" err="1"/>
              <a:t>подаються</a:t>
            </a:r>
            <a:r>
              <a:rPr lang="ru-RU" dirty="0"/>
              <a:t> </a:t>
            </a:r>
            <a:r>
              <a:rPr lang="ru-RU" dirty="0" err="1"/>
              <a:t>різні</a:t>
            </a:r>
            <a:r>
              <a:rPr lang="ru-RU" dirty="0"/>
              <a:t> </a:t>
            </a:r>
            <a:r>
              <a:rPr lang="ru-RU" dirty="0" err="1"/>
              <a:t>вхідні</a:t>
            </a:r>
            <a:r>
              <a:rPr lang="ru-RU" dirty="0"/>
              <a:t> </a:t>
            </a:r>
            <a:r>
              <a:rPr lang="ru-RU" dirty="0" err="1"/>
              <a:t>дані</a:t>
            </a:r>
            <a:r>
              <a:rPr lang="ru-RU" dirty="0"/>
              <a:t> і </a:t>
            </a:r>
            <a:r>
              <a:rPr lang="ru-RU" dirty="0" err="1"/>
              <a:t>аналіз</a:t>
            </a:r>
            <a:r>
              <a:rPr lang="ru-RU" dirty="0"/>
              <a:t> </a:t>
            </a:r>
            <a:r>
              <a:rPr lang="ru-RU" dirty="0" err="1"/>
              <a:t>виходу</a:t>
            </a:r>
            <a:r>
              <a:rPr lang="ru-RU" dirty="0"/>
              <a:t>, </a:t>
            </a:r>
            <a:r>
              <a:rPr lang="ru-RU" dirty="0" err="1"/>
              <a:t>поведінки</a:t>
            </a:r>
            <a:r>
              <a:rPr lang="ru-RU" dirty="0"/>
              <a:t> і </a:t>
            </a:r>
            <a:r>
              <a:rPr lang="ru-RU" dirty="0" err="1"/>
              <a:t>функціонування</a:t>
            </a:r>
            <a:r>
              <a:rPr lang="ru-RU" dirty="0"/>
              <a:t>.</a:t>
            </a:r>
          </a:p>
          <a:p>
            <a:r>
              <a:rPr lang="ru-RU" dirty="0" err="1"/>
              <a:t>Тестування</a:t>
            </a:r>
            <a:r>
              <a:rPr lang="ru-RU" dirty="0"/>
              <a:t> </a:t>
            </a:r>
            <a:r>
              <a:rPr lang="ru-RU" dirty="0" err="1"/>
              <a:t>стає</a:t>
            </a:r>
            <a:r>
              <a:rPr lang="ru-RU" dirty="0"/>
              <a:t> все </a:t>
            </a:r>
            <a:r>
              <a:rPr lang="ru-RU" dirty="0" err="1"/>
              <a:t>важливішим</a:t>
            </a:r>
            <a:r>
              <a:rPr lang="ru-RU" dirty="0"/>
              <a:t> для </a:t>
            </a:r>
            <a:r>
              <a:rPr lang="ru-RU" dirty="0" err="1"/>
              <a:t>задоволення</a:t>
            </a:r>
            <a:r>
              <a:rPr lang="ru-RU" dirty="0"/>
              <a:t> </a:t>
            </a:r>
            <a:r>
              <a:rPr lang="ru-RU" dirty="0" err="1"/>
              <a:t>споживача</a:t>
            </a:r>
            <a:r>
              <a:rPr lang="ru-RU" dirty="0"/>
              <a:t>, при </a:t>
            </a:r>
            <a:r>
              <a:rPr lang="ru-RU" dirty="0" err="1"/>
              <a:t>цьому</a:t>
            </a:r>
            <a:r>
              <a:rPr lang="ru-RU" dirty="0"/>
              <a:t> </a:t>
            </a:r>
            <a:r>
              <a:rPr lang="ru-RU" dirty="0" err="1"/>
              <a:t>воно</a:t>
            </a:r>
            <a:r>
              <a:rPr lang="ru-RU" dirty="0"/>
              <a:t> не </a:t>
            </a:r>
            <a:r>
              <a:rPr lang="ru-RU" dirty="0" err="1"/>
              <a:t>вимагає</a:t>
            </a:r>
            <a:r>
              <a:rPr lang="ru-RU" dirty="0"/>
              <a:t> </a:t>
            </a:r>
            <a:r>
              <a:rPr lang="ru-RU" dirty="0" err="1"/>
              <a:t>знань</a:t>
            </a:r>
            <a:r>
              <a:rPr lang="ru-RU" dirty="0"/>
              <a:t> коду, </a:t>
            </a:r>
            <a:r>
              <a:rPr lang="ru-RU" dirty="0" err="1"/>
              <a:t>конфігурації</a:t>
            </a:r>
            <a:r>
              <a:rPr lang="ru-RU" dirty="0"/>
              <a:t> </a:t>
            </a:r>
            <a:r>
              <a:rPr lang="ru-RU" dirty="0" err="1"/>
              <a:t>обладнання</a:t>
            </a:r>
            <a:r>
              <a:rPr lang="ru-RU" dirty="0"/>
              <a:t> </a:t>
            </a:r>
            <a:r>
              <a:rPr lang="ru-RU" dirty="0" err="1"/>
              <a:t>чи</a:t>
            </a:r>
            <a:r>
              <a:rPr lang="ru-RU" dirty="0"/>
              <a:t> дизайну.</a:t>
            </a:r>
          </a:p>
          <a:p>
            <a:r>
              <a:rPr lang="ru-RU" dirty="0" err="1"/>
              <a:t>Тестування</a:t>
            </a:r>
            <a:r>
              <a:rPr lang="ru-RU" dirty="0"/>
              <a:t> </a:t>
            </a:r>
            <a:r>
              <a:rPr lang="ru-RU" dirty="0" err="1"/>
              <a:t>може</a:t>
            </a:r>
            <a:r>
              <a:rPr lang="ru-RU" dirty="0"/>
              <a:t> </a:t>
            </a:r>
            <a:r>
              <a:rPr lang="ru-RU" dirty="0" err="1"/>
              <a:t>виконуватися</a:t>
            </a:r>
            <a:r>
              <a:rPr lang="ru-RU" dirty="0"/>
              <a:t> </a:t>
            </a:r>
            <a:r>
              <a:rPr lang="ru-RU" dirty="0" err="1"/>
              <a:t>справжніми</a:t>
            </a:r>
            <a:r>
              <a:rPr lang="ru-RU" dirty="0"/>
              <a:t> </a:t>
            </a:r>
            <a:r>
              <a:rPr lang="ru-RU" dirty="0" err="1"/>
              <a:t>користувачами</a:t>
            </a:r>
            <a:r>
              <a:rPr lang="ru-RU" dirty="0"/>
              <a:t> </a:t>
            </a:r>
            <a:r>
              <a:rPr lang="ru-RU" dirty="0" err="1"/>
              <a:t>або</a:t>
            </a:r>
            <a:r>
              <a:rPr lang="ru-RU" dirty="0"/>
              <a:t> </a:t>
            </a:r>
            <a:r>
              <a:rPr lang="ru-RU" dirty="0" err="1"/>
              <a:t>спеціальною</a:t>
            </a:r>
            <a:r>
              <a:rPr lang="ru-RU" dirty="0"/>
              <a:t> командою </a:t>
            </a:r>
            <a:r>
              <a:rPr lang="ru-RU" dirty="0" err="1"/>
              <a:t>співробітників</a:t>
            </a:r>
            <a:r>
              <a:rPr lang="ru-RU" dirty="0"/>
              <a:t>. </a:t>
            </a:r>
            <a:r>
              <a:rPr lang="ru-RU" dirty="0" err="1"/>
              <a:t>Воно</a:t>
            </a:r>
            <a:r>
              <a:rPr lang="ru-RU" dirty="0"/>
              <a:t> </a:t>
            </a:r>
            <a:r>
              <a:rPr lang="ru-RU" dirty="0" err="1"/>
              <a:t>може</a:t>
            </a:r>
            <a:r>
              <a:rPr lang="ru-RU" dirty="0"/>
              <a:t> бути </a:t>
            </a:r>
            <a:r>
              <a:rPr lang="ru-RU" dirty="0" err="1"/>
              <a:t>систематичним</a:t>
            </a:r>
            <a:r>
              <a:rPr lang="ru-RU" dirty="0"/>
              <a:t> і </a:t>
            </a:r>
            <a:r>
              <a:rPr lang="ru-RU" dirty="0" err="1"/>
              <a:t>автоматизованим</a:t>
            </a:r>
            <a:r>
              <a:rPr lang="ru-RU" dirty="0"/>
              <a:t>, з </a:t>
            </a:r>
            <a:r>
              <a:rPr lang="ru-RU" dirty="0" err="1"/>
              <a:t>тим</a:t>
            </a:r>
            <a:r>
              <a:rPr lang="ru-RU" dirty="0"/>
              <a:t>, </a:t>
            </a:r>
            <a:r>
              <a:rPr lang="ru-RU" dirty="0" err="1"/>
              <a:t>щоб</a:t>
            </a:r>
            <a:r>
              <a:rPr lang="ru-RU" dirty="0"/>
              <a:t> </a:t>
            </a:r>
            <a:r>
              <a:rPr lang="ru-RU" dirty="0" err="1"/>
              <a:t>упевнитися</a:t>
            </a:r>
            <a:r>
              <a:rPr lang="ru-RU" dirty="0"/>
              <a:t>, </a:t>
            </a:r>
            <a:r>
              <a:rPr lang="ru-RU" dirty="0" err="1"/>
              <a:t>що</a:t>
            </a:r>
            <a:r>
              <a:rPr lang="ru-RU" dirty="0"/>
              <a:t> </a:t>
            </a:r>
            <a:r>
              <a:rPr lang="ru-RU" dirty="0" err="1"/>
              <a:t>актуальні</a:t>
            </a:r>
            <a:r>
              <a:rPr lang="ru-RU" dirty="0"/>
              <a:t> </a:t>
            </a:r>
            <a:r>
              <a:rPr lang="ru-RU" dirty="0" err="1"/>
              <a:t>результати</a:t>
            </a:r>
            <a:r>
              <a:rPr lang="ru-RU" dirty="0"/>
              <a:t> </a:t>
            </a:r>
            <a:r>
              <a:rPr lang="ru-RU" dirty="0" err="1"/>
              <a:t>роботи</a:t>
            </a:r>
            <a:r>
              <a:rPr lang="ru-RU" dirty="0"/>
              <a:t> </a:t>
            </a:r>
            <a:r>
              <a:rPr lang="ru-RU" dirty="0" err="1"/>
              <a:t>системи</a:t>
            </a:r>
            <a:r>
              <a:rPr lang="ru-RU" dirty="0"/>
              <a:t> </a:t>
            </a:r>
            <a:r>
              <a:rPr lang="ru-RU" dirty="0" err="1"/>
              <a:t>збігаються</a:t>
            </a:r>
            <a:r>
              <a:rPr lang="ru-RU" dirty="0"/>
              <a:t> з </a:t>
            </a:r>
            <a:r>
              <a:rPr lang="ru-RU" dirty="0" err="1"/>
              <a:t>передбаченими</a:t>
            </a:r>
            <a:r>
              <a:rPr lang="ru-RU" dirty="0"/>
              <a:t> і </a:t>
            </a:r>
            <a:r>
              <a:rPr lang="ru-RU" dirty="0" err="1"/>
              <a:t>бажаними</a:t>
            </a:r>
            <a:endParaRPr lang="ru-RU" dirty="0"/>
          </a:p>
          <a:p>
            <a:endParaRPr lang="en-US" dirty="0"/>
          </a:p>
        </p:txBody>
      </p:sp>
    </p:spTree>
    <p:extLst>
      <p:ext uri="{BB962C8B-B14F-4D97-AF65-F5344CB8AC3E}">
        <p14:creationId xmlns:p14="http://schemas.microsoft.com/office/powerpoint/2010/main" val="39431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7789-4494-7013-D825-8F7FB8DAA71E}"/>
              </a:ext>
            </a:extLst>
          </p:cNvPr>
          <p:cNvSpPr>
            <a:spLocks noGrp="1"/>
          </p:cNvSpPr>
          <p:nvPr>
            <p:ph type="title"/>
          </p:nvPr>
        </p:nvSpPr>
        <p:spPr/>
        <p:txBody>
          <a:bodyPr/>
          <a:lstStyle/>
          <a:p>
            <a:r>
              <a:rPr lang="ru-RU" b="1" i="1" dirty="0"/>
              <a:t>6. </a:t>
            </a:r>
            <a:r>
              <a:rPr lang="ru-RU" b="1" i="1" dirty="0" err="1"/>
              <a:t>Підтримка</a:t>
            </a:r>
            <a:r>
              <a:rPr lang="ru-RU" b="1" i="1" dirty="0"/>
              <a:t> </a:t>
            </a:r>
            <a:r>
              <a:rPr lang="ru-RU" b="1" i="1" dirty="0" err="1"/>
              <a:t>системи</a:t>
            </a:r>
            <a:endParaRPr lang="en-US" dirty="0"/>
          </a:p>
        </p:txBody>
      </p:sp>
      <p:sp>
        <p:nvSpPr>
          <p:cNvPr id="3" name="Content Placeholder 2">
            <a:extLst>
              <a:ext uri="{FF2B5EF4-FFF2-40B4-BE49-F238E27FC236}">
                <a16:creationId xmlns:a16="http://schemas.microsoft.com/office/drawing/2014/main" id="{F6CB00A6-CCF3-2ED1-2D91-3A9A5E81E6A1}"/>
              </a:ext>
            </a:extLst>
          </p:cNvPr>
          <p:cNvSpPr>
            <a:spLocks noGrp="1"/>
          </p:cNvSpPr>
          <p:nvPr>
            <p:ph idx="1"/>
          </p:nvPr>
        </p:nvSpPr>
        <p:spPr/>
        <p:txBody>
          <a:bodyPr/>
          <a:lstStyle/>
          <a:p>
            <a:r>
              <a:rPr lang="ru-RU" dirty="0"/>
              <a:t>На </a:t>
            </a:r>
            <a:r>
              <a:rPr lang="ru-RU" dirty="0" err="1"/>
              <a:t>цій</a:t>
            </a:r>
            <a:r>
              <a:rPr lang="ru-RU" dirty="0"/>
              <a:t> </a:t>
            </a:r>
            <a:r>
              <a:rPr lang="ru-RU" dirty="0" err="1"/>
              <a:t>фазі</a:t>
            </a:r>
            <a:r>
              <a:rPr lang="ru-RU" dirty="0"/>
              <a:t> </a:t>
            </a:r>
            <a:r>
              <a:rPr lang="ru-RU" dirty="0" err="1"/>
              <a:t>здійснюється</a:t>
            </a:r>
            <a:r>
              <a:rPr lang="ru-RU" dirty="0"/>
              <a:t> </a:t>
            </a:r>
            <a:r>
              <a:rPr lang="ru-RU" dirty="0" err="1"/>
              <a:t>періодична</a:t>
            </a:r>
            <a:r>
              <a:rPr lang="ru-RU" dirty="0"/>
              <a:t> </a:t>
            </a:r>
            <a:r>
              <a:rPr lang="ru-RU" dirty="0" err="1"/>
              <a:t>технічна</a:t>
            </a:r>
            <a:r>
              <a:rPr lang="ru-RU" dirty="0"/>
              <a:t> </a:t>
            </a:r>
            <a:r>
              <a:rPr lang="ru-RU" dirty="0" err="1"/>
              <a:t>підтримка</a:t>
            </a:r>
            <a:r>
              <a:rPr lang="ru-RU" dirty="0"/>
              <a:t> </a:t>
            </a:r>
            <a:r>
              <a:rPr lang="ru-RU" dirty="0" err="1"/>
              <a:t>системи</a:t>
            </a:r>
            <a:r>
              <a:rPr lang="ru-RU" dirty="0"/>
              <a:t>, </a:t>
            </a:r>
            <a:r>
              <a:rPr lang="ru-RU" dirty="0" err="1"/>
              <a:t>щоб</a:t>
            </a:r>
            <a:r>
              <a:rPr lang="ru-RU" dirty="0"/>
              <a:t> </a:t>
            </a:r>
            <a:r>
              <a:rPr lang="ru-RU" dirty="0" err="1"/>
              <a:t>переконатися</a:t>
            </a:r>
            <a:r>
              <a:rPr lang="ru-RU" dirty="0"/>
              <a:t>, </a:t>
            </a:r>
            <a:r>
              <a:rPr lang="ru-RU" dirty="0" err="1"/>
              <a:t>що</a:t>
            </a:r>
            <a:r>
              <a:rPr lang="ru-RU" dirty="0"/>
              <a:t> вона не </a:t>
            </a:r>
            <a:r>
              <a:rPr lang="ru-RU" dirty="0" err="1"/>
              <a:t>застаріла</a:t>
            </a:r>
            <a:r>
              <a:rPr lang="ru-RU" dirty="0"/>
              <a:t>.</a:t>
            </a:r>
          </a:p>
          <a:p>
            <a:r>
              <a:rPr lang="ru-RU" dirty="0" err="1"/>
              <a:t>Сюди</a:t>
            </a:r>
            <a:r>
              <a:rPr lang="ru-RU" dirty="0"/>
              <a:t> входить:</a:t>
            </a:r>
          </a:p>
          <a:p>
            <a:r>
              <a:rPr lang="ru-RU" dirty="0" err="1">
                <a:effectLst/>
              </a:rPr>
              <a:t>заміна</a:t>
            </a:r>
            <a:r>
              <a:rPr lang="ru-RU" dirty="0">
                <a:effectLst/>
              </a:rPr>
              <a:t> старого </a:t>
            </a:r>
            <a:r>
              <a:rPr lang="ru-RU" dirty="0" err="1">
                <a:effectLst/>
              </a:rPr>
              <a:t>обладнання</a:t>
            </a:r>
            <a:r>
              <a:rPr lang="ru-RU" dirty="0">
                <a:effectLst/>
              </a:rPr>
              <a:t> і </a:t>
            </a:r>
            <a:r>
              <a:rPr lang="ru-RU" dirty="0" err="1">
                <a:effectLst/>
              </a:rPr>
              <a:t>постійна</a:t>
            </a:r>
            <a:r>
              <a:rPr lang="ru-RU" dirty="0">
                <a:effectLst/>
              </a:rPr>
              <a:t> </a:t>
            </a:r>
            <a:r>
              <a:rPr lang="ru-RU" dirty="0" err="1">
                <a:effectLst/>
              </a:rPr>
              <a:t>оцінка</a:t>
            </a:r>
            <a:r>
              <a:rPr lang="ru-RU" dirty="0">
                <a:effectLst/>
              </a:rPr>
              <a:t> </a:t>
            </a:r>
            <a:r>
              <a:rPr lang="ru-RU" dirty="0" err="1">
                <a:effectLst/>
              </a:rPr>
              <a:t>продуктивності</a:t>
            </a:r>
            <a:endParaRPr lang="ru-RU" dirty="0">
              <a:effectLst/>
            </a:endParaRPr>
          </a:p>
          <a:p>
            <a:r>
              <a:rPr lang="ru-RU" dirty="0" err="1">
                <a:effectLst/>
              </a:rPr>
              <a:t>здійснюються</a:t>
            </a:r>
            <a:r>
              <a:rPr lang="ru-RU" dirty="0">
                <a:effectLst/>
              </a:rPr>
              <a:t> </a:t>
            </a:r>
            <a:r>
              <a:rPr lang="ru-RU" dirty="0" err="1">
                <a:effectLst/>
              </a:rPr>
              <a:t>апдейти</a:t>
            </a:r>
            <a:r>
              <a:rPr lang="ru-RU" dirty="0">
                <a:effectLst/>
              </a:rPr>
              <a:t> </a:t>
            </a:r>
            <a:r>
              <a:rPr lang="ru-RU" dirty="0" err="1">
                <a:effectLst/>
              </a:rPr>
              <a:t>певних</a:t>
            </a:r>
            <a:r>
              <a:rPr lang="ru-RU" dirty="0">
                <a:effectLst/>
              </a:rPr>
              <a:t> </a:t>
            </a:r>
            <a:r>
              <a:rPr lang="ru-RU" dirty="0" err="1">
                <a:effectLst/>
              </a:rPr>
              <a:t>компонентів</a:t>
            </a:r>
            <a:r>
              <a:rPr lang="ru-RU" dirty="0">
                <a:effectLst/>
              </a:rPr>
              <a:t>, </a:t>
            </a:r>
            <a:r>
              <a:rPr lang="ru-RU" dirty="0" err="1">
                <a:effectLst/>
              </a:rPr>
              <a:t>щоб</a:t>
            </a:r>
            <a:r>
              <a:rPr lang="ru-RU" dirty="0">
                <a:effectLst/>
              </a:rPr>
              <a:t> </a:t>
            </a:r>
            <a:r>
              <a:rPr lang="ru-RU" dirty="0" err="1">
                <a:effectLst/>
              </a:rPr>
              <a:t>упевнитися</a:t>
            </a:r>
            <a:r>
              <a:rPr lang="ru-RU" dirty="0">
                <a:effectLst/>
              </a:rPr>
              <a:t>, </a:t>
            </a:r>
            <a:r>
              <a:rPr lang="ru-RU" dirty="0" err="1">
                <a:effectLst/>
              </a:rPr>
              <a:t>що</a:t>
            </a:r>
            <a:r>
              <a:rPr lang="ru-RU" dirty="0">
                <a:effectLst/>
              </a:rPr>
              <a:t> система </a:t>
            </a:r>
            <a:r>
              <a:rPr lang="ru-RU" dirty="0" err="1">
                <a:effectLst/>
              </a:rPr>
              <a:t>відповідає</a:t>
            </a:r>
            <a:r>
              <a:rPr lang="ru-RU" dirty="0">
                <a:effectLst/>
              </a:rPr>
              <a:t> </a:t>
            </a:r>
            <a:r>
              <a:rPr lang="ru-RU" dirty="0" err="1">
                <a:effectLst/>
              </a:rPr>
              <a:t>потрібним</a:t>
            </a:r>
            <a:r>
              <a:rPr lang="ru-RU" dirty="0">
                <a:effectLst/>
              </a:rPr>
              <a:t> стандартам і </a:t>
            </a:r>
            <a:r>
              <a:rPr lang="ru-RU" dirty="0" err="1">
                <a:effectLst/>
              </a:rPr>
              <a:t>новітнім</a:t>
            </a:r>
            <a:r>
              <a:rPr lang="ru-RU" dirty="0">
                <a:effectLst/>
              </a:rPr>
              <a:t> </a:t>
            </a:r>
            <a:r>
              <a:rPr lang="ru-RU" dirty="0" err="1">
                <a:effectLst/>
              </a:rPr>
              <a:t>технологіям</a:t>
            </a:r>
            <a:r>
              <a:rPr lang="ru-RU" dirty="0">
                <a:effectLst/>
              </a:rPr>
              <a:t>, і не </a:t>
            </a:r>
            <a:r>
              <a:rPr lang="ru-RU" dirty="0" err="1">
                <a:effectLst/>
              </a:rPr>
              <a:t>схильна</a:t>
            </a:r>
            <a:r>
              <a:rPr lang="ru-RU" dirty="0">
                <a:effectLst/>
              </a:rPr>
              <a:t> до </a:t>
            </a:r>
            <a:r>
              <a:rPr lang="ru-RU" dirty="0" err="1">
                <a:effectLst/>
              </a:rPr>
              <a:t>загроз</a:t>
            </a:r>
            <a:r>
              <a:rPr lang="ru-RU" dirty="0">
                <a:effectLst/>
              </a:rPr>
              <a:t> </a:t>
            </a:r>
            <a:r>
              <a:rPr lang="ru-RU" dirty="0" err="1">
                <a:effectLst/>
              </a:rPr>
              <a:t>безпеки</a:t>
            </a:r>
            <a:r>
              <a:rPr lang="ru-RU" dirty="0">
                <a:effectLst/>
              </a:rPr>
              <a:t>.</a:t>
            </a:r>
          </a:p>
          <a:p>
            <a:r>
              <a:rPr lang="ru-RU" dirty="0" err="1"/>
              <a:t>Це</a:t>
            </a:r>
            <a:r>
              <a:rPr lang="ru-RU" dirty="0"/>
              <a:t> </a:t>
            </a:r>
            <a:r>
              <a:rPr lang="ru-RU" dirty="0" err="1"/>
              <a:t>шість</a:t>
            </a:r>
            <a:r>
              <a:rPr lang="ru-RU" dirty="0"/>
              <a:t> </a:t>
            </a:r>
            <a:r>
              <a:rPr lang="ru-RU" dirty="0" err="1"/>
              <a:t>основних</a:t>
            </a:r>
            <a:r>
              <a:rPr lang="ru-RU" dirty="0"/>
              <a:t> </a:t>
            </a:r>
            <a:r>
              <a:rPr lang="ru-RU" dirty="0" err="1"/>
              <a:t>стадій</a:t>
            </a:r>
            <a:r>
              <a:rPr lang="ru-RU" dirty="0"/>
              <a:t> </a:t>
            </a:r>
            <a:r>
              <a:rPr lang="ru-RU" dirty="0" err="1"/>
              <a:t>життєвого</a:t>
            </a:r>
            <a:r>
              <a:rPr lang="ru-RU" dirty="0"/>
              <a:t> циклу </a:t>
            </a:r>
            <a:r>
              <a:rPr lang="ru-RU" dirty="0" err="1"/>
              <a:t>розробки</a:t>
            </a:r>
            <a:r>
              <a:rPr lang="ru-RU" dirty="0"/>
              <a:t> </a:t>
            </a:r>
            <a:r>
              <a:rPr lang="ru-RU" dirty="0" err="1"/>
              <a:t>системи</a:t>
            </a:r>
            <a:r>
              <a:rPr lang="ru-RU" dirty="0"/>
              <a:t>, і вони </a:t>
            </a:r>
            <a:r>
              <a:rPr lang="ru-RU" dirty="0" err="1"/>
              <a:t>повторюються</a:t>
            </a:r>
            <a:r>
              <a:rPr lang="ru-RU" dirty="0"/>
              <a:t> для кожного проекту.</a:t>
            </a:r>
          </a:p>
          <a:p>
            <a:endParaRPr lang="en-US" dirty="0"/>
          </a:p>
        </p:txBody>
      </p:sp>
    </p:spTree>
    <p:extLst>
      <p:ext uri="{BB962C8B-B14F-4D97-AF65-F5344CB8AC3E}">
        <p14:creationId xmlns:p14="http://schemas.microsoft.com/office/powerpoint/2010/main" val="58973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E063E-05C2-36C3-0A98-68AF4B4C61CE}"/>
              </a:ext>
            </a:extLst>
          </p:cNvPr>
          <p:cNvPicPr>
            <a:picLocks noChangeAspect="1"/>
          </p:cNvPicPr>
          <p:nvPr/>
        </p:nvPicPr>
        <p:blipFill>
          <a:blip r:embed="rId2"/>
          <a:stretch>
            <a:fillRect/>
          </a:stretch>
        </p:blipFill>
        <p:spPr>
          <a:xfrm>
            <a:off x="-470466" y="0"/>
            <a:ext cx="13132932" cy="6858000"/>
          </a:xfrm>
          <a:prstGeom prst="rect">
            <a:avLst/>
          </a:prstGeom>
        </p:spPr>
      </p:pic>
      <p:sp>
        <p:nvSpPr>
          <p:cNvPr id="7" name="TextBox 6">
            <a:extLst>
              <a:ext uri="{FF2B5EF4-FFF2-40B4-BE49-F238E27FC236}">
                <a16:creationId xmlns:a16="http://schemas.microsoft.com/office/drawing/2014/main" id="{6C71AE86-8192-0D1F-DCC2-76CC69EDB01E}"/>
              </a:ext>
            </a:extLst>
          </p:cNvPr>
          <p:cNvSpPr txBox="1"/>
          <p:nvPr/>
        </p:nvSpPr>
        <p:spPr>
          <a:xfrm>
            <a:off x="2825817" y="829990"/>
            <a:ext cx="6797040" cy="1200329"/>
          </a:xfrm>
          <a:prstGeom prst="rect">
            <a:avLst/>
          </a:prstGeom>
          <a:noFill/>
        </p:spPr>
        <p:txBody>
          <a:bodyPr wrap="square">
            <a:spAutoFit/>
          </a:bodyPr>
          <a:lstStyle/>
          <a:p>
            <a:r>
              <a:rPr lang="ru-RU" dirty="0" err="1"/>
              <a:t>Життєвий</a:t>
            </a:r>
            <a:r>
              <a:rPr lang="ru-RU" dirty="0"/>
              <a:t> цикл </a:t>
            </a:r>
            <a:r>
              <a:rPr lang="ru-RU" dirty="0" err="1"/>
              <a:t>програмного</a:t>
            </a:r>
            <a:r>
              <a:rPr lang="ru-RU" dirty="0"/>
              <a:t> </a:t>
            </a:r>
            <a:r>
              <a:rPr lang="ru-RU" dirty="0" err="1"/>
              <a:t>забезпечення</a:t>
            </a:r>
            <a:r>
              <a:rPr lang="ru-RU" dirty="0"/>
              <a:t> (ПЗ) – </a:t>
            </a:r>
            <a:r>
              <a:rPr lang="ru-RU" dirty="0" err="1"/>
              <a:t>період</a:t>
            </a:r>
            <a:r>
              <a:rPr lang="ru-RU" dirty="0"/>
              <a:t> часу, </a:t>
            </a:r>
            <a:r>
              <a:rPr lang="ru-RU" dirty="0" err="1"/>
              <a:t>який</a:t>
            </a:r>
            <a:r>
              <a:rPr lang="ru-RU" dirty="0"/>
              <a:t> </a:t>
            </a:r>
            <a:r>
              <a:rPr lang="ru-RU" dirty="0" err="1"/>
              <a:t>починається</a:t>
            </a:r>
            <a:r>
              <a:rPr lang="ru-RU" dirty="0"/>
              <a:t> з моменту </a:t>
            </a:r>
            <a:r>
              <a:rPr lang="ru-RU" dirty="0" err="1"/>
              <a:t>прийняття</a:t>
            </a:r>
            <a:r>
              <a:rPr lang="ru-RU" dirty="0"/>
              <a:t> </a:t>
            </a:r>
            <a:r>
              <a:rPr lang="ru-RU" dirty="0" err="1"/>
              <a:t>рішення</a:t>
            </a:r>
            <a:r>
              <a:rPr lang="ru-RU" dirty="0"/>
              <a:t> про </a:t>
            </a:r>
            <a:r>
              <a:rPr lang="ru-RU" dirty="0" err="1"/>
              <a:t>необхідність</a:t>
            </a:r>
            <a:r>
              <a:rPr lang="ru-RU" dirty="0"/>
              <a:t> </a:t>
            </a:r>
            <a:r>
              <a:rPr lang="ru-RU" dirty="0" err="1"/>
              <a:t>створення</a:t>
            </a:r>
            <a:r>
              <a:rPr lang="ru-RU" dirty="0"/>
              <a:t> </a:t>
            </a:r>
            <a:r>
              <a:rPr lang="ru-RU" dirty="0" err="1"/>
              <a:t>програмного</a:t>
            </a:r>
            <a:r>
              <a:rPr lang="ru-RU" dirty="0"/>
              <a:t> продукту і </a:t>
            </a:r>
            <a:r>
              <a:rPr lang="ru-RU" dirty="0" err="1"/>
              <a:t>закінчується</a:t>
            </a:r>
            <a:r>
              <a:rPr lang="ru-RU" dirty="0"/>
              <a:t> в момент </a:t>
            </a:r>
            <a:r>
              <a:rPr lang="ru-RU" dirty="0" err="1"/>
              <a:t>його</a:t>
            </a:r>
            <a:r>
              <a:rPr lang="ru-RU" dirty="0"/>
              <a:t> </a:t>
            </a:r>
            <a:r>
              <a:rPr lang="ru-RU" dirty="0" err="1"/>
              <a:t>повного</a:t>
            </a:r>
            <a:r>
              <a:rPr lang="ru-RU" dirty="0"/>
              <a:t> </a:t>
            </a:r>
            <a:r>
              <a:rPr lang="ru-RU" dirty="0" err="1"/>
              <a:t>вилучення</a:t>
            </a:r>
            <a:r>
              <a:rPr lang="ru-RU" dirty="0"/>
              <a:t> з </a:t>
            </a:r>
            <a:r>
              <a:rPr lang="ru-RU" dirty="0" err="1"/>
              <a:t>експлуатації</a:t>
            </a:r>
            <a:r>
              <a:rPr lang="ru-RU" dirty="0"/>
              <a:t>.</a:t>
            </a:r>
            <a:endParaRPr lang="en-US" dirty="0"/>
          </a:p>
        </p:txBody>
      </p:sp>
    </p:spTree>
    <p:extLst>
      <p:ext uri="{BB962C8B-B14F-4D97-AF65-F5344CB8AC3E}">
        <p14:creationId xmlns:p14="http://schemas.microsoft.com/office/powerpoint/2010/main" val="378178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1551</Words>
  <Application>Microsoft Office PowerPoint</Application>
  <PresentationFormat>Widescreen</PresentationFormat>
  <Paragraphs>104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PowerPoint Presentation</vt:lpstr>
      <vt:lpstr>SDLC</vt:lpstr>
      <vt:lpstr>1. Планування системи</vt:lpstr>
      <vt:lpstr>2. Аналіз системи</vt:lpstr>
      <vt:lpstr>3. Дизайн системи</vt:lpstr>
      <vt:lpstr>4. Розробка, впровадження і розгортання</vt:lpstr>
      <vt:lpstr>5. Дослідна експлуатація та інтеграція</vt:lpstr>
      <vt:lpstr>6. Підтримка системи</vt:lpstr>
      <vt:lpstr>PowerPoint Presentation</vt:lpstr>
      <vt:lpstr>Каскадна або водоспадна модель (Waterfall model) </vt:lpstr>
      <vt:lpstr>При такій моделі кожна з фаз проєкту проводиться один раз, слідуючи одна за одною. Для того, щоб почати наступну стадію, необхідне повне завершення попередньої.</vt:lpstr>
      <vt:lpstr>V-подібна модель (V-model) </vt:lpstr>
      <vt:lpstr>Дана модель стала послідовником каскадної моделі, так як з її допомогою можна усунути недоліки, які були раніше. Суть цієї моделі полягає в тому, що процеси на всіх етапах контролюються, щоб переконатися в можливості переходу на наступний рівень. Вже на стадії написання вимог починається процес тестування. </vt:lpstr>
      <vt:lpstr>Інкрементна модель (Incremental model) </vt:lpstr>
      <vt:lpstr>Відповідно до інкрементної моделі (англ. Increment - збільшення, прирощення) програмне забезпечення розробляється з лінійною послідовністю стадій, але в кілька інкрементів (версій). Таким чином поліпшення продукту проходить заплановано весь час, поки життєвий цикл розробки ПЗ не завершиться.  Вимоги до системи визначаються на самому початку роботи, після чого процес розробки проводиться у вигляді послідовності версій, кожна з яких є закінченим і працездатним продуктом.</vt:lpstr>
      <vt:lpstr>Спіральна модель (Spiral model) </vt:lpstr>
      <vt:lpstr>У спіральної моделі життєвий шлях продукту, що розробляється зображується у вигляді спіралі, яка, розпочавшись на етапі планування, розкручується з проходженням кожного наступного кроку. Таким чином, на виході з чергового витка отримуємо готовий протестований прототип, який доповнює існуючу збірку. Прототип, що задовольняє всі вимоги, готовий до випуску.</vt:lpstr>
      <vt:lpstr>Гнучка модель (Agile model) </vt:lpstr>
      <vt:lpstr>Являє собою сукупність різних підходів до розробки ПЗ. Включає серії підходів до розробки програмного забезпечення, орієнтованого на використання ітеративної розробки (в Scrum ітерації називаються спринтами), динамічне формування вимог і забезпечення їхньої реалізації в результаті постійної взаємодії всередині самоорганізованих робочих груп, що складаються з фахівців різного профілю. Окрема ітерація являє собою мініатюрний програмний проєкт. Однією з основних ідей Agile є взаємодія всередині команди і з замовником напряму.</vt:lpstr>
      <vt:lpstr>Скрам (Scrum) </vt:lpstr>
      <vt:lpstr>About</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Oleksandr Prazdnikov</dc:creator>
  <cp:lastModifiedBy>Oleksandr Prazdnikov</cp:lastModifiedBy>
  <cp:revision>1</cp:revision>
  <dcterms:created xsi:type="dcterms:W3CDTF">2025-09-18T12:49:18Z</dcterms:created>
  <dcterms:modified xsi:type="dcterms:W3CDTF">2025-09-18T13:08:25Z</dcterms:modified>
</cp:coreProperties>
</file>