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34"/>
  </p:notesMasterIdLst>
  <p:handoutMasterIdLst>
    <p:handoutMasterId r:id="rId35"/>
  </p:handoutMasterIdLst>
  <p:sldIdLst>
    <p:sldId id="265" r:id="rId5"/>
    <p:sldId id="27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76" r:id="rId14"/>
    <p:sldId id="277" r:id="rId15"/>
    <p:sldId id="271" r:id="rId16"/>
    <p:sldId id="272" r:id="rId17"/>
    <p:sldId id="273" r:id="rId18"/>
    <p:sldId id="274" r:id="rId19"/>
    <p:sldId id="278" r:id="rId20"/>
    <p:sldId id="279" r:id="rId21"/>
    <p:sldId id="282" r:id="rId22"/>
    <p:sldId id="283" r:id="rId23"/>
    <p:sldId id="288" r:id="rId24"/>
    <p:sldId id="284" r:id="rId25"/>
    <p:sldId id="285" r:id="rId26"/>
    <p:sldId id="280" r:id="rId27"/>
    <p:sldId id="286" r:id="rId28"/>
    <p:sldId id="287" r:id="rId29"/>
    <p:sldId id="281" r:id="rId30"/>
    <p:sldId id="289" r:id="rId31"/>
    <p:sldId id="290" r:id="rId32"/>
    <p:sldId id="275" r:id="rId33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5250" autoAdjust="0"/>
  </p:normalViewPr>
  <p:slideViewPr>
    <p:cSldViewPr snapToGrid="0" showGuides="1">
      <p:cViewPr>
        <p:scale>
          <a:sx n="81" d="100"/>
          <a:sy n="81" d="100"/>
        </p:scale>
        <p:origin x="638" y="-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6009B-D79A-4F9D-B37B-6B6CD19DB513}" type="doc">
      <dgm:prSet loTypeId="urn:microsoft.com/office/officeart/2005/8/layout/chevron2" loCatId="process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F6641FF2-0682-4A3B-99AF-09BFD9D75330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Простота розрахунку</a:t>
          </a:r>
        </a:p>
      </dgm:t>
    </dgm:pt>
    <dgm:pt modelId="{90C974D4-AE42-41D9-BEDD-C79DA38D1149}" type="parTrans" cxnId="{8B358D33-E4C2-4DA9-A8F2-E3F964EC5C24}">
      <dgm:prSet/>
      <dgm:spPr/>
      <dgm:t>
        <a:bodyPr/>
        <a:lstStyle/>
        <a:p>
          <a:endParaRPr lang="uk-UA"/>
        </a:p>
      </dgm:t>
    </dgm:pt>
    <dgm:pt modelId="{D90AE64D-AEF3-4938-A58C-0941C54C2462}" type="sibTrans" cxnId="{8B358D33-E4C2-4DA9-A8F2-E3F964EC5C24}">
      <dgm:prSet/>
      <dgm:spPr/>
      <dgm:t>
        <a:bodyPr/>
        <a:lstStyle/>
        <a:p>
          <a:endParaRPr lang="uk-UA"/>
        </a:p>
      </dgm:t>
    </dgm:pt>
    <dgm:pt modelId="{35D4D608-D433-4287-8869-F739560D0862}">
      <dgm:prSet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uk-UA" dirty="0"/>
            <a:t>Головна перевага моделі ціноутворення «витрати плюс» полягає в простоті розрахунку. Аналізуєте виробничі витрати, визначаєте бажану націнку — отримуєте ціну продажу. Цей метод є зрозумілим, що полегшує процес встановлення цін для менеджерів і бухгалтерів.</a:t>
          </a:r>
        </a:p>
      </dgm:t>
    </dgm:pt>
    <dgm:pt modelId="{9B798A31-36C3-46DE-BF25-E902F9C20154}" type="parTrans" cxnId="{44A19208-7782-4FE5-993B-AFA6518BEE84}">
      <dgm:prSet/>
      <dgm:spPr/>
      <dgm:t>
        <a:bodyPr/>
        <a:lstStyle/>
        <a:p>
          <a:endParaRPr lang="uk-UA"/>
        </a:p>
      </dgm:t>
    </dgm:pt>
    <dgm:pt modelId="{917D3803-9137-423D-A693-AE6B2A48132F}" type="sibTrans" cxnId="{44A19208-7782-4FE5-993B-AFA6518BEE84}">
      <dgm:prSet/>
      <dgm:spPr/>
      <dgm:t>
        <a:bodyPr/>
        <a:lstStyle/>
        <a:p>
          <a:endParaRPr lang="uk-UA"/>
        </a:p>
      </dgm:t>
    </dgm:pt>
    <dgm:pt modelId="{2FDFB712-D2EB-4CAA-99D5-1FD6F716ADE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Прогнозованість ціноутворення</a:t>
          </a:r>
        </a:p>
      </dgm:t>
    </dgm:pt>
    <dgm:pt modelId="{39D02258-3188-4596-9085-458F4E428E9C}" type="parTrans" cxnId="{84748B2F-6383-4F56-894F-C6146EDD2A50}">
      <dgm:prSet/>
      <dgm:spPr/>
      <dgm:t>
        <a:bodyPr/>
        <a:lstStyle/>
        <a:p>
          <a:endParaRPr lang="uk-UA"/>
        </a:p>
      </dgm:t>
    </dgm:pt>
    <dgm:pt modelId="{B603717F-7BF4-40BC-94EE-EBD3301146DB}" type="sibTrans" cxnId="{84748B2F-6383-4F56-894F-C6146EDD2A50}">
      <dgm:prSet/>
      <dgm:spPr/>
      <dgm:t>
        <a:bodyPr/>
        <a:lstStyle/>
        <a:p>
          <a:endParaRPr lang="uk-UA"/>
        </a:p>
      </dgm:t>
    </dgm:pt>
    <dgm:pt modelId="{7DC39D61-1C40-4C8B-ADE8-090BBBBC71D4}">
      <dgm:prSet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uk-UA"/>
            <a:t>Чіткий аналіз накладних, виробничих або закупівельних витрат дає змогу уникнути недооцінювання чи переоцінювання товарів. Це гарантує стабільність і прогнозованість цінової політики. І, головне, використання цього підходу допомагає компаніям впевнитися, що всі витрати покриті.</a:t>
          </a:r>
        </a:p>
      </dgm:t>
    </dgm:pt>
    <dgm:pt modelId="{6A0D8258-61CF-4FEE-BDFC-6216EE08174D}" type="parTrans" cxnId="{1D8C1304-EC03-4B6F-B3A2-69971C9AF9D7}">
      <dgm:prSet/>
      <dgm:spPr/>
      <dgm:t>
        <a:bodyPr/>
        <a:lstStyle/>
        <a:p>
          <a:endParaRPr lang="uk-UA"/>
        </a:p>
      </dgm:t>
    </dgm:pt>
    <dgm:pt modelId="{3C980304-46DA-4E5F-83EF-8C8399C64A00}" type="sibTrans" cxnId="{1D8C1304-EC03-4B6F-B3A2-69971C9AF9D7}">
      <dgm:prSet/>
      <dgm:spPr/>
      <dgm:t>
        <a:bodyPr/>
        <a:lstStyle/>
        <a:p>
          <a:endParaRPr lang="uk-UA"/>
        </a:p>
      </dgm:t>
    </dgm:pt>
    <dgm:pt modelId="{59915C05-4117-4CB8-950B-2367048A2D6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Прозорість ціноутворення</a:t>
          </a:r>
        </a:p>
      </dgm:t>
    </dgm:pt>
    <dgm:pt modelId="{09C12728-1A49-471A-9071-32B958582303}" type="parTrans" cxnId="{2E601204-A5CA-4F90-BE2A-6C82099B14C2}">
      <dgm:prSet/>
      <dgm:spPr/>
      <dgm:t>
        <a:bodyPr/>
        <a:lstStyle/>
        <a:p>
          <a:endParaRPr lang="uk-UA"/>
        </a:p>
      </dgm:t>
    </dgm:pt>
    <dgm:pt modelId="{85F9FF84-CED0-4C5C-99BB-D63DCBC862A5}" type="sibTrans" cxnId="{2E601204-A5CA-4F90-BE2A-6C82099B14C2}">
      <dgm:prSet/>
      <dgm:spPr/>
      <dgm:t>
        <a:bodyPr/>
        <a:lstStyle/>
        <a:p>
          <a:endParaRPr lang="uk-UA"/>
        </a:p>
      </dgm:t>
    </dgm:pt>
    <dgm:pt modelId="{139C61B9-E247-40BF-9BB1-6764C7C81F89}">
      <dgm:prSet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uk-UA"/>
            <a:t>Підхід «витрати плюс» дає змогу прозоро комунікувати аудиторії кейси з підвищенням ціни. Наприклад, якщо зросли виробничі витрати, ви легко зможете пояснити своїм покупцям, чому кінцева вартість продукту теж виросла.</a:t>
          </a:r>
        </a:p>
      </dgm:t>
    </dgm:pt>
    <dgm:pt modelId="{AD8299DD-5D86-4344-A5AF-92CBA87B2585}" type="parTrans" cxnId="{3F656314-6483-4B06-8E18-44154D2438CD}">
      <dgm:prSet/>
      <dgm:spPr/>
      <dgm:t>
        <a:bodyPr/>
        <a:lstStyle/>
        <a:p>
          <a:endParaRPr lang="uk-UA"/>
        </a:p>
      </dgm:t>
    </dgm:pt>
    <dgm:pt modelId="{F29951FE-370A-4414-962E-4FD02CC06AF3}" type="sibTrans" cxnId="{3F656314-6483-4B06-8E18-44154D2438CD}">
      <dgm:prSet/>
      <dgm:spPr/>
      <dgm:t>
        <a:bodyPr/>
        <a:lstStyle/>
        <a:p>
          <a:endParaRPr lang="uk-UA"/>
        </a:p>
      </dgm:t>
    </dgm:pt>
    <dgm:pt modelId="{56C13898-4AA7-483F-8C99-FFC0DCA0648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Гнучкість у коригуванні цін</a:t>
          </a:r>
        </a:p>
      </dgm:t>
    </dgm:pt>
    <dgm:pt modelId="{78E7F79B-121C-4667-B5EE-A521DD63E99B}" type="parTrans" cxnId="{EF7DFC89-63CB-4F75-90FA-2DF5BB49D990}">
      <dgm:prSet/>
      <dgm:spPr/>
      <dgm:t>
        <a:bodyPr/>
        <a:lstStyle/>
        <a:p>
          <a:endParaRPr lang="uk-UA"/>
        </a:p>
      </dgm:t>
    </dgm:pt>
    <dgm:pt modelId="{1C6287A8-3710-4D0D-AAA2-E9EBEF923082}" type="sibTrans" cxnId="{EF7DFC89-63CB-4F75-90FA-2DF5BB49D990}">
      <dgm:prSet/>
      <dgm:spPr/>
      <dgm:t>
        <a:bodyPr/>
        <a:lstStyle/>
        <a:p>
          <a:endParaRPr lang="uk-UA"/>
        </a:p>
      </dgm:t>
    </dgm:pt>
    <dgm:pt modelId="{7AE30342-2E22-4357-80E3-5816938166EA}">
      <dgm:prSet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uk-UA" dirty="0"/>
            <a:t>Ціноутворення на основі витрат дає бізнесу можливість </a:t>
          </a:r>
          <a:r>
            <a:rPr lang="uk-UA" dirty="0" err="1"/>
            <a:t>гнучко</a:t>
          </a:r>
          <a:r>
            <a:rPr lang="uk-UA" dirty="0"/>
            <a:t> коригувати ціну відповідно до змін суми витрат на виробництво (сировина, оплата праці) чи закупівлю (транспортні та логістичні витрати, митні збори).</a:t>
          </a:r>
        </a:p>
      </dgm:t>
    </dgm:pt>
    <dgm:pt modelId="{15AA4C90-3EAB-49B6-94F1-2A490F6406F0}" type="parTrans" cxnId="{6CA776DE-79DF-4F7D-A6C4-2F5A3BFED242}">
      <dgm:prSet/>
      <dgm:spPr/>
      <dgm:t>
        <a:bodyPr/>
        <a:lstStyle/>
        <a:p>
          <a:endParaRPr lang="uk-UA"/>
        </a:p>
      </dgm:t>
    </dgm:pt>
    <dgm:pt modelId="{81D81C07-D124-4D1B-8505-AA09C16E4166}" type="sibTrans" cxnId="{6CA776DE-79DF-4F7D-A6C4-2F5A3BFED242}">
      <dgm:prSet/>
      <dgm:spPr/>
      <dgm:t>
        <a:bodyPr/>
        <a:lstStyle/>
        <a:p>
          <a:endParaRPr lang="uk-UA"/>
        </a:p>
      </dgm:t>
    </dgm:pt>
    <dgm:pt modelId="{7E2E47B1-979A-4D96-A47F-3A5648147D66}" type="pres">
      <dgm:prSet presAssocID="{94E6009B-D79A-4F9D-B37B-6B6CD19DB513}" presName="linearFlow" presStyleCnt="0">
        <dgm:presLayoutVars>
          <dgm:dir/>
          <dgm:animLvl val="lvl"/>
          <dgm:resizeHandles val="exact"/>
        </dgm:presLayoutVars>
      </dgm:prSet>
      <dgm:spPr/>
    </dgm:pt>
    <dgm:pt modelId="{F4653380-DE06-41BA-939C-5A9B100AF419}" type="pres">
      <dgm:prSet presAssocID="{F6641FF2-0682-4A3B-99AF-09BFD9D75330}" presName="composite" presStyleCnt="0"/>
      <dgm:spPr/>
    </dgm:pt>
    <dgm:pt modelId="{44001BCA-80D4-4DE0-BF49-257CBCF387BD}" type="pres">
      <dgm:prSet presAssocID="{F6641FF2-0682-4A3B-99AF-09BFD9D75330}" presName="parentText" presStyleLbl="alignNode1" presStyleIdx="0" presStyleCnt="4" custLinFactNeighborX="1761" custLinFactNeighborY="-4932">
        <dgm:presLayoutVars>
          <dgm:chMax val="1"/>
          <dgm:bulletEnabled val="1"/>
        </dgm:presLayoutVars>
      </dgm:prSet>
      <dgm:spPr/>
    </dgm:pt>
    <dgm:pt modelId="{37538F31-ACBD-4BDF-9D7D-0976BA658B0C}" type="pres">
      <dgm:prSet presAssocID="{F6641FF2-0682-4A3B-99AF-09BFD9D75330}" presName="descendantText" presStyleLbl="alignAcc1" presStyleIdx="0" presStyleCnt="4">
        <dgm:presLayoutVars>
          <dgm:bulletEnabled val="1"/>
        </dgm:presLayoutVars>
      </dgm:prSet>
      <dgm:spPr/>
    </dgm:pt>
    <dgm:pt modelId="{2CAD0F21-2405-4FAA-AEF7-D95449FDBC55}" type="pres">
      <dgm:prSet presAssocID="{D90AE64D-AEF3-4938-A58C-0941C54C2462}" presName="sp" presStyleCnt="0"/>
      <dgm:spPr/>
    </dgm:pt>
    <dgm:pt modelId="{0F46EB0F-E6BF-474B-B205-1E5E74C9EB09}" type="pres">
      <dgm:prSet presAssocID="{2FDFB712-D2EB-4CAA-99D5-1FD6F716ADEB}" presName="composite" presStyleCnt="0"/>
      <dgm:spPr/>
    </dgm:pt>
    <dgm:pt modelId="{0DEEA7D5-FD78-4E99-8596-BB1A9263CB87}" type="pres">
      <dgm:prSet presAssocID="{2FDFB712-D2EB-4CAA-99D5-1FD6F716ADE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ECEC76B-4D9A-43F0-90A2-DA37060DF9A5}" type="pres">
      <dgm:prSet presAssocID="{2FDFB712-D2EB-4CAA-99D5-1FD6F716ADEB}" presName="descendantText" presStyleLbl="alignAcc1" presStyleIdx="1" presStyleCnt="4">
        <dgm:presLayoutVars>
          <dgm:bulletEnabled val="1"/>
        </dgm:presLayoutVars>
      </dgm:prSet>
      <dgm:spPr/>
    </dgm:pt>
    <dgm:pt modelId="{9F913130-14D1-4E8E-9ECA-C22926E14470}" type="pres">
      <dgm:prSet presAssocID="{B603717F-7BF4-40BC-94EE-EBD3301146DB}" presName="sp" presStyleCnt="0"/>
      <dgm:spPr/>
    </dgm:pt>
    <dgm:pt modelId="{1638027E-23A2-4118-8418-8A3A3DC9E062}" type="pres">
      <dgm:prSet presAssocID="{59915C05-4117-4CB8-950B-2367048A2D69}" presName="composite" presStyleCnt="0"/>
      <dgm:spPr/>
    </dgm:pt>
    <dgm:pt modelId="{DB0CF565-6B48-46C6-9B42-B6AEE2C0010F}" type="pres">
      <dgm:prSet presAssocID="{59915C05-4117-4CB8-950B-2367048A2D69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EB75257B-A792-4EDF-95C3-B381FAB58449}" type="pres">
      <dgm:prSet presAssocID="{59915C05-4117-4CB8-950B-2367048A2D69}" presName="descendantText" presStyleLbl="alignAcc1" presStyleIdx="2" presStyleCnt="4">
        <dgm:presLayoutVars>
          <dgm:bulletEnabled val="1"/>
        </dgm:presLayoutVars>
      </dgm:prSet>
      <dgm:spPr/>
    </dgm:pt>
    <dgm:pt modelId="{9BC7F1D3-A258-4EF5-BF70-EE16876B6527}" type="pres">
      <dgm:prSet presAssocID="{85F9FF84-CED0-4C5C-99BB-D63DCBC862A5}" presName="sp" presStyleCnt="0"/>
      <dgm:spPr/>
    </dgm:pt>
    <dgm:pt modelId="{1DF5359C-712C-4945-8C36-B46AB8676419}" type="pres">
      <dgm:prSet presAssocID="{56C13898-4AA7-483F-8C99-FFC0DCA06483}" presName="composite" presStyleCnt="0"/>
      <dgm:spPr/>
    </dgm:pt>
    <dgm:pt modelId="{F43CDEC4-993B-4910-BD62-04BCEA8EE152}" type="pres">
      <dgm:prSet presAssocID="{56C13898-4AA7-483F-8C99-FFC0DCA0648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D0D368A-DED3-4139-8815-AF1BEF2583FB}" type="pres">
      <dgm:prSet presAssocID="{56C13898-4AA7-483F-8C99-FFC0DCA0648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2E601204-A5CA-4F90-BE2A-6C82099B14C2}" srcId="{94E6009B-D79A-4F9D-B37B-6B6CD19DB513}" destId="{59915C05-4117-4CB8-950B-2367048A2D69}" srcOrd="2" destOrd="0" parTransId="{09C12728-1A49-471A-9071-32B958582303}" sibTransId="{85F9FF84-CED0-4C5C-99BB-D63DCBC862A5}"/>
    <dgm:cxn modelId="{1D8C1304-EC03-4B6F-B3A2-69971C9AF9D7}" srcId="{2FDFB712-D2EB-4CAA-99D5-1FD6F716ADEB}" destId="{7DC39D61-1C40-4C8B-ADE8-090BBBBC71D4}" srcOrd="0" destOrd="0" parTransId="{6A0D8258-61CF-4FEE-BDFC-6216EE08174D}" sibTransId="{3C980304-46DA-4E5F-83EF-8C8399C64A00}"/>
    <dgm:cxn modelId="{44A19208-7782-4FE5-993B-AFA6518BEE84}" srcId="{F6641FF2-0682-4A3B-99AF-09BFD9D75330}" destId="{35D4D608-D433-4287-8869-F739560D0862}" srcOrd="0" destOrd="0" parTransId="{9B798A31-36C3-46DE-BF25-E902F9C20154}" sibTransId="{917D3803-9137-423D-A693-AE6B2A48132F}"/>
    <dgm:cxn modelId="{3F656314-6483-4B06-8E18-44154D2438CD}" srcId="{59915C05-4117-4CB8-950B-2367048A2D69}" destId="{139C61B9-E247-40BF-9BB1-6764C7C81F89}" srcOrd="0" destOrd="0" parTransId="{AD8299DD-5D86-4344-A5AF-92CBA87B2585}" sibTransId="{F29951FE-370A-4414-962E-4FD02CC06AF3}"/>
    <dgm:cxn modelId="{84748B2F-6383-4F56-894F-C6146EDD2A50}" srcId="{94E6009B-D79A-4F9D-B37B-6B6CD19DB513}" destId="{2FDFB712-D2EB-4CAA-99D5-1FD6F716ADEB}" srcOrd="1" destOrd="0" parTransId="{39D02258-3188-4596-9085-458F4E428E9C}" sibTransId="{B603717F-7BF4-40BC-94EE-EBD3301146DB}"/>
    <dgm:cxn modelId="{8B358D33-E4C2-4DA9-A8F2-E3F964EC5C24}" srcId="{94E6009B-D79A-4F9D-B37B-6B6CD19DB513}" destId="{F6641FF2-0682-4A3B-99AF-09BFD9D75330}" srcOrd="0" destOrd="0" parTransId="{90C974D4-AE42-41D9-BEDD-C79DA38D1149}" sibTransId="{D90AE64D-AEF3-4938-A58C-0941C54C2462}"/>
    <dgm:cxn modelId="{15D05E39-AAAE-4B71-8115-BFDE428F5610}" type="presOf" srcId="{7DC39D61-1C40-4C8B-ADE8-090BBBBC71D4}" destId="{1ECEC76B-4D9A-43F0-90A2-DA37060DF9A5}" srcOrd="0" destOrd="0" presId="urn:microsoft.com/office/officeart/2005/8/layout/chevron2"/>
    <dgm:cxn modelId="{6700436D-5C04-41D5-B832-211CCC977D33}" type="presOf" srcId="{2FDFB712-D2EB-4CAA-99D5-1FD6F716ADEB}" destId="{0DEEA7D5-FD78-4E99-8596-BB1A9263CB87}" srcOrd="0" destOrd="0" presId="urn:microsoft.com/office/officeart/2005/8/layout/chevron2"/>
    <dgm:cxn modelId="{EF7DFC89-63CB-4F75-90FA-2DF5BB49D990}" srcId="{94E6009B-D79A-4F9D-B37B-6B6CD19DB513}" destId="{56C13898-4AA7-483F-8C99-FFC0DCA06483}" srcOrd="3" destOrd="0" parTransId="{78E7F79B-121C-4667-B5EE-A521DD63E99B}" sibTransId="{1C6287A8-3710-4D0D-AAA2-E9EBEF923082}"/>
    <dgm:cxn modelId="{EF5A219B-C4B5-4663-9178-289EE2E2C3DD}" type="presOf" srcId="{139C61B9-E247-40BF-9BB1-6764C7C81F89}" destId="{EB75257B-A792-4EDF-95C3-B381FAB58449}" srcOrd="0" destOrd="0" presId="urn:microsoft.com/office/officeart/2005/8/layout/chevron2"/>
    <dgm:cxn modelId="{F8DA16A1-2F09-485E-9A33-7637AA6B8D6E}" type="presOf" srcId="{7AE30342-2E22-4357-80E3-5816938166EA}" destId="{CD0D368A-DED3-4139-8815-AF1BEF2583FB}" srcOrd="0" destOrd="0" presId="urn:microsoft.com/office/officeart/2005/8/layout/chevron2"/>
    <dgm:cxn modelId="{D9DCE1AC-28EA-40AB-956A-BE75DBFB3CDB}" type="presOf" srcId="{59915C05-4117-4CB8-950B-2367048A2D69}" destId="{DB0CF565-6B48-46C6-9B42-B6AEE2C0010F}" srcOrd="0" destOrd="0" presId="urn:microsoft.com/office/officeart/2005/8/layout/chevron2"/>
    <dgm:cxn modelId="{F0A2A0B0-AB02-4472-8C4E-C4F93882A055}" type="presOf" srcId="{56C13898-4AA7-483F-8C99-FFC0DCA06483}" destId="{F43CDEC4-993B-4910-BD62-04BCEA8EE152}" srcOrd="0" destOrd="0" presId="urn:microsoft.com/office/officeart/2005/8/layout/chevron2"/>
    <dgm:cxn modelId="{A62796B7-7D0A-43C8-A95F-A5D1B37E7A13}" type="presOf" srcId="{94E6009B-D79A-4F9D-B37B-6B6CD19DB513}" destId="{7E2E47B1-979A-4D96-A47F-3A5648147D66}" srcOrd="0" destOrd="0" presId="urn:microsoft.com/office/officeart/2005/8/layout/chevron2"/>
    <dgm:cxn modelId="{F60442C0-C786-42C0-8E82-BA393D2EB659}" type="presOf" srcId="{F6641FF2-0682-4A3B-99AF-09BFD9D75330}" destId="{44001BCA-80D4-4DE0-BF49-257CBCF387BD}" srcOrd="0" destOrd="0" presId="urn:microsoft.com/office/officeart/2005/8/layout/chevron2"/>
    <dgm:cxn modelId="{6CA776DE-79DF-4F7D-A6C4-2F5A3BFED242}" srcId="{56C13898-4AA7-483F-8C99-FFC0DCA06483}" destId="{7AE30342-2E22-4357-80E3-5816938166EA}" srcOrd="0" destOrd="0" parTransId="{15AA4C90-3EAB-49B6-94F1-2A490F6406F0}" sibTransId="{81D81C07-D124-4D1B-8505-AA09C16E4166}"/>
    <dgm:cxn modelId="{30E3C2E9-AB19-49D3-AF65-479E511326AA}" type="presOf" srcId="{35D4D608-D433-4287-8869-F739560D0862}" destId="{37538F31-ACBD-4BDF-9D7D-0976BA658B0C}" srcOrd="0" destOrd="0" presId="urn:microsoft.com/office/officeart/2005/8/layout/chevron2"/>
    <dgm:cxn modelId="{72B17D18-426A-4B91-8489-055FC66600BC}" type="presParOf" srcId="{7E2E47B1-979A-4D96-A47F-3A5648147D66}" destId="{F4653380-DE06-41BA-939C-5A9B100AF419}" srcOrd="0" destOrd="0" presId="urn:microsoft.com/office/officeart/2005/8/layout/chevron2"/>
    <dgm:cxn modelId="{B97ACABA-046C-4F48-A95B-C799157F33F3}" type="presParOf" srcId="{F4653380-DE06-41BA-939C-5A9B100AF419}" destId="{44001BCA-80D4-4DE0-BF49-257CBCF387BD}" srcOrd="0" destOrd="0" presId="urn:microsoft.com/office/officeart/2005/8/layout/chevron2"/>
    <dgm:cxn modelId="{968B40E9-3EF8-4E1F-8DE8-6A32C953ED95}" type="presParOf" srcId="{F4653380-DE06-41BA-939C-5A9B100AF419}" destId="{37538F31-ACBD-4BDF-9D7D-0976BA658B0C}" srcOrd="1" destOrd="0" presId="urn:microsoft.com/office/officeart/2005/8/layout/chevron2"/>
    <dgm:cxn modelId="{1C4406A8-5B5E-4972-B229-4F4CB3FD6A8E}" type="presParOf" srcId="{7E2E47B1-979A-4D96-A47F-3A5648147D66}" destId="{2CAD0F21-2405-4FAA-AEF7-D95449FDBC55}" srcOrd="1" destOrd="0" presId="urn:microsoft.com/office/officeart/2005/8/layout/chevron2"/>
    <dgm:cxn modelId="{677CE568-4EF8-424A-A131-8EEAA6FE8FFB}" type="presParOf" srcId="{7E2E47B1-979A-4D96-A47F-3A5648147D66}" destId="{0F46EB0F-E6BF-474B-B205-1E5E74C9EB09}" srcOrd="2" destOrd="0" presId="urn:microsoft.com/office/officeart/2005/8/layout/chevron2"/>
    <dgm:cxn modelId="{0E01A2BC-B45E-439D-9C9D-953913210B0C}" type="presParOf" srcId="{0F46EB0F-E6BF-474B-B205-1E5E74C9EB09}" destId="{0DEEA7D5-FD78-4E99-8596-BB1A9263CB87}" srcOrd="0" destOrd="0" presId="urn:microsoft.com/office/officeart/2005/8/layout/chevron2"/>
    <dgm:cxn modelId="{0CD1DCE6-788B-43D6-B3DA-DBA85186D0F6}" type="presParOf" srcId="{0F46EB0F-E6BF-474B-B205-1E5E74C9EB09}" destId="{1ECEC76B-4D9A-43F0-90A2-DA37060DF9A5}" srcOrd="1" destOrd="0" presId="urn:microsoft.com/office/officeart/2005/8/layout/chevron2"/>
    <dgm:cxn modelId="{5EB46C72-8BDF-4ACA-8C13-FAC8A0624882}" type="presParOf" srcId="{7E2E47B1-979A-4D96-A47F-3A5648147D66}" destId="{9F913130-14D1-4E8E-9ECA-C22926E14470}" srcOrd="3" destOrd="0" presId="urn:microsoft.com/office/officeart/2005/8/layout/chevron2"/>
    <dgm:cxn modelId="{A214C395-A0E9-42F9-9C07-E0CEBA4A86C0}" type="presParOf" srcId="{7E2E47B1-979A-4D96-A47F-3A5648147D66}" destId="{1638027E-23A2-4118-8418-8A3A3DC9E062}" srcOrd="4" destOrd="0" presId="urn:microsoft.com/office/officeart/2005/8/layout/chevron2"/>
    <dgm:cxn modelId="{A5A56B0D-DC2C-48A7-9215-DD53EF7936CA}" type="presParOf" srcId="{1638027E-23A2-4118-8418-8A3A3DC9E062}" destId="{DB0CF565-6B48-46C6-9B42-B6AEE2C0010F}" srcOrd="0" destOrd="0" presId="urn:microsoft.com/office/officeart/2005/8/layout/chevron2"/>
    <dgm:cxn modelId="{EF9BA05E-E526-409E-AEBB-EBED7774247B}" type="presParOf" srcId="{1638027E-23A2-4118-8418-8A3A3DC9E062}" destId="{EB75257B-A792-4EDF-95C3-B381FAB58449}" srcOrd="1" destOrd="0" presId="urn:microsoft.com/office/officeart/2005/8/layout/chevron2"/>
    <dgm:cxn modelId="{A375B666-4ABE-4BE4-A35F-59DF24EC54B9}" type="presParOf" srcId="{7E2E47B1-979A-4D96-A47F-3A5648147D66}" destId="{9BC7F1D3-A258-4EF5-BF70-EE16876B6527}" srcOrd="5" destOrd="0" presId="urn:microsoft.com/office/officeart/2005/8/layout/chevron2"/>
    <dgm:cxn modelId="{14DC1C07-710B-4641-B76E-21576226D8B7}" type="presParOf" srcId="{7E2E47B1-979A-4D96-A47F-3A5648147D66}" destId="{1DF5359C-712C-4945-8C36-B46AB8676419}" srcOrd="6" destOrd="0" presId="urn:microsoft.com/office/officeart/2005/8/layout/chevron2"/>
    <dgm:cxn modelId="{55D42392-5607-45B3-9F20-BC1222C05458}" type="presParOf" srcId="{1DF5359C-712C-4945-8C36-B46AB8676419}" destId="{F43CDEC4-993B-4910-BD62-04BCEA8EE152}" srcOrd="0" destOrd="0" presId="urn:microsoft.com/office/officeart/2005/8/layout/chevron2"/>
    <dgm:cxn modelId="{762695DD-3C71-4F09-86CC-71E22C91D6E8}" type="presParOf" srcId="{1DF5359C-712C-4945-8C36-B46AB8676419}" destId="{CD0D368A-DED3-4139-8815-AF1BEF2583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01BCA-80D4-4DE0-BF49-257CBCF387BD}">
      <dsp:nvSpPr>
        <dsp:cNvPr id="0" name=""/>
        <dsp:cNvSpPr/>
      </dsp:nvSpPr>
      <dsp:spPr>
        <a:xfrm rot="5400000">
          <a:off x="-206278" y="224748"/>
          <a:ext cx="1498325" cy="1048827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Простота розрахунку</a:t>
          </a:r>
        </a:p>
      </dsp:txBody>
      <dsp:txXfrm rot="-5400000">
        <a:off x="18472" y="524413"/>
        <a:ext cx="1048827" cy="449498"/>
      </dsp:txXfrm>
    </dsp:sp>
    <dsp:sp modelId="{37538F31-ACBD-4BDF-9D7D-0976BA658B0C}">
      <dsp:nvSpPr>
        <dsp:cNvPr id="0" name=""/>
        <dsp:cNvSpPr/>
      </dsp:nvSpPr>
      <dsp:spPr>
        <a:xfrm rot="5400000">
          <a:off x="5463244" y="-4410339"/>
          <a:ext cx="973911" cy="9802745"/>
        </a:xfrm>
        <a:prstGeom prst="round2SameRect">
          <a:avLst/>
        </a:prstGeom>
        <a:solidFill>
          <a:srgbClr val="CCCCFF">
            <a:alpha val="89804"/>
          </a:srgb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Головна перевага моделі ціноутворення «витрати плюс» полягає в простоті розрахунку. Аналізуєте виробничі витрати, визначаєте бажану націнку — отримуєте ціну продажу. Цей метод є зрозумілим, що полегшує процес встановлення цін для менеджерів і бухгалтерів.</a:t>
          </a:r>
        </a:p>
      </dsp:txBody>
      <dsp:txXfrm rot="-5400000">
        <a:off x="1048827" y="51620"/>
        <a:ext cx="9755203" cy="878827"/>
      </dsp:txXfrm>
    </dsp:sp>
    <dsp:sp modelId="{0DEEA7D5-FD78-4E99-8596-BB1A9263CB87}">
      <dsp:nvSpPr>
        <dsp:cNvPr id="0" name=""/>
        <dsp:cNvSpPr/>
      </dsp:nvSpPr>
      <dsp:spPr>
        <a:xfrm rot="5400000">
          <a:off x="-224748" y="1583030"/>
          <a:ext cx="1498325" cy="1048827"/>
        </a:xfrm>
        <a:prstGeom prst="chevron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9525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1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Прогнозованість ціноутворення</a:t>
          </a:r>
        </a:p>
      </dsp:txBody>
      <dsp:txXfrm rot="-5400000">
        <a:off x="2" y="1882695"/>
        <a:ext cx="1048827" cy="449498"/>
      </dsp:txXfrm>
    </dsp:sp>
    <dsp:sp modelId="{1ECEC76B-4D9A-43F0-90A2-DA37060DF9A5}">
      <dsp:nvSpPr>
        <dsp:cNvPr id="0" name=""/>
        <dsp:cNvSpPr/>
      </dsp:nvSpPr>
      <dsp:spPr>
        <a:xfrm rot="5400000">
          <a:off x="5463244" y="-3056134"/>
          <a:ext cx="973911" cy="9802745"/>
        </a:xfrm>
        <a:prstGeom prst="round2SameRect">
          <a:avLst/>
        </a:prstGeom>
        <a:solidFill>
          <a:srgbClr val="FFCCFF">
            <a:alpha val="89804"/>
          </a:srgbClr>
        </a:solidFill>
        <a:ln w="9525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/>
            <a:t>Чіткий аналіз накладних, виробничих або закупівельних витрат дає змогу уникнути недооцінювання чи переоцінювання товарів. Це гарантує стабільність і прогнозованість цінової політики. І, головне, використання цього підходу допомагає компаніям впевнитися, що всі витрати покриті.</a:t>
          </a:r>
        </a:p>
      </dsp:txBody>
      <dsp:txXfrm rot="-5400000">
        <a:off x="1048827" y="1405825"/>
        <a:ext cx="9755203" cy="878827"/>
      </dsp:txXfrm>
    </dsp:sp>
    <dsp:sp modelId="{DB0CF565-6B48-46C6-9B42-B6AEE2C0010F}">
      <dsp:nvSpPr>
        <dsp:cNvPr id="0" name=""/>
        <dsp:cNvSpPr/>
      </dsp:nvSpPr>
      <dsp:spPr>
        <a:xfrm rot="5400000">
          <a:off x="-224748" y="2937235"/>
          <a:ext cx="1498325" cy="1048827"/>
        </a:xfrm>
        <a:prstGeom prst="chevron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9525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1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Прозорість ціноутворення</a:t>
          </a:r>
        </a:p>
      </dsp:txBody>
      <dsp:txXfrm rot="-5400000">
        <a:off x="2" y="3236900"/>
        <a:ext cx="1048827" cy="449498"/>
      </dsp:txXfrm>
    </dsp:sp>
    <dsp:sp modelId="{EB75257B-A792-4EDF-95C3-B381FAB58449}">
      <dsp:nvSpPr>
        <dsp:cNvPr id="0" name=""/>
        <dsp:cNvSpPr/>
      </dsp:nvSpPr>
      <dsp:spPr>
        <a:xfrm rot="5400000">
          <a:off x="5463244" y="-1701930"/>
          <a:ext cx="973911" cy="9802745"/>
        </a:xfrm>
        <a:prstGeom prst="round2SameRect">
          <a:avLst/>
        </a:prstGeom>
        <a:solidFill>
          <a:srgbClr val="FFCCFF">
            <a:alpha val="89804"/>
          </a:srgbClr>
        </a:solidFill>
        <a:ln w="9525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/>
            <a:t>Підхід «витрати плюс» дає змогу прозоро комунікувати аудиторії кейси з підвищенням ціни. Наприклад, якщо зросли виробничі витрати, ви легко зможете пояснити своїм покупцям, чому кінцева вартість продукту теж виросла.</a:t>
          </a:r>
        </a:p>
      </dsp:txBody>
      <dsp:txXfrm rot="-5400000">
        <a:off x="1048827" y="2760029"/>
        <a:ext cx="9755203" cy="878827"/>
      </dsp:txXfrm>
    </dsp:sp>
    <dsp:sp modelId="{F43CDEC4-993B-4910-BD62-04BCEA8EE152}">
      <dsp:nvSpPr>
        <dsp:cNvPr id="0" name=""/>
        <dsp:cNvSpPr/>
      </dsp:nvSpPr>
      <dsp:spPr>
        <a:xfrm rot="5400000">
          <a:off x="-224748" y="4291440"/>
          <a:ext cx="1498325" cy="1048827"/>
        </a:xfrm>
        <a:prstGeom prst="chevron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9525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1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Гнучкість у коригуванні цін</a:t>
          </a:r>
        </a:p>
      </dsp:txBody>
      <dsp:txXfrm rot="-5400000">
        <a:off x="2" y="4591105"/>
        <a:ext cx="1048827" cy="449498"/>
      </dsp:txXfrm>
    </dsp:sp>
    <dsp:sp modelId="{CD0D368A-DED3-4139-8815-AF1BEF2583FB}">
      <dsp:nvSpPr>
        <dsp:cNvPr id="0" name=""/>
        <dsp:cNvSpPr/>
      </dsp:nvSpPr>
      <dsp:spPr>
        <a:xfrm rot="5400000">
          <a:off x="5463244" y="-347725"/>
          <a:ext cx="973911" cy="9802745"/>
        </a:xfrm>
        <a:prstGeom prst="round2SameRect">
          <a:avLst/>
        </a:prstGeom>
        <a:solidFill>
          <a:srgbClr val="FFCCFF">
            <a:alpha val="89804"/>
          </a:srgbClr>
        </a:solidFill>
        <a:ln w="9525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Ціноутворення на основі витрат дає бізнесу можливість </a:t>
          </a:r>
          <a:r>
            <a:rPr lang="uk-UA" sz="1700" kern="1200" dirty="0" err="1"/>
            <a:t>гнучко</a:t>
          </a:r>
          <a:r>
            <a:rPr lang="uk-UA" sz="1700" kern="1200" dirty="0"/>
            <a:t> коригувати ціну відповідно до змін суми витрат на виробництво (сировина, оплата праці) чи закупівлю (транспортні та логістичні витрати, митні збори).</a:t>
          </a:r>
        </a:p>
      </dsp:txBody>
      <dsp:txXfrm rot="-5400000">
        <a:off x="1048827" y="4114234"/>
        <a:ext cx="9755203" cy="878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DA4BE6-BB57-4BC7-B7B3-56EF5B88B0E5}" type="datetime1">
              <a:rPr lang="uk-UA" smtClean="0"/>
              <a:t>28.11.2024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D6AC-9790-4134-B8ED-B29CD8293E2A}" type="datetime1">
              <a:rPr lang="uk-UA" smtClean="0"/>
              <a:pPr/>
              <a:t>28.11.2024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020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10E1E9A-E921-4174-A0FC-51868D7AC568}" type="slidenum">
              <a:rPr lang="uk-UA" noProof="0" smtClean="0"/>
              <a:t>16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993515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10E1E9A-E921-4174-A0FC-51868D7AC568}" type="slidenum">
              <a:rPr lang="uk-UA" noProof="0" smtClean="0"/>
              <a:t>19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46280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10E1E9A-E921-4174-A0FC-51868D7AC568}" type="slidenum">
              <a:rPr lang="uk-UA" noProof="0" smtClean="0"/>
              <a:t>20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655043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10E1E9A-E921-4174-A0FC-51868D7AC568}" type="slidenum">
              <a:rPr lang="uk-UA" noProof="0" smtClean="0"/>
              <a:t>26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27970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/>
              <a:t>Клацніть, щоб редагувати стиль зразка підзаголовка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D84C44-8B67-46CD-84B3-E9172F3EC809}" type="datetime1">
              <a:rPr lang="uk-UA" noProof="0" smtClean="0"/>
              <a:t>28.11.2024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283929-F95A-4827-AF81-1B529DE91613}" type="datetime1">
              <a:rPr lang="uk-UA" noProof="0" smtClean="0"/>
              <a:t>28.11.2024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56A98A-BC83-4803-AE33-DDA901C4533D}" type="datetime1">
              <a:rPr lang="uk-UA" noProof="0" smtClean="0"/>
              <a:t>28.11.2024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зображення 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8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C3D21B-1A9D-4244-8386-7F7A046EEE5D}" type="datetime1">
              <a:rPr lang="uk-UA" noProof="0" smtClean="0"/>
              <a:t>28.11.2024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1C9351-A8EF-443E-8949-FEA6826B65FA}" type="datetime1">
              <a:rPr lang="uk-UA" noProof="0" smtClean="0"/>
              <a:t>28.11.2024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41E268-EA3A-46DC-9577-902CA88CAFB6}" type="datetime1">
              <a:rPr lang="uk-UA" noProof="0" smtClean="0"/>
              <a:t>28.11.2024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6819DA-0229-48A6-A9A4-FCC30C913952}" type="datetime1">
              <a:rPr lang="uk-UA" noProof="0" smtClean="0"/>
              <a:t>28.11.2024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C87AB-F179-40D7-A1E3-8196A7CCBFC6}" type="datetime1">
              <a:rPr lang="uk-UA" noProof="0" smtClean="0"/>
              <a:t>28.11.2024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55C0F4-C6B9-42DD-B7D5-C8A6AECBFD5F}" type="datetime1">
              <a:rPr lang="uk-UA" noProof="0" smtClean="0"/>
              <a:t>28.11.2024</a:t>
            </a:fld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3868EE-6545-4BED-92FF-D25866E1503D}" type="datetime1">
              <a:rPr lang="uk-UA" noProof="0" smtClean="0"/>
              <a:t>28.11.2024</a:t>
            </a:fld>
            <a:endParaRPr lang="uk-UA" noProof="0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8FEE78-E9D5-4EE5-AB61-B470989471AB}" type="datetime1">
              <a:rPr lang="uk-UA" noProof="0" smtClean="0"/>
              <a:t>28.11.2024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зображення 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8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BEE4B9-59C6-4268-BB57-F9ADB0242D20}" type="datetime1">
              <a:rPr lang="uk-UA" noProof="0" smtClean="0"/>
              <a:t>28.11.2024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321145E-25B7-44E8-B8D6-42103549CEC6}" type="datetime1">
              <a:rPr lang="uk-UA" noProof="0" smtClean="0"/>
              <a:t>28.11.2024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2%D0%BE%D1%87%D0%BA%D0%B0_%D0%B1%D0%B5%D0%B7%D0%B7%D0%B1%D0%B8%D1%82%D0%BA%D0%BE%D0%B2%D0%BE%D1%81%D1%82%D1%9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uklib.net/books/23932/" TargetMode="External"/><Relationship Id="rId2" Type="http://schemas.openxmlformats.org/officeDocument/2006/relationships/hyperlink" Target="https://pricer24.com/uk/blog/czinoutvorennya-na-osnovi-vytra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.ua/stat/salary/?time=year" TargetMode="External"/><Relationship Id="rId2" Type="http://schemas.openxmlformats.org/officeDocument/2006/relationships/hyperlink" Target="https://index.minfin.com.ua/ua/labour/salary/averag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uk-UA" dirty="0"/>
              <a:t>Фінансові розрахунки про написанні бізнес-плану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uk-UA" dirty="0"/>
              <a:t>Лекція</a:t>
            </a: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E6CAE-2423-4E9A-B2F1-AA3C3662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709" y="120073"/>
            <a:ext cx="10310091" cy="572655"/>
          </a:xfrm>
        </p:spPr>
        <p:txBody>
          <a:bodyPr>
            <a:normAutofit fontScale="90000"/>
          </a:bodyPr>
          <a:lstStyle/>
          <a:p>
            <a:br>
              <a:rPr lang="uk-UA" altLang="uk-UA" sz="31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altLang="uk-UA" sz="31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 прямого ціноутворення та їх різновиди</a:t>
            </a:r>
            <a:br>
              <a:rPr lang="uk-UA" altLang="uk-UA" sz="3600" dirty="0">
                <a:solidFill>
                  <a:schemeClr val="tx1"/>
                </a:solidFill>
              </a:rPr>
            </a:b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3ED367B8-95FA-4C65-87C2-8D345C638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218871"/>
              </p:ext>
            </p:extLst>
          </p:nvPr>
        </p:nvGraphicFramePr>
        <p:xfrm>
          <a:off x="436771" y="530412"/>
          <a:ext cx="11162814" cy="620751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5021380">
                  <a:extLst>
                    <a:ext uri="{9D8B030D-6E8A-4147-A177-3AD203B41FA5}">
                      <a16:colId xmlns:a16="http://schemas.microsoft.com/office/drawing/2014/main" val="2328107538"/>
                    </a:ext>
                  </a:extLst>
                </a:gridCol>
                <a:gridCol w="6141434">
                  <a:extLst>
                    <a:ext uri="{9D8B030D-6E8A-4147-A177-3AD203B41FA5}">
                      <a16:colId xmlns:a16="http://schemas.microsoft.com/office/drawing/2014/main" val="4106088892"/>
                    </a:ext>
                  </a:extLst>
                </a:gridCol>
              </a:tblGrid>
              <a:tr h="1143070">
                <a:tc>
                  <a:txBody>
                    <a:bodyPr/>
                    <a:lstStyle/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70C0"/>
                          </a:solidFill>
                          <a:effectLst/>
                        </a:rPr>
                        <a:t>Виходячи з витрат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Середні витрати + прибуток</a:t>
                      </a:r>
                    </a:p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Граничне ціноутворення</a:t>
                      </a:r>
                    </a:p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Аналіз беззбитковості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63308"/>
                  </a:ext>
                </a:extLst>
              </a:tr>
              <a:tr h="672288">
                <a:tc>
                  <a:txBody>
                    <a:bodyPr/>
                    <a:lstStyle/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70C0"/>
                          </a:solidFill>
                          <a:effectLst/>
                        </a:rPr>
                        <a:t>Виходячи з попиту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На основі аналізу суб’єктивних характеристик продукту</a:t>
                      </a:r>
                    </a:p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На основі цінової еластичності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468616"/>
                  </a:ext>
                </a:extLst>
              </a:tr>
              <a:tr h="1433727">
                <a:tc>
                  <a:txBody>
                    <a:bodyPr/>
                    <a:lstStyle/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70C0"/>
                          </a:solidFill>
                          <a:effectLst/>
                        </a:rPr>
                        <a:t>З урахуванням конкуренції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Метод поточної ціни</a:t>
                      </a:r>
                    </a:p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«</a:t>
                      </a:r>
                      <a:r>
                        <a:rPr lang="uk-UA" sz="1800" dirty="0" err="1">
                          <a:effectLst/>
                        </a:rPr>
                        <a:t>Простування</a:t>
                      </a:r>
                      <a:r>
                        <a:rPr lang="uk-UA" sz="1800" dirty="0">
                          <a:effectLst/>
                        </a:rPr>
                        <a:t> за лідером»</a:t>
                      </a:r>
                    </a:p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 урахуванням реакції конкурентів</a:t>
                      </a:r>
                    </a:p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Тендерне ціноутворення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092214"/>
                  </a:ext>
                </a:extLst>
              </a:tr>
              <a:tr h="852413">
                <a:tc>
                  <a:txBody>
                    <a:bodyPr/>
                    <a:lstStyle/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70C0"/>
                          </a:solidFill>
                          <a:effectLst/>
                        </a:rPr>
                        <a:t>У рамках товарної номенклатури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За номенклатурною групою</a:t>
                      </a:r>
                    </a:p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Обмеження кількості цін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640293"/>
                  </a:ext>
                </a:extLst>
              </a:tr>
              <a:tr h="1433727">
                <a:tc>
                  <a:txBody>
                    <a:bodyPr/>
                    <a:lstStyle/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70C0"/>
                          </a:solidFill>
                          <a:effectLst/>
                        </a:rPr>
                        <a:t>За географічним принципом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Зональне ціноутворення</a:t>
                      </a:r>
                    </a:p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Ціноутворення відносно базисного пункту</a:t>
                      </a:r>
                    </a:p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Франко-ціни</a:t>
                      </a:r>
                    </a:p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Ціни «Інкотермс»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92403"/>
                  </a:ext>
                </a:extLst>
              </a:tr>
              <a:tr h="672288">
                <a:tc>
                  <a:txBody>
                    <a:bodyPr/>
                    <a:lstStyle/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70C0"/>
                          </a:solidFill>
                          <a:effectLst/>
                        </a:rPr>
                        <a:t>За типовими умовами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Біржове ціноутворення</a:t>
                      </a:r>
                    </a:p>
                    <a:p>
                      <a:pPr marL="1911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Ціноутворення з урахуванням державної цінової політики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05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CF75D-1CCE-4215-B87C-B48AEB5E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500637"/>
          </a:xfrm>
        </p:spPr>
        <p:txBody>
          <a:bodyPr>
            <a:normAutofit fontScale="90000"/>
          </a:bodyPr>
          <a:lstStyle/>
          <a:p>
            <a:r>
              <a:rPr lang="uk-UA" dirty="0"/>
              <a:t> Структура собівартості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CD67F2F9-07BD-46CD-968C-A047A6F50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576302"/>
              </p:ext>
            </p:extLst>
          </p:nvPr>
        </p:nvGraphicFramePr>
        <p:xfrm>
          <a:off x="1392677" y="975995"/>
          <a:ext cx="9132650" cy="5516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47799">
                  <a:extLst>
                    <a:ext uri="{9D8B030D-6E8A-4147-A177-3AD203B41FA5}">
                      <a16:colId xmlns:a16="http://schemas.microsoft.com/office/drawing/2014/main" val="143147559"/>
                    </a:ext>
                  </a:extLst>
                </a:gridCol>
                <a:gridCol w="6484851">
                  <a:extLst>
                    <a:ext uri="{9D8B030D-6E8A-4147-A177-3AD203B41FA5}">
                      <a16:colId xmlns:a16="http://schemas.microsoft.com/office/drawing/2014/main" val="2341412459"/>
                    </a:ext>
                  </a:extLst>
                </a:gridCol>
              </a:tblGrid>
              <a:tr h="1043494">
                <a:tc>
                  <a:txBody>
                    <a:bodyPr/>
                    <a:lstStyle/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effectLst/>
                        </a:rPr>
                        <a:t>+</a:t>
                      </a:r>
                      <a:endParaRPr lang="uk-UA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Закупівельна вартість</a:t>
                      </a:r>
                    </a:p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</a:p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Вартість доставки</a:t>
                      </a:r>
                    </a:p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9946315"/>
                  </a:ext>
                </a:extLst>
              </a:tr>
              <a:tr h="1043494">
                <a:tc>
                  <a:txBody>
                    <a:bodyPr/>
                    <a:lstStyle/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effectLst/>
                        </a:rPr>
                        <a:t>+</a:t>
                      </a:r>
                      <a:endParaRPr lang="uk-UA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Загальна закупівельна вартість</a:t>
                      </a:r>
                    </a:p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</a:p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Витрати виробництва</a:t>
                      </a:r>
                    </a:p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6440473"/>
                  </a:ext>
                </a:extLst>
              </a:tr>
              <a:tr h="1043494">
                <a:tc>
                  <a:txBody>
                    <a:bodyPr/>
                    <a:lstStyle/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effectLst/>
                        </a:rPr>
                        <a:t>+</a:t>
                      </a:r>
                      <a:endParaRPr lang="uk-UA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Загальні витрати виробництва</a:t>
                      </a:r>
                    </a:p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</a:p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Витрати обігу (</a:t>
                      </a:r>
                      <a:r>
                        <a:rPr lang="uk-UA" sz="1800" dirty="0" err="1">
                          <a:effectLst/>
                        </a:rPr>
                        <a:t>товаропросування</a:t>
                      </a:r>
                      <a:r>
                        <a:rPr lang="uk-UA" sz="1800" dirty="0">
                          <a:effectLst/>
                        </a:rPr>
                        <a:t>)</a:t>
                      </a:r>
                    </a:p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5873905"/>
                  </a:ext>
                </a:extLst>
              </a:tr>
              <a:tr h="1043494">
                <a:tc>
                  <a:txBody>
                    <a:bodyPr/>
                    <a:lstStyle/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effectLst/>
                        </a:rPr>
                        <a:t>+</a:t>
                      </a:r>
                      <a:endParaRPr lang="uk-UA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Сукупні витрати</a:t>
                      </a:r>
                    </a:p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</a:p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Витрати на продаж</a:t>
                      </a:r>
                    </a:p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450674"/>
                  </a:ext>
                </a:extLst>
              </a:tr>
              <a:tr h="782621">
                <a:tc>
                  <a:txBody>
                    <a:bodyPr/>
                    <a:lstStyle/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effectLst/>
                        </a:rPr>
                        <a:t>+</a:t>
                      </a:r>
                      <a:endParaRPr lang="uk-UA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Комерційні витрати</a:t>
                      </a:r>
                    </a:p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</a:p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Адміністративні та фінансові витрати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4476457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113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Загальна собівартість товару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5913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2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D4985-8AA3-477B-B23A-C62428B4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697057"/>
          </a:xfrm>
        </p:spPr>
        <p:txBody>
          <a:bodyPr>
            <a:normAutofit fontScale="90000"/>
          </a:bodyPr>
          <a:lstStyle/>
          <a:p>
            <a:r>
              <a:rPr lang="uk-UA" dirty="0"/>
              <a:t>Ціноутворення на основі витрат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5245F1-ADE9-4417-99BD-944A0073A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9418"/>
            <a:ext cx="5133089" cy="49134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Ціноутворення на основі витрат є однією з найпростіших стратегій встановлення цін на товари та послуги. </a:t>
            </a:r>
          </a:p>
          <a:p>
            <a:pPr marL="0" indent="0">
              <a:buNone/>
            </a:pPr>
            <a:r>
              <a:rPr lang="uk-UA" dirty="0"/>
              <a:t>Цей підхід дає змогу легко розрахувати мінімальну ціну, що </a:t>
            </a:r>
            <a:r>
              <a:rPr lang="uk-UA" dirty="0" err="1"/>
              <a:t>покриє</a:t>
            </a:r>
            <a:r>
              <a:rPr lang="uk-UA" dirty="0"/>
              <a:t> витрати й забезпечить бажаний рівень прибутковості. </a:t>
            </a:r>
          </a:p>
          <a:p>
            <a:pPr marL="0" indent="0">
              <a:buNone/>
            </a:pPr>
            <a:r>
              <a:rPr lang="uk-UA" dirty="0"/>
              <a:t>Однак, попри простоту, ця стратегія має певні обмеження, адже не враховує зміни в попиті, поведінку конкурентів і цінову чутливість покупців. </a:t>
            </a:r>
          </a:p>
          <a:p>
            <a:pPr marL="0" indent="0">
              <a:buNone/>
            </a:pPr>
            <a:r>
              <a:rPr lang="uk-UA" dirty="0"/>
              <a:t>Ціноутворення «витрати плюс», або ціноутворення з націнкою, — це стратегія встановлення ціни, коли до собівартості виробництва чи купівлі однієї одиниці продукції додається певний фіксований процент націнки. У такий спосіб визначається роздрібна ціна.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6FC726D-2159-49BC-B208-BF2399F58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1289" y="1579418"/>
            <a:ext cx="5749656" cy="4765964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endParaRPr lang="uk-UA" b="1" dirty="0"/>
          </a:p>
          <a:p>
            <a:pPr marL="0" indent="0" fontAlgn="base">
              <a:buNone/>
            </a:pPr>
            <a:r>
              <a:rPr lang="uk-UA" sz="3100" b="1" dirty="0">
                <a:solidFill>
                  <a:srgbClr val="0070C0"/>
                </a:solidFill>
              </a:rPr>
              <a:t>Роздрібна ціна = витрати * (1 + націнка)</a:t>
            </a:r>
            <a:endParaRPr lang="uk-UA" sz="3100" dirty="0">
              <a:solidFill>
                <a:srgbClr val="0070C0"/>
              </a:solidFill>
            </a:endParaRPr>
          </a:p>
          <a:p>
            <a:pPr marL="0" indent="0" fontAlgn="base">
              <a:buNone/>
            </a:pPr>
            <a:endParaRPr lang="uk-UA" sz="3100" dirty="0">
              <a:solidFill>
                <a:srgbClr val="0070C0"/>
              </a:solidFill>
            </a:endParaRPr>
          </a:p>
          <a:p>
            <a:pPr marL="0" indent="0" fontAlgn="base">
              <a:buNone/>
            </a:pPr>
            <a:r>
              <a:rPr lang="uk-UA" dirty="0"/>
              <a:t>Складові формули ціноутворення «витрати плюс»:</a:t>
            </a:r>
          </a:p>
          <a:p>
            <a:pPr marL="0" indent="0" fontAlgn="base">
              <a:buNone/>
            </a:pPr>
            <a:r>
              <a:rPr lang="uk-UA" b="1" dirty="0"/>
              <a:t>Роздрібна ціна</a:t>
            </a:r>
            <a:r>
              <a:rPr lang="uk-UA" dirty="0"/>
              <a:t> — це ціна, за якою товар або послуга продається клієнтам.</a:t>
            </a:r>
          </a:p>
          <a:p>
            <a:pPr marL="0" indent="0" fontAlgn="base">
              <a:buNone/>
            </a:pPr>
            <a:r>
              <a:rPr lang="uk-UA" b="1" dirty="0"/>
              <a:t>Витрати</a:t>
            </a:r>
            <a:r>
              <a:rPr lang="uk-UA" dirty="0"/>
              <a:t> — це загальна сума витрат на виробництво чи закупівлю товару, до якої входять прямі (матеріали та робоча сила) і непрямі витрати (наприклад, накладні витрати).</a:t>
            </a:r>
          </a:p>
          <a:p>
            <a:pPr marL="0" indent="0" fontAlgn="base">
              <a:buNone/>
            </a:pPr>
            <a:r>
              <a:rPr lang="uk-UA" b="1" dirty="0"/>
              <a:t>Націнка</a:t>
            </a:r>
            <a:r>
              <a:rPr lang="uk-UA" dirty="0"/>
              <a:t> — фіксований відсоток, що додається до витрат на виробництво чи закупівлю для отримання прибутку, наприклад 50% або 75%.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958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89AA3-E7C3-4D1E-86FC-93D7C1B4A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581890"/>
            <a:ext cx="9029700" cy="563419"/>
          </a:xfrm>
        </p:spPr>
        <p:txBody>
          <a:bodyPr>
            <a:normAutofit fontScale="90000"/>
          </a:bodyPr>
          <a:lstStyle/>
          <a:p>
            <a:br>
              <a:rPr lang="ru-RU" sz="3600" dirty="0"/>
            </a:br>
            <a:r>
              <a:rPr lang="ru-RU" sz="3600" dirty="0"/>
              <a:t>Приклад </a:t>
            </a:r>
            <a:r>
              <a:rPr lang="ru-RU" sz="3600" dirty="0" err="1"/>
              <a:t>розрахунку</a:t>
            </a:r>
            <a:r>
              <a:rPr lang="ru-RU" sz="3600" dirty="0"/>
              <a:t> </a:t>
            </a:r>
            <a:r>
              <a:rPr lang="ru-RU" sz="3600" dirty="0" err="1"/>
              <a:t>ціни</a:t>
            </a:r>
            <a:r>
              <a:rPr lang="ru-RU" sz="3600" dirty="0"/>
              <a:t> «</a:t>
            </a:r>
            <a:r>
              <a:rPr lang="ru-RU" sz="3600" dirty="0" err="1"/>
              <a:t>витрати</a:t>
            </a:r>
            <a:r>
              <a:rPr lang="ru-RU" sz="3600" dirty="0"/>
              <a:t> плюс»</a:t>
            </a:r>
            <a:br>
              <a:rPr lang="ru-RU" sz="3600" dirty="0"/>
            </a:br>
            <a:endParaRPr lang="uk-UA" sz="36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7A5950-6F12-46CA-8D68-1EA6CAF05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Уявімо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вам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розрахувати</a:t>
            </a:r>
            <a:r>
              <a:rPr lang="ru-RU" dirty="0"/>
              <a:t> </a:t>
            </a:r>
            <a:r>
              <a:rPr lang="ru-RU" dirty="0" err="1"/>
              <a:t>роздрібну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</a:t>
            </a:r>
            <a:r>
              <a:rPr lang="ru-RU" dirty="0" err="1"/>
              <a:t>фітнес</a:t>
            </a:r>
            <a:r>
              <a:rPr lang="ru-RU" dirty="0"/>
              <a:t>-браслета. Ось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виробництво</a:t>
            </a:r>
            <a:r>
              <a:rPr lang="ru-RU" dirty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матеріали</a:t>
            </a:r>
            <a:r>
              <a:rPr lang="ru-RU" dirty="0"/>
              <a:t> — $8;</a:t>
            </a:r>
          </a:p>
          <a:p>
            <a:pPr marL="0" indent="0">
              <a:buNone/>
            </a:pPr>
            <a:r>
              <a:rPr lang="ru-RU" dirty="0"/>
              <a:t>оплата </a:t>
            </a:r>
            <a:r>
              <a:rPr lang="ru-RU" dirty="0" err="1"/>
              <a:t>праці</a:t>
            </a:r>
            <a:r>
              <a:rPr lang="ru-RU" dirty="0"/>
              <a:t> — $25;</a:t>
            </a:r>
          </a:p>
          <a:p>
            <a:pPr marL="0" indent="0">
              <a:buNone/>
            </a:pPr>
            <a:r>
              <a:rPr lang="ru-RU" dirty="0" err="1"/>
              <a:t>накладні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— $13.</a:t>
            </a:r>
          </a:p>
          <a:p>
            <a:pPr marL="0" indent="0">
              <a:buNone/>
            </a:pPr>
            <a:r>
              <a:rPr lang="ru-RU" dirty="0" err="1"/>
              <a:t>Загальна</a:t>
            </a:r>
            <a:r>
              <a:rPr lang="ru-RU" dirty="0"/>
              <a:t> сума </a:t>
            </a:r>
            <a:r>
              <a:rPr lang="ru-RU" dirty="0" err="1"/>
              <a:t>витрат</a:t>
            </a:r>
            <a:r>
              <a:rPr lang="ru-RU" dirty="0"/>
              <a:t> становить $46.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націнки</a:t>
            </a:r>
            <a:r>
              <a:rPr lang="ru-RU" dirty="0"/>
              <a:t> 50% формула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матиме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800" dirty="0" err="1">
                <a:solidFill>
                  <a:srgbClr val="0070C0"/>
                </a:solidFill>
              </a:rPr>
              <a:t>Роздрібна</a:t>
            </a:r>
            <a:r>
              <a:rPr lang="ru-RU" sz="3800" dirty="0">
                <a:solidFill>
                  <a:srgbClr val="0070C0"/>
                </a:solidFill>
              </a:rPr>
              <a:t> </a:t>
            </a:r>
            <a:r>
              <a:rPr lang="ru-RU" sz="3800" dirty="0" err="1">
                <a:solidFill>
                  <a:srgbClr val="0070C0"/>
                </a:solidFill>
              </a:rPr>
              <a:t>ціна</a:t>
            </a:r>
            <a:r>
              <a:rPr lang="ru-RU" sz="3800" dirty="0">
                <a:solidFill>
                  <a:srgbClr val="0070C0"/>
                </a:solidFill>
              </a:rPr>
              <a:t> = 46 * (1 + 0,5) = $69.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Тобто</a:t>
            </a:r>
            <a:r>
              <a:rPr lang="ru-RU" dirty="0"/>
              <a:t> одна </a:t>
            </a:r>
            <a:r>
              <a:rPr lang="ru-RU" dirty="0" err="1"/>
              <a:t>одиниця</a:t>
            </a:r>
            <a:r>
              <a:rPr lang="ru-RU" dirty="0"/>
              <a:t> продукту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продаватися</a:t>
            </a:r>
            <a:r>
              <a:rPr lang="ru-RU" dirty="0"/>
              <a:t> за </a:t>
            </a:r>
            <a:r>
              <a:rPr lang="ru-RU" dirty="0" err="1"/>
              <a:t>ціною</a:t>
            </a:r>
            <a:r>
              <a:rPr lang="ru-RU" dirty="0"/>
              <a:t> $69.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035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14A7E-B670-41FC-98BD-4A1BB48BA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567748"/>
          </a:xfrm>
        </p:spPr>
        <p:txBody>
          <a:bodyPr>
            <a:normAutofit fontScale="90000"/>
          </a:bodyPr>
          <a:lstStyle/>
          <a:p>
            <a:br>
              <a:rPr lang="uk-UA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Переваги ціноутворення на основі витрат</a:t>
            </a:r>
            <a:b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FD052FAE-6C40-4AD1-BB5C-84B73E391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237247"/>
              </p:ext>
            </p:extLst>
          </p:nvPr>
        </p:nvGraphicFramePr>
        <p:xfrm>
          <a:off x="970971" y="1210397"/>
          <a:ext cx="10851573" cy="556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696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7D8EC-0068-4B7C-B618-6CD7821A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365126"/>
            <a:ext cx="10661073" cy="678584"/>
          </a:xfrm>
        </p:spPr>
        <p:txBody>
          <a:bodyPr>
            <a:normAutofit fontScale="90000"/>
          </a:bodyPr>
          <a:lstStyle/>
          <a:p>
            <a:br>
              <a:rPr lang="uk-UA" sz="3100" b="1" dirty="0"/>
            </a:br>
            <a:r>
              <a:rPr lang="uk-UA" sz="3100" b="1" dirty="0"/>
              <a:t>Недоліки ціноутворення за принципом «витрати плюс»</a:t>
            </a:r>
            <a:br>
              <a:rPr lang="uk-UA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AF6A6D7-4008-4B24-A559-FBF703A18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68219"/>
            <a:ext cx="10217727" cy="591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4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A5EC7-4BF9-4DDF-97C1-9CEF97344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724373"/>
          </a:xfrm>
        </p:spPr>
        <p:txBody>
          <a:bodyPr>
            <a:normAutofit fontScale="90000"/>
          </a:bodyPr>
          <a:lstStyle/>
          <a:p>
            <a:r>
              <a:rPr lang="ru-RU" dirty="0"/>
              <a:t>Точка </a:t>
            </a:r>
            <a:r>
              <a:rPr lang="ru-RU" dirty="0" err="1"/>
              <a:t>беззбитковості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BD6AF0-9E26-4D9B-846E-DBD05F930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672" y="1089498"/>
            <a:ext cx="10449128" cy="5087465"/>
          </a:xfrm>
        </p:spPr>
        <p:txBody>
          <a:bodyPr>
            <a:normAutofit fontScale="77500" lnSpcReduction="20000"/>
          </a:bodyPr>
          <a:lstStyle/>
          <a:p>
            <a:pPr marL="0" indent="457200">
              <a:lnSpc>
                <a:spcPct val="120000"/>
              </a:lnSpc>
              <a:buNone/>
            </a:pPr>
            <a:r>
              <a:rPr lang="ru-RU" dirty="0">
                <a:solidFill>
                  <a:srgbClr val="0070C0"/>
                </a:solidFill>
              </a:rPr>
              <a:t>Точка </a:t>
            </a:r>
            <a:r>
              <a:rPr lang="ru-RU" dirty="0" err="1">
                <a:solidFill>
                  <a:srgbClr val="0070C0"/>
                </a:solidFill>
              </a:rPr>
              <a:t>беззбитковості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момент, коли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перестає</a:t>
            </a:r>
            <a:r>
              <a:rPr lang="ru-RU" dirty="0"/>
              <a:t> </a:t>
            </a:r>
            <a:r>
              <a:rPr lang="ru-RU" dirty="0" err="1"/>
              <a:t>потребувати</a:t>
            </a:r>
            <a:r>
              <a:rPr lang="ru-RU" dirty="0"/>
              <a:t>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вливань</a:t>
            </a:r>
            <a:r>
              <a:rPr lang="ru-RU" dirty="0"/>
              <a:t> для </a:t>
            </a:r>
            <a:r>
              <a:rPr lang="ru-RU" dirty="0" err="1"/>
              <a:t>функціонування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на </a:t>
            </a:r>
            <a:r>
              <a:rPr lang="ru-RU" dirty="0" err="1"/>
              <a:t>самоокупність</a:t>
            </a:r>
            <a:r>
              <a:rPr lang="ru-RU" dirty="0"/>
              <a:t>. </a:t>
            </a:r>
            <a:r>
              <a:rPr lang="ru-RU" dirty="0" err="1"/>
              <a:t>Отриманий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покриває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виробництво</a:t>
            </a:r>
            <a:r>
              <a:rPr lang="ru-RU" dirty="0"/>
              <a:t>.</a:t>
            </a:r>
          </a:p>
          <a:p>
            <a:pPr marL="0" indent="457200">
              <a:lnSpc>
                <a:spcPct val="120000"/>
              </a:lnSpc>
              <a:buNone/>
            </a:pPr>
            <a:r>
              <a:rPr lang="ru-RU" dirty="0"/>
              <a:t>Точка </a:t>
            </a:r>
            <a:r>
              <a:rPr lang="ru-RU" dirty="0" err="1"/>
              <a:t>беззбитковості</a:t>
            </a:r>
            <a:r>
              <a:rPr lang="ru-RU" dirty="0"/>
              <a:t> </a:t>
            </a:r>
            <a:r>
              <a:rPr lang="ru-RU" dirty="0" err="1"/>
              <a:t>розраховується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дізнатися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у </a:t>
            </a:r>
            <a:r>
              <a:rPr lang="ru-RU" dirty="0" err="1"/>
              <a:t>вартісному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натуральному </a:t>
            </a:r>
            <a:r>
              <a:rPr lang="ru-RU" dirty="0" err="1"/>
              <a:t>вигляді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здатен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нульовий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. </a:t>
            </a:r>
            <a:r>
              <a:rPr lang="ru-RU" dirty="0" err="1"/>
              <a:t>Розрахунок</a:t>
            </a:r>
            <a:r>
              <a:rPr lang="ru-RU" dirty="0"/>
              <a:t> точки </a:t>
            </a:r>
            <a:r>
              <a:rPr lang="ru-RU" dirty="0" err="1"/>
              <a:t>беззбитковості</a:t>
            </a:r>
            <a:r>
              <a:rPr lang="ru-RU" dirty="0"/>
              <a:t> не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складний</a:t>
            </a:r>
            <a:r>
              <a:rPr lang="ru-RU" dirty="0"/>
              <a:t>. Але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полегшує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цілого</a:t>
            </a:r>
            <a:r>
              <a:rPr lang="ru-RU" dirty="0"/>
              <a:t> ряду </a:t>
            </a:r>
            <a:r>
              <a:rPr lang="ru-RU" dirty="0" err="1"/>
              <a:t>бізнес-процесів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як </a:t>
            </a:r>
            <a:r>
              <a:rPr lang="ru-RU" dirty="0" err="1"/>
              <a:t>безпосередньо</a:t>
            </a:r>
            <a:r>
              <a:rPr lang="ru-RU" dirty="0"/>
              <a:t> для </a:t>
            </a:r>
            <a:r>
              <a:rPr lang="ru-RU" dirty="0" err="1"/>
              <a:t>керівництва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так і для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експертизи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Якщо</a:t>
            </a:r>
            <a:r>
              <a:rPr lang="ru-RU" dirty="0"/>
              <a:t> </a:t>
            </a:r>
            <a:r>
              <a:rPr lang="ru-RU" dirty="0">
                <a:hlinkClick r:id="rId3"/>
              </a:rPr>
              <a:t>точка </a:t>
            </a:r>
            <a:r>
              <a:rPr lang="ru-RU" dirty="0" err="1">
                <a:hlinkClick r:id="rId3"/>
              </a:rPr>
              <a:t>беззбитковості</a:t>
            </a:r>
            <a:r>
              <a:rPr lang="ru-RU" dirty="0"/>
              <a:t> </a:t>
            </a:r>
            <a:r>
              <a:rPr lang="ru-RU" dirty="0" err="1"/>
              <a:t>розраховується</a:t>
            </a:r>
            <a:r>
              <a:rPr lang="ru-RU" dirty="0"/>
              <a:t> </a:t>
            </a:r>
            <a:r>
              <a:rPr lang="ru-RU" dirty="0" err="1"/>
              <a:t>задля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, вона </a:t>
            </a:r>
            <a:r>
              <a:rPr lang="ru-RU" dirty="0" err="1"/>
              <a:t>допомагає</a:t>
            </a:r>
            <a:r>
              <a:rPr lang="ru-RU" dirty="0"/>
              <a:t>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3100" i="1" dirty="0" err="1">
                <a:solidFill>
                  <a:srgbClr val="002060"/>
                </a:solidFill>
              </a:rPr>
              <a:t>визначити</a:t>
            </a:r>
            <a:r>
              <a:rPr lang="ru-RU" sz="3100" i="1" dirty="0">
                <a:solidFill>
                  <a:srgbClr val="002060"/>
                </a:solidFill>
              </a:rPr>
              <a:t> </a:t>
            </a:r>
            <a:r>
              <a:rPr lang="ru-RU" sz="3100" i="1" dirty="0" err="1">
                <a:solidFill>
                  <a:srgbClr val="002060"/>
                </a:solidFill>
              </a:rPr>
              <a:t>обсяг</a:t>
            </a:r>
            <a:r>
              <a:rPr lang="ru-RU" sz="3100" i="1" dirty="0">
                <a:solidFill>
                  <a:srgbClr val="002060"/>
                </a:solidFill>
              </a:rPr>
              <a:t> </a:t>
            </a:r>
            <a:r>
              <a:rPr lang="ru-RU" sz="3100" i="1" dirty="0" err="1">
                <a:solidFill>
                  <a:srgbClr val="002060"/>
                </a:solidFill>
              </a:rPr>
              <a:t>продажів</a:t>
            </a:r>
            <a:r>
              <a:rPr lang="ru-RU" sz="3100" i="1" dirty="0">
                <a:solidFill>
                  <a:srgbClr val="002060"/>
                </a:solidFill>
              </a:rPr>
              <a:t>, при </a:t>
            </a:r>
            <a:r>
              <a:rPr lang="ru-RU" sz="3100" i="1" dirty="0" err="1">
                <a:solidFill>
                  <a:srgbClr val="002060"/>
                </a:solidFill>
              </a:rPr>
              <a:t>яких</a:t>
            </a:r>
            <a:r>
              <a:rPr lang="ru-RU" sz="3100" i="1" dirty="0">
                <a:solidFill>
                  <a:srgbClr val="002060"/>
                </a:solidFill>
              </a:rPr>
              <a:t> </a:t>
            </a:r>
            <a:r>
              <a:rPr lang="ru-RU" sz="3100" i="1" dirty="0" err="1">
                <a:solidFill>
                  <a:srgbClr val="002060"/>
                </a:solidFill>
              </a:rPr>
              <a:t>утворюється</a:t>
            </a:r>
            <a:r>
              <a:rPr lang="ru-RU" sz="3100" i="1" dirty="0">
                <a:solidFill>
                  <a:srgbClr val="002060"/>
                </a:solidFill>
              </a:rPr>
              <a:t> </a:t>
            </a:r>
            <a:r>
              <a:rPr lang="ru-RU" sz="3100" i="1" dirty="0" err="1">
                <a:solidFill>
                  <a:srgbClr val="002060"/>
                </a:solidFill>
              </a:rPr>
              <a:t>прибуток</a:t>
            </a:r>
            <a:r>
              <a:rPr lang="ru-RU" sz="3100" i="1" dirty="0">
                <a:solidFill>
                  <a:srgbClr val="002060"/>
                </a:solidFill>
              </a:rPr>
              <a:t>;</a:t>
            </a:r>
          </a:p>
          <a:p>
            <a:r>
              <a:rPr lang="ru-RU" sz="3100" i="1" dirty="0" err="1">
                <a:solidFill>
                  <a:srgbClr val="002060"/>
                </a:solidFill>
              </a:rPr>
              <a:t>з'ясувати</a:t>
            </a:r>
            <a:r>
              <a:rPr lang="ru-RU" sz="3100" i="1" dirty="0">
                <a:solidFill>
                  <a:srgbClr val="002060"/>
                </a:solidFill>
              </a:rPr>
              <a:t> </a:t>
            </a:r>
            <a:r>
              <a:rPr lang="ru-RU" sz="3100" i="1" dirty="0" err="1">
                <a:solidFill>
                  <a:srgbClr val="002060"/>
                </a:solidFill>
              </a:rPr>
              <a:t>оптимальну</a:t>
            </a:r>
            <a:r>
              <a:rPr lang="ru-RU" sz="3100" i="1" dirty="0">
                <a:solidFill>
                  <a:srgbClr val="002060"/>
                </a:solidFill>
              </a:rPr>
              <a:t> </a:t>
            </a:r>
            <a:r>
              <a:rPr lang="ru-RU" sz="3100" i="1" dirty="0" err="1">
                <a:solidFill>
                  <a:srgbClr val="002060"/>
                </a:solidFill>
              </a:rPr>
              <a:t>собівартість</a:t>
            </a:r>
            <a:r>
              <a:rPr lang="ru-RU" sz="3100" i="1" dirty="0">
                <a:solidFill>
                  <a:srgbClr val="002060"/>
                </a:solidFill>
              </a:rPr>
              <a:t> </a:t>
            </a:r>
            <a:r>
              <a:rPr lang="ru-RU" sz="3100" i="1" dirty="0" err="1">
                <a:solidFill>
                  <a:srgbClr val="002060"/>
                </a:solidFill>
              </a:rPr>
              <a:t>продукції</a:t>
            </a:r>
            <a:r>
              <a:rPr lang="ru-RU" sz="3100" i="1" dirty="0">
                <a:solidFill>
                  <a:srgbClr val="002060"/>
                </a:solidFill>
              </a:rPr>
              <a:t> при </a:t>
            </a:r>
            <a:r>
              <a:rPr lang="ru-RU" sz="3100" i="1" dirty="0" err="1">
                <a:solidFill>
                  <a:srgbClr val="002060"/>
                </a:solidFill>
              </a:rPr>
              <a:t>наявних</a:t>
            </a:r>
            <a:r>
              <a:rPr lang="ru-RU" sz="3100" i="1" dirty="0">
                <a:solidFill>
                  <a:srgbClr val="002060"/>
                </a:solidFill>
              </a:rPr>
              <a:t> </a:t>
            </a:r>
            <a:r>
              <a:rPr lang="ru-RU" sz="3100" i="1" dirty="0" err="1">
                <a:solidFill>
                  <a:srgbClr val="002060"/>
                </a:solidFill>
              </a:rPr>
              <a:t>цінах</a:t>
            </a:r>
            <a:r>
              <a:rPr lang="ru-RU" sz="3100" i="1" dirty="0">
                <a:solidFill>
                  <a:srgbClr val="002060"/>
                </a:solidFill>
              </a:rPr>
              <a:t> </a:t>
            </a:r>
            <a:r>
              <a:rPr lang="ru-RU" sz="3100" i="1" dirty="0" err="1">
                <a:solidFill>
                  <a:srgbClr val="002060"/>
                </a:solidFill>
              </a:rPr>
              <a:t>товарів</a:t>
            </a:r>
            <a:r>
              <a:rPr lang="ru-RU" sz="3100" i="1" dirty="0">
                <a:solidFill>
                  <a:srgbClr val="002060"/>
                </a:solidFill>
              </a:rPr>
              <a:t>;</a:t>
            </a:r>
          </a:p>
          <a:p>
            <a:r>
              <a:rPr lang="ru-RU" sz="3100" i="1" dirty="0">
                <a:solidFill>
                  <a:srgbClr val="002060"/>
                </a:solidFill>
              </a:rPr>
              <a:t>грамотно та </a:t>
            </a:r>
            <a:r>
              <a:rPr lang="ru-RU" sz="3100" i="1" dirty="0" err="1">
                <a:solidFill>
                  <a:srgbClr val="002060"/>
                </a:solidFill>
              </a:rPr>
              <a:t>обґрунтовано</a:t>
            </a:r>
            <a:r>
              <a:rPr lang="ru-RU" sz="3100" i="1" dirty="0">
                <a:solidFill>
                  <a:srgbClr val="002060"/>
                </a:solidFill>
              </a:rPr>
              <a:t> </a:t>
            </a:r>
            <a:r>
              <a:rPr lang="ru-RU" sz="3100" i="1" dirty="0" err="1">
                <a:solidFill>
                  <a:srgbClr val="002060"/>
                </a:solidFill>
              </a:rPr>
              <a:t>встановлювати</a:t>
            </a:r>
            <a:r>
              <a:rPr lang="ru-RU" sz="3100" i="1" dirty="0">
                <a:solidFill>
                  <a:srgbClr val="002060"/>
                </a:solidFill>
              </a:rPr>
              <a:t> </a:t>
            </a:r>
            <a:r>
              <a:rPr lang="ru-RU" sz="3100" i="1" dirty="0" err="1">
                <a:solidFill>
                  <a:srgbClr val="002060"/>
                </a:solidFill>
              </a:rPr>
              <a:t>вартість</a:t>
            </a:r>
            <a:r>
              <a:rPr lang="ru-RU" sz="3100" i="1" dirty="0">
                <a:solidFill>
                  <a:srgbClr val="002060"/>
                </a:solidFill>
              </a:rPr>
              <a:t> </a:t>
            </a:r>
            <a:r>
              <a:rPr lang="ru-RU" sz="3100" i="1" dirty="0" err="1">
                <a:solidFill>
                  <a:srgbClr val="002060"/>
                </a:solidFill>
              </a:rPr>
              <a:t>продукції</a:t>
            </a:r>
            <a:r>
              <a:rPr lang="ru-RU" sz="31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45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C322B2-7917-4EAC-BB9D-4C1932FF1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762" y="564204"/>
            <a:ext cx="10488038" cy="56127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Розраховувати</a:t>
            </a:r>
            <a:r>
              <a:rPr lang="ru-RU" dirty="0"/>
              <a:t> точку </a:t>
            </a:r>
            <a:r>
              <a:rPr lang="ru-RU" dirty="0" err="1"/>
              <a:t>беззбитковості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в будь-</a:t>
            </a:r>
            <a:r>
              <a:rPr lang="ru-RU" dirty="0" err="1"/>
              <a:t>який</a:t>
            </a:r>
            <a:r>
              <a:rPr lang="ru-RU" dirty="0"/>
              <a:t> час за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бажанням</a:t>
            </a:r>
            <a:r>
              <a:rPr lang="ru-RU" dirty="0"/>
              <a:t>. Але в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:</a:t>
            </a:r>
          </a:p>
          <a:p>
            <a:pPr marL="0" indent="0">
              <a:buNone/>
            </a:pPr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rgbClr val="0070C0"/>
                </a:solidFill>
              </a:rPr>
              <a:t>Створення</a:t>
            </a:r>
            <a:r>
              <a:rPr lang="ru-RU" dirty="0">
                <a:solidFill>
                  <a:srgbClr val="0070C0"/>
                </a:solidFill>
              </a:rPr>
              <a:t> нового </a:t>
            </a:r>
            <a:r>
              <a:rPr lang="ru-RU" dirty="0" err="1">
                <a:solidFill>
                  <a:srgbClr val="0070C0"/>
                </a:solidFill>
              </a:rPr>
              <a:t>бізнесу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/>
              <a:t>Ідей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безліч</a:t>
            </a:r>
            <a:r>
              <a:rPr lang="ru-RU" dirty="0"/>
              <a:t>. </a:t>
            </a:r>
            <a:r>
              <a:rPr lang="ru-RU" dirty="0" err="1"/>
              <a:t>Наразі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хвилини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стартап. Але далеко не </a:t>
            </a:r>
            <a:r>
              <a:rPr lang="ru-RU" dirty="0" err="1"/>
              <a:t>кожен</a:t>
            </a:r>
            <a:r>
              <a:rPr lang="ru-RU" dirty="0"/>
              <a:t> з них </a:t>
            </a:r>
            <a:r>
              <a:rPr lang="ru-RU" dirty="0" err="1"/>
              <a:t>розвивається</a:t>
            </a:r>
            <a:r>
              <a:rPr lang="ru-RU" dirty="0"/>
              <a:t> в </a:t>
            </a:r>
            <a:r>
              <a:rPr lang="ru-RU" dirty="0" err="1"/>
              <a:t>стабільну</a:t>
            </a:r>
            <a:r>
              <a:rPr lang="ru-RU" dirty="0"/>
              <a:t> та </a:t>
            </a:r>
            <a:r>
              <a:rPr lang="ru-RU" dirty="0" err="1"/>
              <a:t>прибуткову</a:t>
            </a:r>
            <a:r>
              <a:rPr lang="ru-RU" dirty="0"/>
              <a:t> </a:t>
            </a:r>
            <a:r>
              <a:rPr lang="ru-RU" dirty="0" err="1"/>
              <a:t>компанію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розрахунок</a:t>
            </a:r>
            <a:r>
              <a:rPr lang="ru-RU" dirty="0"/>
              <a:t> точки </a:t>
            </a:r>
            <a:r>
              <a:rPr lang="ru-RU" dirty="0" err="1"/>
              <a:t>беззбитковості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запускати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терміни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на </a:t>
            </a:r>
            <a:r>
              <a:rPr lang="ru-RU" dirty="0" err="1"/>
              <a:t>самоокупність</a:t>
            </a:r>
            <a:r>
              <a:rPr lang="ru-RU" dirty="0"/>
              <a:t> та </a:t>
            </a:r>
            <a:r>
              <a:rPr lang="ru-RU" dirty="0" err="1"/>
              <a:t>прибуток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1439863" algn="just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rgbClr val="0070C0"/>
                </a:solidFill>
              </a:rPr>
              <a:t>Аналіз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стійкості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компанії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вже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існує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вийшло</a:t>
            </a:r>
            <a:r>
              <a:rPr lang="ru-RU" dirty="0"/>
              <a:t> на </a:t>
            </a:r>
            <a:r>
              <a:rPr lang="ru-RU" dirty="0" err="1"/>
              <a:t>беззбитковість</a:t>
            </a:r>
            <a:r>
              <a:rPr lang="ru-RU" dirty="0"/>
              <a:t>, то </a:t>
            </a:r>
            <a:r>
              <a:rPr lang="ru-RU" dirty="0" err="1"/>
              <a:t>стабільнішим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необхідний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асортиментного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в </a:t>
            </a:r>
            <a:r>
              <a:rPr lang="ru-RU" dirty="0" err="1"/>
              <a:t>ситуаціях</a:t>
            </a:r>
            <a:r>
              <a:rPr lang="ru-RU" dirty="0"/>
              <a:t>, коли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обмежена</a:t>
            </a:r>
            <a:r>
              <a:rPr lang="ru-RU" dirty="0"/>
              <a:t> у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потужностях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обсягах</a:t>
            </a:r>
            <a:r>
              <a:rPr lang="ru-RU" dirty="0"/>
              <a:t> ринку.</a:t>
            </a:r>
          </a:p>
          <a:p>
            <a:pPr marL="1439863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70C0"/>
              </a:solidFill>
            </a:endParaRPr>
          </a:p>
          <a:p>
            <a:pPr marL="4124325" algn="just">
              <a:buFont typeface="Wingdings" panose="05000000000000000000" pitchFamily="2" charset="2"/>
              <a:buChar char="Ø"/>
              <a:tabLst>
                <a:tab pos="9601200" algn="l"/>
              </a:tabLst>
            </a:pPr>
            <a:r>
              <a:rPr lang="ru-RU" dirty="0" err="1">
                <a:solidFill>
                  <a:srgbClr val="0070C0"/>
                </a:solidFill>
              </a:rPr>
              <a:t>Оцінка</a:t>
            </a:r>
            <a:r>
              <a:rPr lang="ru-RU" dirty="0">
                <a:solidFill>
                  <a:srgbClr val="0070C0"/>
                </a:solidFill>
              </a:rPr>
              <a:t> плану </a:t>
            </a:r>
            <a:r>
              <a:rPr lang="ru-RU" dirty="0" err="1">
                <a:solidFill>
                  <a:srgbClr val="0070C0"/>
                </a:solidFill>
              </a:rPr>
              <a:t>продажів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складався</a:t>
            </a:r>
            <a:r>
              <a:rPr lang="ru-RU" dirty="0"/>
              <a:t> без </a:t>
            </a:r>
            <a:r>
              <a:rPr lang="ru-RU" dirty="0" err="1"/>
              <a:t>належних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та </a:t>
            </a:r>
            <a:r>
              <a:rPr lang="ru-RU" dirty="0" err="1"/>
              <a:t>розрахунків</a:t>
            </a:r>
            <a:r>
              <a:rPr lang="ru-RU" dirty="0"/>
              <a:t>, то </a:t>
            </a:r>
            <a:r>
              <a:rPr lang="ru-RU" dirty="0" err="1"/>
              <a:t>навіть</a:t>
            </a:r>
            <a:r>
              <a:rPr lang="ru-RU" dirty="0"/>
              <a:t> при </a:t>
            </a:r>
            <a:r>
              <a:rPr lang="ru-RU" dirty="0" err="1"/>
              <a:t>перевиконанні</a:t>
            </a:r>
            <a:r>
              <a:rPr lang="ru-RU" dirty="0"/>
              <a:t> </a:t>
            </a:r>
            <a:r>
              <a:rPr lang="ru-RU" dirty="0" err="1"/>
              <a:t>вказаних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прибутки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замалі</a:t>
            </a:r>
            <a:r>
              <a:rPr lang="ru-RU" dirty="0"/>
              <a:t>. Точка </a:t>
            </a:r>
            <a:r>
              <a:rPr lang="ru-RU" dirty="0" err="1"/>
              <a:t>беззбитковості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скласти</a:t>
            </a:r>
            <a:r>
              <a:rPr lang="ru-RU" dirty="0"/>
              <a:t> </a:t>
            </a:r>
            <a:r>
              <a:rPr lang="ru-RU" dirty="0" err="1"/>
              <a:t>продуманий</a:t>
            </a:r>
            <a:r>
              <a:rPr lang="ru-RU" dirty="0"/>
              <a:t> та </a:t>
            </a:r>
            <a:r>
              <a:rPr lang="ru-RU" dirty="0" err="1"/>
              <a:t>реальний</a:t>
            </a:r>
            <a:r>
              <a:rPr lang="ru-RU" dirty="0"/>
              <a:t> план </a:t>
            </a:r>
            <a:r>
              <a:rPr lang="ru-RU" dirty="0" err="1"/>
              <a:t>продажів</a:t>
            </a:r>
            <a:r>
              <a:rPr lang="ru-RU" dirty="0"/>
              <a:t>.</a:t>
            </a:r>
          </a:p>
          <a:p>
            <a:pPr marL="3895725" indent="0" algn="just">
              <a:buNone/>
            </a:pPr>
            <a:br>
              <a:rPr lang="ru-RU" dirty="0"/>
            </a:b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73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945A7-95EA-4B59-BF39-0BC5A172E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91" y="365126"/>
            <a:ext cx="10653409" cy="646551"/>
          </a:xfrm>
        </p:spPr>
        <p:txBody>
          <a:bodyPr>
            <a:normAutofit fontScale="90000"/>
          </a:bodyPr>
          <a:lstStyle/>
          <a:p>
            <a:r>
              <a:rPr lang="uk-UA" dirty="0"/>
              <a:t>Варіанти розрахунку точки беззбитковості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0DE780A-9770-4AA1-BBFB-91DD2DD09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033" y="1266905"/>
            <a:ext cx="10653409" cy="51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D6EA14-B333-4DF7-849A-930A94A0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000" b="1" dirty="0"/>
              <a:t>Точку беззбитковості розраховують на підставі низки ключових показників.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4600" dirty="0"/>
          </a:p>
          <a:p>
            <a:pPr marL="0" indent="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4600" dirty="0"/>
              <a:t>Виручка в точці беззбитковості – головний «інгредієнт». Саме її величину </a:t>
            </a:r>
            <a:r>
              <a:rPr lang="uk-UA" sz="4600" dirty="0" err="1"/>
              <a:t>співставляють</a:t>
            </a:r>
            <a:r>
              <a:rPr lang="uk-UA" sz="4600" dirty="0"/>
              <a:t> із витратами для визначення беззбиткового рівня діяльності. Як розраховувати виручку, підприємство може визначити на власний розсуд – використовуючи загальноприйняті економічні формули або формуючи власний специфічний алгоритм.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4600" dirty="0"/>
              <a:t>Як обчислити виручку – формула «класична»: </a:t>
            </a:r>
            <a:r>
              <a:rPr lang="uk-UA" sz="4600" b="1" dirty="0"/>
              <a:t>добуток ціни продажу й обсягу реалізації</a:t>
            </a:r>
            <a:r>
              <a:rPr lang="uk-UA" sz="4600" dirty="0"/>
              <a:t>. Проте, зважаючи на специфіку діяльності конкретного бізнесу, ця формула також може бути або як валовий показник усіх надходжень, або включатиме певні статті доходів.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4600" dirty="0"/>
              <a:t>Формула обчислення виручки може видозмінюватися. Зокрема, з валових надходжень можуть бути виключені або навпаки входитимуть до них певні грошові кошти. Припустімо, у розрахунковому періоді в дохід від реалізації зараховуватимуть надходження коштів за давньою заборгованістю від покупця. У такому разі для коректності розрахунків цю суму в «управлінській виручці» не враховують.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4600" dirty="0"/>
              <a:t>Наступний показник для розрахунку – </a:t>
            </a:r>
            <a:r>
              <a:rPr lang="uk-UA" sz="4600" b="1" dirty="0"/>
              <a:t>сума витрат</a:t>
            </a:r>
            <a:r>
              <a:rPr lang="uk-UA" sz="4600" dirty="0"/>
              <a:t>. Однак для цілей визначення беззбитковості до уваги беруть не валовий їх обсяг, а постійну та змінну їх частини.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4600" b="1" dirty="0"/>
              <a:t>Змінні витрати </a:t>
            </a:r>
            <a:r>
              <a:rPr lang="uk-UA" sz="4600" dirty="0"/>
              <a:t>– сума витрат, яка залежить від обсягів реалізації. Тобто, чим більший буде продаж, тим більше знадобиться вкладень. Як правило, до змінних витрат належать придбання матеріалів, податки у відсотках від виручки, % зарплати працівників від виробітку.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4600" b="1" dirty="0"/>
              <a:t>Постійні витрати </a:t>
            </a:r>
            <a:r>
              <a:rPr lang="uk-UA" sz="4600" dirty="0"/>
              <a:t>жодним чином не впливають на обсяги реалізації. Вони будуть понесені незалежно від того, скільки продукції виготовлятимуть. Скажімо, витрати на оренду приміщення та комунальні послуги, зарплата бухгалтера, фіксована сума податку.</a:t>
            </a:r>
          </a:p>
        </p:txBody>
      </p:sp>
    </p:spTree>
    <p:extLst>
      <p:ext uri="{BB962C8B-B14F-4D97-AF65-F5344CB8AC3E}">
        <p14:creationId xmlns:p14="http://schemas.microsoft.com/office/powerpoint/2010/main" val="24097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80F1D-1694-4F68-9D2A-EFEEA848D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521" y="365124"/>
            <a:ext cx="10586301" cy="2123551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	</a:t>
            </a:r>
            <a:r>
              <a:rPr lang="ru-RU" sz="3600" dirty="0" err="1"/>
              <a:t>Фінансовий</a:t>
            </a:r>
            <a:r>
              <a:rPr lang="ru-RU" sz="3600" dirty="0"/>
              <a:t> план (Бюджет проекту).</a:t>
            </a:r>
            <a:br>
              <a:rPr lang="ru-RU" sz="3600" dirty="0"/>
            </a:br>
            <a:r>
              <a:rPr lang="ru-RU" sz="1800" dirty="0"/>
              <a:t>За </a:t>
            </a:r>
            <a:r>
              <a:rPr lang="ru-RU" sz="1800" dirty="0" err="1"/>
              <a:t>допомогою</a:t>
            </a:r>
            <a:r>
              <a:rPr lang="ru-RU" sz="1800" dirty="0"/>
              <a:t> </a:t>
            </a:r>
            <a:r>
              <a:rPr lang="ru-RU" sz="1800" dirty="0" err="1"/>
              <a:t>фінансового</a:t>
            </a:r>
            <a:r>
              <a:rPr lang="ru-RU" sz="1800" dirty="0"/>
              <a:t> плану </a:t>
            </a:r>
            <a:r>
              <a:rPr lang="ru-RU" sz="1800" dirty="0" err="1"/>
              <a:t>визначається</a:t>
            </a:r>
            <a:r>
              <a:rPr lang="ru-RU" sz="1800" dirty="0"/>
              <a:t>:</a:t>
            </a:r>
            <a:br>
              <a:rPr lang="ru-RU" sz="1800" dirty="0"/>
            </a:br>
            <a:r>
              <a:rPr lang="ru-RU" sz="1800" dirty="0"/>
              <a:t>- сума </a:t>
            </a:r>
            <a:r>
              <a:rPr lang="ru-RU" sz="1800" dirty="0" err="1"/>
              <a:t>необхідних</a:t>
            </a:r>
            <a:r>
              <a:rPr lang="ru-RU" sz="1800" dirty="0"/>
              <a:t> </a:t>
            </a:r>
            <a:r>
              <a:rPr lang="ru-RU" sz="1800" dirty="0" err="1"/>
              <a:t>інвестицій</a:t>
            </a:r>
            <a:r>
              <a:rPr lang="ru-RU" sz="1800" dirty="0"/>
              <a:t>;</a:t>
            </a:r>
            <a:br>
              <a:rPr lang="ru-RU" sz="1800" dirty="0"/>
            </a:br>
            <a:r>
              <a:rPr lang="ru-RU" sz="1800" dirty="0"/>
              <a:t>- </a:t>
            </a:r>
            <a:r>
              <a:rPr lang="ru-RU" sz="1800" dirty="0" err="1"/>
              <a:t>терміни</a:t>
            </a:r>
            <a:r>
              <a:rPr lang="ru-RU" sz="1800" dirty="0"/>
              <a:t> </a:t>
            </a:r>
            <a:r>
              <a:rPr lang="ru-RU" sz="1800" dirty="0" err="1"/>
              <a:t>виходу</a:t>
            </a:r>
            <a:r>
              <a:rPr lang="ru-RU" sz="1800" dirty="0"/>
              <a:t> на </a:t>
            </a:r>
            <a:r>
              <a:rPr lang="ru-RU" sz="1800" dirty="0">
                <a:solidFill>
                  <a:srgbClr val="0070C0"/>
                </a:solidFill>
              </a:rPr>
              <a:t>точку </a:t>
            </a:r>
            <a:r>
              <a:rPr lang="ru-RU" sz="1800" dirty="0" err="1">
                <a:solidFill>
                  <a:srgbClr val="0070C0"/>
                </a:solidFill>
              </a:rPr>
              <a:t>беззбитковості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/>
              <a:t>і </a:t>
            </a:r>
            <a:r>
              <a:rPr lang="ru-RU" sz="1800" dirty="0" err="1"/>
              <a:t>окупності</a:t>
            </a:r>
            <a:r>
              <a:rPr lang="ru-RU" sz="1800" dirty="0"/>
              <a:t> проекту;</a:t>
            </a:r>
            <a:br>
              <a:rPr lang="ru-RU" sz="1800" dirty="0"/>
            </a:br>
            <a:r>
              <a:rPr lang="ru-RU" sz="1800" dirty="0"/>
              <a:t>- </a:t>
            </a:r>
            <a:r>
              <a:rPr lang="ru-RU" sz="1800" dirty="0" err="1"/>
              <a:t>розрахунки</a:t>
            </a:r>
            <a:r>
              <a:rPr lang="ru-RU" sz="1800" dirty="0"/>
              <a:t> </a:t>
            </a:r>
            <a:r>
              <a:rPr lang="ru-RU" sz="1800" dirty="0" err="1"/>
              <a:t>частки</a:t>
            </a:r>
            <a:r>
              <a:rPr lang="ru-RU" sz="1800" dirty="0"/>
              <a:t> </a:t>
            </a:r>
            <a:r>
              <a:rPr lang="ru-RU" sz="1800" dirty="0" err="1"/>
              <a:t>можливого</a:t>
            </a:r>
            <a:r>
              <a:rPr lang="ru-RU" sz="1800" dirty="0"/>
              <a:t> </a:t>
            </a:r>
            <a:r>
              <a:rPr lang="ru-RU" sz="1800" dirty="0" err="1"/>
              <a:t>прибутку</a:t>
            </a:r>
            <a:r>
              <a:rPr lang="ru-RU" sz="1800" dirty="0"/>
              <a:t>, як для </a:t>
            </a:r>
            <a:r>
              <a:rPr lang="ru-RU" sz="1800" dirty="0" err="1"/>
              <a:t>підприємства</a:t>
            </a:r>
            <a:r>
              <a:rPr lang="ru-RU" sz="1800" dirty="0"/>
              <a:t>, так і для </a:t>
            </a:r>
            <a:r>
              <a:rPr lang="ru-RU" sz="1800" dirty="0" err="1"/>
              <a:t>інвесторів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вкладуть</a:t>
            </a:r>
            <a:r>
              <a:rPr lang="ru-RU" sz="1800" dirty="0"/>
              <a:t> </a:t>
            </a:r>
            <a:r>
              <a:rPr lang="ru-RU" sz="1800" dirty="0" err="1"/>
              <a:t>гроші</a:t>
            </a:r>
            <a:r>
              <a:rPr lang="ru-RU" sz="1800" dirty="0"/>
              <a:t> в проект;</a:t>
            </a:r>
            <a:br>
              <a:rPr lang="ru-RU" sz="1800" dirty="0"/>
            </a:br>
            <a:r>
              <a:rPr lang="ru-RU" sz="1800" dirty="0"/>
              <a:t>- </a:t>
            </a:r>
            <a:r>
              <a:rPr lang="ru-RU" sz="1800" dirty="0" err="1"/>
              <a:t>розрахунки</a:t>
            </a:r>
            <a:r>
              <a:rPr lang="ru-RU" sz="1800" dirty="0"/>
              <a:t> </a:t>
            </a:r>
            <a:r>
              <a:rPr lang="ru-RU" sz="1800" dirty="0" err="1"/>
              <a:t>рентабельності</a:t>
            </a:r>
            <a:r>
              <a:rPr lang="ru-RU" sz="1800" dirty="0"/>
              <a:t> і </a:t>
            </a:r>
            <a:r>
              <a:rPr lang="ru-RU" sz="1800" dirty="0" err="1"/>
              <a:t>ефективності</a:t>
            </a:r>
            <a:r>
              <a:rPr lang="ru-RU" sz="1800" dirty="0"/>
              <a:t> проекту.</a:t>
            </a:r>
            <a:br>
              <a:rPr lang="ru-RU" sz="1800" dirty="0"/>
            </a:b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3D2D6B-9090-4621-B4DD-80BEDD545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291" y="3035431"/>
            <a:ext cx="5589289" cy="31415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i="1" dirty="0"/>
              <a:t>Сума надходжень</a:t>
            </a:r>
            <a:r>
              <a:rPr lang="en-US" i="1" dirty="0"/>
              <a:t> </a:t>
            </a:r>
            <a:r>
              <a:rPr lang="uk-UA" i="1" dirty="0"/>
              <a:t>формується шляхом підсумовування наступних статей: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1) надходження від збуту продукції (послуг); </a:t>
            </a:r>
          </a:p>
          <a:p>
            <a:pPr marL="0" indent="0">
              <a:buNone/>
            </a:pPr>
            <a:r>
              <a:rPr lang="uk-UA" dirty="0"/>
              <a:t>2) надходження від інших видів діяльності; </a:t>
            </a:r>
          </a:p>
          <a:p>
            <a:pPr marL="0" indent="0">
              <a:buNone/>
            </a:pPr>
            <a:r>
              <a:rPr lang="uk-UA" dirty="0"/>
              <a:t>3) надходження від реалізації активів; </a:t>
            </a:r>
          </a:p>
          <a:p>
            <a:pPr marL="0" indent="0">
              <a:buNone/>
            </a:pPr>
            <a:r>
              <a:rPr lang="uk-UA" dirty="0"/>
              <a:t>4) доходи за банківськими вкладами. 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3FFAE0-10FB-47F7-BAB2-1BB4684AB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0671" y="2799760"/>
            <a:ext cx="5515485" cy="39309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i="1" dirty="0"/>
              <a:t>Сума виплат включає в себе: 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dirty="0"/>
              <a:t>1) прямі виробничі витрати, крім амортизації;</a:t>
            </a:r>
          </a:p>
          <a:p>
            <a:pPr marL="0" indent="0">
              <a:buNone/>
            </a:pPr>
            <a:r>
              <a:rPr lang="uk-UA" dirty="0"/>
              <a:t> 2) витрати на заробітну плату;</a:t>
            </a:r>
          </a:p>
          <a:p>
            <a:pPr marL="0" indent="0">
              <a:buNone/>
            </a:pPr>
            <a:r>
              <a:rPr lang="uk-UA" dirty="0"/>
              <a:t> 3) виплати на інші види діяльності; </a:t>
            </a:r>
          </a:p>
          <a:p>
            <a:pPr marL="0" indent="0">
              <a:buNone/>
            </a:pPr>
            <a:r>
              <a:rPr lang="uk-UA" dirty="0"/>
              <a:t>4) загальні витрати; </a:t>
            </a:r>
          </a:p>
          <a:p>
            <a:pPr marL="0" indent="0">
              <a:buNone/>
            </a:pPr>
            <a:r>
              <a:rPr lang="uk-UA" dirty="0"/>
              <a:t>5) податки; </a:t>
            </a:r>
          </a:p>
          <a:p>
            <a:pPr marL="0" indent="0">
              <a:buNone/>
            </a:pPr>
            <a:r>
              <a:rPr lang="uk-UA" dirty="0"/>
              <a:t>6) витрати на придбання активів; </a:t>
            </a:r>
          </a:p>
          <a:p>
            <a:pPr marL="263525" indent="-263525">
              <a:buNone/>
            </a:pPr>
            <a:r>
              <a:rPr lang="uk-UA" dirty="0"/>
              <a:t>7) інші </a:t>
            </a:r>
            <a:r>
              <a:rPr lang="uk-UA" dirty="0" err="1"/>
              <a:t>некапіталізовувані</a:t>
            </a:r>
            <a:r>
              <a:rPr lang="uk-UA" dirty="0"/>
              <a:t> витрати підготовчого періоду; </a:t>
            </a:r>
          </a:p>
          <a:p>
            <a:pPr marL="0" indent="0">
              <a:buNone/>
            </a:pPr>
            <a:r>
              <a:rPr lang="uk-UA" dirty="0"/>
              <a:t>8) виплати % за позиками; </a:t>
            </a:r>
          </a:p>
          <a:p>
            <a:pPr marL="0" indent="0">
              <a:buNone/>
            </a:pPr>
            <a:r>
              <a:rPr lang="uk-UA" dirty="0"/>
              <a:t>9) банківські вклади.</a:t>
            </a:r>
          </a:p>
        </p:txBody>
      </p:sp>
    </p:spTree>
    <p:extLst>
      <p:ext uri="{BB962C8B-B14F-4D97-AF65-F5344CB8AC3E}">
        <p14:creationId xmlns:p14="http://schemas.microsoft.com/office/powerpoint/2010/main" val="363783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D6EA14-B333-4DF7-849A-930A94A0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47500" lnSpcReduction="20000"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uk-UA" sz="4600" dirty="0"/>
          </a:p>
          <a:p>
            <a:pPr marL="0" indent="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4600" dirty="0"/>
              <a:t>Своєю чергою, через різного ступеня кореляції постійних і змінних витрат із продажами з метою розрахунку точки беззбитковості їх необхідно правильно згрупувати.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4600" dirty="0"/>
              <a:t>Знаючи величину виручки та змінних витрат, можна визначити </a:t>
            </a:r>
            <a:r>
              <a:rPr lang="uk-UA" sz="4600" b="1" dirty="0"/>
              <a:t>маржинальний прибуток </a:t>
            </a:r>
            <a:r>
              <a:rPr lang="uk-UA" sz="4600" dirty="0"/>
              <a:t>– його обчислюють як різницю між цими показниками.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4600" b="1" dirty="0"/>
              <a:t>Маржинальна рентабельність </a:t>
            </a:r>
            <a:r>
              <a:rPr lang="uk-UA" sz="4600" dirty="0"/>
              <a:t>– даний показник рахують шляхом ділення маржинального прибутку на розмір виручки.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4600" dirty="0"/>
              <a:t>Таких показників буде достатньо для розрахунку точки беззбитковості в грошовому виразі.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4600" dirty="0"/>
              <a:t>Для того щоб визначити цей показник у натуральному вимірі, потрібно буде зробити додатковий розрахунок.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4600" b="1" dirty="0"/>
              <a:t>Вартість одиниці продукції </a:t>
            </a:r>
            <a:r>
              <a:rPr lang="uk-UA" sz="4600" dirty="0"/>
              <a:t>– ціна товару або ж «середній» чек для їх асортименту, який визначають шляхом ділення загальної виручки на загальну кількість проданих одиниць.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4600" dirty="0"/>
              <a:t>Також для кількісного вираження точки беззбитковості необхідно розрахувати </a:t>
            </a:r>
            <a:r>
              <a:rPr lang="uk-UA" sz="4600" b="1" dirty="0"/>
              <a:t>середні змінні витрати на одиницю продукції</a:t>
            </a:r>
            <a:r>
              <a:rPr lang="uk-UA" sz="4600" dirty="0"/>
              <a:t>. Їх розраховують шляхом ділення загальної суми змінних витрат на загальну кількість продажів.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734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377E49F-C493-4D16-8E56-8801E6403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82" y="321012"/>
            <a:ext cx="11624552" cy="624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5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FD16764F-AACF-4083-A2DA-4FF0CD0D2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0369"/>
          <a:stretch/>
        </p:blipFill>
        <p:spPr>
          <a:xfrm>
            <a:off x="351817" y="617707"/>
            <a:ext cx="11488366" cy="541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90F80D7-0518-4513-936A-2E1F6EC68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666007"/>
          </a:xfrm>
        </p:spPr>
        <p:txBody>
          <a:bodyPr>
            <a:normAutofit fontScale="90000"/>
          </a:bodyPr>
          <a:lstStyle/>
          <a:p>
            <a:r>
              <a:rPr lang="uk-UA" dirty="0"/>
              <a:t>Беззбитковий обсяг виробництва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434515B2-1B05-409B-B52D-494549D38F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0740" y="1438706"/>
            <a:ext cx="5542054" cy="4831420"/>
          </a:xfrm>
          <a:prstGeom prst="rect">
            <a:avLst/>
          </a:prstGeom>
        </p:spPr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368D827-6F1E-4B94-BA6A-689FDF67B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3871" y="1215957"/>
            <a:ext cx="5700409" cy="5276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Беззбитковий обсяг виробництва за певної ціни розраховується так: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1700" dirty="0"/>
              <a:t>де П — постійні витрати на весь обсяг виробництва; З — змінні витрати на одиницю продукції; р — ціна одиниці продукції;</a:t>
            </a:r>
          </a:p>
          <a:p>
            <a:pPr marL="0" indent="0">
              <a:buNone/>
            </a:pPr>
            <a:r>
              <a:rPr lang="en-US" sz="1700" dirty="0"/>
              <a:t>q — </a:t>
            </a:r>
            <a:r>
              <a:rPr lang="uk-UA" sz="1700" dirty="0"/>
              <a:t>обсяг виробництва.</a:t>
            </a:r>
          </a:p>
          <a:p>
            <a:pPr marL="0" indent="0">
              <a:buNone/>
            </a:pPr>
            <a:r>
              <a:rPr lang="uk-UA" sz="1700" dirty="0"/>
              <a:t>Ціна, що забезпечує беззбиткову реалізацію певного обсягу продукції, визначається за формулою</a:t>
            </a:r>
          </a:p>
          <a:p>
            <a:pPr marL="0" indent="0">
              <a:buNone/>
            </a:pPr>
            <a:endParaRPr lang="uk-UA" sz="1700" dirty="0"/>
          </a:p>
          <a:p>
            <a:pPr marL="0" indent="0">
              <a:buNone/>
            </a:pPr>
            <a:r>
              <a:rPr lang="uk-UA" dirty="0"/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92C92C-04C6-435C-AEFE-DE9D8BB736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02"/>
          <a:stretch/>
        </p:blipFill>
        <p:spPr>
          <a:xfrm>
            <a:off x="7680186" y="1663429"/>
            <a:ext cx="2207778" cy="10700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47650E-DC28-4E1E-9371-A897624CD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507" y="5032428"/>
            <a:ext cx="3871208" cy="12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5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A24B8965-0574-48B2-85ED-5A4CE2EF0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021" y="233464"/>
            <a:ext cx="11303541" cy="64883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51A69D-19B5-4B9A-8544-373B6F173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778" y="334846"/>
            <a:ext cx="6348010" cy="6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94B0C94-86DD-4110-B865-3B2846279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757" y="379378"/>
            <a:ext cx="11254903" cy="629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4B3A0E-1879-4F17-BFE5-533858234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077" y="223736"/>
            <a:ext cx="5653371" cy="636188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3300" b="1" dirty="0"/>
              <a:t>Приклад розрахунку точки беззбитковості в натуральному еквіваленті</a:t>
            </a:r>
          </a:p>
          <a:p>
            <a:pPr marL="0" indent="0">
              <a:buNone/>
            </a:pPr>
            <a:endParaRPr lang="uk-UA" b="1" dirty="0"/>
          </a:p>
          <a:p>
            <a:pPr marL="0" indent="0" algn="just">
              <a:buNone/>
            </a:pPr>
            <a:r>
              <a:rPr lang="uk-UA" dirty="0"/>
              <a:t>Щоб дізнатися точку беззбитковості у натуральному еквіваленті, потрібно постійні витрати розділити на витрати на виготовлення однієї одиниці продукції. 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sz="3300" dirty="0"/>
              <a:t>Припустимо, що до постійних щомісячних витрат відносяться:</a:t>
            </a:r>
          </a:p>
          <a:p>
            <a:pPr marL="0" indent="0">
              <a:buNone/>
            </a:pPr>
            <a:r>
              <a:rPr lang="uk-UA" sz="3300" i="1" dirty="0"/>
              <a:t>заробітна плата в розмірі 40 000 грн;</a:t>
            </a:r>
          </a:p>
          <a:p>
            <a:pPr marL="0" indent="0">
              <a:buNone/>
            </a:pPr>
            <a:r>
              <a:rPr lang="uk-UA" sz="3300" i="1" dirty="0"/>
              <a:t>послуги інтернет-провайдера в розмірі 300 грн;</a:t>
            </a:r>
          </a:p>
          <a:p>
            <a:pPr marL="0" indent="0">
              <a:buNone/>
            </a:pPr>
            <a:r>
              <a:rPr lang="uk-UA" sz="3300" i="1" dirty="0"/>
              <a:t>орендна плата в розмірі 60 000 грн.</a:t>
            </a:r>
          </a:p>
          <a:p>
            <a:pPr marL="0" indent="0">
              <a:buNone/>
            </a:pPr>
            <a:r>
              <a:rPr lang="uk-UA" sz="3300" dirty="0"/>
              <a:t>Разом постійні витрати складають </a:t>
            </a:r>
            <a:r>
              <a:rPr lang="uk-UA" sz="3300" b="1" dirty="0"/>
              <a:t>100 300 </a:t>
            </a:r>
            <a:r>
              <a:rPr lang="uk-UA" sz="3300" dirty="0"/>
              <a:t>грн щомісяця.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Щоб виготовити одну одиницю товару, потрібно витратити 35 грн. З них 20 грн — це сировина, 5 грн — доставлення, 10 грн — пакування. При цьому вартість товару при реалізації складає 50 грн.</a:t>
            </a:r>
          </a:p>
          <a:p>
            <a:pPr marL="0" indent="0">
              <a:buNone/>
            </a:pPr>
            <a:r>
              <a:rPr lang="uk-UA" dirty="0"/>
              <a:t>Щоб розрахувати точку беззбитковості, потрібно від вартості реалізації відняти вартість виготовлення та розділити постійні витрати на отримане число.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dirty="0"/>
              <a:t>100 300:(50-35) = 6686</a:t>
            </a: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dirty="0"/>
              <a:t>Саме цю кількість товарів необхідно реалізовувати щомісяця для досягнення точки беззбитковості.</a:t>
            </a:r>
          </a:p>
          <a:p>
            <a:pPr marL="0" indent="0">
              <a:buNone/>
            </a:pPr>
            <a:br>
              <a:rPr lang="uk-UA" b="1" dirty="0"/>
            </a:b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FB32331-E7EF-400A-AA64-E18FEF481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581" y="223736"/>
            <a:ext cx="5465342" cy="636189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3300" b="1" dirty="0"/>
              <a:t>Приклад розрахунку точки беззбитковості у грошовому еквіваленті</a:t>
            </a: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dirty="0"/>
              <a:t>Щоб дізнатися точку беззбитковості у грошовому еквіваленті, потрібно спочатку помножити виторг на постійні витрати. Потім від суми виторгу відняти змінні витрати. І розділити перше число на друге.</a:t>
            </a:r>
          </a:p>
          <a:p>
            <a:pPr marL="0" indent="0">
              <a:buNone/>
            </a:pPr>
            <a:r>
              <a:rPr lang="uk-UA" sz="3300" dirty="0"/>
              <a:t>Візьмемо за приклад постійні витрати з минулого розрахунку, які складають 100 300 грн щомісяця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3300" i="1" dirty="0"/>
              <a:t>(оренда — 60 000, заробітна плата — 40 000, інтернет — 300).</a:t>
            </a:r>
          </a:p>
          <a:p>
            <a:pPr marL="0" indent="0">
              <a:buNone/>
            </a:pPr>
            <a:r>
              <a:rPr lang="uk-UA" sz="3300" i="1" dirty="0"/>
              <a:t> До змінних витрат можна віднести тільки бонуси, що отримує продавець. </a:t>
            </a:r>
          </a:p>
          <a:p>
            <a:pPr marL="0" indent="0">
              <a:buNone/>
            </a:pPr>
            <a:r>
              <a:rPr lang="uk-UA" sz="3300" i="1" dirty="0"/>
              <a:t>Їх розмір складає 5 000 грн. При цьому сума щомісячного виторгу — 90 000 грн.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Таким чином ми маємо провести такі розрахунки: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dirty="0"/>
              <a:t>90 000*100 300 = 9 027 000 000 грн.</a:t>
            </a:r>
          </a:p>
          <a:p>
            <a:pPr marL="0" indent="0">
              <a:buNone/>
            </a:pPr>
            <a:r>
              <a:rPr lang="uk-UA" b="1" dirty="0"/>
              <a:t>90 000 – 5000 = 85 000 грн.</a:t>
            </a:r>
          </a:p>
          <a:p>
            <a:pPr marL="0" indent="0">
              <a:buNone/>
            </a:pPr>
            <a:r>
              <a:rPr lang="uk-UA" b="1" dirty="0"/>
              <a:t>9 027 000 000 : 85 000 = 106 200 грн.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Це і є точка беззбитковості. Коли компанія щомісяця отримуватиме виторг у розмірі 106 200 грн, вона перестане бути збитковою.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30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5A56C1B-1037-4A9B-B34A-DC89355DA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988"/>
            <a:ext cx="12192000" cy="67920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3300" b="1" dirty="0"/>
              <a:t>Розрахунок точки беззбитковості</a:t>
            </a:r>
          </a:p>
          <a:p>
            <a:pPr marL="0" indent="0">
              <a:buNone/>
            </a:pPr>
            <a:endParaRPr lang="uk-UA" sz="3300" b="1" dirty="0"/>
          </a:p>
          <a:p>
            <a:pPr marL="0" indent="0">
              <a:buNone/>
            </a:pPr>
            <a:r>
              <a:rPr lang="uk-UA" dirty="0"/>
              <a:t>Розглянемо приклад розрахунку точки беззбитковості за маржинальною рентабельністю для ФОП, який спеціалізується на пошитті постільної білизни та вирішив запустити ще й лінію покривал.</a:t>
            </a:r>
          </a:p>
          <a:p>
            <a:pPr marL="0" indent="0">
              <a:buNone/>
            </a:pPr>
            <a:endParaRPr lang="uk-UA" sz="3300" dirty="0"/>
          </a:p>
          <a:p>
            <a:pPr marL="0" indent="0">
              <a:buNone/>
            </a:pPr>
            <a:r>
              <a:rPr lang="uk-UA" sz="3300" dirty="0"/>
              <a:t>Виготовлення одного покривала коштує 500, а продати його можна за 1000.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Як ми вже з’ясували, це не означає, що прибуток підприємця від одного продажу становитиме 500, а від 10 продажів 5000. Ці дані свідчать про те, що 500 – це змінні витрати на одиницю та в разі 10 продажів вони дорівнюватимуть 5000, а в разі 20 – 10000 тощо.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При цьому у ФОП є ще й постійні витрати, які з розрахунку на місяць становлять 15000, у </a:t>
            </a:r>
            <a:r>
              <a:rPr lang="uk-UA" dirty="0" err="1"/>
              <a:t>т.ч</a:t>
            </a:r>
            <a:r>
              <a:rPr lang="uk-UA" dirty="0"/>
              <a:t>.: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3300" dirty="0"/>
              <a:t>оренда обладнання – 1000;</a:t>
            </a:r>
          </a:p>
          <a:p>
            <a:pPr marL="0" indent="0">
              <a:buNone/>
            </a:pPr>
            <a:r>
              <a:rPr lang="uk-UA" sz="3300" dirty="0"/>
              <a:t>зарплата продавця – адміністратора сайту – 10000;</a:t>
            </a:r>
          </a:p>
          <a:p>
            <a:pPr marL="0" indent="0">
              <a:buNone/>
            </a:pPr>
            <a:r>
              <a:rPr lang="uk-UA" sz="3300" dirty="0"/>
              <a:t>єдиний податок та ЄСВ – 2520 (1200 +1320);</a:t>
            </a:r>
          </a:p>
          <a:p>
            <a:pPr marL="0" indent="0">
              <a:buNone/>
            </a:pPr>
            <a:r>
              <a:rPr lang="uk-UA" sz="3300" dirty="0"/>
              <a:t>бухгалтерське обслуговування – 1480.</a:t>
            </a:r>
          </a:p>
          <a:p>
            <a:pPr marL="0" indent="0">
              <a:buNone/>
            </a:pPr>
            <a:endParaRPr lang="uk-UA" sz="3300" dirty="0"/>
          </a:p>
          <a:p>
            <a:pPr marL="0" indent="0">
              <a:buNone/>
            </a:pPr>
            <a:r>
              <a:rPr lang="uk-UA" sz="3300" dirty="0"/>
              <a:t>У розрахунковому періоді ФОП продав 50 покривал. Тож, виручка становила 50000 (50 </a:t>
            </a:r>
            <a:r>
              <a:rPr lang="en-US" sz="3300" dirty="0"/>
              <a:t>x 1000), </a:t>
            </a:r>
            <a:endParaRPr lang="uk-UA" sz="3300" dirty="0"/>
          </a:p>
          <a:p>
            <a:pPr marL="0" indent="0">
              <a:buNone/>
            </a:pPr>
            <a:r>
              <a:rPr lang="uk-UA" sz="3300" dirty="0"/>
              <a:t>а змінні витрати на такий обсяг реалізації – 25000 (50 х 500).</a:t>
            </a:r>
          </a:p>
          <a:p>
            <a:pPr marL="0" indent="0">
              <a:buNone/>
            </a:pPr>
            <a:endParaRPr lang="uk-UA" dirty="0"/>
          </a:p>
          <a:p>
            <a:pPr marL="2063750" indent="0">
              <a:buNone/>
            </a:pPr>
            <a:r>
              <a:rPr lang="uk-UA" sz="3300" dirty="0"/>
              <a:t>Знаходимо маржинальний прибуток:      50000 – 25000 = 25000.</a:t>
            </a:r>
          </a:p>
          <a:p>
            <a:pPr marL="2063750" indent="0">
              <a:buNone/>
            </a:pPr>
            <a:r>
              <a:rPr lang="uk-UA" sz="3300" dirty="0"/>
              <a:t>Обчислюємо рентабельність за маржинальним прибутком:    25000 : 50000 = 0,5.</a:t>
            </a:r>
          </a:p>
          <a:p>
            <a:pPr marL="2063750" indent="0">
              <a:buNone/>
            </a:pPr>
            <a:r>
              <a:rPr lang="uk-UA" sz="3600" b="1" i="1" dirty="0"/>
              <a:t>Точка беззбитковості становитиме</a:t>
            </a:r>
            <a:r>
              <a:rPr lang="uk-UA" sz="3600" dirty="0"/>
              <a:t>:   15000: 0,5 = 30000.</a:t>
            </a:r>
          </a:p>
          <a:p>
            <a:pPr marL="206375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Як бачимо, надходження понад 30000 виручки від нового напряму діяльності вже почали приносити прибуток ФОП, оскільки на цьому етапі постійні витрати були покриті, а на розмір прибутку вже впливають лише змінні витрати.</a:t>
            </a:r>
          </a:p>
          <a:p>
            <a:pPr marL="0" indent="0">
              <a:buNone/>
            </a:pPr>
            <a:r>
              <a:rPr lang="uk-UA" dirty="0"/>
              <a:t>Іншими словами, після досягнення 30-тисячнго обсягу продажів, чим більшою буде виручка, тим більшим буде прибуток підприємця.</a:t>
            </a:r>
          </a:p>
        </p:txBody>
      </p:sp>
    </p:spTree>
    <p:extLst>
      <p:ext uri="{BB962C8B-B14F-4D97-AF65-F5344CB8AC3E}">
        <p14:creationId xmlns:p14="http://schemas.microsoft.com/office/powerpoint/2010/main" val="36375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EDD63-E6A4-4F7A-B172-A88CE722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Запас міцності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2FE98A-3CDB-4F86-AC86-B8F756039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69" y="1300899"/>
            <a:ext cx="10731631" cy="5191976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uk-UA" dirty="0"/>
              <a:t>	Оскільки умови ведення бізнесу складно назвати стабільними – бізнесу доцільно поряд із точкою беззбитковості контролювати і власний </a:t>
            </a:r>
            <a:r>
              <a:rPr lang="uk-UA" b="1" dirty="0"/>
              <a:t>запас міцності</a:t>
            </a:r>
            <a:r>
              <a:rPr lang="uk-UA" dirty="0"/>
              <a:t>. Дізнатися, скільки бізнес «зможе протягнути» у діапазоні прибутковості в разі зниження обсягів продажів можна, застосувавши формулу:</a:t>
            </a:r>
          </a:p>
          <a:p>
            <a:pPr marL="0" indent="0" fontAlgn="t">
              <a:buNone/>
            </a:pPr>
            <a:endParaRPr lang="uk-UA" sz="1200" dirty="0"/>
          </a:p>
          <a:p>
            <a:pPr marL="0" indent="0" fontAlgn="t">
              <a:buNone/>
            </a:pPr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Запас міцності = Продажі – Точка беззбитковості.</a:t>
            </a:r>
          </a:p>
          <a:p>
            <a:pPr marL="0" indent="0" fontAlgn="t">
              <a:buNone/>
            </a:pPr>
            <a:endParaRPr lang="uk-UA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t">
              <a:buNone/>
            </a:pPr>
            <a:r>
              <a:rPr lang="uk-UA" dirty="0"/>
              <a:t>	З розглянутого вище прикладу ми бачимо, що зниження обсягів продажів на 20000 (50000 – 30000) усе одно дозволить працювати без збитку.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286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C1EF73-1B55-4421-ADCC-FD9A8E60E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Використані джерела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03E7991-E99C-43D6-86F3-C93DA8599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1825625"/>
            <a:ext cx="10771909" cy="4351338"/>
          </a:xfrm>
        </p:spPr>
        <p:txBody>
          <a:bodyPr/>
          <a:lstStyle/>
          <a:p>
            <a:r>
              <a:rPr lang="uk-UA" dirty="0">
                <a:hlinkClick r:id="rId2"/>
              </a:rPr>
              <a:t>Ціна на основі витрат </a:t>
            </a:r>
            <a:r>
              <a:rPr lang="en-US" dirty="0">
                <a:hlinkClick r:id="rId2"/>
              </a:rPr>
              <a:t>https://pricer24.com/uk/blog/czinoutvorennya-na-osnovi-vytrat/</a:t>
            </a:r>
            <a:r>
              <a:rPr lang="uk-UA" dirty="0"/>
              <a:t> </a:t>
            </a:r>
          </a:p>
          <a:p>
            <a:r>
              <a:rPr lang="uk-UA" dirty="0"/>
              <a:t>Методи прямого ціноутворення </a:t>
            </a:r>
            <a:r>
              <a:rPr lang="en-US" dirty="0">
                <a:hlinkClick r:id="rId3"/>
              </a:rPr>
              <a:t>https://buklib.net/books/23932/</a:t>
            </a:r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39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70A54-1AD3-4117-ABAB-DC127AAF1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Витрати</a:t>
            </a:r>
            <a:r>
              <a:rPr lang="ru-RU" dirty="0"/>
              <a:t> на оплату </a:t>
            </a:r>
            <a:r>
              <a:rPr lang="ru-RU" dirty="0" err="1"/>
              <a:t>праці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B8AC60-5BE5-4B98-AEDD-09DAD0652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kern="500" dirty="0">
                <a:solidFill>
                  <a:schemeClr val="accent1">
                    <a:lumMod val="75000"/>
                  </a:schemeClr>
                </a:solidFill>
              </a:rPr>
              <a:t>П(С)БО 16 </a:t>
            </a:r>
            <a:r>
              <a:rPr lang="ru-RU" dirty="0"/>
              <a:t>"</a:t>
            </a:r>
            <a:r>
              <a:rPr lang="ru-RU" dirty="0" err="1"/>
              <a:t>Витрати</a:t>
            </a:r>
            <a:r>
              <a:rPr lang="ru-RU" dirty="0"/>
              <a:t>" до складу </a:t>
            </a:r>
            <a:r>
              <a:rPr lang="ru-RU" dirty="0" err="1"/>
              <a:t>елементу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"</a:t>
            </a:r>
            <a:r>
              <a:rPr lang="ru-RU" dirty="0" err="1"/>
              <a:t>Витрати</a:t>
            </a:r>
            <a:r>
              <a:rPr lang="ru-RU" dirty="0"/>
              <a:t> на оплату </a:t>
            </a:r>
            <a:r>
              <a:rPr lang="ru-RU" dirty="0" err="1"/>
              <a:t>праці</a:t>
            </a:r>
            <a:r>
              <a:rPr lang="ru-RU" dirty="0"/>
              <a:t>" </a:t>
            </a:r>
            <a:r>
              <a:rPr lang="ru-RU" dirty="0" err="1"/>
              <a:t>включається</a:t>
            </a:r>
            <a:r>
              <a:rPr lang="ru-RU" dirty="0"/>
              <a:t> </a:t>
            </a:r>
            <a:r>
              <a:rPr lang="ru-RU" dirty="0" err="1"/>
              <a:t>заробітна</a:t>
            </a:r>
            <a:r>
              <a:rPr lang="ru-RU" dirty="0"/>
              <a:t> плата за:</a:t>
            </a:r>
          </a:p>
          <a:p>
            <a:pPr algn="just"/>
            <a:r>
              <a:rPr lang="ru-RU" dirty="0"/>
              <a:t> окладами і тарифами, </a:t>
            </a:r>
          </a:p>
          <a:p>
            <a:pPr algn="just"/>
            <a:r>
              <a:rPr lang="ru-RU" dirty="0" err="1"/>
              <a:t>премії</a:t>
            </a:r>
            <a:r>
              <a:rPr lang="ru-RU" dirty="0"/>
              <a:t> та </a:t>
            </a:r>
            <a:r>
              <a:rPr lang="ru-RU" dirty="0" err="1"/>
              <a:t>заохочення</a:t>
            </a:r>
            <a:r>
              <a:rPr lang="ru-RU" dirty="0"/>
              <a:t>, </a:t>
            </a:r>
          </a:p>
          <a:p>
            <a:pPr algn="just"/>
            <a:r>
              <a:rPr lang="ru-RU" dirty="0" err="1"/>
              <a:t>компенсаційні</a:t>
            </a:r>
            <a:r>
              <a:rPr lang="ru-RU" dirty="0"/>
              <a:t> </a:t>
            </a:r>
            <a:r>
              <a:rPr lang="ru-RU" dirty="0" err="1"/>
              <a:t>виплати</a:t>
            </a:r>
            <a:r>
              <a:rPr lang="ru-RU" dirty="0"/>
              <a:t>, </a:t>
            </a:r>
          </a:p>
          <a:p>
            <a:pPr algn="just"/>
            <a:r>
              <a:rPr lang="ru-RU" dirty="0"/>
              <a:t>оплата </a:t>
            </a:r>
            <a:r>
              <a:rPr lang="ru-RU" dirty="0" err="1"/>
              <a:t>відпусток</a:t>
            </a:r>
            <a:r>
              <a:rPr lang="ru-RU" dirty="0"/>
              <a:t> та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невідпрацьованого</a:t>
            </a:r>
            <a:r>
              <a:rPr lang="ru-RU" dirty="0"/>
              <a:t> часу, </a:t>
            </a:r>
          </a:p>
          <a:p>
            <a:pPr algn="just"/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оплату </a:t>
            </a:r>
            <a:r>
              <a:rPr lang="ru-RU" dirty="0" err="1"/>
              <a:t>праці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29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4303E0-E5B9-41CB-8889-B2173CDCD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9" y="311084"/>
            <a:ext cx="11570617" cy="589415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заробітної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плати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/>
          </a:p>
          <a:p>
            <a:pPr>
              <a:lnSpc>
                <a:spcPct val="120000"/>
              </a:lnSpc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виробітку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ставок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окладів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відрядних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розцінок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окладів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доплати, надбавки,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заохочувальні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компенсаційні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них належать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системами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актами чинного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3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66D138D-9328-4325-9648-CDAC3507A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97" y="461912"/>
            <a:ext cx="11453567" cy="59671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i="1" dirty="0">
                <a:solidFill>
                  <a:srgbClr val="0070C0"/>
                </a:solidFill>
              </a:rPr>
              <a:t>Мінімальна заробітна плата </a:t>
            </a:r>
            <a:r>
              <a:rPr lang="uk-UA" dirty="0"/>
              <a:t>- це встановлений законом мінімальний розмір оплати праці за виконану працівником місячну (годинну) норму праці.</a:t>
            </a:r>
          </a:p>
          <a:p>
            <a:pPr marL="0" indent="0">
              <a:buNone/>
            </a:pPr>
            <a:r>
              <a:rPr lang="uk-UA" sz="2200" dirty="0"/>
              <a:t>Мінімальна заробітна плата встановлюється одночасно в місячному та погодинному розмірах. Мінімальна заробітна плата є державною соціальною гарантією, обов'язковою на всій території України для підприємств усіх форм власності і господарювання та фізичних осіб, які використовують працю найманих працівників, за будь-якою системою оплати праці.</a:t>
            </a:r>
          </a:p>
          <a:p>
            <a:pPr marL="0" indent="0">
              <a:buNone/>
            </a:pPr>
            <a:r>
              <a:rPr lang="uk-UA" dirty="0"/>
              <a:t>Згідно відповідно до ст. 8 Закону України від 09.11.2023 р. № 3460-ІХ  Законом України «Про Державний бюджет України на 2024 рік" мінімальна заробітна плата з 01 квітня 2024 року становить:</a:t>
            </a:r>
          </a:p>
          <a:p>
            <a:endParaRPr lang="uk-UA" dirty="0"/>
          </a:p>
          <a:p>
            <a:pPr marL="2508250"/>
            <a:r>
              <a:rPr lang="uk-UA" dirty="0"/>
              <a:t>у місячному розмірі -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8000</a:t>
            </a:r>
            <a:r>
              <a:rPr lang="uk-UA" dirty="0"/>
              <a:t> гривень;</a:t>
            </a:r>
          </a:p>
          <a:p>
            <a:pPr marL="2508250"/>
            <a:r>
              <a:rPr lang="uk-UA" dirty="0"/>
              <a:t>у погодинному розмірі -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48</a:t>
            </a:r>
            <a:r>
              <a:rPr lang="uk-UA" dirty="0"/>
              <a:t> гривні.</a:t>
            </a:r>
          </a:p>
          <a:p>
            <a:pPr marL="2508250"/>
            <a:endParaRPr lang="uk-UA" dirty="0"/>
          </a:p>
          <a:p>
            <a:pPr marL="263525" indent="0">
              <a:buNone/>
            </a:pPr>
            <a:r>
              <a:rPr lang="uk-UA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Інформація про середню з/п можна отримати:</a:t>
            </a:r>
          </a:p>
          <a:p>
            <a:pPr marL="263525" indent="0">
              <a:buNone/>
            </a:pPr>
            <a:r>
              <a:rPr lang="uk-UA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https://index.minfin.com.ua/ua/labour/salary/average/</a:t>
            </a:r>
            <a:endParaRPr lang="uk-UA" dirty="0"/>
          </a:p>
          <a:p>
            <a:pPr marL="0" indent="358775">
              <a:buNone/>
            </a:pPr>
            <a:r>
              <a:rPr lang="en-US" dirty="0">
                <a:hlinkClick r:id="rId3"/>
              </a:rPr>
              <a:t>https://www.work.ua/stat/salary/?time=year</a:t>
            </a:r>
            <a:endParaRPr lang="uk-UA" dirty="0"/>
          </a:p>
          <a:p>
            <a:pPr marL="227965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99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64BC90-3947-4268-BC45-14E439216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23" y="377072"/>
            <a:ext cx="10712777" cy="5799891"/>
          </a:xfrm>
        </p:spPr>
        <p:txBody>
          <a:bodyPr/>
          <a:lstStyle/>
          <a:p>
            <a:pPr marL="0" indent="0">
              <a:buNone/>
            </a:pPr>
            <a:r>
              <a:rPr lang="uk-UA" sz="2000" b="1" dirty="0"/>
              <a:t>При простій погодинній оплаті праці </a:t>
            </a:r>
            <a:r>
              <a:rPr lang="uk-UA" sz="2000" dirty="0"/>
              <a:t>посадовий оклад головного економіста 10000 грн. У січні 24 робочих дні. Він відпрацював 20 робочих днів.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Визначаємо середньоденний заробіток: 10000 грн: 24 дні = 416.66 грн.</a:t>
            </a:r>
          </a:p>
          <a:p>
            <a:pPr marL="0" indent="0">
              <a:buNone/>
            </a:pPr>
            <a:r>
              <a:rPr lang="uk-UA" sz="2000" dirty="0"/>
              <a:t>Заробіток за фактично відпрацьовані робочі дні: 416.66 грн х 20 днів = 8333.33 грн.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При </a:t>
            </a:r>
            <a:r>
              <a:rPr lang="ru-RU" sz="2000" b="1" dirty="0" err="1"/>
              <a:t>погодинно-преміальній</a:t>
            </a:r>
            <a:r>
              <a:rPr lang="ru-RU" sz="2000" b="1" dirty="0"/>
              <a:t> </a:t>
            </a:r>
            <a:r>
              <a:rPr lang="ru-RU" sz="2000" b="1" dirty="0" err="1"/>
              <a:t>оплаті</a:t>
            </a:r>
            <a:r>
              <a:rPr lang="ru-RU" sz="2000" b="1" dirty="0"/>
              <a:t> </a:t>
            </a:r>
            <a:r>
              <a:rPr lang="ru-RU" sz="2000" b="1" dirty="0" err="1"/>
              <a:t>праці</a:t>
            </a:r>
            <a:r>
              <a:rPr lang="ru-RU" sz="2000" b="1" dirty="0"/>
              <a:t> </a:t>
            </a:r>
            <a:r>
              <a:rPr lang="ru-RU" sz="2000" dirty="0" err="1"/>
              <a:t>слюсар</a:t>
            </a:r>
            <a:r>
              <a:rPr lang="ru-RU" sz="2000" dirty="0"/>
              <a:t> 3-го </a:t>
            </a:r>
            <a:r>
              <a:rPr lang="ru-RU" sz="2000" dirty="0" err="1"/>
              <a:t>розряду</a:t>
            </a:r>
            <a:r>
              <a:rPr lang="ru-RU" sz="2000" dirty="0"/>
              <a:t> з </a:t>
            </a:r>
            <a:r>
              <a:rPr lang="ru-RU" sz="2000" dirty="0" err="1"/>
              <a:t>погодинною</a:t>
            </a:r>
            <a:r>
              <a:rPr lang="ru-RU" sz="2000" dirty="0"/>
              <a:t> оплатою </a:t>
            </a:r>
            <a:r>
              <a:rPr lang="ru-RU" sz="2000" dirty="0" err="1"/>
              <a:t>праці</a:t>
            </a:r>
            <a:r>
              <a:rPr lang="ru-RU" sz="2000" dirty="0"/>
              <a:t> на </a:t>
            </a:r>
            <a:r>
              <a:rPr lang="ru-RU" sz="2000" dirty="0" err="1"/>
              <a:t>ремонтних</a:t>
            </a:r>
            <a:r>
              <a:rPr lang="ru-RU" sz="2000" dirty="0"/>
              <a:t> роботах у </a:t>
            </a:r>
            <a:r>
              <a:rPr lang="ru-RU" sz="2000" dirty="0" err="1"/>
              <a:t>січні</a:t>
            </a:r>
            <a:r>
              <a:rPr lang="ru-RU" sz="2000" dirty="0"/>
              <a:t> </a:t>
            </a:r>
            <a:r>
              <a:rPr lang="ru-RU" sz="2000" dirty="0" err="1"/>
              <a:t>відпрацював</a:t>
            </a:r>
            <a:r>
              <a:rPr lang="ru-RU" sz="2000" dirty="0"/>
              <a:t> 151 годину. </a:t>
            </a:r>
            <a:r>
              <a:rPr lang="ru-RU" sz="2000" dirty="0" err="1"/>
              <a:t>Встановлена</a:t>
            </a:r>
            <a:r>
              <a:rPr lang="ru-RU" sz="2000" dirty="0"/>
              <a:t> </a:t>
            </a:r>
            <a:r>
              <a:rPr lang="ru-RU" sz="2000" dirty="0" err="1"/>
              <a:t>погодинно-тарифна</a:t>
            </a:r>
            <a:r>
              <a:rPr lang="ru-RU" sz="2000" dirty="0"/>
              <a:t> ставка 50 грн. </a:t>
            </a:r>
            <a:r>
              <a:rPr lang="ru-RU" sz="2000" dirty="0" err="1"/>
              <a:t>Премія</a:t>
            </a:r>
            <a:r>
              <a:rPr lang="ru-RU" sz="2000" dirty="0"/>
              <a:t> за </a:t>
            </a:r>
            <a:r>
              <a:rPr lang="ru-RU" sz="2000" dirty="0" err="1"/>
              <a:t>якість</a:t>
            </a:r>
            <a:r>
              <a:rPr lang="ru-RU" sz="2000" dirty="0"/>
              <a:t> </a:t>
            </a:r>
            <a:r>
              <a:rPr lang="ru-RU" sz="2000" dirty="0" err="1"/>
              <a:t>виконаної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встановлена</a:t>
            </a:r>
            <a:r>
              <a:rPr lang="ru-RU" sz="2000" dirty="0"/>
              <a:t> 15 % </a:t>
            </a:r>
            <a:r>
              <a:rPr lang="ru-RU" sz="2000" dirty="0" err="1"/>
              <a:t>від</a:t>
            </a:r>
            <a:r>
              <a:rPr lang="ru-RU" sz="2000" dirty="0"/>
              <a:t> фактичного </a:t>
            </a:r>
            <a:r>
              <a:rPr lang="ru-RU" sz="2000" dirty="0" err="1"/>
              <a:t>заробітку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1. </a:t>
            </a:r>
            <a:r>
              <a:rPr lang="ru-RU" sz="2000" dirty="0" err="1"/>
              <a:t>Заробіток</a:t>
            </a:r>
            <a:r>
              <a:rPr lang="ru-RU" sz="2000" dirty="0"/>
              <a:t> за </a:t>
            </a:r>
            <a:r>
              <a:rPr lang="ru-RU" sz="2000" dirty="0" err="1"/>
              <a:t>фактично</a:t>
            </a:r>
            <a:r>
              <a:rPr lang="ru-RU" sz="2000" dirty="0"/>
              <a:t> </a:t>
            </a:r>
            <a:r>
              <a:rPr lang="ru-RU" sz="2000" dirty="0" err="1"/>
              <a:t>відпрацьований</a:t>
            </a:r>
            <a:r>
              <a:rPr lang="ru-RU" sz="2000" dirty="0"/>
              <a:t> час: 151 годинах 50 є 7550 грн.</a:t>
            </a:r>
          </a:p>
          <a:p>
            <a:pPr marL="0" indent="0">
              <a:buNone/>
            </a:pPr>
            <a:r>
              <a:rPr lang="ru-RU" sz="2000" dirty="0"/>
              <a:t>2. </a:t>
            </a:r>
            <a:r>
              <a:rPr lang="ru-RU" sz="2000" dirty="0" err="1"/>
              <a:t>Нарахована</a:t>
            </a:r>
            <a:r>
              <a:rPr lang="ru-RU" sz="2000" dirty="0"/>
              <a:t> сума </a:t>
            </a:r>
            <a:r>
              <a:rPr lang="ru-RU" sz="2000" dirty="0" err="1"/>
              <a:t>премії</a:t>
            </a:r>
            <a:r>
              <a:rPr lang="ru-RU" sz="2000" dirty="0"/>
              <a:t> за </a:t>
            </a:r>
            <a:r>
              <a:rPr lang="ru-RU" sz="2000" dirty="0" err="1"/>
              <a:t>якість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: 7550 *15 : 100= 1132.5 грн.</a:t>
            </a:r>
          </a:p>
          <a:p>
            <a:pPr marL="0" indent="0">
              <a:buNone/>
            </a:pPr>
            <a:r>
              <a:rPr lang="ru-RU" sz="2000" dirty="0"/>
              <a:t>3. </a:t>
            </a:r>
            <a:r>
              <a:rPr lang="ru-RU" sz="2000" dirty="0" err="1"/>
              <a:t>Нарахована</a:t>
            </a:r>
            <a:r>
              <a:rPr lang="ru-RU" sz="2000" dirty="0"/>
              <a:t> сума </a:t>
            </a:r>
            <a:r>
              <a:rPr lang="ru-RU" sz="2000" dirty="0" err="1"/>
              <a:t>заробітної</a:t>
            </a:r>
            <a:r>
              <a:rPr lang="ru-RU" sz="2000" dirty="0"/>
              <a:t> плати: 7550 + 1132.5 = 8682.5 грн.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66995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54E683B8-268F-4580-8C5C-7BB9ACC53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438" y="433632"/>
            <a:ext cx="10680568" cy="62405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BE8E3D-4392-4406-A571-D6F9B73B4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271" y="4979694"/>
            <a:ext cx="1615580" cy="12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6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F0E17FA-C54A-4A84-BF23-3C26B2F2F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132" y="630371"/>
            <a:ext cx="6569347" cy="27161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4CA4FD-7F94-4D48-B364-B923F7F09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044" y="3429001"/>
            <a:ext cx="4777828" cy="3197188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89D3C06-6219-4B76-A183-02FB88A9C986}"/>
              </a:ext>
            </a:extLst>
          </p:cNvPr>
          <p:cNvSpPr/>
          <p:nvPr/>
        </p:nvSpPr>
        <p:spPr>
          <a:xfrm>
            <a:off x="0" y="5478487"/>
            <a:ext cx="5947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https://index.minfin.com.ua/ua/labour/salary/average/2022/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53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7D3C1C8-9309-43E8-AE4F-35E28E888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1773" y="0"/>
            <a:ext cx="6366185" cy="6792012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3D6101C6-CA65-4CF5-858C-F876AE378789}"/>
              </a:ext>
            </a:extLst>
          </p:cNvPr>
          <p:cNvSpPr/>
          <p:nvPr/>
        </p:nvSpPr>
        <p:spPr>
          <a:xfrm>
            <a:off x="688157" y="588878"/>
            <a:ext cx="3139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місячна</a:t>
            </a:r>
            <a:r>
              <a:rPr lang="ru-RU" dirty="0"/>
              <a:t> зарплата за видами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в 2024 </a:t>
            </a:r>
            <a:r>
              <a:rPr lang="ru-RU" dirty="0" err="1"/>
              <a:t>році</a:t>
            </a:r>
            <a:r>
              <a:rPr lang="ru-RU" dirty="0"/>
              <a:t> (грн.)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671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з оформленням хмарного шкіпер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47_TF03460508" id="{7C268A1D-865A-469C-B6B3-FA30F15611E1}" vid="{FA4F909C-786D-4D56-B34A-04F7CEE089A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Слайди з оформленням хмарного шкіпера</Template>
  <TotalTime>194</TotalTime>
  <Words>2705</Words>
  <Application>Microsoft Office PowerPoint</Application>
  <PresentationFormat>Широкий екран</PresentationFormat>
  <Paragraphs>249</Paragraphs>
  <Slides>29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</vt:lpstr>
      <vt:lpstr>Times New Roman</vt:lpstr>
      <vt:lpstr>Wingdings</vt:lpstr>
      <vt:lpstr>Шаблон з оформленням хмарного шкіпера</vt:lpstr>
      <vt:lpstr>Фінансові розрахунки про написанні бізнес-плану</vt:lpstr>
      <vt:lpstr>   Фінансовий план (Бюджет проекту). За допомогою фінансового плану визначається: - сума необхідних інвестицій; - терміни виходу на точку беззбитковості і окупності проекту; - розрахунки частки можливого прибутку, як для підприємства, так і для інвесторів, які вкладуть гроші в проект; - розрахунки рентабельності і ефективності проекту.  </vt:lpstr>
      <vt:lpstr>Витрати на оплату праці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Методи прямого ціноутворення та їх різновиди </vt:lpstr>
      <vt:lpstr> Структура собівартості</vt:lpstr>
      <vt:lpstr>Ціноутворення на основі витрат</vt:lpstr>
      <vt:lpstr> Приклад розрахунку ціни «витрати плюс» </vt:lpstr>
      <vt:lpstr> Переваги ціноутворення на основі витрат </vt:lpstr>
      <vt:lpstr> Недоліки ціноутворення за принципом «витрати плюс» </vt:lpstr>
      <vt:lpstr>Точка беззбитковості</vt:lpstr>
      <vt:lpstr>Презентація PowerPoint</vt:lpstr>
      <vt:lpstr>Варіанти розрахунку точки беззбитковості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Беззбитковий обсяг виробництва</vt:lpstr>
      <vt:lpstr>Презентація PowerPoint</vt:lpstr>
      <vt:lpstr>Презентація PowerPoint</vt:lpstr>
      <vt:lpstr>Презентація PowerPoint</vt:lpstr>
      <vt:lpstr>Презентація PowerPoint</vt:lpstr>
      <vt:lpstr>Запас міцності </vt:lpstr>
      <vt:lpstr>Використані 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Оксана</dc:creator>
  <cp:lastModifiedBy>Оксана</cp:lastModifiedBy>
  <cp:revision>17</cp:revision>
  <dcterms:created xsi:type="dcterms:W3CDTF">2024-11-28T12:17:12Z</dcterms:created>
  <dcterms:modified xsi:type="dcterms:W3CDTF">2024-11-28T15:31:39Z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